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32"/>
  </p:notesMasterIdLst>
  <p:sldIdLst>
    <p:sldId id="256" r:id="rId2"/>
    <p:sldId id="326" r:id="rId3"/>
    <p:sldId id="323" r:id="rId4"/>
    <p:sldId id="260" r:id="rId5"/>
    <p:sldId id="327" r:id="rId6"/>
    <p:sldId id="324" r:id="rId7"/>
    <p:sldId id="261" r:id="rId8"/>
    <p:sldId id="328" r:id="rId9"/>
    <p:sldId id="329" r:id="rId10"/>
    <p:sldId id="333" r:id="rId11"/>
    <p:sldId id="262" r:id="rId12"/>
    <p:sldId id="325" r:id="rId13"/>
    <p:sldId id="265" r:id="rId14"/>
    <p:sldId id="263" r:id="rId15"/>
    <p:sldId id="267" r:id="rId16"/>
    <p:sldId id="330" r:id="rId17"/>
    <p:sldId id="269" r:id="rId18"/>
    <p:sldId id="271" r:id="rId19"/>
    <p:sldId id="273" r:id="rId20"/>
    <p:sldId id="274" r:id="rId21"/>
    <p:sldId id="275" r:id="rId22"/>
    <p:sldId id="276" r:id="rId23"/>
    <p:sldId id="277" r:id="rId24"/>
    <p:sldId id="334" r:id="rId25"/>
    <p:sldId id="331" r:id="rId26"/>
    <p:sldId id="335" r:id="rId27"/>
    <p:sldId id="336" r:id="rId28"/>
    <p:sldId id="337" r:id="rId29"/>
    <p:sldId id="278" r:id="rId30"/>
    <p:sldId id="322" r:id="rId3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07E5F-7B32-467F-93DC-54E52FE9D6FA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8B046-40F4-4BCE-B071-B83828543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7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957CB3-8A6F-4780-A19D-00179FD1E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A6A8C0-50BC-48D2-9292-B50EE9222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BED2E8-53B7-4954-9ADF-1F6FBB85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5F03C3-DAB3-4260-857B-C5FB3BF5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116885-49BA-425F-8EA2-5A88EF00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27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BEA0EE-B390-4D75-BDBF-643B0290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362521-4DBF-4F00-AB5E-482A47E42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E4F921-1C73-4B25-9F92-EF85BEDE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99C1F6-99E9-4BE1-AC61-95B8CDC5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CB3320-B131-4D1B-B6DC-F57F5230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27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535D465-4ADF-4F3F-AD70-23CA1CF36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23A94B-9C28-41B3-8690-F58548E3F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6071EF-6D32-4F6D-A649-D105590B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75076B-5E55-47BA-BEF4-00ED6E11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941185-97A4-4F48-806F-A8952CEE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417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ou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96745" y="1333500"/>
            <a:ext cx="7375730" cy="1938338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rgbClr val="C90605"/>
                </a:solidFill>
                <a:latin typeface="Consolas"/>
              </a:defRPr>
            </a:lvl1pPr>
          </a:lstStyle>
          <a:p>
            <a:pPr lvl="0"/>
            <a:r>
              <a:rPr lang="en-US" dirty="0"/>
              <a:t>Click to edit trenchant thought</a:t>
            </a:r>
          </a:p>
        </p:txBody>
      </p:sp>
    </p:spTree>
    <p:extLst>
      <p:ext uri="{BB962C8B-B14F-4D97-AF65-F5344CB8AC3E}">
        <p14:creationId xmlns:p14="http://schemas.microsoft.com/office/powerpoint/2010/main" val="37074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4A5C0-5ADE-465E-82A0-7C0884AF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D7DFC5-17D2-41A7-92F0-FC00DFD02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CD7D08-D333-41C0-A65A-3B1C925A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5CED28-81A9-4685-B745-5BAD2996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AC62DD-F348-464B-836C-2769596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51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8270EE-6A5E-4F92-B52E-40C085CF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5D7B29-AF75-40F5-A191-CCB203C04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A5D03B-DB77-4794-ABD3-F642D3A7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0087C6-79B7-4F79-AFCA-A9E054E2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82368E-EE35-4AFE-8148-E08207F4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95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508D9-C945-48C8-848C-4C8A0B46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343DA0-51C1-45E9-B2D0-4EB907659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DE136F-4342-4F25-BA7C-EEEDD435C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A4996E-2EAE-4CDB-8E10-E8176611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A0C8D6-9466-438F-A9F7-022F8CE8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80500E8-E05A-4BC4-84E1-85D85B90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9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34342-F1CB-4048-B837-7EBE170D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1BBEF8-70EA-4C7E-8C9D-AEFD8E58A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73E218-E9D4-45C7-B396-C703D326E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E34BADA-D4A6-4680-8A4F-68EF3831E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8A6A821-5CDB-43A6-830C-F705F758B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7AE03FB-3ABB-4A5C-B20E-E2EEB848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5D0C3E7-35BB-4758-8ADE-AD1060F6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D7A5D6-6483-48A7-8D3F-C1386C0F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6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7278E8-8CAA-44EB-AFA6-34E2DE26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2BAA0EE-FE5E-4929-8A41-B831D6EE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D0740B-7837-4CCF-9567-A50F3FAA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9E792D-4E8D-45B7-AF32-CDAE38F8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38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E58A265-1F89-40F6-92FE-D66F3CE1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CCF7E90-AD92-400F-9DB5-CFCD58F5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1CADE9-9B34-4020-A70E-FBD46BB1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87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9F8485-386F-4CE9-A9C0-21FACF55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D8FCA0-CBE0-43DE-BBE8-4EBE98D9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8C3647-25DC-48C0-9EF8-A3A521C1D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BE2F12-46DE-49ED-8C1B-9D73CEC2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1FB4B07-7DF0-480D-B9C4-DFB3FF63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A34597-A280-4721-B1DC-D78925A6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13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79D87-660D-4E95-B7A2-59A7A627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B63C89-9EB0-47A6-9283-096FEF23C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B8375F-B372-42DC-A5C1-D36CBFBDE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9E9EE0-6167-4854-B19C-D3590EEF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58E72B-8C40-4C0E-BCE6-55BB2A37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619A51-B82F-4ECC-A018-C3226CCE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23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B9E228B-E30A-4282-ACC2-48320E91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A0163D-705A-4369-B733-CB491ED8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6938E2-E5EE-4D5E-9C50-9F76991C2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C88E0B-F2FB-494B-B420-8B05C8E75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0594AD-C72A-41F5-8284-996F53856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24823256,&quot;Placement&quot;:&quot;Footer&quot;}">
            <a:extLst>
              <a:ext uri="{FF2B5EF4-FFF2-40B4-BE49-F238E27FC236}">
                <a16:creationId xmlns:a16="http://schemas.microsoft.com/office/drawing/2014/main" xmlns="" id="{49F1E262-C093-49E1-8C06-82D2FD50945F}"/>
              </a:ext>
            </a:extLst>
          </p:cNvPr>
          <p:cNvSpPr txBox="1"/>
          <p:nvPr userDrawn="1"/>
        </p:nvSpPr>
        <p:spPr>
          <a:xfrm>
            <a:off x="0" y="4881156"/>
            <a:ext cx="133983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2456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cf.io/project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4200" y="1613900"/>
            <a:ext cx="359029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400" b="1" spc="65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Kubernetes</a:t>
            </a:r>
            <a:endParaRPr sz="4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448F11-BD77-41D6-946A-F721B8B0AEC4}"/>
              </a:ext>
            </a:extLst>
          </p:cNvPr>
          <p:cNvSpPr/>
          <p:nvPr/>
        </p:nvSpPr>
        <p:spPr>
          <a:xfrm>
            <a:off x="609600" y="285750"/>
            <a:ext cx="54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Kubernetes in a nutshell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9AB6E01-0324-4CA3-8222-F0D9FE73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71550"/>
            <a:ext cx="5943600" cy="355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1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970638D9-1990-489B-9E96-431387F7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23950"/>
            <a:ext cx="4953000" cy="321971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00D67E30-8151-4F15-BC15-D6F8F89A0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809750"/>
            <a:ext cx="661988" cy="65471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854006F5-7483-4677-AABC-FEA408EC9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1" y="2876550"/>
            <a:ext cx="533400" cy="94826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D432A444-DCAD-4908-9C2D-83E3B9A45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1352550"/>
            <a:ext cx="457200" cy="5068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4EF5C6B-1CFF-4899-A535-6692BC4A37A7}"/>
              </a:ext>
            </a:extLst>
          </p:cNvPr>
          <p:cNvSpPr/>
          <p:nvPr/>
        </p:nvSpPr>
        <p:spPr>
          <a:xfrm>
            <a:off x="609600" y="361950"/>
            <a:ext cx="4729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spc="45" dirty="0">
                <a:solidFill>
                  <a:schemeClr val="accent1">
                    <a:lumMod val="50000"/>
                  </a:schemeClr>
                </a:solidFill>
              </a:rPr>
              <a:t>Service Model : Pets vs Cattle</a:t>
            </a:r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42D5528-10EF-4430-BE36-586A406954AE}"/>
              </a:ext>
            </a:extLst>
          </p:cNvPr>
          <p:cNvSpPr/>
          <p:nvPr/>
        </p:nvSpPr>
        <p:spPr>
          <a:xfrm>
            <a:off x="2057400" y="1809751"/>
            <a:ext cx="586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</a:rPr>
              <a:t>Kubernetes Architecture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8928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6F849DC-9B0F-4CB0-865B-926CF4FFA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95350"/>
            <a:ext cx="7315200" cy="40729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BA106C8-B26F-4B7D-BBEE-5F2250C8AB72}"/>
              </a:ext>
            </a:extLst>
          </p:cNvPr>
          <p:cNvSpPr/>
          <p:nvPr/>
        </p:nvSpPr>
        <p:spPr>
          <a:xfrm>
            <a:off x="609600" y="361951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Kubernetes Architecture</a:t>
            </a:r>
            <a:endParaRPr lang="en-IN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33400" y="1123950"/>
            <a:ext cx="7886700" cy="29742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marR="5080" indent="0">
              <a:lnSpc>
                <a:spcPct val="113300"/>
              </a:lnSpc>
              <a:spcBef>
                <a:spcPts val="100"/>
              </a:spcBef>
              <a:buNone/>
            </a:pPr>
            <a:r>
              <a:rPr sz="1600" b="1" spc="10" dirty="0">
                <a:latin typeface="Lato"/>
                <a:cs typeface="Lato"/>
              </a:rPr>
              <a:t>Masters </a:t>
            </a:r>
            <a:r>
              <a:rPr lang="en-IN" sz="1600" spc="-40" dirty="0"/>
              <a:t>–</a:t>
            </a:r>
            <a:r>
              <a:rPr sz="1600" spc="-40" dirty="0"/>
              <a:t> </a:t>
            </a:r>
            <a:r>
              <a:rPr sz="1600" dirty="0"/>
              <a:t>Acts </a:t>
            </a:r>
            <a:r>
              <a:rPr sz="1600" spc="5" dirty="0"/>
              <a:t>as </a:t>
            </a:r>
            <a:r>
              <a:rPr sz="1600" dirty="0"/>
              <a:t>the </a:t>
            </a:r>
            <a:r>
              <a:rPr sz="1600" spc="20" dirty="0"/>
              <a:t>primary </a:t>
            </a:r>
            <a:r>
              <a:rPr sz="1600" u="sng" spc="5" dirty="0"/>
              <a:t>control plane </a:t>
            </a:r>
            <a:r>
              <a:rPr sz="1600" spc="5" dirty="0"/>
              <a:t>for </a:t>
            </a:r>
            <a:r>
              <a:rPr sz="1600" dirty="0"/>
              <a:t>Kubernetes. </a:t>
            </a:r>
            <a:endParaRPr lang="en-IN" sz="1600" dirty="0"/>
          </a:p>
          <a:p>
            <a:pPr marL="302895" marR="5080" indent="0">
              <a:lnSpc>
                <a:spcPct val="113300"/>
              </a:lnSpc>
              <a:spcBef>
                <a:spcPts val="100"/>
              </a:spcBef>
              <a:buNone/>
            </a:pPr>
            <a:endParaRPr lang="en-IN" sz="1600" dirty="0"/>
          </a:p>
          <a:p>
            <a:pPr marL="817245" marR="5080" lvl="1">
              <a:lnSpc>
                <a:spcPct val="113300"/>
              </a:lnSpc>
              <a:spcBef>
                <a:spcPts val="100"/>
              </a:spcBef>
            </a:pPr>
            <a:r>
              <a:rPr sz="1600" spc="10" dirty="0"/>
              <a:t>Masters </a:t>
            </a:r>
            <a:r>
              <a:rPr sz="1600" spc="20" dirty="0"/>
              <a:t>are  </a:t>
            </a:r>
            <a:r>
              <a:rPr sz="1600" spc="5" dirty="0"/>
              <a:t>responsible</a:t>
            </a:r>
            <a:r>
              <a:rPr sz="1600" spc="-100" dirty="0"/>
              <a:t> </a:t>
            </a:r>
            <a:r>
              <a:rPr sz="1600" spc="15" dirty="0"/>
              <a:t>at</a:t>
            </a:r>
            <a:r>
              <a:rPr sz="1600" spc="-100" dirty="0"/>
              <a:t> </a:t>
            </a:r>
            <a:r>
              <a:rPr sz="1600" spc="15" dirty="0"/>
              <a:t>a</a:t>
            </a:r>
            <a:r>
              <a:rPr sz="1600" spc="-100" dirty="0"/>
              <a:t> </a:t>
            </a:r>
            <a:r>
              <a:rPr sz="1600" spc="5" dirty="0"/>
              <a:t>minimum</a:t>
            </a:r>
            <a:r>
              <a:rPr sz="1600" spc="-100" dirty="0"/>
              <a:t> </a:t>
            </a:r>
            <a:r>
              <a:rPr sz="1600" spc="5" dirty="0"/>
              <a:t>for</a:t>
            </a:r>
            <a:r>
              <a:rPr sz="1600" spc="-95" dirty="0"/>
              <a:t> </a:t>
            </a:r>
            <a:r>
              <a:rPr sz="1600" spc="5" dirty="0"/>
              <a:t>running</a:t>
            </a:r>
            <a:r>
              <a:rPr sz="1600" spc="-100" dirty="0"/>
              <a:t> </a:t>
            </a:r>
            <a:r>
              <a:rPr sz="1600" dirty="0"/>
              <a:t>the</a:t>
            </a:r>
            <a:r>
              <a:rPr sz="1600" spc="-100" dirty="0"/>
              <a:t> </a:t>
            </a:r>
            <a:r>
              <a:rPr sz="1600" u="sng" spc="20" dirty="0"/>
              <a:t>API</a:t>
            </a:r>
            <a:r>
              <a:rPr sz="1600" u="sng" spc="-100" dirty="0"/>
              <a:t> </a:t>
            </a:r>
            <a:r>
              <a:rPr sz="1600" u="sng" spc="5" dirty="0"/>
              <a:t>Server</a:t>
            </a:r>
            <a:r>
              <a:rPr sz="1600" spc="5" dirty="0"/>
              <a:t>,</a:t>
            </a:r>
            <a:r>
              <a:rPr sz="1600" spc="220" dirty="0"/>
              <a:t> </a:t>
            </a:r>
            <a:r>
              <a:rPr sz="1600" u="sng" dirty="0"/>
              <a:t>scheduler</a:t>
            </a:r>
            <a:r>
              <a:rPr sz="1600" spc="-100" dirty="0"/>
              <a:t> </a:t>
            </a:r>
            <a:r>
              <a:rPr sz="1600" dirty="0"/>
              <a:t>and</a:t>
            </a:r>
            <a:r>
              <a:rPr sz="1600" spc="-100" dirty="0"/>
              <a:t> </a:t>
            </a:r>
            <a:r>
              <a:rPr sz="1600" u="sng" spc="10" dirty="0"/>
              <a:t>cluster controller</a:t>
            </a:r>
            <a:r>
              <a:rPr sz="1600" spc="10" dirty="0"/>
              <a:t>.</a:t>
            </a:r>
            <a:r>
              <a:rPr sz="1600" spc="-105" dirty="0"/>
              <a:t> </a:t>
            </a:r>
            <a:endParaRPr lang="en-IN" sz="1600" spc="-105" dirty="0"/>
          </a:p>
          <a:p>
            <a:pPr marL="817245" marR="5080" lvl="1">
              <a:lnSpc>
                <a:spcPct val="113300"/>
              </a:lnSpc>
              <a:spcBef>
                <a:spcPts val="100"/>
              </a:spcBef>
            </a:pPr>
            <a:r>
              <a:rPr sz="1600" spc="-5" dirty="0"/>
              <a:t>They</a:t>
            </a:r>
            <a:r>
              <a:rPr sz="1600" spc="-100" dirty="0"/>
              <a:t> </a:t>
            </a:r>
            <a:r>
              <a:rPr sz="1600" spc="5" dirty="0"/>
              <a:t>also</a:t>
            </a:r>
            <a:r>
              <a:rPr sz="1600" spc="-100" dirty="0"/>
              <a:t> </a:t>
            </a:r>
            <a:r>
              <a:rPr sz="1600" dirty="0"/>
              <a:t>manage</a:t>
            </a:r>
            <a:r>
              <a:rPr sz="1600" spc="-105" dirty="0"/>
              <a:t> </a:t>
            </a:r>
            <a:r>
              <a:rPr sz="1600" spc="10" dirty="0"/>
              <a:t>storing</a:t>
            </a:r>
            <a:r>
              <a:rPr sz="1600" spc="-100" dirty="0"/>
              <a:t> </a:t>
            </a:r>
            <a:r>
              <a:rPr sz="1600" spc="10" dirty="0"/>
              <a:t>cluster</a:t>
            </a:r>
            <a:r>
              <a:rPr sz="1600" spc="-100" dirty="0"/>
              <a:t> </a:t>
            </a:r>
            <a:r>
              <a:rPr sz="1600" spc="5" dirty="0"/>
              <a:t>state,</a:t>
            </a:r>
            <a:r>
              <a:rPr sz="1600" spc="-105" dirty="0"/>
              <a:t> </a:t>
            </a:r>
            <a:r>
              <a:rPr sz="1600" dirty="0"/>
              <a:t>cloud-provider </a:t>
            </a:r>
            <a:r>
              <a:rPr lang="en-IN" sz="1600" dirty="0"/>
              <a:t> </a:t>
            </a:r>
            <a:r>
              <a:rPr sz="1600" spc="-5" dirty="0"/>
              <a:t>specific</a:t>
            </a:r>
            <a:r>
              <a:rPr sz="1600" spc="-105" dirty="0"/>
              <a:t> </a:t>
            </a:r>
            <a:r>
              <a:rPr sz="1600" spc="-10" dirty="0"/>
              <a:t>components</a:t>
            </a:r>
            <a:r>
              <a:rPr sz="1600" spc="-105" dirty="0"/>
              <a:t> </a:t>
            </a:r>
            <a:r>
              <a:rPr sz="1600" dirty="0"/>
              <a:t>and</a:t>
            </a:r>
            <a:r>
              <a:rPr sz="1600" spc="-105" dirty="0"/>
              <a:t> </a:t>
            </a:r>
            <a:r>
              <a:rPr sz="1600" spc="10" dirty="0"/>
              <a:t>other</a:t>
            </a:r>
            <a:r>
              <a:rPr sz="1600" spc="-105" dirty="0"/>
              <a:t> </a:t>
            </a:r>
            <a:r>
              <a:rPr sz="1600" spc="10" dirty="0"/>
              <a:t>cluster</a:t>
            </a:r>
            <a:r>
              <a:rPr sz="1600" spc="-100" dirty="0"/>
              <a:t> </a:t>
            </a:r>
            <a:r>
              <a:rPr sz="1600" spc="5" dirty="0"/>
              <a:t>essential</a:t>
            </a:r>
            <a:r>
              <a:rPr sz="1600" spc="-105" dirty="0"/>
              <a:t> </a:t>
            </a:r>
            <a:r>
              <a:rPr sz="1600" dirty="0"/>
              <a:t>services.</a:t>
            </a:r>
            <a:endParaRPr lang="en-IN" sz="1600" dirty="0">
              <a:latin typeface="Lato"/>
              <a:cs typeface="Lato"/>
            </a:endParaRPr>
          </a:p>
          <a:p>
            <a:pPr marL="302895" marR="69850" indent="0">
              <a:lnSpc>
                <a:spcPct val="113300"/>
              </a:lnSpc>
              <a:spcBef>
                <a:spcPts val="1650"/>
              </a:spcBef>
              <a:buNone/>
            </a:pPr>
            <a:r>
              <a:rPr lang="en-IN" sz="1600" b="1" spc="-10" dirty="0">
                <a:latin typeface="Lato"/>
                <a:cs typeface="Lato"/>
              </a:rPr>
              <a:t>Nodes</a:t>
            </a:r>
            <a:r>
              <a:rPr lang="en-IN" sz="1600" b="1" spc="-85" dirty="0">
                <a:latin typeface="Lato"/>
                <a:cs typeface="Lato"/>
              </a:rPr>
              <a:t> </a:t>
            </a:r>
            <a:r>
              <a:rPr lang="en-IN" sz="1600" spc="-40" dirty="0"/>
              <a:t>-</a:t>
            </a:r>
            <a:r>
              <a:rPr lang="en-IN" sz="1600" spc="-100" dirty="0"/>
              <a:t> </a:t>
            </a:r>
            <a:r>
              <a:rPr lang="en-IN" sz="1600" spc="20" dirty="0"/>
              <a:t>Are</a:t>
            </a:r>
            <a:r>
              <a:rPr lang="en-IN" sz="1600" spc="-100" dirty="0"/>
              <a:t> </a:t>
            </a:r>
            <a:r>
              <a:rPr lang="en-IN" sz="1600" dirty="0"/>
              <a:t>the</a:t>
            </a:r>
            <a:r>
              <a:rPr lang="en-IN" sz="1600" spc="-105" dirty="0"/>
              <a:t> </a:t>
            </a:r>
            <a:r>
              <a:rPr lang="en-IN" sz="1600" spc="10" dirty="0"/>
              <a:t>‘</a:t>
            </a:r>
            <a:r>
              <a:rPr lang="en-IN" sz="1600" u="sng" spc="10" dirty="0"/>
              <a:t>workers</a:t>
            </a:r>
            <a:r>
              <a:rPr lang="en-IN" sz="1600" spc="10" dirty="0"/>
              <a:t>’</a:t>
            </a:r>
            <a:r>
              <a:rPr lang="en-IN" sz="1600" spc="-100" dirty="0"/>
              <a:t> </a:t>
            </a:r>
            <a:r>
              <a:rPr lang="en-IN" sz="1600" spc="-20" dirty="0"/>
              <a:t>of</a:t>
            </a:r>
            <a:r>
              <a:rPr lang="en-IN" sz="1600" spc="-100" dirty="0"/>
              <a:t> </a:t>
            </a:r>
            <a:r>
              <a:rPr lang="en-IN" sz="1600" spc="15" dirty="0"/>
              <a:t>a</a:t>
            </a:r>
            <a:r>
              <a:rPr lang="en-IN" sz="1600" spc="-105" dirty="0"/>
              <a:t> </a:t>
            </a:r>
            <a:r>
              <a:rPr lang="en-IN" sz="1600" spc="5" dirty="0"/>
              <a:t>Kubernetes</a:t>
            </a:r>
            <a:r>
              <a:rPr lang="en-IN" sz="1600" spc="-100" dirty="0"/>
              <a:t> </a:t>
            </a:r>
            <a:r>
              <a:rPr lang="en-IN" sz="1600" spc="5" dirty="0"/>
              <a:t>cluster.</a:t>
            </a:r>
            <a:r>
              <a:rPr lang="en-IN" sz="1600" spc="-100" dirty="0"/>
              <a:t> </a:t>
            </a:r>
          </a:p>
          <a:p>
            <a:pPr marL="817245" marR="69850" lvl="1">
              <a:lnSpc>
                <a:spcPct val="113300"/>
              </a:lnSpc>
              <a:spcBef>
                <a:spcPts val="1650"/>
              </a:spcBef>
            </a:pPr>
            <a:r>
              <a:rPr sz="1600" spc="-5" dirty="0"/>
              <a:t>They</a:t>
            </a:r>
            <a:r>
              <a:rPr sz="1600" spc="-105" dirty="0"/>
              <a:t> </a:t>
            </a:r>
            <a:r>
              <a:rPr sz="1600" spc="15" dirty="0"/>
              <a:t>run</a:t>
            </a:r>
            <a:r>
              <a:rPr sz="1600" spc="-100" dirty="0"/>
              <a:t> </a:t>
            </a:r>
            <a:r>
              <a:rPr sz="1600" spc="15" dirty="0"/>
              <a:t>a</a:t>
            </a:r>
            <a:r>
              <a:rPr sz="1600" spc="-100" dirty="0"/>
              <a:t> </a:t>
            </a:r>
            <a:r>
              <a:rPr sz="1600" spc="10" dirty="0"/>
              <a:t>minimal</a:t>
            </a:r>
            <a:r>
              <a:rPr sz="1600" spc="-105" dirty="0"/>
              <a:t> </a:t>
            </a:r>
            <a:r>
              <a:rPr sz="1600" dirty="0"/>
              <a:t>agent  </a:t>
            </a:r>
            <a:r>
              <a:rPr sz="1600" spc="10" dirty="0"/>
              <a:t>that </a:t>
            </a:r>
            <a:r>
              <a:rPr sz="1600" dirty="0"/>
              <a:t>manages the </a:t>
            </a:r>
            <a:r>
              <a:rPr sz="1600" spc="-10" dirty="0"/>
              <a:t>node </a:t>
            </a:r>
            <a:r>
              <a:rPr sz="1600" dirty="0"/>
              <a:t>itself, and </a:t>
            </a:r>
            <a:r>
              <a:rPr lang="en-IN" sz="1600" dirty="0"/>
              <a:t>execute</a:t>
            </a:r>
            <a:r>
              <a:rPr sz="1600" dirty="0"/>
              <a:t> </a:t>
            </a:r>
            <a:r>
              <a:rPr sz="1600" spc="5" dirty="0"/>
              <a:t>workloads as </a:t>
            </a:r>
            <a:r>
              <a:rPr sz="1600" dirty="0"/>
              <a:t>designated </a:t>
            </a:r>
            <a:r>
              <a:rPr sz="1600" spc="-5" dirty="0"/>
              <a:t>by </a:t>
            </a:r>
            <a:r>
              <a:rPr sz="1600" dirty="0"/>
              <a:t>the</a:t>
            </a:r>
            <a:r>
              <a:rPr lang="en-IN" sz="1600" dirty="0"/>
              <a:t> </a:t>
            </a:r>
            <a:r>
              <a:rPr sz="1600" spc="-315" dirty="0"/>
              <a:t> </a:t>
            </a:r>
            <a:r>
              <a:rPr sz="1600" spc="5" dirty="0"/>
              <a:t>master.</a:t>
            </a:r>
            <a:endParaRPr sz="1600" dirty="0">
              <a:latin typeface="Lato"/>
              <a:cs typeface="La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39BD4FA-4457-4979-889B-A54A6BC3296C}"/>
              </a:ext>
            </a:extLst>
          </p:cNvPr>
          <p:cNvSpPr/>
          <p:nvPr/>
        </p:nvSpPr>
        <p:spPr>
          <a:xfrm>
            <a:off x="609600" y="361951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Architecture Overview</a:t>
            </a:r>
            <a:endParaRPr lang="en-IN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01629E4-88FE-4A2C-86FF-7335A0D76841}"/>
              </a:ext>
            </a:extLst>
          </p:cNvPr>
          <p:cNvSpPr/>
          <p:nvPr/>
        </p:nvSpPr>
        <p:spPr>
          <a:xfrm>
            <a:off x="609600" y="361951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>
                <a:solidFill>
                  <a:schemeClr val="accent1">
                    <a:lumMod val="50000"/>
                  </a:schemeClr>
                </a:solidFill>
              </a:rPr>
              <a:t>kube-apiserver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 – the heart of the cluster</a:t>
            </a:r>
            <a:endParaRPr lang="en-IN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F40FF60-A079-4E88-986D-14D1673BA786}"/>
              </a:ext>
            </a:extLst>
          </p:cNvPr>
          <p:cNvSpPr/>
          <p:nvPr/>
        </p:nvSpPr>
        <p:spPr>
          <a:xfrm>
            <a:off x="838200" y="1123950"/>
            <a:ext cx="6934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● Provides a forward facing </a:t>
            </a:r>
            <a:r>
              <a:rPr lang="en-IN" u="sng" dirty="0"/>
              <a:t>REST interface </a:t>
            </a:r>
            <a:r>
              <a:rPr lang="en-IN" dirty="0"/>
              <a:t>into the Kubernetes control plane and datastore. </a:t>
            </a:r>
          </a:p>
          <a:p>
            <a:endParaRPr lang="en-IN" dirty="0"/>
          </a:p>
          <a:p>
            <a:r>
              <a:rPr lang="en-IN" dirty="0"/>
              <a:t>● All clients and other applications interact with Kubernetes </a:t>
            </a:r>
            <a:r>
              <a:rPr lang="en-IN" b="1" dirty="0"/>
              <a:t>strictly</a:t>
            </a:r>
            <a:r>
              <a:rPr lang="en-IN" dirty="0"/>
              <a:t> through the API Server. </a:t>
            </a:r>
          </a:p>
          <a:p>
            <a:endParaRPr lang="en-IN" dirty="0"/>
          </a:p>
          <a:p>
            <a:r>
              <a:rPr lang="en-IN" dirty="0"/>
              <a:t>● Acts as the </a:t>
            </a:r>
            <a:r>
              <a:rPr lang="en-IN" b="1" dirty="0"/>
              <a:t>gatekeeper</a:t>
            </a:r>
            <a:r>
              <a:rPr lang="en-IN" dirty="0"/>
              <a:t> to the cluster by handling authentication and authorization, request validation and admission control in addition to being the front-end to the backing datastore.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5E4EE05-96B8-4EFD-8E21-994745B1AC79}"/>
              </a:ext>
            </a:extLst>
          </p:cNvPr>
          <p:cNvSpPr/>
          <p:nvPr/>
        </p:nvSpPr>
        <p:spPr>
          <a:xfrm>
            <a:off x="457200" y="3943350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222D30"/>
                </a:solidFill>
                <a:latin typeface="torque"/>
              </a:rPr>
              <a:t>Kubectl</a:t>
            </a:r>
            <a:endParaRPr lang="en-IN" b="1" dirty="0">
              <a:solidFill>
                <a:srgbClr val="222D30"/>
              </a:solidFill>
              <a:latin typeface="torque"/>
            </a:endParaRPr>
          </a:p>
          <a:p>
            <a:r>
              <a:rPr lang="en-IN" dirty="0" err="1">
                <a:solidFill>
                  <a:srgbClr val="231F20"/>
                </a:solidFill>
                <a:latin typeface="ttnorms"/>
              </a:rPr>
              <a:t>Kubectl</a:t>
            </a:r>
            <a:r>
              <a:rPr lang="en-IN" dirty="0">
                <a:solidFill>
                  <a:srgbClr val="231F20"/>
                </a:solidFill>
                <a:latin typeface="ttnorms"/>
              </a:rPr>
              <a:t> is the official Kubernetes command line interface tool. It is used to communicate with the API.</a:t>
            </a:r>
            <a:endParaRPr lang="en-IN" b="0" i="0" dirty="0">
              <a:solidFill>
                <a:srgbClr val="231F20"/>
              </a:solidFill>
              <a:effectLst/>
              <a:latin typeface="ttnor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01629E4-88FE-4A2C-86FF-7335A0D76841}"/>
              </a:ext>
            </a:extLst>
          </p:cNvPr>
          <p:cNvSpPr/>
          <p:nvPr/>
        </p:nvSpPr>
        <p:spPr>
          <a:xfrm>
            <a:off x="609600" y="361951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>
                <a:solidFill>
                  <a:schemeClr val="accent1">
                    <a:lumMod val="50000"/>
                  </a:schemeClr>
                </a:solidFill>
              </a:rPr>
              <a:t>etcd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 – the key-value datastore</a:t>
            </a:r>
            <a:endParaRPr lang="en-IN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F40FF60-A079-4E88-986D-14D1673BA786}"/>
              </a:ext>
            </a:extLst>
          </p:cNvPr>
          <p:cNvSpPr/>
          <p:nvPr/>
        </p:nvSpPr>
        <p:spPr>
          <a:xfrm>
            <a:off x="838200" y="1123950"/>
            <a:ext cx="6934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● </a:t>
            </a:r>
            <a:r>
              <a:rPr lang="en-IN" dirty="0" err="1"/>
              <a:t>etcd</a:t>
            </a:r>
            <a:r>
              <a:rPr lang="en-IN" dirty="0"/>
              <a:t> acts as the </a:t>
            </a:r>
            <a:r>
              <a:rPr lang="en-IN" u="sng" dirty="0"/>
              <a:t>cluster datastore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● A standalone incubating CNCF project </a:t>
            </a:r>
            <a:r>
              <a:rPr lang="en-IN" dirty="0">
                <a:hlinkClick r:id="rId2"/>
              </a:rPr>
              <a:t>https://www.cncf.io/projects/</a:t>
            </a:r>
            <a:endParaRPr lang="en-IN" dirty="0"/>
          </a:p>
          <a:p>
            <a:endParaRPr lang="en-IN" dirty="0"/>
          </a:p>
          <a:p>
            <a:r>
              <a:rPr lang="en-IN" dirty="0"/>
              <a:t>● Purpose in relation to Kubernetes is to provide a strong, consistent and highly available </a:t>
            </a:r>
            <a:r>
              <a:rPr lang="en-IN" u="sng" dirty="0"/>
              <a:t>key-value store </a:t>
            </a:r>
            <a:r>
              <a:rPr lang="en-IN" dirty="0"/>
              <a:t>for persisting all cluster state.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343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61950"/>
            <a:ext cx="39192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kube-controller-manager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123950"/>
            <a:ext cx="6649084" cy="19946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IN" sz="1600" dirty="0"/>
              <a:t>● Serves as the primary daemon that manages all core components’ reconciliation loops. 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endParaRPr lang="en-IN" sz="1600" dirty="0"/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IN" sz="1600" dirty="0"/>
              <a:t>● Handles a lot of the business logic of Kubernetes. 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endParaRPr lang="en-IN" sz="1600" dirty="0"/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IN" sz="1600" dirty="0"/>
              <a:t>● Monitors the cluster state via the API Server and steers the cluster towards the desired state. </a:t>
            </a:r>
            <a:endParaRPr sz="16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38150"/>
            <a:ext cx="24326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kube-scheduler</a:t>
            </a:r>
            <a:endParaRPr sz="24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123950"/>
            <a:ext cx="6324600" cy="2854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IN" sz="1600" dirty="0"/>
              <a:t>Evaluates workload requirements and attempts to place it on a matching resource. 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endParaRPr lang="en-IN" sz="1600" dirty="0"/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IN" sz="1600" dirty="0"/>
              <a:t>● The default scheduler uses the “</a:t>
            </a:r>
            <a:r>
              <a:rPr lang="en-IN" sz="1600" dirty="0" err="1"/>
              <a:t>binpacking</a:t>
            </a:r>
            <a:r>
              <a:rPr lang="en-IN" sz="1600" dirty="0"/>
              <a:t>” mode. 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endParaRPr lang="en-IN" sz="1600" dirty="0"/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IN" sz="1600" dirty="0"/>
              <a:t>● Workload Requirements can include: general hardware requirements, affinity/anti-affinity, labels, and other various custom resource requirements. 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endParaRPr lang="en-IN" sz="1600" dirty="0"/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IN" sz="1600" dirty="0"/>
              <a:t>● Is swappable, you can create your own scheduler</a:t>
            </a:r>
            <a:endParaRPr sz="16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xmlns="" id="{1D1487CA-BBBC-4BC3-8CD5-9BBEC7829FA6}"/>
              </a:ext>
            </a:extLst>
          </p:cNvPr>
          <p:cNvSpPr txBox="1">
            <a:spLocks/>
          </p:cNvSpPr>
          <p:nvPr/>
        </p:nvSpPr>
        <p:spPr>
          <a:xfrm>
            <a:off x="2819400" y="2034796"/>
            <a:ext cx="4191000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b="1" spc="85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Node</a:t>
            </a:r>
            <a:r>
              <a:rPr lang="en-IN" sz="4000" b="1" spc="-27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IN" sz="4000" b="1" spc="65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Components</a:t>
            </a:r>
            <a:endParaRPr lang="en-IN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92728"/>
            <a:ext cx="6781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Cloud Native Computing Foundation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06B654-E252-4F9C-AAE4-EA5970C9D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00150"/>
            <a:ext cx="715454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14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18657"/>
            <a:ext cx="11944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4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kubelet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17" y="1600056"/>
            <a:ext cx="678942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dirty="0">
                <a:latin typeface="Lato"/>
                <a:cs typeface="Lato"/>
              </a:rPr>
              <a:t>Acts </a:t>
            </a:r>
            <a:r>
              <a:rPr sz="1600" spc="5" dirty="0">
                <a:latin typeface="Lato"/>
                <a:cs typeface="Lato"/>
              </a:rPr>
              <a:t>as </a:t>
            </a:r>
            <a:r>
              <a:rPr sz="1600" dirty="0">
                <a:latin typeface="Lato"/>
                <a:cs typeface="Lato"/>
              </a:rPr>
              <a:t>the </a:t>
            </a:r>
            <a:r>
              <a:rPr sz="1600" spc="-10" dirty="0">
                <a:latin typeface="Lato"/>
                <a:cs typeface="Lato"/>
              </a:rPr>
              <a:t>node </a:t>
            </a:r>
            <a:r>
              <a:rPr sz="1600" dirty="0">
                <a:latin typeface="Lato"/>
                <a:cs typeface="Lato"/>
              </a:rPr>
              <a:t>agent </a:t>
            </a:r>
            <a:r>
              <a:rPr sz="1600" spc="5" dirty="0">
                <a:latin typeface="Lato"/>
                <a:cs typeface="Lato"/>
              </a:rPr>
              <a:t>responsible for </a:t>
            </a:r>
            <a:r>
              <a:rPr sz="1600" dirty="0">
                <a:latin typeface="Lato"/>
                <a:cs typeface="Lato"/>
              </a:rPr>
              <a:t>managing </a:t>
            </a:r>
            <a:r>
              <a:rPr sz="1600" spc="-15" dirty="0">
                <a:latin typeface="Lato"/>
                <a:cs typeface="Lato"/>
              </a:rPr>
              <a:t>pod </a:t>
            </a:r>
            <a:r>
              <a:rPr sz="1600" dirty="0">
                <a:latin typeface="Lato"/>
                <a:cs typeface="Lato"/>
              </a:rPr>
              <a:t>lifecycle </a:t>
            </a:r>
            <a:r>
              <a:rPr sz="1600" spc="-15" dirty="0">
                <a:latin typeface="Lato"/>
                <a:cs typeface="Lato"/>
              </a:rPr>
              <a:t>on </a:t>
            </a:r>
            <a:r>
              <a:rPr sz="1600" spc="15" dirty="0">
                <a:latin typeface="Lato"/>
                <a:cs typeface="Lato"/>
              </a:rPr>
              <a:t>its </a:t>
            </a:r>
            <a:r>
              <a:rPr sz="1600" spc="-10" dirty="0">
                <a:latin typeface="Lato"/>
                <a:cs typeface="Lato"/>
              </a:rPr>
              <a:t>host.  </a:t>
            </a:r>
            <a:r>
              <a:rPr sz="1600" spc="5" dirty="0">
                <a:latin typeface="Lato"/>
                <a:cs typeface="Lato"/>
              </a:rPr>
              <a:t>Kubelet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understands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YAML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container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manifests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that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20" dirty="0">
                <a:latin typeface="Lato"/>
                <a:cs typeface="Lato"/>
              </a:rPr>
              <a:t>it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can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read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from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several  </a:t>
            </a:r>
            <a:r>
              <a:rPr sz="1600" dirty="0">
                <a:latin typeface="Lato"/>
                <a:cs typeface="Lato"/>
              </a:rPr>
              <a:t>sources:</a:t>
            </a:r>
            <a:endParaRPr sz="16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Lato"/>
              <a:cs typeface="Lato"/>
            </a:endParaRPr>
          </a:p>
          <a:p>
            <a:pPr marL="469900" indent="-35179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0" dirty="0">
                <a:latin typeface="Lato"/>
                <a:cs typeface="Lato"/>
              </a:rPr>
              <a:t>File</a:t>
            </a:r>
            <a:r>
              <a:rPr sz="1600" spc="-11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path</a:t>
            </a:r>
            <a:endParaRPr sz="1600">
              <a:latin typeface="Lato"/>
              <a:cs typeface="Lato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latin typeface="Lato"/>
                <a:cs typeface="Lato"/>
              </a:rPr>
              <a:t>HTTP</a:t>
            </a:r>
            <a:r>
              <a:rPr sz="1600" spc="-11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Endpoint</a:t>
            </a:r>
            <a:endParaRPr sz="1600">
              <a:latin typeface="Lato"/>
              <a:cs typeface="Lato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latin typeface="Lato"/>
                <a:cs typeface="Lato"/>
              </a:rPr>
              <a:t>Etcd</a:t>
            </a:r>
            <a:r>
              <a:rPr sz="1600" spc="-11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watch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acting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15" dirty="0">
                <a:latin typeface="Lato"/>
                <a:cs typeface="Lato"/>
              </a:rPr>
              <a:t>on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any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changes</a:t>
            </a:r>
            <a:endParaRPr sz="1600">
              <a:latin typeface="Lato"/>
              <a:cs typeface="Lato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latin typeface="Lato"/>
                <a:cs typeface="Lato"/>
              </a:rPr>
              <a:t>HTTP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Server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10" dirty="0">
                <a:latin typeface="Lato"/>
                <a:cs typeface="Lato"/>
              </a:rPr>
              <a:t>mode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accepting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container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manifests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over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a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simple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API.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18657"/>
            <a:ext cx="17691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kube-proxy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6396F88-BDEE-4EBF-B5CA-4C91D56C6061}"/>
              </a:ext>
            </a:extLst>
          </p:cNvPr>
          <p:cNvSpPr/>
          <p:nvPr/>
        </p:nvSpPr>
        <p:spPr>
          <a:xfrm>
            <a:off x="1371600" y="1504950"/>
            <a:ext cx="640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● Manages the network rules for Services on each node. </a:t>
            </a:r>
          </a:p>
          <a:p>
            <a:endParaRPr lang="en-IN" dirty="0"/>
          </a:p>
          <a:p>
            <a:r>
              <a:rPr lang="en-IN" dirty="0"/>
              <a:t>● Performs connection forwarding or load balancing for Kubernetes Services. </a:t>
            </a:r>
          </a:p>
          <a:p>
            <a:endParaRPr lang="en-IN" dirty="0"/>
          </a:p>
          <a:p>
            <a:r>
              <a:rPr lang="en-IN" dirty="0"/>
              <a:t>● Available Proxy Modes: </a:t>
            </a:r>
          </a:p>
          <a:p>
            <a:pPr lvl="1"/>
            <a:r>
              <a:rPr lang="en-IN" dirty="0"/>
              <a:t>○ </a:t>
            </a:r>
            <a:r>
              <a:rPr lang="en-IN" dirty="0" err="1"/>
              <a:t>ipvs</a:t>
            </a:r>
            <a:r>
              <a:rPr lang="en-IN" dirty="0"/>
              <a:t> (default if supported) </a:t>
            </a:r>
          </a:p>
          <a:p>
            <a:pPr lvl="1"/>
            <a:r>
              <a:rPr lang="en-IN" dirty="0"/>
              <a:t>○ iptables (default </a:t>
            </a:r>
            <a:r>
              <a:rPr lang="en-IN" dirty="0" err="1"/>
              <a:t>fallback</a:t>
            </a:r>
            <a:r>
              <a:rPr lang="en-IN" dirty="0"/>
              <a:t>) </a:t>
            </a:r>
          </a:p>
          <a:p>
            <a:pPr lvl="1"/>
            <a:r>
              <a:rPr lang="en-IN" dirty="0"/>
              <a:t>○ </a:t>
            </a:r>
            <a:r>
              <a:rPr lang="en-IN" dirty="0" err="1"/>
              <a:t>userspace</a:t>
            </a:r>
            <a:r>
              <a:rPr lang="en-IN" dirty="0"/>
              <a:t> (legacy)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6" y="556749"/>
            <a:ext cx="556368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5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Container</a:t>
            </a:r>
            <a:r>
              <a:rPr sz="2800" b="1" spc="-25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sz="2800" b="1" spc="7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Runtime</a:t>
            </a:r>
            <a:r>
              <a:rPr lang="en-IN" sz="2800" b="1" spc="7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– the executor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C364A74-6492-496C-A233-A4BB0CF47284}"/>
              </a:ext>
            </a:extLst>
          </p:cNvPr>
          <p:cNvSpPr/>
          <p:nvPr/>
        </p:nvSpPr>
        <p:spPr>
          <a:xfrm>
            <a:off x="1066800" y="1428750"/>
            <a:ext cx="723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● A container runtime is a CRI (Container Runtime Interface) compatible application that executes and manages containers</a:t>
            </a:r>
            <a:r>
              <a:rPr lang="en-IN"/>
              <a:t>. </a:t>
            </a:r>
          </a:p>
          <a:p>
            <a:endParaRPr lang="en-IN" dirty="0"/>
          </a:p>
          <a:p>
            <a:pPr lvl="1"/>
            <a:r>
              <a:rPr lang="en-IN" dirty="0"/>
              <a:t>○ Docker (default, built into the </a:t>
            </a:r>
            <a:r>
              <a:rPr lang="en-IN" dirty="0" err="1"/>
              <a:t>kubelet</a:t>
            </a:r>
            <a:r>
              <a:rPr lang="en-IN" dirty="0"/>
              <a:t> </a:t>
            </a:r>
            <a:r>
              <a:rPr lang="en-IN" dirty="0" err="1"/>
              <a:t>atm</a:t>
            </a:r>
            <a:r>
              <a:rPr lang="en-IN" dirty="0"/>
              <a:t>) ○ </a:t>
            </a:r>
            <a:r>
              <a:rPr lang="en-IN" dirty="0" err="1"/>
              <a:t>containerd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○ cri-o </a:t>
            </a:r>
          </a:p>
          <a:p>
            <a:pPr lvl="1"/>
            <a:r>
              <a:rPr lang="en-IN" dirty="0"/>
              <a:t>○ </a:t>
            </a:r>
            <a:r>
              <a:rPr lang="en-IN" dirty="0" err="1"/>
              <a:t>rkt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○ Kata Containers (formerly clear and hyper) </a:t>
            </a:r>
          </a:p>
          <a:p>
            <a:pPr lvl="1"/>
            <a:r>
              <a:rPr lang="en-IN" dirty="0"/>
              <a:t>○ </a:t>
            </a:r>
            <a:r>
              <a:rPr lang="en-IN" dirty="0" err="1"/>
              <a:t>Virtlet</a:t>
            </a:r>
            <a:r>
              <a:rPr lang="en-IN" dirty="0"/>
              <a:t> (VM CRI compatible runtime)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18657"/>
            <a:ext cx="29298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45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Additional</a:t>
            </a:r>
            <a:r>
              <a:rPr sz="2800" b="1" spc="-27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4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17" y="1600056"/>
            <a:ext cx="6804025" cy="18256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b="1" dirty="0">
                <a:latin typeface="Lato"/>
                <a:cs typeface="Lato"/>
              </a:rPr>
              <a:t>Kube-dns</a:t>
            </a:r>
            <a:r>
              <a:rPr sz="1600" b="1" spc="-85" dirty="0">
                <a:latin typeface="Lato"/>
                <a:cs typeface="Lato"/>
              </a:rPr>
              <a:t> </a:t>
            </a:r>
            <a:r>
              <a:rPr sz="1600" spc="-40" dirty="0">
                <a:latin typeface="Lato"/>
                <a:cs typeface="Lato"/>
              </a:rPr>
              <a:t>-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Provides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cluster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wide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15" dirty="0">
                <a:latin typeface="Lato"/>
                <a:cs typeface="Lato"/>
              </a:rPr>
              <a:t>DNS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Services.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Services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20" dirty="0">
                <a:latin typeface="Lato"/>
                <a:cs typeface="Lato"/>
              </a:rPr>
              <a:t>are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resolvable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to</a:t>
            </a: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i="1" spc="-30" dirty="0">
                <a:latin typeface="Lato"/>
                <a:cs typeface="Lato"/>
              </a:rPr>
              <a:t>&lt;service&gt;.&lt;namespace&gt;.svc.cluster.local</a:t>
            </a:r>
            <a:r>
              <a:rPr sz="1600" spc="-30" dirty="0">
                <a:latin typeface="Lato"/>
                <a:cs typeface="Lato"/>
              </a:rPr>
              <a:t>.</a:t>
            </a:r>
            <a:endParaRPr sz="1600" dirty="0">
              <a:latin typeface="Lato"/>
              <a:cs typeface="Lato"/>
            </a:endParaRPr>
          </a:p>
          <a:p>
            <a:pPr marL="12700" marR="5080">
              <a:lnSpc>
                <a:spcPct val="113300"/>
              </a:lnSpc>
              <a:spcBef>
                <a:spcPts val="1650"/>
              </a:spcBef>
            </a:pPr>
            <a:r>
              <a:rPr sz="1600" b="1" spc="5" dirty="0">
                <a:latin typeface="Lato"/>
                <a:cs typeface="Lato"/>
              </a:rPr>
              <a:t>Heapster</a:t>
            </a:r>
            <a:r>
              <a:rPr sz="1600" b="1" spc="-70" dirty="0">
                <a:latin typeface="Lato"/>
                <a:cs typeface="Lato"/>
              </a:rPr>
              <a:t> </a:t>
            </a:r>
            <a:r>
              <a:rPr sz="1600" b="1" spc="-25" dirty="0">
                <a:latin typeface="Lato"/>
                <a:cs typeface="Lato"/>
              </a:rPr>
              <a:t>-</a:t>
            </a:r>
            <a:r>
              <a:rPr sz="1600" b="1" spc="240" dirty="0">
                <a:latin typeface="Lato"/>
                <a:cs typeface="Lato"/>
              </a:rPr>
              <a:t> </a:t>
            </a:r>
            <a:r>
              <a:rPr sz="1600" i="1" spc="10" dirty="0">
                <a:latin typeface="Lato"/>
                <a:cs typeface="Lato"/>
              </a:rPr>
              <a:t>Metrics</a:t>
            </a:r>
            <a:r>
              <a:rPr sz="1600" i="1" spc="-95" dirty="0">
                <a:latin typeface="Lato"/>
                <a:cs typeface="Lato"/>
              </a:rPr>
              <a:t> </a:t>
            </a:r>
            <a:r>
              <a:rPr sz="1600" i="1" spc="10" dirty="0">
                <a:latin typeface="Lato"/>
                <a:cs typeface="Lato"/>
              </a:rPr>
              <a:t>Collector</a:t>
            </a:r>
            <a:r>
              <a:rPr sz="1600" i="1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for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kubernetes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cluster,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used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by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10" dirty="0">
                <a:latin typeface="Lato"/>
                <a:cs typeface="Lato"/>
              </a:rPr>
              <a:t>some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resources  </a:t>
            </a:r>
            <a:r>
              <a:rPr sz="1600" spc="-10" dirty="0">
                <a:latin typeface="Lato"/>
                <a:cs typeface="Lato"/>
              </a:rPr>
              <a:t>such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as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the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Horizontal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Pod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Autoscaler.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20" dirty="0">
                <a:latin typeface="Lato"/>
                <a:cs typeface="Lato"/>
              </a:rPr>
              <a:t>(required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for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kubedashboard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metrics)</a:t>
            </a:r>
            <a:endParaRPr sz="16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5" dirty="0">
                <a:latin typeface="Lato"/>
                <a:cs typeface="Lato"/>
              </a:rPr>
              <a:t>Kube-dashboard</a:t>
            </a:r>
            <a:r>
              <a:rPr sz="1600" b="1" spc="-85" dirty="0">
                <a:latin typeface="Lato"/>
                <a:cs typeface="Lato"/>
              </a:rPr>
              <a:t> </a:t>
            </a:r>
            <a:r>
              <a:rPr sz="1600" spc="-40" dirty="0">
                <a:latin typeface="Lato"/>
                <a:cs typeface="Lato"/>
              </a:rPr>
              <a:t>-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A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general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purpose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15" dirty="0">
                <a:latin typeface="Lato"/>
                <a:cs typeface="Lato"/>
              </a:rPr>
              <a:t>web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based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UI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for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kubernetes.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618657"/>
            <a:ext cx="29298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45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Additional</a:t>
            </a:r>
            <a:r>
              <a:rPr sz="2800" b="1" spc="-27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4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17" y="1600056"/>
            <a:ext cx="6804025" cy="18256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b="1" dirty="0">
                <a:latin typeface="Lato"/>
                <a:cs typeface="Lato"/>
              </a:rPr>
              <a:t>Kube-dns</a:t>
            </a:r>
            <a:r>
              <a:rPr sz="1600" b="1" spc="-85" dirty="0">
                <a:latin typeface="Lato"/>
                <a:cs typeface="Lato"/>
              </a:rPr>
              <a:t> </a:t>
            </a:r>
            <a:r>
              <a:rPr sz="1600" spc="-40" dirty="0">
                <a:latin typeface="Lato"/>
                <a:cs typeface="Lato"/>
              </a:rPr>
              <a:t>-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Provides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cluster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wide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15" dirty="0">
                <a:latin typeface="Lato"/>
                <a:cs typeface="Lato"/>
              </a:rPr>
              <a:t>DNS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Services.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Services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20" dirty="0">
                <a:latin typeface="Lato"/>
                <a:cs typeface="Lato"/>
              </a:rPr>
              <a:t>are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resolvable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to</a:t>
            </a: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i="1" spc="-30" dirty="0">
                <a:latin typeface="Lato"/>
                <a:cs typeface="Lato"/>
              </a:rPr>
              <a:t>&lt;service&gt;.&lt;namespace&gt;.svc.cluster.local</a:t>
            </a:r>
            <a:r>
              <a:rPr sz="1600" spc="-30" dirty="0">
                <a:latin typeface="Lato"/>
                <a:cs typeface="Lato"/>
              </a:rPr>
              <a:t>.</a:t>
            </a:r>
            <a:endParaRPr sz="1600" dirty="0">
              <a:latin typeface="Lato"/>
              <a:cs typeface="Lato"/>
            </a:endParaRPr>
          </a:p>
          <a:p>
            <a:pPr marL="12700" marR="5080">
              <a:lnSpc>
                <a:spcPct val="113300"/>
              </a:lnSpc>
              <a:spcBef>
                <a:spcPts val="1650"/>
              </a:spcBef>
            </a:pPr>
            <a:r>
              <a:rPr sz="1600" b="1" spc="5" dirty="0">
                <a:latin typeface="Lato"/>
                <a:cs typeface="Lato"/>
              </a:rPr>
              <a:t>Heapster</a:t>
            </a:r>
            <a:r>
              <a:rPr sz="1600" b="1" spc="-70" dirty="0">
                <a:latin typeface="Lato"/>
                <a:cs typeface="Lato"/>
              </a:rPr>
              <a:t> </a:t>
            </a:r>
            <a:r>
              <a:rPr sz="1600" b="1" spc="-25" dirty="0">
                <a:latin typeface="Lato"/>
                <a:cs typeface="Lato"/>
              </a:rPr>
              <a:t>-</a:t>
            </a:r>
            <a:r>
              <a:rPr sz="1600" b="1" spc="240" dirty="0">
                <a:latin typeface="Lato"/>
                <a:cs typeface="Lato"/>
              </a:rPr>
              <a:t> </a:t>
            </a:r>
            <a:r>
              <a:rPr sz="1600" i="1" spc="10" dirty="0">
                <a:latin typeface="Lato"/>
                <a:cs typeface="Lato"/>
              </a:rPr>
              <a:t>Metrics</a:t>
            </a:r>
            <a:r>
              <a:rPr sz="1600" i="1" spc="-95" dirty="0">
                <a:latin typeface="Lato"/>
                <a:cs typeface="Lato"/>
              </a:rPr>
              <a:t> </a:t>
            </a:r>
            <a:r>
              <a:rPr sz="1600" i="1" spc="10" dirty="0">
                <a:latin typeface="Lato"/>
                <a:cs typeface="Lato"/>
              </a:rPr>
              <a:t>Collector</a:t>
            </a:r>
            <a:r>
              <a:rPr sz="1600" i="1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for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kubernetes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cluster,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used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by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-10" dirty="0">
                <a:latin typeface="Lato"/>
                <a:cs typeface="Lato"/>
              </a:rPr>
              <a:t>some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resources  </a:t>
            </a:r>
            <a:r>
              <a:rPr sz="1600" spc="-10" dirty="0">
                <a:latin typeface="Lato"/>
                <a:cs typeface="Lato"/>
              </a:rPr>
              <a:t>such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as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the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Horizontal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Pod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Autoscaler.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20" dirty="0">
                <a:latin typeface="Lato"/>
                <a:cs typeface="Lato"/>
              </a:rPr>
              <a:t>(required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for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kubedashboard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metrics)</a:t>
            </a:r>
            <a:endParaRPr sz="16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5" dirty="0">
                <a:latin typeface="Lato"/>
                <a:cs typeface="Lato"/>
              </a:rPr>
              <a:t>Kube-dashboard</a:t>
            </a:r>
            <a:r>
              <a:rPr sz="1600" b="1" spc="-85" dirty="0">
                <a:latin typeface="Lato"/>
                <a:cs typeface="Lato"/>
              </a:rPr>
              <a:t> </a:t>
            </a:r>
            <a:r>
              <a:rPr sz="1600" spc="-40" dirty="0">
                <a:latin typeface="Lato"/>
                <a:cs typeface="Lato"/>
              </a:rPr>
              <a:t>-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A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general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purpose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15" dirty="0">
                <a:latin typeface="Lato"/>
                <a:cs typeface="Lato"/>
              </a:rPr>
              <a:t>web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based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UI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for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kubernetes.</a:t>
            </a:r>
          </a:p>
        </p:txBody>
      </p:sp>
    </p:spTree>
    <p:extLst>
      <p:ext uri="{BB962C8B-B14F-4D97-AF65-F5344CB8AC3E}">
        <p14:creationId xmlns:p14="http://schemas.microsoft.com/office/powerpoint/2010/main" val="2547301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0600" y="438150"/>
            <a:ext cx="6804025" cy="476412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5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Kube</a:t>
            </a:r>
            <a:r>
              <a:rPr sz="2800" b="1" spc="5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-dashboard</a:t>
            </a:r>
            <a:endParaRPr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5A2630F-9759-4A7C-828F-01CC684DF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509" y="1123950"/>
            <a:ext cx="5734050" cy="387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59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4600" y="2038350"/>
            <a:ext cx="518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90" dirty="0">
                <a:latin typeface="Verdana"/>
                <a:cs typeface="Verdana"/>
              </a:rPr>
              <a:t>Kubernetes concepts</a:t>
            </a:r>
            <a:endParaRPr sz="3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09280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BEEF840-053E-4F85-B44D-0C9874D27E9D}"/>
              </a:ext>
            </a:extLst>
          </p:cNvPr>
          <p:cNvSpPr/>
          <p:nvPr/>
        </p:nvSpPr>
        <p:spPr>
          <a:xfrm>
            <a:off x="304800" y="895350"/>
            <a:ext cx="8153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606060"/>
                </a:solidFill>
                <a:latin typeface="Avenir"/>
              </a:rPr>
              <a:t>Pod:</a:t>
            </a:r>
            <a:r>
              <a:rPr lang="en-IN" sz="1600" dirty="0">
                <a:solidFill>
                  <a:srgbClr val="606060"/>
                </a:solidFill>
                <a:latin typeface="Avenir"/>
              </a:rPr>
              <a:t> The basic building block in Kubernetes. The name is the same idea as a pod of whales, one of more containers– or better said, a running process on the cluster —  running on a given system which can be scaled up or down.</a:t>
            </a:r>
          </a:p>
          <a:p>
            <a:endParaRPr lang="en-IN" sz="1600" dirty="0">
              <a:solidFill>
                <a:srgbClr val="606060"/>
              </a:solidFill>
              <a:latin typeface="Avenir"/>
            </a:endParaRPr>
          </a:p>
          <a:p>
            <a:r>
              <a:rPr lang="en-IN" sz="1600" b="1" dirty="0">
                <a:solidFill>
                  <a:srgbClr val="606060"/>
                </a:solidFill>
                <a:latin typeface="Avenir"/>
              </a:rPr>
              <a:t>Service:</a:t>
            </a:r>
            <a:r>
              <a:rPr lang="en-IN" sz="1600" dirty="0">
                <a:solidFill>
                  <a:srgbClr val="606060"/>
                </a:solidFill>
                <a:latin typeface="Avenir"/>
              </a:rPr>
              <a:t> A consistent network access point for a pod. What this means is that regardless of the underlying containers’ state – restarts, etc, a service will always provide access to the given pod/application.  </a:t>
            </a:r>
          </a:p>
          <a:p>
            <a:endParaRPr lang="en-IN" sz="1600" dirty="0">
              <a:solidFill>
                <a:srgbClr val="606060"/>
              </a:solidFill>
              <a:latin typeface="Avenir"/>
            </a:endParaRPr>
          </a:p>
          <a:p>
            <a:r>
              <a:rPr lang="en-IN" sz="1600" b="1" dirty="0" err="1">
                <a:solidFill>
                  <a:srgbClr val="606060"/>
                </a:solidFill>
                <a:latin typeface="Avenir"/>
              </a:rPr>
              <a:t>ReplicaSet</a:t>
            </a:r>
            <a:r>
              <a:rPr lang="en-IN" sz="1600" b="1" dirty="0">
                <a:solidFill>
                  <a:srgbClr val="606060"/>
                </a:solidFill>
                <a:latin typeface="Avenir"/>
              </a:rPr>
              <a:t>:</a:t>
            </a:r>
            <a:r>
              <a:rPr lang="en-IN" sz="1600" dirty="0">
                <a:solidFill>
                  <a:srgbClr val="606060"/>
                </a:solidFill>
                <a:latin typeface="Avenir"/>
              </a:rPr>
              <a:t> Ensures a given number of pods are running in the cluster at a given time.</a:t>
            </a:r>
          </a:p>
          <a:p>
            <a:endParaRPr lang="en-IN" sz="1600" dirty="0">
              <a:solidFill>
                <a:srgbClr val="606060"/>
              </a:solidFill>
              <a:latin typeface="Avenir"/>
            </a:endParaRPr>
          </a:p>
          <a:p>
            <a:r>
              <a:rPr lang="en-IN" sz="1600" b="1" dirty="0">
                <a:solidFill>
                  <a:srgbClr val="606060"/>
                </a:solidFill>
                <a:latin typeface="Avenir"/>
              </a:rPr>
              <a:t>Deployment:</a:t>
            </a:r>
            <a:r>
              <a:rPr lang="en-IN" sz="1600" dirty="0">
                <a:solidFill>
                  <a:srgbClr val="606060"/>
                </a:solidFill>
                <a:latin typeface="Avenir"/>
              </a:rPr>
              <a:t> Suited for more ephemeral applications like web applications, anything that doesn’t have persistent qualities. It Provides declarative updates for Pods and </a:t>
            </a:r>
            <a:r>
              <a:rPr lang="en-IN" sz="1600" dirty="0" err="1">
                <a:solidFill>
                  <a:srgbClr val="606060"/>
                </a:solidFill>
                <a:latin typeface="Avenir"/>
              </a:rPr>
              <a:t>ReplicaSets</a:t>
            </a:r>
            <a:r>
              <a:rPr lang="en-IN" sz="1600" dirty="0">
                <a:solidFill>
                  <a:srgbClr val="606060"/>
                </a:solidFill>
                <a:latin typeface="Avenir"/>
              </a:rPr>
              <a:t> by describing a desired state the deployment in turn acts on.</a:t>
            </a:r>
          </a:p>
          <a:p>
            <a:endParaRPr lang="en-IN" sz="1600" b="0" i="0" dirty="0">
              <a:solidFill>
                <a:srgbClr val="606060"/>
              </a:solidFill>
              <a:effectLst/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553783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BEEF840-053E-4F85-B44D-0C9874D27E9D}"/>
              </a:ext>
            </a:extLst>
          </p:cNvPr>
          <p:cNvSpPr/>
          <p:nvPr/>
        </p:nvSpPr>
        <p:spPr>
          <a:xfrm>
            <a:off x="304800" y="895350"/>
            <a:ext cx="81534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606060"/>
                </a:solidFill>
                <a:latin typeface="Avenir"/>
              </a:rPr>
              <a:t>Stateful Set:</a:t>
            </a:r>
            <a:r>
              <a:rPr lang="en-IN" sz="1400" dirty="0">
                <a:solidFill>
                  <a:srgbClr val="606060"/>
                </a:solidFill>
                <a:latin typeface="Avenir"/>
              </a:rPr>
              <a:t> Suited for stateful applications like databases or even monitoring systems like Prometheus. Similar to a deployment in that it manages the deployment and scaling of a set of pods, but differs in that it ensures ordinal (things happen in a given sequence and are numbered) and uniqueness of pods. Overall, it  ensures that all resources in the stateful set have a sticky identity across restarts.   </a:t>
            </a:r>
          </a:p>
          <a:p>
            <a:endParaRPr lang="en-IN" sz="1400" dirty="0">
              <a:solidFill>
                <a:srgbClr val="606060"/>
              </a:solidFill>
              <a:latin typeface="Avenir"/>
            </a:endParaRPr>
          </a:p>
          <a:p>
            <a:endParaRPr lang="en-IN" sz="1400" dirty="0">
              <a:solidFill>
                <a:srgbClr val="606060"/>
              </a:solidFill>
              <a:latin typeface="Avenir"/>
            </a:endParaRPr>
          </a:p>
          <a:p>
            <a:r>
              <a:rPr lang="en-IN" sz="1400" b="1" dirty="0">
                <a:solidFill>
                  <a:srgbClr val="606060"/>
                </a:solidFill>
                <a:latin typeface="Avenir"/>
              </a:rPr>
              <a:t>Labels:</a:t>
            </a:r>
            <a:r>
              <a:rPr lang="en-IN" sz="1400" dirty="0">
                <a:solidFill>
                  <a:srgbClr val="606060"/>
                </a:solidFill>
                <a:latin typeface="Avenir"/>
              </a:rPr>
              <a:t> When creating Kubernetes objects, one can give any number of labels to each object which are discoverable across the system. For instance, one could create a database with the label “</a:t>
            </a:r>
            <a:r>
              <a:rPr lang="en-IN" sz="1400" dirty="0" err="1">
                <a:solidFill>
                  <a:srgbClr val="606060"/>
                </a:solidFill>
                <a:latin typeface="Avenir"/>
              </a:rPr>
              <a:t>customer_database</a:t>
            </a:r>
            <a:r>
              <a:rPr lang="en-IN" sz="1400" dirty="0">
                <a:solidFill>
                  <a:srgbClr val="606060"/>
                </a:solidFill>
                <a:latin typeface="Avenir"/>
              </a:rPr>
              <a:t>” and another application pod could reference it by simply using that name “</a:t>
            </a:r>
            <a:r>
              <a:rPr lang="en-IN" sz="1400" dirty="0" err="1">
                <a:solidFill>
                  <a:srgbClr val="606060"/>
                </a:solidFill>
                <a:latin typeface="Avenir"/>
              </a:rPr>
              <a:t>customer_database</a:t>
            </a:r>
            <a:r>
              <a:rPr lang="en-IN" sz="1400" dirty="0">
                <a:solidFill>
                  <a:srgbClr val="606060"/>
                </a:solidFill>
                <a:latin typeface="Avenir"/>
              </a:rPr>
              <a:t>” in the selector value of the manifest file. </a:t>
            </a:r>
          </a:p>
          <a:p>
            <a:endParaRPr lang="en-IN" sz="1400" dirty="0">
              <a:solidFill>
                <a:srgbClr val="606060"/>
              </a:solidFill>
              <a:latin typeface="Avenir"/>
            </a:endParaRPr>
          </a:p>
          <a:p>
            <a:endParaRPr lang="en-IN" sz="1400" dirty="0">
              <a:solidFill>
                <a:srgbClr val="606060"/>
              </a:solidFill>
              <a:latin typeface="Avenir"/>
            </a:endParaRPr>
          </a:p>
          <a:p>
            <a:r>
              <a:rPr lang="en-IN" sz="1400" b="1" dirty="0">
                <a:solidFill>
                  <a:srgbClr val="606060"/>
                </a:solidFill>
                <a:latin typeface="Avenir"/>
              </a:rPr>
              <a:t>Namespaces:</a:t>
            </a:r>
            <a:r>
              <a:rPr lang="en-IN" sz="1400" dirty="0">
                <a:solidFill>
                  <a:srgbClr val="606060"/>
                </a:solidFill>
                <a:latin typeface="Avenir"/>
              </a:rPr>
              <a:t> Virtual clusters. Provides a means to separate applications in the cluster. </a:t>
            </a:r>
            <a:endParaRPr lang="en-IN" sz="1400" b="0" i="0" dirty="0">
              <a:solidFill>
                <a:srgbClr val="606060"/>
              </a:solidFill>
              <a:effectLst/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346689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733550"/>
            <a:ext cx="6762244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90" dirty="0">
                <a:latin typeface="Verdana"/>
                <a:cs typeface="Verdana"/>
              </a:rPr>
              <a:t>Mini-</a:t>
            </a:r>
            <a:r>
              <a:rPr lang="en-IN" sz="2800" spc="90" dirty="0" err="1">
                <a:latin typeface="Verdana"/>
                <a:cs typeface="Verdana"/>
              </a:rPr>
              <a:t>kube</a:t>
            </a:r>
            <a:r>
              <a:rPr lang="en-IN" sz="2800" spc="90" dirty="0">
                <a:latin typeface="Verdana"/>
                <a:cs typeface="Verdana"/>
              </a:rPr>
              <a:t> : Install and configure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90" dirty="0">
                <a:latin typeface="Verdana"/>
                <a:cs typeface="Verdana"/>
              </a:rPr>
              <a:t>Refer git repo </a:t>
            </a:r>
            <a:r>
              <a:rPr lang="en-IN" sz="2800" spc="90">
                <a:latin typeface="Verdana"/>
                <a:cs typeface="Verdana"/>
              </a:rPr>
              <a:t>for instructions.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779" y="2454901"/>
            <a:ext cx="2950832" cy="16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3143" y="2633375"/>
            <a:ext cx="2656783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87230" y="2535600"/>
            <a:ext cx="2282731" cy="15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cloud supports </a:t>
            </a:r>
            <a:r>
              <a:rPr lang="en-US" sz="2400" dirty="0" err="1"/>
              <a:t>kubernetes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63859" y="4155676"/>
            <a:ext cx="1402948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https://</a:t>
            </a:r>
            <a:r>
              <a:rPr lang="en-US" sz="750" dirty="0" err="1"/>
              <a:t>www.sinax.be</a:t>
            </a:r>
            <a:r>
              <a:rPr lang="en-US" sz="750" dirty="0"/>
              <a:t>/en/</a:t>
            </a:r>
            <a:r>
              <a:rPr lang="en-US" sz="750" dirty="0" err="1"/>
              <a:t>aws</a:t>
            </a:r>
            <a:r>
              <a:rPr lang="en-US" sz="750" dirty="0"/>
              <a:t>/</a:t>
            </a:r>
          </a:p>
        </p:txBody>
      </p:sp>
      <p:sp>
        <p:nvSpPr>
          <p:cNvPr id="4" name="Rectangle 3"/>
          <p:cNvSpPr/>
          <p:nvPr/>
        </p:nvSpPr>
        <p:spPr>
          <a:xfrm>
            <a:off x="663859" y="4254276"/>
            <a:ext cx="4569619" cy="2077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50" dirty="0"/>
              <a:t>https://</a:t>
            </a:r>
            <a:r>
              <a:rPr lang="en-US" sz="750" dirty="0" err="1"/>
              <a:t>www.westconcomstor.com</a:t>
            </a:r>
            <a:r>
              <a:rPr lang="en-US" sz="750" dirty="0"/>
              <a:t>/</a:t>
            </a:r>
            <a:r>
              <a:rPr lang="en-US" sz="750" dirty="0" err="1"/>
              <a:t>za</a:t>
            </a:r>
            <a:r>
              <a:rPr lang="en-US" sz="750" dirty="0"/>
              <a:t>/en/vendors/</a:t>
            </a:r>
            <a:r>
              <a:rPr lang="en-US" sz="750" dirty="0" err="1"/>
              <a:t>wc</a:t>
            </a:r>
            <a:r>
              <a:rPr lang="en-US" sz="750" dirty="0"/>
              <a:t>-vendors/</a:t>
            </a:r>
            <a:r>
              <a:rPr lang="en-US" sz="750" dirty="0" err="1"/>
              <a:t>microsoft</a:t>
            </a:r>
            <a:r>
              <a:rPr lang="en-US" sz="750" dirty="0"/>
              <a:t>-azure-EN-</a:t>
            </a:r>
            <a:r>
              <a:rPr lang="en-US" sz="750" dirty="0" err="1"/>
              <a:t>UK.html</a:t>
            </a:r>
            <a:endParaRPr lang="en-US" sz="750" dirty="0"/>
          </a:p>
        </p:txBody>
      </p:sp>
      <p:sp>
        <p:nvSpPr>
          <p:cNvPr id="5" name="Rectangle 4"/>
          <p:cNvSpPr/>
          <p:nvPr/>
        </p:nvSpPr>
        <p:spPr>
          <a:xfrm>
            <a:off x="663859" y="4369140"/>
            <a:ext cx="4569619" cy="2077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50" dirty="0"/>
              <a:t>https://www.g2crowd.com/products/</a:t>
            </a:r>
            <a:r>
              <a:rPr lang="en-US" sz="750" dirty="0" err="1"/>
              <a:t>google</a:t>
            </a:r>
            <a:r>
              <a:rPr lang="en-US" sz="750" dirty="0"/>
              <a:t>-</a:t>
            </a:r>
            <a:r>
              <a:rPr lang="en-US" sz="750" dirty="0" err="1"/>
              <a:t>kubernetes</a:t>
            </a:r>
            <a:r>
              <a:rPr lang="en-US" sz="750" dirty="0"/>
              <a:t>-engine-</a:t>
            </a:r>
            <a:r>
              <a:rPr lang="en-US" sz="750" dirty="0" err="1"/>
              <a:t>gke</a:t>
            </a:r>
            <a:r>
              <a:rPr lang="en-US" sz="750" dirty="0"/>
              <a:t>/details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FEDC55B-A82E-44C7-8164-EE4C44EFDD2E}"/>
              </a:ext>
            </a:extLst>
          </p:cNvPr>
          <p:cNvSpPr/>
          <p:nvPr/>
        </p:nvSpPr>
        <p:spPr>
          <a:xfrm>
            <a:off x="609600" y="285750"/>
            <a:ext cx="723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Kubernetes support on cloud</a:t>
            </a:r>
          </a:p>
        </p:txBody>
      </p:sp>
    </p:spTree>
    <p:extLst>
      <p:ext uri="{BB962C8B-B14F-4D97-AF65-F5344CB8AC3E}">
        <p14:creationId xmlns:p14="http://schemas.microsoft.com/office/powerpoint/2010/main" val="4222512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7600" y="2158787"/>
            <a:ext cx="20313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35" dirty="0" smtClean="0">
                <a:latin typeface="Verdana"/>
                <a:cs typeface="Verdana"/>
              </a:rPr>
              <a:t>Thanks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kubernetes adoption survey 2019">
            <a:extLst>
              <a:ext uri="{FF2B5EF4-FFF2-40B4-BE49-F238E27FC236}">
                <a16:creationId xmlns:a16="http://schemas.microsoft.com/office/drawing/2014/main" xmlns="" id="{535C1AAA-8B9A-4B87-A245-9F270C9AD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00150"/>
            <a:ext cx="5456237" cy="363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C8F2ACA-BB5A-4E39-B6B5-C35EBBAFA990}"/>
              </a:ext>
            </a:extLst>
          </p:cNvPr>
          <p:cNvSpPr/>
          <p:nvPr/>
        </p:nvSpPr>
        <p:spPr>
          <a:xfrm>
            <a:off x="609600" y="285750"/>
            <a:ext cx="723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Kubernetes Market Adoption Survey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3F35D99-EBE4-4192-B6B3-3E4CE84FD3DA}"/>
              </a:ext>
            </a:extLst>
          </p:cNvPr>
          <p:cNvSpPr/>
          <p:nvPr/>
        </p:nvSpPr>
        <p:spPr>
          <a:xfrm>
            <a:off x="609600" y="285750"/>
            <a:ext cx="54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What does “Kubernetes” mean?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AFD99F7-1A32-482B-92C4-97A5D84B5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23950"/>
            <a:ext cx="3881438" cy="34717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C22F222-EDB4-4E40-83D6-C1DC7FF19B14}"/>
              </a:ext>
            </a:extLst>
          </p:cNvPr>
          <p:cNvSpPr/>
          <p:nvPr/>
        </p:nvSpPr>
        <p:spPr>
          <a:xfrm>
            <a:off x="4267200" y="2495550"/>
            <a:ext cx="4503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Greek for “pilot” or “helmsman of a ship”</a:t>
            </a:r>
          </a:p>
        </p:txBody>
      </p:sp>
    </p:spTree>
    <p:extLst>
      <p:ext uri="{BB962C8B-B14F-4D97-AF65-F5344CB8AC3E}">
        <p14:creationId xmlns:p14="http://schemas.microsoft.com/office/powerpoint/2010/main" val="194855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084481"/>
            <a:ext cx="7240083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latin typeface="+mn-lt"/>
              </a:rPr>
              <a:t>A Container Orchestration System.</a:t>
            </a: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</a:rPr>
              <a:t/>
            </a: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</a:rPr>
              <a:t>● A project that was spun out of Google as an open source container orchestration platform (~2 billion containers/week). </a:t>
            </a: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</a:rPr>
              <a:t/>
            </a: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</a:rPr>
              <a:t>● Built from the lessons learned in the experiences of developing and running Google’s Borg and Omega. </a:t>
            </a: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</a:rPr>
              <a:t/>
            </a: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</a:rPr>
              <a:t>● Designed from the ground-up as a loosely coupled collection of components centred around deploying, maintaining and scaling workloads.</a:t>
            </a:r>
            <a:endParaRPr sz="18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63D6563-0C8F-40F1-ABAF-8C9D1CB20547}"/>
              </a:ext>
            </a:extLst>
          </p:cNvPr>
          <p:cNvSpPr/>
          <p:nvPr/>
        </p:nvSpPr>
        <p:spPr>
          <a:xfrm>
            <a:off x="609600" y="285750"/>
            <a:ext cx="54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What is Kubernetes?</a:t>
            </a:r>
          </a:p>
        </p:txBody>
      </p:sp>
    </p:spTree>
    <p:extLst>
      <p:ext uri="{BB962C8B-B14F-4D97-AF65-F5344CB8AC3E}">
        <p14:creationId xmlns:p14="http://schemas.microsoft.com/office/powerpoint/2010/main" val="394218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448F11-BD77-41D6-946A-F721B8B0AEC4}"/>
              </a:ext>
            </a:extLst>
          </p:cNvPr>
          <p:cNvSpPr/>
          <p:nvPr/>
        </p:nvSpPr>
        <p:spPr>
          <a:xfrm>
            <a:off x="609600" y="285750"/>
            <a:ext cx="54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What does Kubernetes do?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98F17A-AEB3-47E4-B3B6-BE0BF88C074E}"/>
              </a:ext>
            </a:extLst>
          </p:cNvPr>
          <p:cNvSpPr/>
          <p:nvPr/>
        </p:nvSpPr>
        <p:spPr>
          <a:xfrm>
            <a:off x="685800" y="112395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● Known as the </a:t>
            </a:r>
            <a:r>
              <a:rPr lang="en-IN" dirty="0" err="1"/>
              <a:t>linux</a:t>
            </a:r>
            <a:r>
              <a:rPr lang="en-IN" dirty="0"/>
              <a:t> kernel of distributed systems. </a:t>
            </a:r>
          </a:p>
          <a:p>
            <a:endParaRPr lang="en-IN" dirty="0"/>
          </a:p>
          <a:p>
            <a:r>
              <a:rPr lang="en-IN" dirty="0"/>
              <a:t>● Abstracts away the underlying hardware of the nodes and provides a uniform interface for workloads to be both deployed and consume the shared pool of resources. </a:t>
            </a:r>
          </a:p>
          <a:p>
            <a:endParaRPr lang="en-IN" dirty="0"/>
          </a:p>
          <a:p>
            <a:r>
              <a:rPr lang="en-IN" dirty="0"/>
              <a:t>● Works as an engine for resolving state by converging the actual and the desired state of the system.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448F11-BD77-41D6-946A-F721B8B0AEC4}"/>
              </a:ext>
            </a:extLst>
          </p:cNvPr>
          <p:cNvSpPr/>
          <p:nvPr/>
        </p:nvSpPr>
        <p:spPr>
          <a:xfrm>
            <a:off x="609600" y="285750"/>
            <a:ext cx="54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Kubernetes is self-healing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A3D3CE7-3DAF-490B-84AB-961B2EFC3C07}"/>
              </a:ext>
            </a:extLst>
          </p:cNvPr>
          <p:cNvSpPr/>
          <p:nvPr/>
        </p:nvSpPr>
        <p:spPr>
          <a:xfrm>
            <a:off x="609600" y="1123950"/>
            <a:ext cx="7924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Kubernetes will </a:t>
            </a:r>
            <a:r>
              <a:rPr lang="en-IN" b="1" dirty="0"/>
              <a:t>ALWAYS</a:t>
            </a:r>
            <a:r>
              <a:rPr lang="en-IN" dirty="0"/>
              <a:t> try and steer the cluster to its desired state. </a:t>
            </a:r>
          </a:p>
          <a:p>
            <a:endParaRPr lang="en-IN" dirty="0"/>
          </a:p>
          <a:p>
            <a:r>
              <a:rPr lang="en-IN" dirty="0"/>
              <a:t>● User: “I want 3 healthy instances of Redis to always be running.” </a:t>
            </a:r>
          </a:p>
          <a:p>
            <a:endParaRPr lang="en-IN" dirty="0"/>
          </a:p>
          <a:p>
            <a:r>
              <a:rPr lang="en-IN" dirty="0"/>
              <a:t>● Kubernetes: “Okay, I’ll ensure there are always 3 instances up and running.” </a:t>
            </a:r>
          </a:p>
          <a:p>
            <a:endParaRPr lang="en-IN" dirty="0"/>
          </a:p>
          <a:p>
            <a:r>
              <a:rPr lang="en-IN" dirty="0"/>
              <a:t>● Kubernetes: “Oh look, one has died. I’m going to attempt to spin up a new one.”</a:t>
            </a:r>
          </a:p>
        </p:txBody>
      </p:sp>
    </p:spTree>
    <p:extLst>
      <p:ext uri="{BB962C8B-B14F-4D97-AF65-F5344CB8AC3E}">
        <p14:creationId xmlns:p14="http://schemas.microsoft.com/office/powerpoint/2010/main" val="267959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448F11-BD77-41D6-946A-F721B8B0AEC4}"/>
              </a:ext>
            </a:extLst>
          </p:cNvPr>
          <p:cNvSpPr/>
          <p:nvPr/>
        </p:nvSpPr>
        <p:spPr>
          <a:xfrm>
            <a:off x="609600" y="285750"/>
            <a:ext cx="54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What can Kubernetes really do?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11F092C-D126-4964-B4B6-A7173BA82C1C}"/>
              </a:ext>
            </a:extLst>
          </p:cNvPr>
          <p:cNvSpPr/>
          <p:nvPr/>
        </p:nvSpPr>
        <p:spPr>
          <a:xfrm>
            <a:off x="609600" y="1047750"/>
            <a:ext cx="7543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● </a:t>
            </a:r>
            <a:r>
              <a:rPr lang="en-IN" dirty="0" err="1"/>
              <a:t>Autoscale</a:t>
            </a:r>
            <a:r>
              <a:rPr lang="en-IN" dirty="0"/>
              <a:t> Workloads </a:t>
            </a:r>
          </a:p>
          <a:p>
            <a:endParaRPr lang="en-IN" dirty="0"/>
          </a:p>
          <a:p>
            <a:r>
              <a:rPr lang="en-IN" dirty="0"/>
              <a:t>● Blue/Green Deployments </a:t>
            </a:r>
          </a:p>
          <a:p>
            <a:endParaRPr lang="en-IN" dirty="0"/>
          </a:p>
          <a:p>
            <a:r>
              <a:rPr lang="en-IN" dirty="0"/>
              <a:t>● Fire off Jobs and scheduled </a:t>
            </a:r>
            <a:r>
              <a:rPr lang="en-IN" dirty="0" err="1"/>
              <a:t>CronJobs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● Manage Stateless and Stateful Applications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● Built-in Service Discovery </a:t>
            </a:r>
          </a:p>
          <a:p>
            <a:endParaRPr lang="en-IN" dirty="0"/>
          </a:p>
          <a:p>
            <a:r>
              <a:rPr lang="en-IN" dirty="0"/>
              <a:t>● ~Easily integrate and support 3rd party apps~</a:t>
            </a:r>
          </a:p>
        </p:txBody>
      </p:sp>
    </p:spTree>
    <p:extLst>
      <p:ext uri="{BB962C8B-B14F-4D97-AF65-F5344CB8AC3E}">
        <p14:creationId xmlns:p14="http://schemas.microsoft.com/office/powerpoint/2010/main" val="64808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</TotalTime>
  <Words>846</Words>
  <Application>Microsoft Office PowerPoint</Application>
  <PresentationFormat>On-screen Show (16:9)</PresentationFormat>
  <Paragraphs>133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Kubernetes</vt:lpstr>
      <vt:lpstr>Cloud Native Computing Foundation</vt:lpstr>
      <vt:lpstr>PowerPoint Presentation</vt:lpstr>
      <vt:lpstr>PowerPoint Presentation</vt:lpstr>
      <vt:lpstr>PowerPoint Presentation</vt:lpstr>
      <vt:lpstr>A Container Orchestration System.  ● A project that was spun out of Google as an open source container orchestration platform (~2 billion containers/week).   ● Built from the lessons learned in the experiences of developing and running Google’s Borg and Omega.   ● Designed from the ground-up as a loosely coupled collection of components centred around deploying, maintaining and scaling workloads.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kube-controller-manager</vt:lpstr>
      <vt:lpstr>kube-scheduler</vt:lpstr>
      <vt:lpstr>PowerPoint Presentation</vt:lpstr>
      <vt:lpstr>kubelet</vt:lpstr>
      <vt:lpstr>kube-proxy</vt:lpstr>
      <vt:lpstr>Container Runtime – the executor</vt:lpstr>
      <vt:lpstr>Additional Services</vt:lpstr>
      <vt:lpstr>Additional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Puneet Kumar Bhatia</dc:creator>
  <cp:lastModifiedBy>my com</cp:lastModifiedBy>
  <cp:revision>62</cp:revision>
  <dcterms:created xsi:type="dcterms:W3CDTF">2020-02-12T02:42:45Z</dcterms:created>
  <dcterms:modified xsi:type="dcterms:W3CDTF">2020-02-26T11:34:56Z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2020-02-12T00:00:00Z</vt:filetime>
  </property>
  <property fmtid="{D5CDD505-2E9C-101B-9397-08002B2CF9AE}" pid="4" name="MSIP_Label_455b24b8-e69b-4583-bfd0-d64b5cee0119_Enabled">
    <vt:lpwstr>True</vt:lpwstr>
  </property>
  <property fmtid="{D5CDD505-2E9C-101B-9397-08002B2CF9AE}" pid="5" name="MSIP_Label_455b24b8-e69b-4583-bfd0-d64b5cee0119_SiteId">
    <vt:lpwstr>05d75c05-fa1a-42e7-9cf1-eb416c396f2d</vt:lpwstr>
  </property>
  <property fmtid="{D5CDD505-2E9C-101B-9397-08002B2CF9AE}" pid="6" name="MSIP_Label_455b24b8-e69b-4583-bfd0-d64b5cee0119_Owner">
    <vt:lpwstr>puneetkumar.bhatia@maersk.com</vt:lpwstr>
  </property>
  <property fmtid="{D5CDD505-2E9C-101B-9397-08002B2CF9AE}" pid="7" name="MSIP_Label_455b24b8-e69b-4583-bfd0-d64b5cee0119_SetDate">
    <vt:lpwstr>2020-02-12T02:44:22.9743497Z</vt:lpwstr>
  </property>
  <property fmtid="{D5CDD505-2E9C-101B-9397-08002B2CF9AE}" pid="8" name="MSIP_Label_455b24b8-e69b-4583-bfd0-d64b5cee0119_Name">
    <vt:lpwstr>Public</vt:lpwstr>
  </property>
  <property fmtid="{D5CDD505-2E9C-101B-9397-08002B2CF9AE}" pid="9" name="MSIP_Label_455b24b8-e69b-4583-bfd0-d64b5cee0119_Application">
    <vt:lpwstr>Microsoft Azure Information Protection</vt:lpwstr>
  </property>
  <property fmtid="{D5CDD505-2E9C-101B-9397-08002B2CF9AE}" pid="10" name="MSIP_Label_455b24b8-e69b-4583-bfd0-d64b5cee0119_ActionId">
    <vt:lpwstr>f1bd4fd4-fe9c-4ef5-8986-29f41f297179</vt:lpwstr>
  </property>
  <property fmtid="{D5CDD505-2E9C-101B-9397-08002B2CF9AE}" pid="11" name="MSIP_Label_455b24b8-e69b-4583-bfd0-d64b5cee0119_Extended_MSFT_Method">
    <vt:lpwstr>Manual</vt:lpwstr>
  </property>
  <property fmtid="{D5CDD505-2E9C-101B-9397-08002B2CF9AE}" pid="12" name="Sensitivity">
    <vt:lpwstr>Public</vt:lpwstr>
  </property>
</Properties>
</file>