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33944"/>
          <c:y val="0.082957"/>
          <c:w val="0.761056"/>
          <c:h val="0.658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3 op/txn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KV3</c:v>
                </c:pt>
                <c:pt idx="1">
                  <c:v>KV5</c:v>
                </c:pt>
                <c:pt idx="2">
                  <c:v>KV7</c:v>
                </c:pt>
                <c:pt idx="3">
                  <c:v/>
                </c:pt>
              </c:strCache>
            </c:strRef>
          </c:cat>
          <c:val>
            <c:numRef>
              <c:f>Sheet1!$B$2:$E$2</c:f>
              <c:numCache>
                <c:ptCount val="3"/>
                <c:pt idx="0">
                  <c:v>264.000000</c:v>
                </c:pt>
                <c:pt idx="1">
                  <c:v>245.000000</c:v>
                </c:pt>
                <c:pt idx="2">
                  <c:v>156.000000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6 op/txn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KV3</c:v>
                </c:pt>
                <c:pt idx="1">
                  <c:v>KV5</c:v>
                </c:pt>
                <c:pt idx="2">
                  <c:v>KV7</c:v>
                </c:pt>
                <c:pt idx="3">
                  <c:v/>
                </c:pt>
              </c:strCache>
            </c:strRef>
          </c:cat>
          <c:val>
            <c:numRef>
              <c:f>Sheet1!$B$3:$E$3</c:f>
              <c:numCache>
                <c:ptCount val="3"/>
                <c:pt idx="0">
                  <c:v>162.000000</c:v>
                </c:pt>
                <c:pt idx="1">
                  <c:v>187.000000</c:v>
                </c:pt>
                <c:pt idx="2">
                  <c:v>115.000000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9 op/txn</c:v>
                </c:pt>
              </c:strCache>
            </c:strRef>
          </c:tx>
          <c:spPr>
            <a:solidFill>
              <a:srgbClr val="9292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KV3</c:v>
                </c:pt>
                <c:pt idx="1">
                  <c:v>KV5</c:v>
                </c:pt>
                <c:pt idx="2">
                  <c:v>KV7</c:v>
                </c:pt>
                <c:pt idx="3">
                  <c:v/>
                </c:pt>
              </c:strCache>
            </c:strRef>
          </c:cat>
          <c:val>
            <c:numRef>
              <c:f>Sheet1!$B$4:$E$4</c:f>
              <c:numCache>
                <c:ptCount val="3"/>
                <c:pt idx="0">
                  <c:v>147.000000</c:v>
                </c:pt>
                <c:pt idx="1">
                  <c:v>143.000000</c:v>
                </c:pt>
                <c:pt idx="2">
                  <c:v>75.000000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Read  Oper KVStore Replicas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TxPS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70"/>
        <c:minorUnit val="3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47015"/>
          <c:y val="0.124345"/>
          <c:w val="0.481404"/>
          <c:h val="0.627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3 op/txn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KV3</c:v>
                </c:pt>
                <c:pt idx="1">
                  <c:v>KV5</c:v>
                </c:pt>
                <c:pt idx="2">
                  <c:v>KV7</c:v>
                </c:pt>
                <c:pt idx="3">
                  <c:v/>
                </c:pt>
              </c:strCache>
            </c:strRef>
          </c:cat>
          <c:val>
            <c:numRef>
              <c:f>Sheet1!$B$2:$E$2</c:f>
              <c:numCache>
                <c:ptCount val="3"/>
                <c:pt idx="0">
                  <c:v>135.000000</c:v>
                </c:pt>
                <c:pt idx="1">
                  <c:v>123.000000</c:v>
                </c:pt>
                <c:pt idx="2">
                  <c:v>110.000000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6 op/txn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KV3</c:v>
                </c:pt>
                <c:pt idx="1">
                  <c:v>KV5</c:v>
                </c:pt>
                <c:pt idx="2">
                  <c:v>KV7</c:v>
                </c:pt>
                <c:pt idx="3">
                  <c:v/>
                </c:pt>
              </c:strCache>
            </c:strRef>
          </c:cat>
          <c:val>
            <c:numRef>
              <c:f>Sheet1!$B$3:$E$3</c:f>
              <c:numCache>
                <c:ptCount val="3"/>
                <c:pt idx="0">
                  <c:v>70.000000</c:v>
                </c:pt>
                <c:pt idx="1">
                  <c:v>83.000000</c:v>
                </c:pt>
                <c:pt idx="2">
                  <c:v>46.000000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9 op/txn</c:v>
                </c:pt>
              </c:strCache>
            </c:strRef>
          </c:tx>
          <c:spPr>
            <a:solidFill>
              <a:srgbClr val="9292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KV3</c:v>
                </c:pt>
                <c:pt idx="1">
                  <c:v>KV5</c:v>
                </c:pt>
                <c:pt idx="2">
                  <c:v>KV7</c:v>
                </c:pt>
                <c:pt idx="3">
                  <c:v/>
                </c:pt>
              </c:strCache>
            </c:strRef>
          </c:cat>
          <c:val>
            <c:numRef>
              <c:f>Sheet1!$B$4:$E$4</c:f>
              <c:numCache>
                <c:ptCount val="3"/>
                <c:pt idx="0">
                  <c:v>38.000000</c:v>
                </c:pt>
                <c:pt idx="1">
                  <c:v>53.000000</c:v>
                </c:pt>
                <c:pt idx="2">
                  <c:v>33.000000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Write Oper KVStore Replicas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TxPS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35"/>
        <c:minorUnit val="17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20093"/>
          <c:y val="0"/>
          <c:w val="0.379907"/>
          <c:h val="0.26263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4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719"/>
          <c:y val="0.142977"/>
          <c:w val="0.687012"/>
          <c:h val="0.6143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Sh 3</c:v>
                </c:pt>
                <c:pt idx="1">
                  <c:v>Sh 5</c:v>
                </c:pt>
                <c:pt idx="2">
                  <c:v>Sh 7</c:v>
                </c:pt>
                <c:pt idx="3">
                  <c:v/>
                </c:pt>
              </c:strCache>
            </c:strRef>
          </c:cat>
          <c:val>
            <c:numRef>
              <c:f>Sheet1!$B$2:$E$2</c:f>
              <c:numCache>
                <c:ptCount val="3"/>
                <c:pt idx="0">
                  <c:v>187.000000</c:v>
                </c:pt>
                <c:pt idx="1">
                  <c:v>260.000000</c:v>
                </c:pt>
                <c:pt idx="2">
                  <c:v>235.000000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Sh 3</c:v>
                </c:pt>
                <c:pt idx="1">
                  <c:v>Sh 5</c:v>
                </c:pt>
                <c:pt idx="2">
                  <c:v>Sh 7</c:v>
                </c:pt>
                <c:pt idx="3">
                  <c:v/>
                </c:pt>
              </c:strCache>
            </c:strRef>
          </c:cat>
          <c:val>
            <c:numRef>
              <c:f>Sheet1!$B$3:$E$3</c:f>
              <c:numCache>
                <c:ptCount val="3"/>
                <c:pt idx="0">
                  <c:v>83.000000</c:v>
                </c:pt>
                <c:pt idx="1">
                  <c:v>92.000000</c:v>
                </c:pt>
                <c:pt idx="2">
                  <c:v>100.000000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Shard Scaling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4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3400" u="none">
                    <a:solidFill>
                      <a:srgbClr val="000000"/>
                    </a:solidFill>
                    <a:latin typeface="Helvetica Neue"/>
                  </a:rPr>
                  <a:t>TxPS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65"/>
        <c:minorUnit val="32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645483"/>
          <c:y val="0"/>
          <c:w val="0.354517"/>
          <c:h val="0.10252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4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ajesh Jalisatgi…"/>
          <p:cNvSpPr txBox="1"/>
          <p:nvPr>
            <p:ph type="body" idx="13"/>
          </p:nvPr>
        </p:nvSpPr>
        <p:spPr>
          <a:xfrm>
            <a:off x="820066" y="8439329"/>
            <a:ext cx="22357435" cy="36132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734694">
              <a:defRPr sz="3204"/>
            </a:pPr>
            <a:r>
              <a:t>Rajesh Jalisatgi</a:t>
            </a:r>
          </a:p>
          <a:p>
            <a:pPr defTabSz="734694">
              <a:defRPr sz="3204"/>
            </a:pPr>
            <a:r>
              <a:t>Vijaeendra Simha G A</a:t>
            </a:r>
          </a:p>
          <a:p>
            <a:pPr defTabSz="734694">
              <a:defRPr sz="3204"/>
            </a:pPr>
            <a:r>
              <a:t>Lakshmi Narasimhan Seshan</a:t>
            </a:r>
          </a:p>
          <a:p>
            <a:pPr defTabSz="734694">
              <a:defRPr sz="3204"/>
            </a:pPr>
          </a:p>
          <a:p>
            <a:pPr defTabSz="734694">
              <a:defRPr sz="3204"/>
            </a:pPr>
          </a:p>
          <a:p>
            <a:pPr defTabSz="734694">
              <a:defRPr sz="3204"/>
            </a:pPr>
          </a:p>
        </p:txBody>
      </p:sp>
      <p:sp>
        <p:nvSpPr>
          <p:cNvPr id="152" name="ACID Compliant…"/>
          <p:cNvSpPr txBox="1"/>
          <p:nvPr>
            <p:ph type="ctrTitle"/>
          </p:nvPr>
        </p:nvSpPr>
        <p:spPr>
          <a:xfrm>
            <a:off x="2494606" y="2755326"/>
            <a:ext cx="21971004" cy="4648201"/>
          </a:xfrm>
          <a:prstGeom prst="rect">
            <a:avLst/>
          </a:prstGeom>
        </p:spPr>
        <p:txBody>
          <a:bodyPr/>
          <a:lstStyle/>
          <a:p>
            <a:pPr lvl="2">
              <a:defRPr spc="-232" sz="11600"/>
            </a:pPr>
            <a:r>
              <a:t>            ACID Compliant </a:t>
            </a:r>
          </a:p>
          <a:p>
            <a:pPr lvl="3">
              <a:defRPr spc="-232" sz="11600"/>
            </a:pPr>
            <a:r>
              <a:t>        Distributed KVStore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rd Scaling"/>
          <p:cNvSpPr txBox="1"/>
          <p:nvPr>
            <p:ph type="title"/>
          </p:nvPr>
        </p:nvSpPr>
        <p:spPr>
          <a:xfrm>
            <a:off x="1206500" y="255110"/>
            <a:ext cx="21971001" cy="1434949"/>
          </a:xfrm>
          <a:prstGeom prst="rect">
            <a:avLst/>
          </a:prstGeom>
        </p:spPr>
        <p:txBody>
          <a:bodyPr/>
          <a:lstStyle/>
          <a:p>
            <a:pPr/>
            <a:r>
              <a:t>Shard Scaling</a:t>
            </a:r>
          </a:p>
        </p:txBody>
      </p:sp>
      <p:graphicFrame>
        <p:nvGraphicFramePr>
          <p:cNvPr id="268" name="2D Column Chart"/>
          <p:cNvGraphicFramePr/>
          <p:nvPr/>
        </p:nvGraphicFramePr>
        <p:xfrm>
          <a:off x="1446203" y="2574620"/>
          <a:ext cx="13060966" cy="639656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69" name="Replica: 5  TxM: 3, Op/txn: 3"/>
          <p:cNvSpPr txBox="1"/>
          <p:nvPr/>
        </p:nvSpPr>
        <p:spPr>
          <a:xfrm>
            <a:off x="4053593" y="1808935"/>
            <a:ext cx="555008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Replica: 5  TxM: 3, Op/txn: 3</a:t>
            </a:r>
          </a:p>
        </p:txBody>
      </p:sp>
      <p:sp>
        <p:nvSpPr>
          <p:cNvPr id="270" name="Hotspots with lower shards for write oper??…"/>
          <p:cNvSpPr txBox="1"/>
          <p:nvPr/>
        </p:nvSpPr>
        <p:spPr>
          <a:xfrm>
            <a:off x="2025349" y="10442431"/>
            <a:ext cx="11398401" cy="29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/>
            </a:pPr>
            <a:r>
              <a:t>Hotspots with lower shards for write oper??</a:t>
            </a:r>
          </a:p>
          <a:p>
            <a:pPr>
              <a:defRPr sz="3000"/>
            </a:pPr>
            <a:r>
              <a:t>Unexplainable reverse trend for Read operations for Shard 7. More experiments needed</a:t>
            </a:r>
          </a:p>
        </p:txBody>
      </p:sp>
      <p:sp>
        <p:nvSpPr>
          <p:cNvPr id="271" name="Other Observations (Insufficient Data)…"/>
          <p:cNvSpPr txBox="1"/>
          <p:nvPr/>
        </p:nvSpPr>
        <p:spPr>
          <a:xfrm>
            <a:off x="15595052" y="3378117"/>
            <a:ext cx="7120671" cy="423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Other Observations (Insufficient Data)</a:t>
            </a:r>
          </a:p>
          <a:p>
            <a:pPr>
              <a:defRPr sz="2800"/>
            </a:pPr>
            <a:r>
              <a:t>Crashing KV Store leader (with active txns)  : 3 TxPS</a:t>
            </a:r>
          </a:p>
          <a:p>
            <a:pPr>
              <a:defRPr sz="2800"/>
            </a:pPr>
            <a:r>
              <a:t>Crashing Non-KV Store leader( with active txns) : Not much affected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Agenda</a:t>
            </a:r>
          </a:p>
        </p:txBody>
      </p:sp>
      <p:sp>
        <p:nvSpPr>
          <p:cNvPr id="155" name="Architecture (2min)…"/>
          <p:cNvSpPr txBox="1"/>
          <p:nvPr>
            <p:ph type="body" idx="1"/>
          </p:nvPr>
        </p:nvSpPr>
        <p:spPr>
          <a:xfrm>
            <a:off x="1206499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Architecture (2min)</a:t>
            </a:r>
          </a:p>
          <a:p>
            <a:pPr/>
            <a:r>
              <a:t>Transaction Implementation (2min)</a:t>
            </a:r>
          </a:p>
          <a:p>
            <a:pPr/>
            <a:r>
              <a:t>Demo Video  (2.5m)</a:t>
            </a:r>
          </a:p>
          <a:p>
            <a:pPr/>
            <a:r>
              <a:t>Performance (30s)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KVStore-Design"/>
          <p:cNvSpPr txBox="1"/>
          <p:nvPr>
            <p:ph type="title"/>
          </p:nvPr>
        </p:nvSpPr>
        <p:spPr>
          <a:xfrm>
            <a:off x="1206500" y="49012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KVStore-Design</a:t>
            </a:r>
          </a:p>
        </p:txBody>
      </p:sp>
      <p:sp>
        <p:nvSpPr>
          <p:cNvPr id="158" name="Isolation: 2PL…"/>
          <p:cNvSpPr txBox="1"/>
          <p:nvPr>
            <p:ph type="body" idx="1"/>
          </p:nvPr>
        </p:nvSpPr>
        <p:spPr>
          <a:xfrm>
            <a:off x="1206499" y="1843866"/>
            <a:ext cx="21971001" cy="10583363"/>
          </a:xfrm>
          <a:prstGeom prst="rect">
            <a:avLst/>
          </a:prstGeom>
        </p:spPr>
        <p:txBody>
          <a:bodyPr/>
          <a:lstStyle/>
          <a:p>
            <a:pPr marL="457199" indent="-457199" defTabSz="1828754">
              <a:spcBef>
                <a:spcPts val="600"/>
              </a:spcBef>
              <a:defRPr sz="2775"/>
            </a:pPr>
            <a:r>
              <a:t>Isolation: 2PL</a:t>
            </a:r>
          </a:p>
          <a:p>
            <a:pPr marL="457199" indent="-457199" defTabSz="1828754">
              <a:spcBef>
                <a:spcPts val="600"/>
              </a:spcBef>
              <a:defRPr sz="2775"/>
            </a:pPr>
            <a:r>
              <a:t>Atomicity: 2PC (PrC)</a:t>
            </a:r>
          </a:p>
          <a:p>
            <a:pPr marL="457199" indent="-457199" defTabSz="1828754">
              <a:spcBef>
                <a:spcPts val="600"/>
              </a:spcBef>
              <a:defRPr sz="2775"/>
            </a:pPr>
            <a:r>
              <a:t>Consensus: Raft Protocol</a:t>
            </a:r>
          </a:p>
          <a:p>
            <a:pPr marL="457199" indent="-457199" defTabSz="1828754">
              <a:spcBef>
                <a:spcPts val="600"/>
              </a:spcBef>
              <a:defRPr sz="2775"/>
            </a:pPr>
            <a:r>
              <a:t>Inspired by Spanner, Cockroach DB</a:t>
            </a:r>
          </a:p>
          <a:p>
            <a:pPr marL="457199" indent="-457199" defTabSz="1828754">
              <a:spcBef>
                <a:spcPts val="600"/>
              </a:spcBef>
              <a:defRPr sz="2775"/>
            </a:pPr>
          </a:p>
          <a:p>
            <a:pPr marL="0" indent="0" defTabSz="1828754">
              <a:spcBef>
                <a:spcPts val="600"/>
              </a:spcBef>
              <a:buSzTx/>
              <a:buNone/>
              <a:defRPr b="1" sz="2775"/>
            </a:pPr>
            <a:r>
              <a:t>Components: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b="1" sz="2775"/>
            </a:pPr>
            <a:r>
              <a:t>Transaction Manager (TM) : 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Responsible for 2PC commit and 2PL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Raft Backed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Leader drives the Transaction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</a:t>
            </a:r>
            <a:r>
              <a:rPr b="1"/>
              <a:t>Replica Manager:</a:t>
            </a:r>
            <a:endParaRPr b="1"/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Service discovery of the system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Every Component sends heartBeat to Replica Manager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Components query for  TM Leader nodes   &amp; Shard Leader Nodes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Responsible for managing the shards. (uses traditional hash for sharding)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Scale Shards, Scale Servers.</a:t>
            </a: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</a:p>
          <a:p>
            <a:pPr marL="0" indent="0" defTabSz="1828754">
              <a:spcBef>
                <a:spcPts val="600"/>
              </a:spcBef>
              <a:buSzTx/>
              <a:buNone/>
              <a:defRPr sz="2775"/>
            </a:pPr>
            <a:r>
              <a:rPr b="1"/>
              <a:t>Replica Server:   </a:t>
            </a:r>
            <a:r>
              <a:t>  </a:t>
            </a:r>
          </a:p>
          <a:p>
            <a:pPr lvl="4"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Supports Multiple Shards Per Server</a:t>
            </a:r>
          </a:p>
          <a:p>
            <a:pPr lvl="2"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Shards Uniformly Distributed</a:t>
            </a:r>
          </a:p>
          <a:p>
            <a:pPr lvl="2"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Each Shards runs raft with the Peers.</a:t>
            </a:r>
          </a:p>
          <a:p>
            <a:pPr lvl="2" marL="0" indent="0" defTabSz="1828754">
              <a:spcBef>
                <a:spcPts val="600"/>
              </a:spcBef>
              <a:buSzTx/>
              <a:buNone/>
              <a:defRPr sz="2775"/>
            </a:pPr>
            <a:r>
              <a:t>             Leader for each Shard is sent to Replica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rchitecture"/>
          <p:cNvSpPr txBox="1"/>
          <p:nvPr>
            <p:ph type="title"/>
          </p:nvPr>
        </p:nvSpPr>
        <p:spPr>
          <a:xfrm>
            <a:off x="1468390" y="-21167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59" sz="8000"/>
            </a:lvl1pPr>
          </a:lstStyle>
          <a:p>
            <a:pPr/>
            <a:r>
              <a:t>Architecture</a:t>
            </a:r>
          </a:p>
        </p:txBody>
      </p:sp>
      <p:sp>
        <p:nvSpPr>
          <p:cNvPr id="161" name="Slide bullet text"/>
          <p:cNvSpPr txBox="1"/>
          <p:nvPr>
            <p:ph type="body" idx="1"/>
          </p:nvPr>
        </p:nvSpPr>
        <p:spPr>
          <a:xfrm>
            <a:off x="1023377" y="1410067"/>
            <a:ext cx="24954179" cy="161351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162" name="TxnManager"/>
          <p:cNvSpPr txBox="1"/>
          <p:nvPr/>
        </p:nvSpPr>
        <p:spPr>
          <a:xfrm>
            <a:off x="17544153" y="12992646"/>
            <a:ext cx="3523794" cy="203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TxnManager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8485166" y="9898994"/>
            <a:ext cx="1270001" cy="1270001"/>
            <a:chOff x="0" y="707733"/>
            <a:chExt cx="1270000" cy="1270000"/>
          </a:xfrm>
        </p:grpSpPr>
        <p:sp>
          <p:nvSpPr>
            <p:cNvPr id="163" name="Circle"/>
            <p:cNvSpPr/>
            <p:nvPr/>
          </p:nvSpPr>
          <p:spPr>
            <a:xfrm>
              <a:off x="0" y="707733"/>
              <a:ext cx="1270000" cy="12700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" name="Client"/>
            <p:cNvSpPr/>
            <p:nvPr/>
          </p:nvSpPr>
          <p:spPr>
            <a:xfrm>
              <a:off x="120981" y="1342732"/>
              <a:ext cx="99682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</a:p>
            <a:p>
              <a:pPr>
                <a:defRPr sz="2700"/>
              </a:pPr>
              <a:r>
                <a:t>Client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4351571" y="6023126"/>
            <a:ext cx="2808791" cy="3204644"/>
            <a:chOff x="0" y="0"/>
            <a:chExt cx="2808789" cy="3204643"/>
          </a:xfrm>
        </p:grpSpPr>
        <p:sp>
          <p:nvSpPr>
            <p:cNvPr id="166" name="Rectangle"/>
            <p:cNvSpPr/>
            <p:nvPr/>
          </p:nvSpPr>
          <p:spPr>
            <a:xfrm>
              <a:off x="0" y="0"/>
              <a:ext cx="2808790" cy="320464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Replica Manager"/>
            <p:cNvSpPr txBox="1"/>
            <p:nvPr/>
          </p:nvSpPr>
          <p:spPr>
            <a:xfrm>
              <a:off x="61780" y="259138"/>
              <a:ext cx="2526330" cy="2686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Replica Manager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5678838" y="7754296"/>
            <a:ext cx="2325930" cy="1910954"/>
            <a:chOff x="0" y="0"/>
            <a:chExt cx="2325928" cy="1910953"/>
          </a:xfrm>
        </p:grpSpPr>
        <p:sp>
          <p:nvSpPr>
            <p:cNvPr id="169" name="Rectangle"/>
            <p:cNvSpPr/>
            <p:nvPr/>
          </p:nvSpPr>
          <p:spPr>
            <a:xfrm>
              <a:off x="0" y="0"/>
              <a:ext cx="2253803" cy="191095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" name="TxnLeader"/>
            <p:cNvSpPr txBox="1"/>
            <p:nvPr/>
          </p:nvSpPr>
          <p:spPr>
            <a:xfrm>
              <a:off x="55752" y="189372"/>
              <a:ext cx="2270177" cy="1579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/>
              </a:lvl1pPr>
            </a:lstStyle>
            <a:p>
              <a:pPr/>
              <a:r>
                <a:t>TxnLeader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17950605" y="7733621"/>
            <a:ext cx="4330672" cy="4037040"/>
            <a:chOff x="0" y="0"/>
            <a:chExt cx="4330671" cy="4037038"/>
          </a:xfrm>
        </p:grpSpPr>
        <p:sp>
          <p:nvSpPr>
            <p:cNvPr id="172" name="Rectangle"/>
            <p:cNvSpPr/>
            <p:nvPr/>
          </p:nvSpPr>
          <p:spPr>
            <a:xfrm>
              <a:off x="1865347" y="0"/>
              <a:ext cx="2325858" cy="195230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" name="Connection Line"/>
            <p:cNvSpPr/>
            <p:nvPr/>
          </p:nvSpPr>
          <p:spPr>
            <a:xfrm>
              <a:off x="0" y="303842"/>
              <a:ext cx="1852648" cy="39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560" fill="norm" stroke="1" extrusionOk="0">
                  <a:moveTo>
                    <a:pt x="0" y="18560"/>
                  </a:moveTo>
                  <a:cubicBezTo>
                    <a:pt x="7977" y="2638"/>
                    <a:pt x="15177" y="-3040"/>
                    <a:pt x="21600" y="152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7" name="Connection Line"/>
            <p:cNvSpPr/>
            <p:nvPr/>
          </p:nvSpPr>
          <p:spPr>
            <a:xfrm>
              <a:off x="2410541" y="1964928"/>
              <a:ext cx="1920131" cy="2072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19" h="21600" fill="norm" stroke="1" extrusionOk="0">
                  <a:moveTo>
                    <a:pt x="0" y="21600"/>
                  </a:moveTo>
                  <a:cubicBezTo>
                    <a:pt x="16825" y="18627"/>
                    <a:pt x="21600" y="11427"/>
                    <a:pt x="14325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5" name="TxnFollower"/>
            <p:cNvSpPr/>
            <p:nvPr/>
          </p:nvSpPr>
          <p:spPr>
            <a:xfrm>
              <a:off x="1865312" y="14502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200"/>
              </a:pPr>
              <a:r>
                <a:t>TxnFollower</a:t>
              </a:r>
            </a:p>
            <a:p>
              <a:pPr>
                <a:defRPr sz="3200"/>
              </a:pP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6314949" y="9554930"/>
            <a:ext cx="3988508" cy="3409583"/>
            <a:chOff x="0" y="0"/>
            <a:chExt cx="3988506" cy="3409581"/>
          </a:xfrm>
        </p:grpSpPr>
        <p:sp>
          <p:nvSpPr>
            <p:cNvPr id="177" name="Rectangle"/>
            <p:cNvSpPr/>
            <p:nvPr/>
          </p:nvSpPr>
          <p:spPr>
            <a:xfrm>
              <a:off x="1662613" y="894348"/>
              <a:ext cx="2325858" cy="251523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0" y="0"/>
              <a:ext cx="1633636" cy="239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20997" y="21600"/>
                  </a:moveTo>
                  <a:cubicBezTo>
                    <a:pt x="6382" y="18055"/>
                    <a:pt x="-603" y="10855"/>
                    <a:pt x="41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9" name="TxnFollower"/>
            <p:cNvSpPr txBox="1"/>
            <p:nvPr/>
          </p:nvSpPr>
          <p:spPr>
            <a:xfrm>
              <a:off x="1662577" y="1220799"/>
              <a:ext cx="2325930" cy="1579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TxnFollower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7129341" y="4498116"/>
            <a:ext cx="12742251" cy="4429977"/>
            <a:chOff x="0" y="0"/>
            <a:chExt cx="12742251" cy="4429976"/>
          </a:xfrm>
        </p:grpSpPr>
        <p:grpSp>
          <p:nvGrpSpPr>
            <p:cNvPr id="185" name="Group"/>
            <p:cNvGrpSpPr/>
            <p:nvPr/>
          </p:nvGrpSpPr>
          <p:grpSpPr>
            <a:xfrm>
              <a:off x="0" y="846629"/>
              <a:ext cx="8595971" cy="3583348"/>
              <a:chOff x="0" y="0"/>
              <a:chExt cx="8595970" cy="3583347"/>
            </a:xfrm>
          </p:grpSpPr>
          <p:sp>
            <p:nvSpPr>
              <p:cNvPr id="181" name="Line"/>
              <p:cNvSpPr/>
              <p:nvPr/>
            </p:nvSpPr>
            <p:spPr>
              <a:xfrm flipH="1">
                <a:off x="32938" y="0"/>
                <a:ext cx="1242410" cy="797392"/>
              </a:xfrm>
              <a:prstGeom prst="line">
                <a:avLst/>
              </a:prstGeom>
              <a:noFill/>
              <a:ln w="25400" cap="flat">
                <a:solidFill>
                  <a:srgbClr val="00F300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2" name="Line"/>
              <p:cNvSpPr/>
              <p:nvPr/>
            </p:nvSpPr>
            <p:spPr>
              <a:xfrm flipH="1">
                <a:off x="41515" y="34394"/>
                <a:ext cx="4539471" cy="933409"/>
              </a:xfrm>
              <a:prstGeom prst="line">
                <a:avLst/>
              </a:prstGeom>
              <a:noFill/>
              <a:ln w="25400" cap="flat">
                <a:solidFill>
                  <a:srgbClr val="00D100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3" name="Line"/>
              <p:cNvSpPr/>
              <p:nvPr/>
            </p:nvSpPr>
            <p:spPr>
              <a:xfrm flipH="1">
                <a:off x="43719" y="377"/>
                <a:ext cx="7933788" cy="1140540"/>
              </a:xfrm>
              <a:prstGeom prst="line">
                <a:avLst/>
              </a:prstGeom>
              <a:noFill/>
              <a:ln w="25400" cap="flat">
                <a:solidFill>
                  <a:srgbClr val="00D400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4" name="Line"/>
              <p:cNvSpPr/>
              <p:nvPr/>
            </p:nvSpPr>
            <p:spPr>
              <a:xfrm flipH="1" flipV="1">
                <a:off x="-1" y="1241515"/>
                <a:ext cx="8595972" cy="2341833"/>
              </a:xfrm>
              <a:prstGeom prst="line">
                <a:avLst/>
              </a:prstGeom>
              <a:noFill/>
              <a:ln w="25400" cap="flat">
                <a:solidFill>
                  <a:srgbClr val="00F800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86" name="Line"/>
            <p:cNvSpPr/>
            <p:nvPr/>
          </p:nvSpPr>
          <p:spPr>
            <a:xfrm>
              <a:off x="11762366" y="0"/>
              <a:ext cx="979886" cy="0"/>
            </a:xfrm>
            <a:prstGeom prst="line">
              <a:avLst/>
            </a:prstGeom>
            <a:noFill/>
            <a:ln w="25400" cap="flat">
              <a:solidFill>
                <a:srgbClr val="00F8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9728199" y="5095796"/>
            <a:ext cx="10143394" cy="5340202"/>
            <a:chOff x="0" y="0"/>
            <a:chExt cx="10143392" cy="5340201"/>
          </a:xfrm>
        </p:grpSpPr>
        <p:sp>
          <p:nvSpPr>
            <p:cNvPr id="188" name="Line"/>
            <p:cNvSpPr/>
            <p:nvPr/>
          </p:nvSpPr>
          <p:spPr>
            <a:xfrm flipV="1">
              <a:off x="0" y="4589323"/>
              <a:ext cx="5983503" cy="750879"/>
            </a:xfrm>
            <a:prstGeom prst="line">
              <a:avLst/>
            </a:prstGeom>
            <a:noFill/>
            <a:ln w="25400" cap="flat">
              <a:solidFill>
                <a:srgbClr val="0000D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92" name="Group"/>
            <p:cNvGrpSpPr/>
            <p:nvPr/>
          </p:nvGrpSpPr>
          <p:grpSpPr>
            <a:xfrm>
              <a:off x="680121" y="158965"/>
              <a:ext cx="6276618" cy="2517893"/>
              <a:chOff x="0" y="55532"/>
              <a:chExt cx="6276617" cy="2517891"/>
            </a:xfrm>
          </p:grpSpPr>
          <p:sp>
            <p:nvSpPr>
              <p:cNvPr id="189" name="Line"/>
              <p:cNvSpPr/>
              <p:nvPr/>
            </p:nvSpPr>
            <p:spPr>
              <a:xfrm flipH="1" flipV="1">
                <a:off x="5496048" y="79674"/>
                <a:ext cx="728903" cy="2468921"/>
              </a:xfrm>
              <a:prstGeom prst="line">
                <a:avLst/>
              </a:prstGeom>
              <a:noFill/>
              <a:ln w="25400" cap="flat">
                <a:solidFill>
                  <a:srgbClr val="0000EC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0" name="Line"/>
              <p:cNvSpPr/>
              <p:nvPr/>
            </p:nvSpPr>
            <p:spPr>
              <a:xfrm flipH="1" flipV="1">
                <a:off x="2879809" y="172263"/>
                <a:ext cx="3238770" cy="2276945"/>
              </a:xfrm>
              <a:prstGeom prst="line">
                <a:avLst/>
              </a:prstGeom>
              <a:noFill/>
              <a:ln w="25400" cap="flat">
                <a:solidFill>
                  <a:srgbClr val="0000EC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1" name="Line"/>
              <p:cNvSpPr/>
              <p:nvPr/>
            </p:nvSpPr>
            <p:spPr>
              <a:xfrm flipH="1" flipV="1">
                <a:off x="0" y="55532"/>
                <a:ext cx="6276618" cy="2517892"/>
              </a:xfrm>
              <a:prstGeom prst="line">
                <a:avLst/>
              </a:prstGeom>
              <a:noFill/>
              <a:ln w="25400" cap="flat">
                <a:solidFill>
                  <a:srgbClr val="0000EC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93" name="Line"/>
            <p:cNvSpPr/>
            <p:nvPr/>
          </p:nvSpPr>
          <p:spPr>
            <a:xfrm>
              <a:off x="9163507" y="0"/>
              <a:ext cx="979886" cy="0"/>
            </a:xfrm>
            <a:prstGeom prst="line">
              <a:avLst/>
            </a:prstGeom>
            <a:noFill/>
            <a:ln w="25400" cap="flat">
              <a:solidFill>
                <a:srgbClr val="0000E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95" name="Leader HeartBeats"/>
          <p:cNvSpPr txBox="1"/>
          <p:nvPr/>
        </p:nvSpPr>
        <p:spPr>
          <a:xfrm>
            <a:off x="19991615" y="4242739"/>
            <a:ext cx="318805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/>
            <a:r>
              <a:t>Leader HeartBeats</a:t>
            </a:r>
          </a:p>
        </p:txBody>
      </p:sp>
      <p:sp>
        <p:nvSpPr>
          <p:cNvPr id="196" name="Transactions(2pc/2PL)"/>
          <p:cNvSpPr txBox="1"/>
          <p:nvPr/>
        </p:nvSpPr>
        <p:spPr>
          <a:xfrm>
            <a:off x="20000484" y="4840419"/>
            <a:ext cx="3759671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/>
            <a:r>
              <a:t>Transactions(2pc/2PL)</a:t>
            </a:r>
          </a:p>
        </p:txBody>
      </p:sp>
      <p:sp>
        <p:nvSpPr>
          <p:cNvPr id="197" name="Leader Query?"/>
          <p:cNvSpPr txBox="1"/>
          <p:nvPr/>
        </p:nvSpPr>
        <p:spPr>
          <a:xfrm>
            <a:off x="20109573" y="3613921"/>
            <a:ext cx="2515287" cy="146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/>
            <a:r>
              <a:t>Leader Query?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7219024" y="3847130"/>
            <a:ext cx="12742202" cy="6078769"/>
            <a:chOff x="0" y="0"/>
            <a:chExt cx="12742201" cy="6078767"/>
          </a:xfrm>
        </p:grpSpPr>
        <p:sp>
          <p:nvSpPr>
            <p:cNvPr id="198" name="Line"/>
            <p:cNvSpPr/>
            <p:nvPr/>
          </p:nvSpPr>
          <p:spPr>
            <a:xfrm flipH="1" flipV="1">
              <a:off x="0" y="4965041"/>
              <a:ext cx="1643079" cy="1113727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9" name="Line"/>
            <p:cNvSpPr/>
            <p:nvPr/>
          </p:nvSpPr>
          <p:spPr>
            <a:xfrm flipV="1">
              <a:off x="11583050" y="-1"/>
              <a:ext cx="1159152" cy="2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 flipH="1" flipV="1">
              <a:off x="3438" y="3594150"/>
              <a:ext cx="8410320" cy="1865403"/>
            </a:xfrm>
            <a:prstGeom prst="line">
              <a:avLst/>
            </a:prstGeom>
            <a:noFill/>
            <a:ln w="25400" cap="flat">
              <a:solidFill>
                <a:srgbClr val="F2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02" name="Periodic Shard Information"/>
          <p:cNvSpPr txBox="1"/>
          <p:nvPr/>
        </p:nvSpPr>
        <p:spPr>
          <a:xfrm>
            <a:off x="20058233" y="3109506"/>
            <a:ext cx="4507193" cy="177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/>
            </a:lvl1pPr>
          </a:lstStyle>
          <a:p>
            <a:pPr>
              <a:defRPr sz="4800"/>
            </a:pPr>
            <a:r>
              <a:rPr sz="2700"/>
              <a:t>Periodic Shard Information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5125456" y="3401940"/>
            <a:ext cx="14782054" cy="2583994"/>
            <a:chOff x="0" y="0"/>
            <a:chExt cx="14782053" cy="2583992"/>
          </a:xfrm>
        </p:grpSpPr>
        <p:sp>
          <p:nvSpPr>
            <p:cNvPr id="203" name="Line"/>
            <p:cNvSpPr/>
            <p:nvPr/>
          </p:nvSpPr>
          <p:spPr>
            <a:xfrm flipV="1">
              <a:off x="0" y="457375"/>
              <a:ext cx="2706557" cy="2126618"/>
            </a:xfrm>
            <a:prstGeom prst="line">
              <a:avLst/>
            </a:prstGeom>
            <a:noFill/>
            <a:ln w="25400" cap="flat">
              <a:solidFill>
                <a:srgbClr val="9C3D7C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13730333" y="-1"/>
              <a:ext cx="1051721" cy="2"/>
            </a:xfrm>
            <a:prstGeom prst="line">
              <a:avLst/>
            </a:prstGeom>
            <a:noFill/>
            <a:ln w="25400" cap="flat">
              <a:solidFill>
                <a:srgbClr val="9C3D7C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10293813" y="1475757"/>
            <a:ext cx="3467452" cy="3884886"/>
            <a:chOff x="0" y="0"/>
            <a:chExt cx="3467451" cy="3884884"/>
          </a:xfrm>
        </p:grpSpPr>
        <p:sp>
          <p:nvSpPr>
            <p:cNvPr id="206" name="Shard4"/>
            <p:cNvSpPr txBox="1"/>
            <p:nvPr/>
          </p:nvSpPr>
          <p:spPr>
            <a:xfrm>
              <a:off x="1506612" y="3165432"/>
              <a:ext cx="1416813" cy="572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Shard4</a:t>
              </a:r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-1" y="0"/>
              <a:ext cx="3467453" cy="3884885"/>
              <a:chOff x="0" y="0"/>
              <a:chExt cx="3467450" cy="3884884"/>
            </a:xfrm>
          </p:grpSpPr>
          <p:sp>
            <p:nvSpPr>
              <p:cNvPr id="249" name="Connection Line"/>
              <p:cNvSpPr/>
              <p:nvPr/>
            </p:nvSpPr>
            <p:spPr>
              <a:xfrm>
                <a:off x="0" y="1414718"/>
                <a:ext cx="1132304" cy="194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8435" y="8782"/>
                      <a:pt x="15635" y="1582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grpSp>
            <p:nvGrpSpPr>
              <p:cNvPr id="217" name="Group"/>
              <p:cNvGrpSpPr/>
              <p:nvPr/>
            </p:nvGrpSpPr>
            <p:grpSpPr>
              <a:xfrm>
                <a:off x="1000138" y="0"/>
                <a:ext cx="2467313" cy="3884885"/>
                <a:chOff x="0" y="0"/>
                <a:chExt cx="2467312" cy="3884884"/>
              </a:xfrm>
            </p:grpSpPr>
            <p:grpSp>
              <p:nvGrpSpPr>
                <p:cNvPr id="215" name="Group"/>
                <p:cNvGrpSpPr/>
                <p:nvPr/>
              </p:nvGrpSpPr>
              <p:grpSpPr>
                <a:xfrm>
                  <a:off x="145001" y="843699"/>
                  <a:ext cx="2322312" cy="3041186"/>
                  <a:chOff x="0" y="0"/>
                  <a:chExt cx="2322310" cy="3041185"/>
                </a:xfrm>
              </p:grpSpPr>
              <p:sp>
                <p:nvSpPr>
                  <p:cNvPr id="208" name="Rectangle"/>
                  <p:cNvSpPr/>
                  <p:nvPr/>
                </p:nvSpPr>
                <p:spPr>
                  <a:xfrm>
                    <a:off x="0" y="0"/>
                    <a:ext cx="2322311" cy="3041186"/>
                  </a:xfrm>
                  <a:prstGeom prst="rect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8255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09" name="Line"/>
                  <p:cNvSpPr/>
                  <p:nvPr/>
                </p:nvSpPr>
                <p:spPr>
                  <a:xfrm>
                    <a:off x="43694" y="889576"/>
                    <a:ext cx="2234922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10" name="Line"/>
                  <p:cNvSpPr/>
                  <p:nvPr/>
                </p:nvSpPr>
                <p:spPr>
                  <a:xfrm>
                    <a:off x="43694" y="1626728"/>
                    <a:ext cx="2234922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11" name="Line"/>
                  <p:cNvSpPr/>
                  <p:nvPr/>
                </p:nvSpPr>
                <p:spPr>
                  <a:xfrm>
                    <a:off x="43694" y="2363880"/>
                    <a:ext cx="2234922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212" name="Shard1"/>
                  <p:cNvSpPr txBox="1"/>
                  <p:nvPr/>
                </p:nvSpPr>
                <p:spPr>
                  <a:xfrm>
                    <a:off x="532449" y="182949"/>
                    <a:ext cx="1444681" cy="594233"/>
                  </a:xfrm>
                  <a:prstGeom prst="rect">
                    <a:avLst/>
                  </a:prstGeom>
                  <a:solidFill>
                    <a:schemeClr val="accent4">
                      <a:hueOff val="-476017"/>
                      <a:lumOff val="-10042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algn="ctr" defTabSz="8255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lvl1pPr>
                  </a:lstStyle>
                  <a:p>
                    <a:pPr/>
                    <a:r>
                      <a:t>Shard1</a:t>
                    </a:r>
                  </a:p>
                </p:txBody>
              </p:sp>
              <p:sp>
                <p:nvSpPr>
                  <p:cNvPr id="213" name="Shard2"/>
                  <p:cNvSpPr txBox="1"/>
                  <p:nvPr/>
                </p:nvSpPr>
                <p:spPr>
                  <a:xfrm>
                    <a:off x="282614" y="996319"/>
                    <a:ext cx="1414653" cy="58175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3200"/>
                    </a:lvl1pPr>
                  </a:lstStyle>
                  <a:p>
                    <a:pPr/>
                    <a:r>
                      <a:t>Shard2</a:t>
                    </a:r>
                  </a:p>
                </p:txBody>
              </p:sp>
              <p:sp>
                <p:nvSpPr>
                  <p:cNvPr id="214" name="Shard3"/>
                  <p:cNvSpPr txBox="1"/>
                  <p:nvPr/>
                </p:nvSpPr>
                <p:spPr>
                  <a:xfrm>
                    <a:off x="535697" y="1698188"/>
                    <a:ext cx="1444681" cy="594234"/>
                  </a:xfrm>
                  <a:prstGeom prst="rect">
                    <a:avLst/>
                  </a:prstGeom>
                  <a:solidFill>
                    <a:schemeClr val="accent4">
                      <a:hueOff val="-476017"/>
                      <a:lumOff val="-10042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 algn="ctr" defTabSz="8255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lvl1pPr>
                  </a:lstStyle>
                  <a:p>
                    <a:pPr/>
                    <a:r>
                      <a:t>Shard3</a:t>
                    </a:r>
                  </a:p>
                </p:txBody>
              </p:sp>
            </p:grpSp>
            <p:sp>
              <p:nvSpPr>
                <p:cNvPr id="216" name="Server 2"/>
                <p:cNvSpPr txBox="1"/>
                <p:nvPr/>
              </p:nvSpPr>
              <p:spPr>
                <a:xfrm>
                  <a:off x="0" y="0"/>
                  <a:ext cx="2379598" cy="8210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  <a:r>
                    <a:t>Server 2</a:t>
                  </a:r>
                </a:p>
              </p:txBody>
            </p:sp>
          </p:grpSp>
        </p:grpSp>
      </p:grpSp>
      <p:grpSp>
        <p:nvGrpSpPr>
          <p:cNvPr id="232" name="Group"/>
          <p:cNvGrpSpPr/>
          <p:nvPr/>
        </p:nvGrpSpPr>
        <p:grpSpPr>
          <a:xfrm>
            <a:off x="13749844" y="1847455"/>
            <a:ext cx="3788840" cy="4274255"/>
            <a:chOff x="0" y="404215"/>
            <a:chExt cx="3788838" cy="4274254"/>
          </a:xfrm>
        </p:grpSpPr>
        <p:sp>
          <p:nvSpPr>
            <p:cNvPr id="250" name="Connection Line"/>
            <p:cNvSpPr/>
            <p:nvPr/>
          </p:nvSpPr>
          <p:spPr>
            <a:xfrm>
              <a:off x="0" y="1271889"/>
              <a:ext cx="1450292" cy="31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72" y="8353"/>
                    <a:pt x="15772" y="1153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231" name="Group"/>
            <p:cNvGrpSpPr/>
            <p:nvPr/>
          </p:nvGrpSpPr>
          <p:grpSpPr>
            <a:xfrm>
              <a:off x="1462981" y="404215"/>
              <a:ext cx="2325858" cy="4274256"/>
              <a:chOff x="0" y="404215"/>
              <a:chExt cx="2325857" cy="4274254"/>
            </a:xfrm>
          </p:grpSpPr>
          <p:grpSp>
            <p:nvGrpSpPr>
              <p:cNvPr id="229" name="Group"/>
              <p:cNvGrpSpPr/>
              <p:nvPr/>
            </p:nvGrpSpPr>
            <p:grpSpPr>
              <a:xfrm>
                <a:off x="0" y="876741"/>
                <a:ext cx="2325858" cy="3801730"/>
                <a:chOff x="0" y="0"/>
                <a:chExt cx="2325857" cy="3801729"/>
              </a:xfrm>
            </p:grpSpPr>
            <p:sp>
              <p:nvSpPr>
                <p:cNvPr id="221" name="Rectangle"/>
                <p:cNvSpPr/>
                <p:nvPr/>
              </p:nvSpPr>
              <p:spPr>
                <a:xfrm>
                  <a:off x="0" y="0"/>
                  <a:ext cx="2325858" cy="2902521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8255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22" name="Line"/>
                <p:cNvSpPr/>
                <p:nvPr/>
              </p:nvSpPr>
              <p:spPr>
                <a:xfrm>
                  <a:off x="0" y="829929"/>
                  <a:ext cx="223833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3" name="Line"/>
                <p:cNvSpPr/>
                <p:nvPr/>
              </p:nvSpPr>
              <p:spPr>
                <a:xfrm>
                  <a:off x="39341" y="1555766"/>
                  <a:ext cx="223833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4" name="Line"/>
                <p:cNvSpPr/>
                <p:nvPr/>
              </p:nvSpPr>
              <p:spPr>
                <a:xfrm>
                  <a:off x="43763" y="2281603"/>
                  <a:ext cx="223833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5" name="Shard1"/>
                <p:cNvSpPr/>
                <p:nvPr/>
              </p:nvSpPr>
              <p:spPr>
                <a:xfrm>
                  <a:off x="298693" y="426704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3200"/>
                  </a:lvl1pPr>
                </a:lstStyle>
                <a:p>
                  <a:pPr/>
                  <a:r>
                    <a:t>Shard1</a:t>
                  </a:r>
                </a:p>
              </p:txBody>
            </p:sp>
            <p:sp>
              <p:nvSpPr>
                <p:cNvPr id="226" name="Shard2"/>
                <p:cNvSpPr/>
                <p:nvPr/>
              </p:nvSpPr>
              <p:spPr>
                <a:xfrm>
                  <a:off x="976808" y="1192847"/>
                  <a:ext cx="1270001" cy="1270001"/>
                </a:xfrm>
                <a:prstGeom prst="line">
                  <a:avLst/>
                </a:prstGeom>
                <a:solidFill>
                  <a:schemeClr val="accent4">
                    <a:hueOff val="-476017"/>
                    <a:lumOff val="-10042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ctr" defTabSz="8255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Shard2</a:t>
                  </a:r>
                </a:p>
              </p:txBody>
            </p:sp>
            <p:sp>
              <p:nvSpPr>
                <p:cNvPr id="227" name="Shard3"/>
                <p:cNvSpPr/>
                <p:nvPr/>
              </p:nvSpPr>
              <p:spPr>
                <a:xfrm>
                  <a:off x="298693" y="1890088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3200"/>
                  </a:lvl1pPr>
                </a:lstStyle>
                <a:p>
                  <a:pPr/>
                  <a:r>
                    <a:t>Shard3</a:t>
                  </a:r>
                </a:p>
              </p:txBody>
            </p:sp>
            <p:sp>
              <p:nvSpPr>
                <p:cNvPr id="228" name="Shard4"/>
                <p:cNvSpPr/>
                <p:nvPr/>
              </p:nvSpPr>
              <p:spPr>
                <a:xfrm>
                  <a:off x="418186" y="25317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3200"/>
                  </a:lvl1pPr>
                </a:lstStyle>
                <a:p>
                  <a:pPr/>
                  <a:r>
                    <a:t>Shard4</a:t>
                  </a:r>
                </a:p>
              </p:txBody>
            </p:sp>
          </p:grpSp>
          <p:sp>
            <p:nvSpPr>
              <p:cNvPr id="230" name="Server3"/>
              <p:cNvSpPr/>
              <p:nvPr/>
            </p:nvSpPr>
            <p:spPr>
              <a:xfrm>
                <a:off x="56047" y="40421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Server3</a:t>
                </a:r>
              </a:p>
            </p:txBody>
          </p:sp>
        </p:grpSp>
      </p:grpSp>
      <p:grpSp>
        <p:nvGrpSpPr>
          <p:cNvPr id="243" name="Group"/>
          <p:cNvGrpSpPr/>
          <p:nvPr/>
        </p:nvGrpSpPr>
        <p:grpSpPr>
          <a:xfrm>
            <a:off x="7957238" y="1528569"/>
            <a:ext cx="2325858" cy="3779262"/>
            <a:chOff x="0" y="0"/>
            <a:chExt cx="2325857" cy="3779261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876741"/>
              <a:ext cx="2325858" cy="2902521"/>
              <a:chOff x="0" y="0"/>
              <a:chExt cx="2325857" cy="2902520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0" y="0"/>
                <a:ext cx="2325858" cy="290252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>
                <a:off x="43761" y="829929"/>
                <a:ext cx="22383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5" name="Line"/>
              <p:cNvSpPr/>
              <p:nvPr/>
            </p:nvSpPr>
            <p:spPr>
              <a:xfrm>
                <a:off x="43761" y="1555766"/>
                <a:ext cx="22383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6" name="Line"/>
              <p:cNvSpPr/>
              <p:nvPr/>
            </p:nvSpPr>
            <p:spPr>
              <a:xfrm>
                <a:off x="43761" y="2281603"/>
                <a:ext cx="223833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7" name="Shard1"/>
              <p:cNvSpPr txBox="1"/>
              <p:nvPr/>
            </p:nvSpPr>
            <p:spPr>
              <a:xfrm>
                <a:off x="43761" y="140293"/>
                <a:ext cx="2238334" cy="572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Shard1</a:t>
                </a:r>
              </a:p>
            </p:txBody>
          </p:sp>
          <p:sp>
            <p:nvSpPr>
              <p:cNvPr id="238" name="Shard2"/>
              <p:cNvSpPr txBox="1"/>
              <p:nvPr/>
            </p:nvSpPr>
            <p:spPr>
              <a:xfrm>
                <a:off x="70234" y="906437"/>
                <a:ext cx="1416813" cy="572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Shard2</a:t>
                </a:r>
              </a:p>
            </p:txBody>
          </p:sp>
          <p:sp>
            <p:nvSpPr>
              <p:cNvPr id="239" name="Shard3"/>
              <p:cNvSpPr txBox="1"/>
              <p:nvPr/>
            </p:nvSpPr>
            <p:spPr>
              <a:xfrm>
                <a:off x="125175" y="1603677"/>
                <a:ext cx="1416813" cy="572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Shard3</a:t>
                </a:r>
              </a:p>
            </p:txBody>
          </p:sp>
          <p:sp>
            <p:nvSpPr>
              <p:cNvPr id="240" name="Shard4"/>
              <p:cNvSpPr txBox="1"/>
              <p:nvPr/>
            </p:nvSpPr>
            <p:spPr>
              <a:xfrm>
                <a:off x="273231" y="2281603"/>
                <a:ext cx="1446886" cy="585113"/>
              </a:xfrm>
              <a:prstGeom prst="rect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Shard4</a:t>
                </a:r>
              </a:p>
            </p:txBody>
          </p:sp>
        </p:grpSp>
        <p:sp>
          <p:nvSpPr>
            <p:cNvPr id="242" name="Server1"/>
            <p:cNvSpPr txBox="1"/>
            <p:nvPr/>
          </p:nvSpPr>
          <p:spPr>
            <a:xfrm>
              <a:off x="56046" y="0"/>
              <a:ext cx="2213764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Server1</a:t>
              </a:r>
            </a:p>
          </p:txBody>
        </p:sp>
      </p:grpSp>
      <p:sp>
        <p:nvSpPr>
          <p:cNvPr id="244" name="Shard4"/>
          <p:cNvSpPr txBox="1"/>
          <p:nvPr/>
        </p:nvSpPr>
        <p:spPr>
          <a:xfrm>
            <a:off x="18582606" y="2337007"/>
            <a:ext cx="1446887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Shard4</a:t>
            </a:r>
          </a:p>
        </p:txBody>
      </p:sp>
      <p:sp>
        <p:nvSpPr>
          <p:cNvPr id="245" name="Shard Leader"/>
          <p:cNvSpPr txBox="1"/>
          <p:nvPr/>
        </p:nvSpPr>
        <p:spPr>
          <a:xfrm>
            <a:off x="20419783" y="2225347"/>
            <a:ext cx="378409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Shard Leader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5"/>
      <p:bldP build="whole" bldLvl="1" animBg="1" rev="0" advAuto="0" spid="168" grpId="9"/>
      <p:bldP build="whole" bldLvl="1" animBg="1" rev="0" advAuto="0" spid="205" grpId="12"/>
      <p:bldP build="whole" bldLvl="1" animBg="1" rev="0" advAuto="0" spid="180" grpId="8"/>
      <p:bldP build="whole" bldLvl="1" animBg="1" rev="0" advAuto="0" spid="232" grpId="6"/>
      <p:bldP build="whole" bldLvl="1" animBg="1" rev="0" advAuto="0" spid="243" grpId="2"/>
      <p:bldP build="whole" bldLvl="1" animBg="1" rev="0" advAuto="0" spid="187" grpId="14"/>
      <p:bldP build="whole" bldLvl="1" animBg="1" rev="0" advAuto="0" spid="205" grpId="15"/>
      <p:bldP build="whole" bldLvl="1" animBg="1" rev="0" advAuto="0" spid="176" grpId="7"/>
      <p:bldP build="whole" bldLvl="1" animBg="1" rev="0" advAuto="0" spid="194" grpId="16"/>
      <p:bldP build="whole" bldLvl="1" animBg="1" rev="0" advAuto="0" spid="161" grpId="1"/>
      <p:bldP build="whole" bldLvl="1" animBg="1" rev="0" advAuto="0" spid="194" grpId="17"/>
      <p:bldP build="whole" bldLvl="1" animBg="1" rev="0" advAuto="0" spid="165" grpId="4"/>
      <p:bldP build="whole" bldLvl="1" animBg="1" rev="0" advAuto="0" spid="201" grpId="11"/>
      <p:bldP build="whole" bldLvl="1" animBg="1" rev="0" advAuto="0" spid="171" grpId="3"/>
      <p:bldP build="whole" bldLvl="1" animBg="1" rev="0" advAuto="0" spid="201" grpId="13"/>
      <p:bldP build="whole" bldLvl="1" animBg="1" rev="0" advAuto="0" spid="187" grpId="1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xn Implementation…"/>
          <p:cNvSpPr txBox="1"/>
          <p:nvPr/>
        </p:nvSpPr>
        <p:spPr>
          <a:xfrm>
            <a:off x="882758" y="553785"/>
            <a:ext cx="20706326" cy="122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ts val="13700"/>
              </a:lnSpc>
              <a:spcBef>
                <a:spcPts val="0"/>
              </a:spcBef>
              <a:defRPr b="1" sz="8000">
                <a:solidFill>
                  <a:srgbClr val="1A1A1A"/>
                </a:solidFill>
              </a:defRPr>
            </a:pPr>
            <a:r>
              <a:t>Txn Implementation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700"/>
            </a:pPr>
          </a:p>
          <a:p>
            <a:pPr marL="355600" indent="-355600" defTabSz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  <a:defRPr sz="3700"/>
            </a:pPr>
            <a:r>
              <a:t>Raft backed TxRecord and KvStore - FT</a:t>
            </a:r>
          </a:p>
          <a:p>
            <a:pPr defTabSz="457200">
              <a:spcBef>
                <a:spcPts val="0"/>
              </a:spcBef>
              <a:defRPr sz="3700"/>
            </a:pPr>
          </a:p>
          <a:p>
            <a:pPr marL="355600" indent="-355600" defTabSz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  <a:defRPr sz="3700"/>
            </a:pPr>
            <a:r>
              <a:t>2PC/2PL implementation - Atomicity/Concurrency</a:t>
            </a:r>
          </a:p>
          <a:p>
            <a:pPr defTabSz="457200">
              <a:spcBef>
                <a:spcPts val="0"/>
              </a:spcBef>
              <a:defRPr sz="3700"/>
            </a:pPr>
          </a:p>
          <a:p>
            <a:pPr marL="355600" indent="-355600" defTabSz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  <a:defRPr b="1" sz="3700"/>
            </a:pPr>
            <a:r>
              <a:t>PrC - Presumed commit </a:t>
            </a:r>
          </a:p>
          <a:p>
            <a:pPr lvl="1" defTabSz="457200">
              <a:spcBef>
                <a:spcPts val="0"/>
              </a:spcBef>
              <a:defRPr sz="3700"/>
            </a:pPr>
            <a:r>
              <a:t>Does not keep log of committed transaction</a:t>
            </a:r>
          </a:p>
          <a:p>
            <a:pPr lvl="1" defTabSz="457200">
              <a:spcBef>
                <a:spcPts val="0"/>
              </a:spcBef>
              <a:defRPr sz="3700"/>
            </a:pPr>
          </a:p>
          <a:p>
            <a:pPr lvl="1" defTabSz="457200">
              <a:spcBef>
                <a:spcPts val="0"/>
              </a:spcBef>
              <a:defRPr sz="3700"/>
            </a:pPr>
            <a:r>
              <a:t>On co-ordinator crash</a:t>
            </a:r>
          </a:p>
          <a:p>
            <a:pPr lvl="2" marL="1689100" indent="-469900" defTabSz="457200">
              <a:spcBef>
                <a:spcPts val="0"/>
              </a:spcBef>
              <a:buSzPct val="123000"/>
              <a:buChar char="•"/>
              <a:defRPr sz="3700"/>
            </a:pPr>
            <a:r>
              <a:t>Pending txn will be aborted after timeout by New Leader (Logged as Aborted in Raft State) </a:t>
            </a:r>
          </a:p>
          <a:p>
            <a:pPr defTabSz="457200">
              <a:spcBef>
                <a:spcPts val="0"/>
              </a:spcBef>
              <a:defRPr sz="3700"/>
            </a:pPr>
          </a:p>
          <a:p>
            <a:pPr lvl="2" marL="1689100" indent="-469900" defTabSz="457200">
              <a:spcBef>
                <a:spcPts val="0"/>
              </a:spcBef>
              <a:buSzPct val="123000"/>
              <a:buChar char="•"/>
              <a:defRPr sz="3700"/>
            </a:pPr>
            <a:r>
              <a:t>If txn outcome raft backed, cohort will enquire about the state of transaction  (on conflict)</a:t>
            </a:r>
          </a:p>
          <a:p>
            <a:pPr defTabSz="457200">
              <a:spcBef>
                <a:spcPts val="0"/>
              </a:spcBef>
              <a:defRPr sz="3700"/>
            </a:pPr>
          </a:p>
          <a:p>
            <a:pPr lvl="1" defTabSz="457200">
              <a:spcBef>
                <a:spcPts val="0"/>
              </a:spcBef>
              <a:defRPr sz="3700"/>
            </a:pPr>
            <a:r>
              <a:t>On cohort crash</a:t>
            </a:r>
          </a:p>
          <a:p>
            <a:pPr lvl="2" marL="1689100" indent="-469900" defTabSz="457200">
              <a:spcBef>
                <a:spcPts val="0"/>
              </a:spcBef>
              <a:buSzPct val="123000"/>
              <a:buChar char="•"/>
              <a:defRPr sz="3700"/>
            </a:pPr>
            <a:r>
              <a:t>Inflight transaction will be cancelled and aborted on timeout</a:t>
            </a:r>
          </a:p>
          <a:p>
            <a:pPr lvl="2" marL="1689100" indent="-469900" defTabSz="457200">
              <a:spcBef>
                <a:spcPts val="0"/>
              </a:spcBef>
              <a:buSzPct val="123000"/>
              <a:buChar char="•"/>
              <a:defRPr sz="3700"/>
            </a:pPr>
            <a:r>
              <a:t>Crashed cohort would replay from raft logs</a:t>
            </a:r>
            <a:br/>
          </a:p>
          <a:p>
            <a:pPr marL="355600" indent="-355600" defTabSz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  <a:defRPr sz="3700"/>
            </a:pPr>
            <a:r>
              <a:t>Read Write / Read Only/Write Only Transactions</a:t>
            </a:r>
            <a:b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kL76cyIEgCFWbimt3VZ9YZ4CKjyagI9wOJCDiosYOjC3vbbr0ow4DMQvqfucUGdiBWwgKgwNbqNQzMRVvawZJ276k79Bc76SM3vj6GppBPjT2SjlppTUqeLfJkynUM-VCrfEs7fHmrg.png" descr="kL76cyIEgCFWbimt3VZ9YZ4CKjyagI9wOJCDiosYOjC3vbbr0ow4DMQvqfucUGdiBWwgKgwNbqNQzMRVvawZJ276k79Bc76SM3vj6GppBPjT2SjlppTUqeLfJkynUM-VCrfEs7fHm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267" y="757441"/>
            <a:ext cx="19866790" cy="11175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9oHRan5idbWTAdANcKKZ2D4vAAPd7u5HwK-jmr52brgWY1H2lJvW8XiO7Rt5tmMUgi1d2IDNpGYxUi1K3cF-3pzLprdkNUXYnvOh54W9zj6kdKKU_O_Wgmp276BKbaWqrcxNdphMkLw.png" descr="9oHRan5idbWTAdANcKKZ2D4vAAPd7u5HwK-jmr52brgWY1H2lJvW8XiO7Rt5tmMUgi1d2IDNpGYxUi1K3cF-3pzLprdkNUXYnvOh54W9zj6kdKKU_O_Wgmp276BKbaWqrcxNdphMkL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469" y="884365"/>
            <a:ext cx="21219600" cy="11027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DEMO VIDEO"/>
          <p:cNvSpPr txBox="1"/>
          <p:nvPr>
            <p:ph type="title"/>
          </p:nvPr>
        </p:nvSpPr>
        <p:spPr>
          <a:xfrm>
            <a:off x="-854475" y="96543"/>
            <a:ext cx="21971001" cy="1433164"/>
          </a:xfrm>
          <a:prstGeom prst="rect">
            <a:avLst/>
          </a:prstGeom>
        </p:spPr>
        <p:txBody>
          <a:bodyPr/>
          <a:lstStyle/>
          <a:p>
            <a:pPr lvl="2"/>
            <a:r>
              <a:t>     DEMO VIDEO</a:t>
            </a:r>
          </a:p>
        </p:txBody>
      </p:sp>
      <p:sp>
        <p:nvSpPr>
          <p:cNvPr id="259" name="SETUP…"/>
          <p:cNvSpPr txBox="1"/>
          <p:nvPr/>
        </p:nvSpPr>
        <p:spPr>
          <a:xfrm>
            <a:off x="6299331" y="2547924"/>
            <a:ext cx="11178316" cy="531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b="1"/>
              <a:t>SETUP</a:t>
            </a:r>
            <a:endParaRPr b="1"/>
          </a:p>
          <a:p>
            <a:pPr/>
            <a:r>
              <a:t>Amzn EC2 Instance Same Region</a:t>
            </a:r>
            <a:br/>
          </a:p>
          <a:p>
            <a:pPr>
              <a:spcBef>
                <a:spcPts val="0"/>
              </a:spcBef>
            </a:pPr>
            <a:r>
              <a:t>5 Replica Server </a:t>
            </a:r>
            <a:br/>
            <a:r>
              <a:t>3 Transaction Manager</a:t>
            </a:r>
          </a:p>
          <a:p>
            <a:pPr>
              <a:spcBef>
                <a:spcPts val="0"/>
              </a:spcBef>
            </a:pPr>
            <a:r>
              <a:t>1 Replica Manager</a:t>
            </a:r>
            <a:br/>
            <a:r>
              <a:t>3 Shards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KV Replica Performance"/>
          <p:cNvSpPr txBox="1"/>
          <p:nvPr>
            <p:ph type="title"/>
          </p:nvPr>
        </p:nvSpPr>
        <p:spPr>
          <a:xfrm>
            <a:off x="1206498" y="-1700549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64" sz="8200"/>
            </a:lvl1pPr>
          </a:lstStyle>
          <a:p>
            <a:pPr/>
            <a:r>
              <a:t>KV Replica Performance</a:t>
            </a:r>
          </a:p>
        </p:txBody>
      </p:sp>
      <p:graphicFrame>
        <p:nvGraphicFramePr>
          <p:cNvPr id="262" name="2D Column Chart"/>
          <p:cNvGraphicFramePr/>
          <p:nvPr/>
        </p:nvGraphicFramePr>
        <p:xfrm>
          <a:off x="13736859" y="2453578"/>
          <a:ext cx="7659213" cy="597791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63" name="Txm :3, Shard:3"/>
          <p:cNvSpPr txBox="1"/>
          <p:nvPr/>
        </p:nvSpPr>
        <p:spPr>
          <a:xfrm>
            <a:off x="9620094" y="4369459"/>
            <a:ext cx="3426357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Txm :3, Shard:3</a:t>
            </a:r>
          </a:p>
        </p:txBody>
      </p:sp>
      <p:graphicFrame>
        <p:nvGraphicFramePr>
          <p:cNvPr id="264" name="2D Column Chart"/>
          <p:cNvGraphicFramePr/>
          <p:nvPr/>
        </p:nvGraphicFramePr>
        <p:xfrm>
          <a:off x="1192486" y="2171033"/>
          <a:ext cx="12188069" cy="626045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65" name="As we increase the replicas, It reduces the txnPS"/>
          <p:cNvSpPr txBox="1"/>
          <p:nvPr/>
        </p:nvSpPr>
        <p:spPr>
          <a:xfrm>
            <a:off x="3203441" y="10661320"/>
            <a:ext cx="7866768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As we increase the replicas, It reduces the txnPS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