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0" r:id="rId13"/>
    <p:sldId id="272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1080B-2713-4648-99B0-0D9565828F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57FB5B5-705C-47B9-AB1E-EA73AB1717F1}">
      <dgm:prSet/>
      <dgm:spPr/>
      <dgm:t>
        <a:bodyPr/>
        <a:lstStyle/>
        <a:p>
          <a:r>
            <a:rPr lang="en-US" dirty="0"/>
            <a:t>1957 Allied Industries Ltd 	established to manufacture Murphy radios and 	radiograms and later (1960) 	television receivers. This 	was 	the forerunner of Fisher &amp; Paykel 			Electronics.</a:t>
          </a:r>
        </a:p>
      </dgm:t>
    </dgm:pt>
    <dgm:pt modelId="{B3868D19-E8D3-4DC6-80D8-2416CEBDC60D}" type="parTrans" cxnId="{0C4616DB-8AF5-4B11-9012-E2402531A1D5}">
      <dgm:prSet/>
      <dgm:spPr/>
      <dgm:t>
        <a:bodyPr/>
        <a:lstStyle/>
        <a:p>
          <a:endParaRPr lang="en-US"/>
        </a:p>
      </dgm:t>
    </dgm:pt>
    <dgm:pt modelId="{42FEFE6C-A620-416A-93CC-C68CFD98FBC5}" type="sibTrans" cxnId="{0C4616DB-8AF5-4B11-9012-E2402531A1D5}">
      <dgm:prSet/>
      <dgm:spPr/>
      <dgm:t>
        <a:bodyPr/>
        <a:lstStyle/>
        <a:p>
          <a:endParaRPr lang="en-US"/>
        </a:p>
      </dgm:t>
    </dgm:pt>
    <dgm:pt modelId="{31F67141-0EBE-42BE-92EC-50822B3DC090}">
      <dgm:prSet/>
      <dgm:spPr/>
      <dgm:t>
        <a:bodyPr/>
        <a:lstStyle/>
        <a:p>
          <a:r>
            <a:rPr lang="en-US" dirty="0"/>
            <a:t>1958 Fisher &amp; Paykel open a London office.</a:t>
          </a:r>
        </a:p>
      </dgm:t>
    </dgm:pt>
    <dgm:pt modelId="{D79D13F5-4AC8-47EF-ACC8-6B3182CE4D2B}" type="parTrans" cxnId="{3E948F53-1F57-4C1A-844B-95F62D37C533}">
      <dgm:prSet/>
      <dgm:spPr/>
      <dgm:t>
        <a:bodyPr/>
        <a:lstStyle/>
        <a:p>
          <a:endParaRPr lang="en-US"/>
        </a:p>
      </dgm:t>
    </dgm:pt>
    <dgm:pt modelId="{B08BA8B1-436B-4FC4-88F4-BDBB22FEF411}" type="sibTrans" cxnId="{3E948F53-1F57-4C1A-844B-95F62D37C533}">
      <dgm:prSet/>
      <dgm:spPr/>
      <dgm:t>
        <a:bodyPr/>
        <a:lstStyle/>
        <a:p>
          <a:endParaRPr lang="en-US"/>
        </a:p>
      </dgm:t>
    </dgm:pt>
    <dgm:pt modelId="{336528C6-EB84-429D-96C7-63B20AD50A7D}">
      <dgm:prSet/>
      <dgm:spPr/>
      <dgm:t>
        <a:bodyPr/>
        <a:lstStyle/>
        <a:p>
          <a:r>
            <a:rPr lang="en-US" dirty="0"/>
            <a:t>1965 Agreement signed with Matsushita Electric for sole 	distributorship in New 	Zealand.</a:t>
          </a:r>
        </a:p>
      </dgm:t>
    </dgm:pt>
    <dgm:pt modelId="{939770D3-F03E-4A52-B50C-8A6362E48B16}" type="parTrans" cxnId="{B4439FBF-608B-435F-9DD1-FCDED035FC83}">
      <dgm:prSet/>
      <dgm:spPr/>
      <dgm:t>
        <a:bodyPr/>
        <a:lstStyle/>
        <a:p>
          <a:endParaRPr lang="en-US"/>
        </a:p>
      </dgm:t>
    </dgm:pt>
    <dgm:pt modelId="{4EC95D63-7EAF-4656-984C-609A9F5D290C}" type="sibTrans" cxnId="{B4439FBF-608B-435F-9DD1-FCDED035FC83}">
      <dgm:prSet/>
      <dgm:spPr/>
      <dgm:t>
        <a:bodyPr/>
        <a:lstStyle/>
        <a:p>
          <a:endParaRPr lang="en-US"/>
        </a:p>
      </dgm:t>
    </dgm:pt>
    <dgm:pt modelId="{D191600C-A6AC-4553-BEB7-42E58DBB4A60}" type="pres">
      <dgm:prSet presAssocID="{84C1080B-2713-4648-99B0-0D9565828F5C}" presName="root" presStyleCnt="0">
        <dgm:presLayoutVars>
          <dgm:dir/>
          <dgm:resizeHandles val="exact"/>
        </dgm:presLayoutVars>
      </dgm:prSet>
      <dgm:spPr/>
    </dgm:pt>
    <dgm:pt modelId="{9894FF0A-E0E9-4681-AC62-4C0319F3C71C}" type="pres">
      <dgm:prSet presAssocID="{A57FB5B5-705C-47B9-AB1E-EA73AB1717F1}" presName="compNode" presStyleCnt="0"/>
      <dgm:spPr/>
    </dgm:pt>
    <dgm:pt modelId="{0055636A-5543-44D8-B984-66A9CF974BBE}" type="pres">
      <dgm:prSet presAssocID="{A57FB5B5-705C-47B9-AB1E-EA73AB1717F1}" presName="bgRect" presStyleLbl="bgShp" presStyleIdx="0" presStyleCnt="3"/>
      <dgm:spPr/>
    </dgm:pt>
    <dgm:pt modelId="{E26451FD-9CF4-441C-B239-C113A11395C1}" type="pres">
      <dgm:prSet presAssocID="{A57FB5B5-705C-47B9-AB1E-EA73AB1717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B0ED0B88-FDDD-491D-9E72-8F16FE5CC393}" type="pres">
      <dgm:prSet presAssocID="{A57FB5B5-705C-47B9-AB1E-EA73AB1717F1}" presName="spaceRect" presStyleCnt="0"/>
      <dgm:spPr/>
    </dgm:pt>
    <dgm:pt modelId="{B8A53D52-F99B-4BC7-BE4C-2E9CDE82106C}" type="pres">
      <dgm:prSet presAssocID="{A57FB5B5-705C-47B9-AB1E-EA73AB1717F1}" presName="parTx" presStyleLbl="revTx" presStyleIdx="0" presStyleCnt="3">
        <dgm:presLayoutVars>
          <dgm:chMax val="0"/>
          <dgm:chPref val="0"/>
        </dgm:presLayoutVars>
      </dgm:prSet>
      <dgm:spPr/>
    </dgm:pt>
    <dgm:pt modelId="{0DB0429F-42BF-4C80-8953-51F58246073E}" type="pres">
      <dgm:prSet presAssocID="{42FEFE6C-A620-416A-93CC-C68CFD98FBC5}" presName="sibTrans" presStyleCnt="0"/>
      <dgm:spPr/>
    </dgm:pt>
    <dgm:pt modelId="{CE5E4994-B528-407B-84E2-F95F4017D9AB}" type="pres">
      <dgm:prSet presAssocID="{31F67141-0EBE-42BE-92EC-50822B3DC090}" presName="compNode" presStyleCnt="0"/>
      <dgm:spPr/>
    </dgm:pt>
    <dgm:pt modelId="{CC421557-37E9-440E-94E2-53172842B784}" type="pres">
      <dgm:prSet presAssocID="{31F67141-0EBE-42BE-92EC-50822B3DC090}" presName="bgRect" presStyleLbl="bgShp" presStyleIdx="1" presStyleCnt="3"/>
      <dgm:spPr/>
    </dgm:pt>
    <dgm:pt modelId="{2E553E5C-049D-4385-A919-3F1151BE07C2}" type="pres">
      <dgm:prSet presAssocID="{31F67141-0EBE-42BE-92EC-50822B3DC0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C8862EB7-469A-4FA9-A888-28610EF191D4}" type="pres">
      <dgm:prSet presAssocID="{31F67141-0EBE-42BE-92EC-50822B3DC090}" presName="spaceRect" presStyleCnt="0"/>
      <dgm:spPr/>
    </dgm:pt>
    <dgm:pt modelId="{D8B320FE-9DE4-4462-B43F-1AEF103C186E}" type="pres">
      <dgm:prSet presAssocID="{31F67141-0EBE-42BE-92EC-50822B3DC090}" presName="parTx" presStyleLbl="revTx" presStyleIdx="1" presStyleCnt="3">
        <dgm:presLayoutVars>
          <dgm:chMax val="0"/>
          <dgm:chPref val="0"/>
        </dgm:presLayoutVars>
      </dgm:prSet>
      <dgm:spPr/>
    </dgm:pt>
    <dgm:pt modelId="{B716667C-8913-4872-9C0B-0171C9BC1DB2}" type="pres">
      <dgm:prSet presAssocID="{B08BA8B1-436B-4FC4-88F4-BDBB22FEF411}" presName="sibTrans" presStyleCnt="0"/>
      <dgm:spPr/>
    </dgm:pt>
    <dgm:pt modelId="{5618FECB-2D5C-4F53-8E09-B390B14828C2}" type="pres">
      <dgm:prSet presAssocID="{336528C6-EB84-429D-96C7-63B20AD50A7D}" presName="compNode" presStyleCnt="0"/>
      <dgm:spPr/>
    </dgm:pt>
    <dgm:pt modelId="{BB872454-C187-4AA2-A576-C28F9D481AD7}" type="pres">
      <dgm:prSet presAssocID="{336528C6-EB84-429D-96C7-63B20AD50A7D}" presName="bgRect" presStyleLbl="bgShp" presStyleIdx="2" presStyleCnt="3"/>
      <dgm:spPr/>
    </dgm:pt>
    <dgm:pt modelId="{5FB0992A-43A5-440C-A7BD-10A8C67C8AB5}" type="pres">
      <dgm:prSet presAssocID="{336528C6-EB84-429D-96C7-63B20AD50A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959F1491-7409-499B-8E01-AE0CECC721FE}" type="pres">
      <dgm:prSet presAssocID="{336528C6-EB84-429D-96C7-63B20AD50A7D}" presName="spaceRect" presStyleCnt="0"/>
      <dgm:spPr/>
    </dgm:pt>
    <dgm:pt modelId="{442B1E21-5218-4451-8E26-99819CB1A627}" type="pres">
      <dgm:prSet presAssocID="{336528C6-EB84-429D-96C7-63B20AD50A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0B9203-5B14-498F-AAAB-90983FBC8883}" type="presOf" srcId="{336528C6-EB84-429D-96C7-63B20AD50A7D}" destId="{442B1E21-5218-4451-8E26-99819CB1A627}" srcOrd="0" destOrd="0" presId="urn:microsoft.com/office/officeart/2018/2/layout/IconVerticalSolidList"/>
    <dgm:cxn modelId="{3B5B7343-AEB9-4DDA-8039-26AC977D6AC8}" type="presOf" srcId="{84C1080B-2713-4648-99B0-0D9565828F5C}" destId="{D191600C-A6AC-4553-BEB7-42E58DBB4A60}" srcOrd="0" destOrd="0" presId="urn:microsoft.com/office/officeart/2018/2/layout/IconVerticalSolidList"/>
    <dgm:cxn modelId="{3E948F53-1F57-4C1A-844B-95F62D37C533}" srcId="{84C1080B-2713-4648-99B0-0D9565828F5C}" destId="{31F67141-0EBE-42BE-92EC-50822B3DC090}" srcOrd="1" destOrd="0" parTransId="{D79D13F5-4AC8-47EF-ACC8-6B3182CE4D2B}" sibTransId="{B08BA8B1-436B-4FC4-88F4-BDBB22FEF411}"/>
    <dgm:cxn modelId="{8BD47B9E-B9C9-4A79-9506-C1FF69B80506}" type="presOf" srcId="{31F67141-0EBE-42BE-92EC-50822B3DC090}" destId="{D8B320FE-9DE4-4462-B43F-1AEF103C186E}" srcOrd="0" destOrd="0" presId="urn:microsoft.com/office/officeart/2018/2/layout/IconVerticalSolidList"/>
    <dgm:cxn modelId="{B4439FBF-608B-435F-9DD1-FCDED035FC83}" srcId="{84C1080B-2713-4648-99B0-0D9565828F5C}" destId="{336528C6-EB84-429D-96C7-63B20AD50A7D}" srcOrd="2" destOrd="0" parTransId="{939770D3-F03E-4A52-B50C-8A6362E48B16}" sibTransId="{4EC95D63-7EAF-4656-984C-609A9F5D290C}"/>
    <dgm:cxn modelId="{E8BB96CC-F052-4C95-9A0C-BE3D94DBCA53}" type="presOf" srcId="{A57FB5B5-705C-47B9-AB1E-EA73AB1717F1}" destId="{B8A53D52-F99B-4BC7-BE4C-2E9CDE82106C}" srcOrd="0" destOrd="0" presId="urn:microsoft.com/office/officeart/2018/2/layout/IconVerticalSolidList"/>
    <dgm:cxn modelId="{0C4616DB-8AF5-4B11-9012-E2402531A1D5}" srcId="{84C1080B-2713-4648-99B0-0D9565828F5C}" destId="{A57FB5B5-705C-47B9-AB1E-EA73AB1717F1}" srcOrd="0" destOrd="0" parTransId="{B3868D19-E8D3-4DC6-80D8-2416CEBDC60D}" sibTransId="{42FEFE6C-A620-416A-93CC-C68CFD98FBC5}"/>
    <dgm:cxn modelId="{804F8F1A-0810-4192-9C4B-E19CEB05EFB2}" type="presParOf" srcId="{D191600C-A6AC-4553-BEB7-42E58DBB4A60}" destId="{9894FF0A-E0E9-4681-AC62-4C0319F3C71C}" srcOrd="0" destOrd="0" presId="urn:microsoft.com/office/officeart/2018/2/layout/IconVerticalSolidList"/>
    <dgm:cxn modelId="{2122680C-1F84-49CA-A050-41D3F1556CEB}" type="presParOf" srcId="{9894FF0A-E0E9-4681-AC62-4C0319F3C71C}" destId="{0055636A-5543-44D8-B984-66A9CF974BBE}" srcOrd="0" destOrd="0" presId="urn:microsoft.com/office/officeart/2018/2/layout/IconVerticalSolidList"/>
    <dgm:cxn modelId="{2DDCF2DC-FE0D-4432-9FB5-262C4CD8085B}" type="presParOf" srcId="{9894FF0A-E0E9-4681-AC62-4C0319F3C71C}" destId="{E26451FD-9CF4-441C-B239-C113A11395C1}" srcOrd="1" destOrd="0" presId="urn:microsoft.com/office/officeart/2018/2/layout/IconVerticalSolidList"/>
    <dgm:cxn modelId="{DDD1B54F-7E15-4FA7-935C-EB60E2515EEB}" type="presParOf" srcId="{9894FF0A-E0E9-4681-AC62-4C0319F3C71C}" destId="{B0ED0B88-FDDD-491D-9E72-8F16FE5CC393}" srcOrd="2" destOrd="0" presId="urn:microsoft.com/office/officeart/2018/2/layout/IconVerticalSolidList"/>
    <dgm:cxn modelId="{7A3D7297-083D-4184-986E-1DBF67F5E259}" type="presParOf" srcId="{9894FF0A-E0E9-4681-AC62-4C0319F3C71C}" destId="{B8A53D52-F99B-4BC7-BE4C-2E9CDE82106C}" srcOrd="3" destOrd="0" presId="urn:microsoft.com/office/officeart/2018/2/layout/IconVerticalSolidList"/>
    <dgm:cxn modelId="{5369E8C4-01EC-4489-A3EB-8A06315AEDD1}" type="presParOf" srcId="{D191600C-A6AC-4553-BEB7-42E58DBB4A60}" destId="{0DB0429F-42BF-4C80-8953-51F58246073E}" srcOrd="1" destOrd="0" presId="urn:microsoft.com/office/officeart/2018/2/layout/IconVerticalSolidList"/>
    <dgm:cxn modelId="{3AEF393B-855F-4973-A1D6-A8CF1A131C17}" type="presParOf" srcId="{D191600C-A6AC-4553-BEB7-42E58DBB4A60}" destId="{CE5E4994-B528-407B-84E2-F95F4017D9AB}" srcOrd="2" destOrd="0" presId="urn:microsoft.com/office/officeart/2018/2/layout/IconVerticalSolidList"/>
    <dgm:cxn modelId="{067918DE-1D36-4CA8-833B-51F0C406E1A8}" type="presParOf" srcId="{CE5E4994-B528-407B-84E2-F95F4017D9AB}" destId="{CC421557-37E9-440E-94E2-53172842B784}" srcOrd="0" destOrd="0" presId="urn:microsoft.com/office/officeart/2018/2/layout/IconVerticalSolidList"/>
    <dgm:cxn modelId="{685BFE95-459B-424D-A739-BBB4DE86F4F8}" type="presParOf" srcId="{CE5E4994-B528-407B-84E2-F95F4017D9AB}" destId="{2E553E5C-049D-4385-A919-3F1151BE07C2}" srcOrd="1" destOrd="0" presId="urn:microsoft.com/office/officeart/2018/2/layout/IconVerticalSolidList"/>
    <dgm:cxn modelId="{E262729A-5F02-4761-B854-DE3CE4143C20}" type="presParOf" srcId="{CE5E4994-B528-407B-84E2-F95F4017D9AB}" destId="{C8862EB7-469A-4FA9-A888-28610EF191D4}" srcOrd="2" destOrd="0" presId="urn:microsoft.com/office/officeart/2018/2/layout/IconVerticalSolidList"/>
    <dgm:cxn modelId="{6763E99D-B388-4757-9E3A-85552E331D5F}" type="presParOf" srcId="{CE5E4994-B528-407B-84E2-F95F4017D9AB}" destId="{D8B320FE-9DE4-4462-B43F-1AEF103C186E}" srcOrd="3" destOrd="0" presId="urn:microsoft.com/office/officeart/2018/2/layout/IconVerticalSolidList"/>
    <dgm:cxn modelId="{23269E3B-CDFB-426A-A751-80D34F29B96B}" type="presParOf" srcId="{D191600C-A6AC-4553-BEB7-42E58DBB4A60}" destId="{B716667C-8913-4872-9C0B-0171C9BC1DB2}" srcOrd="3" destOrd="0" presId="urn:microsoft.com/office/officeart/2018/2/layout/IconVerticalSolidList"/>
    <dgm:cxn modelId="{9E11D481-8F32-42A5-ACD5-E2F1A9B37807}" type="presParOf" srcId="{D191600C-A6AC-4553-BEB7-42E58DBB4A60}" destId="{5618FECB-2D5C-4F53-8E09-B390B14828C2}" srcOrd="4" destOrd="0" presId="urn:microsoft.com/office/officeart/2018/2/layout/IconVerticalSolidList"/>
    <dgm:cxn modelId="{A11E80BD-6472-4B74-9708-DD8C0EDCA253}" type="presParOf" srcId="{5618FECB-2D5C-4F53-8E09-B390B14828C2}" destId="{BB872454-C187-4AA2-A576-C28F9D481AD7}" srcOrd="0" destOrd="0" presId="urn:microsoft.com/office/officeart/2018/2/layout/IconVerticalSolidList"/>
    <dgm:cxn modelId="{5C415356-6A92-48B2-A5ED-ADAB7CFBF8C1}" type="presParOf" srcId="{5618FECB-2D5C-4F53-8E09-B390B14828C2}" destId="{5FB0992A-43A5-440C-A7BD-10A8C67C8AB5}" srcOrd="1" destOrd="0" presId="urn:microsoft.com/office/officeart/2018/2/layout/IconVerticalSolidList"/>
    <dgm:cxn modelId="{679A537E-AE4C-4247-AF37-DB2A5585784B}" type="presParOf" srcId="{5618FECB-2D5C-4F53-8E09-B390B14828C2}" destId="{959F1491-7409-499B-8E01-AE0CECC721FE}" srcOrd="2" destOrd="0" presId="urn:microsoft.com/office/officeart/2018/2/layout/IconVerticalSolidList"/>
    <dgm:cxn modelId="{4E2CB869-BFD3-4C8C-A88B-FB53CB1C1E53}" type="presParOf" srcId="{5618FECB-2D5C-4F53-8E09-B390B14828C2}" destId="{442B1E21-5218-4451-8E26-99819CB1A6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5636A-5543-44D8-B984-66A9CF974BBE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451FD-9CF4-441C-B239-C113A11395C1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53D52-F99B-4BC7-BE4C-2E9CDE82106C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1957 Allied Industries Ltd 	established to manufacture Murphy radios and 	radiograms and later (1960) 	television receivers. This 	was 	the forerunner of Fisher &amp; Paykel 			Electronics.</a:t>
          </a:r>
        </a:p>
      </dsp:txBody>
      <dsp:txXfrm>
        <a:off x="1866111" y="690"/>
        <a:ext cx="4382288" cy="1615680"/>
      </dsp:txXfrm>
    </dsp:sp>
    <dsp:sp modelId="{CC421557-37E9-440E-94E2-53172842B784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53E5C-049D-4385-A919-3F1151BE07C2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320FE-9DE4-4462-B43F-1AEF103C186E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1958 Fisher &amp; Paykel open a London office.</a:t>
          </a:r>
        </a:p>
      </dsp:txBody>
      <dsp:txXfrm>
        <a:off x="1866111" y="2020291"/>
        <a:ext cx="4382288" cy="1615680"/>
      </dsp:txXfrm>
    </dsp:sp>
    <dsp:sp modelId="{BB872454-C187-4AA2-A576-C28F9D481AD7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0992A-43A5-440C-A7BD-10A8C67C8AB5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B1E21-5218-4451-8E26-99819CB1A627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1965 Agreement signed with Matsushita Electric for sole 	distributorship in New 	Zealand.</a:t>
          </a:r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7468-2589-4451-AEF1-EEA86E45C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0455A-05A9-4413-BAE6-64887ECA3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E2A8-0319-41FA-8A65-7DC8CA82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7D15-DEE4-4CAF-9E7E-6F8B9629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AC4D-E2E8-4A04-BC33-60DA435C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347A-00CE-4B10-81D0-C09C6B23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FC855-2496-427C-B95F-17F44041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C314-E92B-45D4-830E-25FBE07F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FB4A-A0A5-4261-AA8B-E0E38B5B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F7EF-7BA6-4EE0-8A60-8329D9BA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6E642-0837-4767-9BDC-BCC2122A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31316-982F-4DF8-85C5-08BBBEDF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69784-6B5C-4E2A-BA10-9CB5C9EE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84ED-8AD0-45AC-9570-94215AB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5C09-AC1D-4CE6-8925-0EE944C8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7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9A0-D06F-47AE-9133-BE47DCC7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A800-B50D-4803-B991-BD3CD932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0A17-EC47-4754-BEC8-1B055D41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BB973-8D3D-438E-B7B2-811AE825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D248-7AAB-4371-8232-933070AA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2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69DA-E6D5-4BE2-B1A7-657D6189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6312-0E8F-49C4-8A4A-DA4506F5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26F9-B69A-4D5D-9833-BBB6185B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DE13-3AD1-40D4-897E-40D344A2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B852-A91C-43DE-A59C-D3807D4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3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FB65-DAAA-4716-92DE-D051BBDE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10F2-7B31-4610-B1F0-15B7ED3AE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10B11-6AC1-4EC1-B2C0-274AFDFA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F303-7784-407F-B9CC-5A7C0C08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DE4A-5608-4C23-928D-65027AED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A648A-7D1B-4EE8-BBF9-61619500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E3C5-E3F4-4B50-A5DA-0D0FCB06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6445B-869A-4F0B-9A29-466198A2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3430-5338-4E01-BE09-1D83B7DD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34E1F-F548-4258-A748-9DB26CC48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91154-F0BE-4851-96E4-FB4718E64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C84C8-2291-4B5D-92EF-B6DCAB35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73B4A-6804-497C-9FA6-8A36854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50F49-413B-46C1-ADF2-7D0939DC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C845-ED60-4A8E-9B12-C6E33B4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7DA96-CFB2-4DD3-9373-F5F2BC3E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F8826-9A0A-4371-B78A-481506E4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C5B7A-7FFB-4F74-80BE-3A10971D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F6D94-0F98-4A63-8447-6B8A7A62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8BEBD-5279-4784-B377-1D295B17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09DC-2CC6-4E49-80CC-F9F94111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6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6EC9-FEA5-4034-B2A6-85C38E82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CEC3-24BB-4474-B72B-B9E419B0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2CC0F-C3DF-44FD-99C2-A731710D8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44973-2BDA-4D9B-A371-A2EF54B0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B4660-71D0-4C34-AED7-D412A444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BC502-868F-4493-83F6-E0FA30FA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1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18E6-348C-46A2-B70E-6BFEF9F2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A6725-E6B2-41B1-ABCA-ED53EC74E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6DCA6-B4B6-4744-92FA-78B06B20C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90799-7FA0-4DE6-B2BA-2FF829A2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AF9B7-E886-451E-83DC-DFD3B903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6DF92-2A31-4DEB-AD5E-4AAE5BCC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58A85-9B26-44B1-8ADC-CB834294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606B4-EE27-43F0-BCCF-AB5631A2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4B9D-BAE6-42D6-9AD0-CD3FF6763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8E40-586F-4904-92CF-57A52BEFCBBE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6086-2407-4B20-A464-0DF5AA99B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47F5-4D52-44E4-8F58-E2E506A03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2661-9F47-4D21-8307-FCC825DEF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ro" TargetMode="External"/><Relationship Id="rId2" Type="http://schemas.openxmlformats.org/officeDocument/2006/relationships/hyperlink" Target="https://en.wikipedia.org/wiki/DeLong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hoto, mirror, front, light&#10;&#10;Description automatically generated">
            <a:extLst>
              <a:ext uri="{FF2B5EF4-FFF2-40B4-BE49-F238E27FC236}">
                <a16:creationId xmlns:a16="http://schemas.microsoft.com/office/drawing/2014/main" id="{DB9B98D3-1375-4A9B-8E86-412E0C089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" r="5107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C0A27-86D5-4118-A168-A41E4941C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/>
              <a:t>Company founded in Auckland by Woolf Fisher and Maurice Paykel to import Crosley refrigerators, Maytag washing machines and Pilot mantle radios.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38F23-6A40-4CBD-B283-0882DE16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1934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53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384-E5C4-4ECA-9CCA-7224FE4B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576"/>
            <a:ext cx="6254496" cy="3858768"/>
          </a:xfrm>
        </p:spPr>
        <p:txBody>
          <a:bodyPr>
            <a:normAutofit/>
          </a:bodyPr>
          <a:lstStyle/>
          <a:p>
            <a:r>
              <a:rPr lang="en-US" sz="2400"/>
              <a:t>1987 Launch of Fisher &amp; Paykel Appliance brand in Australia. Equiticorp acquires major shareholding (23% at $5 per share). Acquired Australian medical distribution company Medcor, now Fisher &amp; Paykel Healthcare Pty Ltd. Created Fisher &amp; Paykel Electronics Ltd, formerly Allied Products Division.</a:t>
            </a:r>
          </a:p>
          <a:p>
            <a:r>
              <a:rPr lang="en-US" sz="2400"/>
              <a:t>1988 Launch of Fisher &amp; Paykel New Zealand maxi yacht entrant in the 1989/90 Whitbread Round the World Race.</a:t>
            </a:r>
          </a:p>
        </p:txBody>
      </p:sp>
      <p:pic>
        <p:nvPicPr>
          <p:cNvPr id="10242" name="Picture 2" descr="Fisher Paykel Yacht">
            <a:extLst>
              <a:ext uri="{FF2B5EF4-FFF2-40B4-BE49-F238E27FC236}">
                <a16:creationId xmlns:a16="http://schemas.microsoft.com/office/drawing/2014/main" id="{6632EA1C-0842-4055-8CED-9BF4044ED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5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5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71CB012-FB71-403B-A2B6-C40E95FCE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67F19C3-C09C-4B70-8306-E0ACF405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1DC4A20-F1FA-4CA9-BCEC-949F9F4A7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A7C81C7-8023-46F2-BA0F-B2E785DBE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290" name="Picture 2" descr="Refrigerator Assembly Line">
            <a:extLst>
              <a:ext uri="{FF2B5EF4-FFF2-40B4-BE49-F238E27FC236}">
                <a16:creationId xmlns:a16="http://schemas.microsoft.com/office/drawing/2014/main" id="{BE63D71A-927D-4DB2-9E52-A7F2E2C28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r="9536" b="1"/>
          <a:stretch/>
        </p:blipFill>
        <p:spPr bwMode="auto">
          <a:xfrm>
            <a:off x="1081997" y="2817811"/>
            <a:ext cx="2951164" cy="2951164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CE04-2B87-46F6-AD73-C63A753F9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5" y="907143"/>
            <a:ext cx="6734175" cy="4920344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1992-1993 International sales increase by 54% to exceed $200m for first time. Whiteware sales in Australia exceed 150,000 units. Launch of Fisher &amp; Paykel brand in the European market at Domo-technica Appliance Trade Fair, Cologne, Germany.</a:t>
            </a:r>
          </a:p>
          <a:p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1994 Fisher &amp; Paykel exports to over eighty countries. Healthcare international sales remain at over</a:t>
            </a:r>
          </a:p>
          <a:p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1995 90% of Healthcare turnover. Whiteware sales in New Zealand increase to 260,000 units.</a:t>
            </a:r>
          </a:p>
          <a:p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1998 DishDrawer, the unique double drawer dishwasher launched.</a:t>
            </a:r>
          </a:p>
          <a:p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2000 Record group profit of $54.4m, exceeds $50m for the first time. International revenue of $551.4m exceeds 70% of total trading revenue. Healthcare revenue grows by 20.8% to exceed $140m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14623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1485-BEB2-4633-86CA-3AF2A974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endParaRPr lang="en-US" sz="21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endParaRPr lang="en-US" sz="21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10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2001-2002 </a:t>
            </a:r>
            <a:r>
              <a:rPr lang="en-US" dirty="0">
                <a:solidFill>
                  <a:schemeClr val="bg1"/>
                </a:solidFill>
              </a:rPr>
              <a:t>Fisher &amp; Paykel Healthcare Corporation Ltd and Fisher &amp; Paykel Appliances Holdings Ltd become 2 separately listed companies in November 2001.</a:t>
            </a:r>
          </a:p>
        </p:txBody>
      </p:sp>
    </p:spTree>
    <p:extLst>
      <p:ext uri="{BB962C8B-B14F-4D97-AF65-F5344CB8AC3E}">
        <p14:creationId xmlns:p14="http://schemas.microsoft.com/office/powerpoint/2010/main" val="160978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3C93-467B-485E-A6CC-5C270DB7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2004, Fisher &amp; Paykel Appliances purchased the United States-based cookware manufacturer Dynamic Cooking Systems, and Italian cookware company Elba in 2006.</a:t>
            </a:r>
          </a:p>
        </p:txBody>
      </p:sp>
    </p:spTree>
    <p:extLst>
      <p:ext uri="{BB962C8B-B14F-4D97-AF65-F5344CB8AC3E}">
        <p14:creationId xmlns:p14="http://schemas.microsoft.com/office/powerpoint/2010/main" val="43705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isher &amp; Paykel Introduces New Zealand's Organic Modernism to ...">
            <a:extLst>
              <a:ext uri="{FF2B5EF4-FFF2-40B4-BE49-F238E27FC236}">
                <a16:creationId xmlns:a16="http://schemas.microsoft.com/office/drawing/2014/main" id="{04D01DCC-7F4A-485F-AA50-D7778D6D4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6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9065-E73E-46DD-BEB7-72748849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dirty="0"/>
              <a:t>In 2011, Fisher &amp; Paykel launched the first of a series of events that embraced the concept of the Social Kitchen.</a:t>
            </a:r>
          </a:p>
        </p:txBody>
      </p:sp>
    </p:spTree>
    <p:extLst>
      <p:ext uri="{BB962C8B-B14F-4D97-AF65-F5344CB8AC3E}">
        <p14:creationId xmlns:p14="http://schemas.microsoft.com/office/powerpoint/2010/main" val="26807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FA42-DD19-4142-AAC1-6024D900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r>
              <a:rPr lang="en-US" sz="2400"/>
              <a:t>In June 2006, the Italian cookware business Elba was acquired from </a:t>
            </a:r>
            <a:r>
              <a:rPr lang="en-US" sz="2400">
                <a:hlinkClick r:id="rId2" tooltip="DeLonghi"/>
              </a:rPr>
              <a:t>DeLonghi</a:t>
            </a:r>
            <a:r>
              <a:rPr lang="en-US" sz="2400"/>
              <a:t> for </a:t>
            </a:r>
            <a:r>
              <a:rPr lang="en-US" sz="2400">
                <a:hlinkClick r:id="rId3" tooltip="Euro"/>
              </a:rPr>
              <a:t>€</a:t>
            </a:r>
            <a:r>
              <a:rPr lang="en-US" sz="2400"/>
              <a:t>78 million (NZ$158 million). Elba has been since renamed as Fisher &amp; Paykel Appliances Italy and exports to over 54 countries, focusing on the UK market.</a:t>
            </a:r>
          </a:p>
        </p:txBody>
      </p:sp>
    </p:spTree>
    <p:extLst>
      <p:ext uri="{BB962C8B-B14F-4D97-AF65-F5344CB8AC3E}">
        <p14:creationId xmlns:p14="http://schemas.microsoft.com/office/powerpoint/2010/main" val="426861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364" name="Picture 4" descr="Fisher &amp; Paykel | Harvey Norman New Zealand">
            <a:extLst>
              <a:ext uri="{FF2B5EF4-FFF2-40B4-BE49-F238E27FC236}">
                <a16:creationId xmlns:a16="http://schemas.microsoft.com/office/drawing/2014/main" id="{8D870C5F-2358-4F02-9A40-24BC188DF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" r="1" b="9231"/>
          <a:stretch/>
        </p:blipFill>
        <p:spPr bwMode="auto">
          <a:xfrm>
            <a:off x="7381876" y="1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frigerator &amp; Whiteware Accessories | Kitchen Appliances - Fisher ...">
            <a:extLst>
              <a:ext uri="{FF2B5EF4-FFF2-40B4-BE49-F238E27FC236}">
                <a16:creationId xmlns:a16="http://schemas.microsoft.com/office/drawing/2014/main" id="{AB1FD56B-D9DA-41CE-875E-71FC4C4FB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9" r="-2" b="8973"/>
          <a:stretch/>
        </p:blipFill>
        <p:spPr bwMode="auto"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651-050E-484A-AE67-D5018937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88" y="3152740"/>
            <a:ext cx="5060749" cy="316097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Fisher &amp; Paykel makes a relatively broad range of mid to high end dishwashers. Its notable drawcard to the Fisher &amp; Paykel brand is the Dish Drawer range. Most dishwasher brands don’t offer drawer-style dishwashers, so Fisher &amp; Paykel is the leader for this niche design. In 2018, Australian customers gave Fisher &amp; Paykel 4 out of 5 stars for overall customer satisfaction for dishwashers.</a:t>
            </a:r>
          </a:p>
        </p:txBody>
      </p:sp>
      <p:pic>
        <p:nvPicPr>
          <p:cNvPr id="15370" name="Picture 10" descr="Fisher &amp; Paykel New Zealand Product Catalogue Laundry 2016 by ...">
            <a:extLst>
              <a:ext uri="{FF2B5EF4-FFF2-40B4-BE49-F238E27FC236}">
                <a16:creationId xmlns:a16="http://schemas.microsoft.com/office/drawing/2014/main" id="{BF53AD16-E0C1-48B9-941D-4F48E3046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7" r="1" b="17053"/>
          <a:stretch/>
        </p:blipFill>
        <p:spPr bwMode="auto"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Fisher &amp; Paykel Appliances">
            <a:extLst>
              <a:ext uri="{FF2B5EF4-FFF2-40B4-BE49-F238E27FC236}">
                <a16:creationId xmlns:a16="http://schemas.microsoft.com/office/drawing/2014/main" id="{17829999-3592-43B5-B273-517677141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8" r="-1" b="9417"/>
          <a:stretch/>
        </p:blipFill>
        <p:spPr bwMode="auto"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Fisher &amp; Paykel DishDrawer DD60SDFX7 reviewed by product expert ...">
            <a:extLst>
              <a:ext uri="{FF2B5EF4-FFF2-40B4-BE49-F238E27FC236}">
                <a16:creationId xmlns:a16="http://schemas.microsoft.com/office/drawing/2014/main" id="{4643DD59-33CE-4873-A71F-0E027FDBE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4" r="4081" b="-3"/>
          <a:stretch/>
        </p:blipFill>
        <p:spPr bwMode="auto"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Customer Care Support - Fisher &amp; Paykel Appliances US">
            <a:extLst>
              <a:ext uri="{FF2B5EF4-FFF2-40B4-BE49-F238E27FC236}">
                <a16:creationId xmlns:a16="http://schemas.microsoft.com/office/drawing/2014/main" id="{091A97CD-02B6-4F41-AFE4-080E31342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1" r="23993" b="2"/>
          <a:stretch/>
        </p:blipFill>
        <p:spPr bwMode="auto"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0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people sitting at a table in a restaurant&#10;&#10;Description automatically generated">
            <a:extLst>
              <a:ext uri="{FF2B5EF4-FFF2-40B4-BE49-F238E27FC236}">
                <a16:creationId xmlns:a16="http://schemas.microsoft.com/office/drawing/2014/main" id="{48274B42-40B2-4237-B73B-4CD93EECB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r="27333" b="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FBA80-2A13-4F0D-A538-3EDD37CF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400">
                <a:effectLst/>
                <a:latin typeface="Georgia" panose="02040502050405020303" pitchFamily="18" charset="0"/>
              </a:rPr>
              <a:t>1938</a:t>
            </a:r>
            <a:br>
              <a:rPr lang="en-US" sz="2400">
                <a:effectLst/>
                <a:latin typeface="Georgia" panose="02040502050405020303" pitchFamily="18" charset="0"/>
              </a:rPr>
            </a:br>
            <a:r>
              <a:rPr lang="en-US" sz="2400">
                <a:effectLst/>
                <a:latin typeface="Georgia" panose="02040502050405020303" pitchFamily="18" charset="0"/>
              </a:rPr>
              <a:t>1939</a:t>
            </a:r>
            <a:br>
              <a:rPr lang="en-US" sz="2400">
                <a:effectLst/>
                <a:latin typeface="Georgia" panose="02040502050405020303" pitchFamily="18" charset="0"/>
              </a:rPr>
            </a:b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379B3-E171-42EF-BD34-564905EB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fontAlgn="t"/>
            <a:r>
              <a:rPr lang="en-US" sz="1700">
                <a:effectLst/>
                <a:latin typeface="Georgia" panose="02040502050405020303" pitchFamily="18" charset="0"/>
              </a:rPr>
              <a:t>Sales agreement signed </a:t>
            </a:r>
          </a:p>
          <a:p>
            <a:pPr fontAlgn="t"/>
            <a:r>
              <a:rPr lang="en-US" sz="1700">
                <a:effectLst/>
                <a:latin typeface="Georgia" panose="02040502050405020303" pitchFamily="18" charset="0"/>
              </a:rPr>
              <a:t>with Kelvinator Corporation, Detroit</a:t>
            </a:r>
          </a:p>
          <a:p>
            <a:pPr fontAlgn="t"/>
            <a:r>
              <a:rPr lang="en-US" sz="1700"/>
              <a:t>Manufacture of refrigerators and wringer washing machines.</a:t>
            </a:r>
            <a:endParaRPr lang="en-US" sz="1700">
              <a:effectLst/>
              <a:latin typeface="Georgia" panose="02040502050405020303" pitchFamily="18" charset="0"/>
            </a:endParaRP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10010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B8EE-4D5A-459F-88C9-0F7C45C9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US"/>
              <a:t>1953</a:t>
            </a:r>
            <a:endParaRPr lang="en-US" dirty="0"/>
          </a:p>
        </p:txBody>
      </p:sp>
      <p:pic>
        <p:nvPicPr>
          <p:cNvPr id="5" name="Picture 4" descr="A picture containing sitting, standing, person, sink&#10;&#10;Description automatically generated">
            <a:extLst>
              <a:ext uri="{FF2B5EF4-FFF2-40B4-BE49-F238E27FC236}">
                <a16:creationId xmlns:a16="http://schemas.microsoft.com/office/drawing/2014/main" id="{6A6E14E6-769C-4310-9BFA-934E702D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7" r="3" b="3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9E1E-6C9A-4006-80BF-61D649F2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Installation of first washing machine conveyer line.</a:t>
            </a:r>
          </a:p>
        </p:txBody>
      </p:sp>
    </p:spTree>
    <p:extLst>
      <p:ext uri="{BB962C8B-B14F-4D97-AF65-F5344CB8AC3E}">
        <p14:creationId xmlns:p14="http://schemas.microsoft.com/office/powerpoint/2010/main" val="1679783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8DC20BE-2EE3-423E-8873-7E684D033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693EB7-865B-49B6-B0F4-7D3289D18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9F2CB3-30FC-4D74-9828-E54A14E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378B62-AB8A-4F57-8CBB-0AF8F9B27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3DFF38A-6D97-456F-AFB7-1E8A7DD91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49F7C53-34E8-4749-BE7A-87D4AB16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BDFD14-551C-49C6-B27A-08EB651AD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71F7DC4-06A5-41D7-94E6-C8BD776BF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B99CC9C-15E5-4E8F-B8A5-FA0A5752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F3856C81-415E-484F-93E4-C329F454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C95D42B-FBF3-4C81-8FD4-CBED2354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9A2762D-96C8-43A9-8FB4-B893A422F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80D8D0F-A2C7-4629-B042-A99DF4CD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A066E0-8819-4B74-B577-4F86B6ACB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86822E5-6B0C-4271-AAEB-6E5B9AB9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29481A6-9A3B-4120-9C9D-8BD206C92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4E220D0-6FEB-4727-960C-B637712D7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0854E48-F0D5-4C38-80CF-950BE37A8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6529B87-72DD-45B8-89EC-6358F8678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A5B663B-04AC-4C76-A8D2-80D94C33A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B4FF8E-FA13-4808-9658-DC67573F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E295C1-E56E-4D07-ADE1-49AA5707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3501"/>
            <a:ext cx="5107366" cy="53219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1955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E80C-1E39-4C7E-AFC9-8FC1B7DD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158" y="803501"/>
            <a:ext cx="5266365" cy="21972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First stage of Mt Wellington plant starts production of refrigeration and laundry products.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An aerial view of a city&#10;&#10;Description automatically generated">
            <a:extLst>
              <a:ext uri="{FF2B5EF4-FFF2-40B4-BE49-F238E27FC236}">
                <a16:creationId xmlns:a16="http://schemas.microsoft.com/office/drawing/2014/main" id="{4B43A9FD-AE4C-4EAC-890F-FFA25E818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" r="2" b="13432"/>
          <a:stretch/>
        </p:blipFill>
        <p:spPr>
          <a:xfrm>
            <a:off x="6148122" y="3137581"/>
            <a:ext cx="4495654" cy="2997727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1D788327-7D9D-4E47-846F-020A8F5E2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009063" y="3282087"/>
            <a:ext cx="304800" cy="429768"/>
            <a:chOff x="215328" y="-46937"/>
            <a:chExt cx="304800" cy="2773841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B903337-D6B8-41EE-B6A3-4329C8D8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0D28A68-745E-44CC-A29E-0EB13A844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B18D645-DE9C-49EB-85CC-C10085797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7BB3B1F-5029-47B9-B1A5-2469BF49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78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B62AA-D659-4C0D-A655-1DF8D1E8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1956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BAB0-3995-4CB5-81B8-1CECCBB7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Manufacture of rotary clothes dryers designed and patented by company. Formed association with HE Shacklock, Dunedin.</a:t>
            </a:r>
          </a:p>
        </p:txBody>
      </p:sp>
      <p:pic>
        <p:nvPicPr>
          <p:cNvPr id="3074" name="Picture 2" descr="shacklack store">
            <a:extLst>
              <a:ext uri="{FF2B5EF4-FFF2-40B4-BE49-F238E27FC236}">
                <a16:creationId xmlns:a16="http://schemas.microsoft.com/office/drawing/2014/main" id="{27F7B0DD-4B62-49F9-BDAF-D037A6FC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4" y="2268067"/>
            <a:ext cx="4935970" cy="383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33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BEA07-BA58-46BB-A0A6-2C92F6B2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br>
              <a:rPr lang="en-US">
                <a:solidFill>
                  <a:schemeClr val="bg1"/>
                </a:solidFill>
              </a:rPr>
            </a:b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A3C2D-0298-4C1A-AC85-919D4E07F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76646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51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85B9AB05-2A22-4BDA-B7D0-ECDC7B69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72">
            <a:extLst>
              <a:ext uri="{FF2B5EF4-FFF2-40B4-BE49-F238E27FC236}">
                <a16:creationId xmlns:a16="http://schemas.microsoft.com/office/drawing/2014/main" id="{090D86A3-1B45-4631-A692-BF314C706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18"/>
            <a:ext cx="67818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ABBC-B759-4FF5-98C4-E63D64C57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6"/>
            <a:ext cx="5038916" cy="372486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1969 Allied Industries began manufacturing television tubes.</a:t>
            </a:r>
          </a:p>
          <a:p>
            <a:r>
              <a:rPr lang="en-US" sz="2000">
                <a:solidFill>
                  <a:schemeClr val="bg1"/>
                </a:solidFill>
              </a:rPr>
              <a:t>1970 First respiratory humidifier sold.</a:t>
            </a:r>
          </a:p>
          <a:p>
            <a:r>
              <a:rPr lang="en-US" sz="2000">
                <a:solidFill>
                  <a:schemeClr val="bg1"/>
                </a:solidFill>
              </a:rPr>
              <a:t>1971 Agreement with Matsushita Electric for marketing and eventual manufacture of National Panasonic products. Manufacture of respiratory humidifier(the beginnings of Healthcare).</a:t>
            </a:r>
          </a:p>
        </p:txBody>
      </p:sp>
      <p:pic>
        <p:nvPicPr>
          <p:cNvPr id="6146" name="Picture 2" descr="Panasonic Range">
            <a:extLst>
              <a:ext uri="{FF2B5EF4-FFF2-40B4-BE49-F238E27FC236}">
                <a16:creationId xmlns:a16="http://schemas.microsoft.com/office/drawing/2014/main" id="{5705F946-CF87-4309-B26E-E14A33781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r="10249"/>
          <a:stretch/>
        </p:blipFill>
        <p:spPr bwMode="auto">
          <a:xfrm>
            <a:off x="7461069" y="685799"/>
            <a:ext cx="4117787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8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137817A-6E43-41BF-8F21-9349BDFD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6EB78EB-A2E8-4932-AE5B-B1CDD2449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9165BCC-1E0E-4BBB-80EC-7D632E89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E666307-0E6C-46AF-A4C1-BD5DFC103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rgbClr val="6C594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C9CF60B-33B1-406C-8706-EA1E068BC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rgbClr val="6C5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01CA-818C-4631-81BD-D47E1488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032"/>
            <a:ext cx="5346940" cy="3538728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E"/>
                </a:solidFill>
                <a:effectLst/>
                <a:latin typeface="Georgia" panose="02040502050405020303" pitchFamily="18" charset="0"/>
              </a:rPr>
              <a:t>1972 </a:t>
            </a:r>
            <a:r>
              <a:rPr lang="en-US" sz="2000">
                <a:solidFill>
                  <a:srgbClr val="FFFFFE"/>
                </a:solidFill>
              </a:rPr>
              <a:t>East Tamaki refrigerator manufacturing plant opens.</a:t>
            </a:r>
          </a:p>
          <a:p>
            <a:r>
              <a:rPr lang="en-US" sz="2000">
                <a:solidFill>
                  <a:srgbClr val="FFFFFE"/>
                </a:solidFill>
              </a:rPr>
              <a:t>1974 One millionth refrigerator and one millionth laundry unit produced. Allied Industries build new factory in Mangere.</a:t>
            </a:r>
          </a:p>
          <a:p>
            <a:r>
              <a:rPr lang="en-US" sz="2000">
                <a:solidFill>
                  <a:srgbClr val="FFFFFE"/>
                </a:solidFill>
              </a:rPr>
              <a:t>1975 Sir Woolf Fisher dies. Maurice Paykel appointed chairman and managing director.</a:t>
            </a:r>
          </a:p>
        </p:txBody>
      </p:sp>
      <p:pic>
        <p:nvPicPr>
          <p:cNvPr id="7170" name="Picture 2" descr="Maurice Paykel">
            <a:extLst>
              <a:ext uri="{FF2B5EF4-FFF2-40B4-BE49-F238E27FC236}">
                <a16:creationId xmlns:a16="http://schemas.microsoft.com/office/drawing/2014/main" id="{81D7204C-ECCA-4D51-BAFF-2614FE055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5533" y="974121"/>
            <a:ext cx="3966394" cy="332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3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 descr="Gentle Annie">
            <a:extLst>
              <a:ext uri="{FF2B5EF4-FFF2-40B4-BE49-F238E27FC236}">
                <a16:creationId xmlns:a16="http://schemas.microsoft.com/office/drawing/2014/main" id="{6B36B9E5-787D-4FFF-A997-36F89542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" y="1181866"/>
            <a:ext cx="3425957" cy="44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0726-5A20-4309-BA0E-06D7E37C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1982 Fisher &amp; Paykel Medical established in United States. Twentieth anniversary of association with Matsushita Electric. Applied Technology (Healthcare) transferred to National Allied at Carbine Road.</a:t>
            </a:r>
          </a:p>
          <a:p>
            <a:r>
              <a:rPr lang="en-US" sz="2000" dirty="0"/>
              <a:t>1984 Fiftieth anniversary. Prince Philip Design Award refrigerators launched. MR500 Medical Humidifier finalist for Prince Philip Design Award. Takes 50% interest in Isothermal Systems Inc</a:t>
            </a:r>
          </a:p>
          <a:p>
            <a:r>
              <a:rPr lang="en-US" sz="2000" dirty="0">
                <a:effectLst/>
                <a:latin typeface="Georgia" panose="02040502050405020303" pitchFamily="18" charset="0"/>
              </a:rPr>
              <a:t>1985 </a:t>
            </a:r>
            <a:r>
              <a:rPr lang="en-US" sz="2000" dirty="0"/>
              <a:t>Launch of Gentle Annie, world's first use of a brushless DC motor in a washing machine.</a:t>
            </a:r>
          </a:p>
          <a:p>
            <a:r>
              <a:rPr lang="en-US" sz="2000" dirty="0"/>
              <a:t>1986 Official opening of range and dishwasher division's new building at Taieri, Dunedin.</a:t>
            </a:r>
          </a:p>
        </p:txBody>
      </p:sp>
    </p:spTree>
    <p:extLst>
      <p:ext uri="{BB962C8B-B14F-4D97-AF65-F5344CB8AC3E}">
        <p14:creationId xmlns:p14="http://schemas.microsoft.com/office/powerpoint/2010/main" val="178395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635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Office Theme</vt:lpstr>
      <vt:lpstr>Company founded in Auckland by Woolf Fisher and Maurice Paykel to import Crosley refrigerators, Maytag washing machines and Pilot mantle radios.</vt:lpstr>
      <vt:lpstr>1938 1939 </vt:lpstr>
      <vt:lpstr>1953</vt:lpstr>
      <vt:lpstr>1955</vt:lpstr>
      <vt:lpstr>1956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founded in Auckland by Woolf Fisher and Maurice Paykel to import Crosley refrigerators, Maytag washing machines and Pilot mantle radios.</dc:title>
  <dc:creator>Rajesh Jasti</dc:creator>
  <cp:lastModifiedBy>Rajesh Jasti</cp:lastModifiedBy>
  <cp:revision>2</cp:revision>
  <dcterms:created xsi:type="dcterms:W3CDTF">2020-07-26T09:47:01Z</dcterms:created>
  <dcterms:modified xsi:type="dcterms:W3CDTF">2020-11-01T22:20:40Z</dcterms:modified>
</cp:coreProperties>
</file>