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0" r:id="rId14"/>
    <p:sldId id="270" r:id="rId15"/>
    <p:sldId id="271" r:id="rId16"/>
    <p:sldId id="272" r:id="rId17"/>
    <p:sldId id="273" r:id="rId18"/>
    <p:sldId id="274" r:id="rId19"/>
    <p:sldId id="275" r:id="rId20"/>
    <p:sldId id="276" r:id="rId21"/>
    <p:sldId id="277" r:id="rId22"/>
    <p:sldId id="278" r:id="rId23"/>
    <p:sldId id="281" r:id="rId24"/>
    <p:sldId id="282" r:id="rId25"/>
    <p:sldId id="283" r:id="rId26"/>
    <p:sldId id="284" r:id="rId27"/>
    <p:sldId id="285" r:id="rId28"/>
    <p:sldId id="286" r:id="rId29"/>
    <p:sldId id="287" r:id="rId30"/>
    <p:sldId id="288" r:id="rId31"/>
    <p:sldId id="289" r:id="rId32"/>
    <p:sldId id="292" r:id="rId33"/>
    <p:sldId id="290" r:id="rId34"/>
    <p:sldId id="291"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7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7/12/2012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7/12/2012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7/12/2012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7/12/2012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ajeshbabu.v@capgemini.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xyz.com/"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Introduction to Java </a:t>
            </a:r>
            <a:r>
              <a:rPr lang="en-US" sz="4000" dirty="0" err="1" smtClean="0"/>
              <a:t>Webservices</a:t>
            </a:r>
            <a:endParaRPr lang="en-US" sz="4000" dirty="0"/>
          </a:p>
        </p:txBody>
      </p:sp>
      <p:sp>
        <p:nvSpPr>
          <p:cNvPr id="3" name="Subtitle 2"/>
          <p:cNvSpPr>
            <a:spLocks noGrp="1"/>
          </p:cNvSpPr>
          <p:nvPr>
            <p:ph type="subTitle" idx="1"/>
          </p:nvPr>
        </p:nvSpPr>
        <p:spPr/>
        <p:txBody>
          <a:bodyPr/>
          <a:lstStyle/>
          <a:p>
            <a:pPr>
              <a:buFontTx/>
              <a:buChar char="-"/>
            </a:pPr>
            <a:r>
              <a:rPr lang="en-US" dirty="0" smtClean="0"/>
              <a:t>Rajesh Babu Viswanadhapalli</a:t>
            </a:r>
          </a:p>
          <a:p>
            <a:pPr>
              <a:buFontTx/>
              <a:buChar char="-"/>
            </a:pPr>
            <a:r>
              <a:rPr lang="en-US" dirty="0" smtClean="0"/>
              <a:t>E-Mail : </a:t>
            </a:r>
            <a:r>
              <a:rPr lang="en-US" dirty="0" smtClean="0">
                <a:hlinkClick r:id="rId2"/>
              </a:rPr>
              <a:t>rajeshbabu.v@capgemini.com</a:t>
            </a:r>
            <a:endParaRPr lang="en-US" dirty="0" smtClean="0"/>
          </a:p>
          <a:p>
            <a:pPr>
              <a:buFontTx/>
              <a:buChar char="-"/>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Service Oriented Architecture (SOA)</a:t>
            </a:r>
            <a:endParaRPr lang="en-US" sz="4000"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3181350" y="3558381"/>
            <a:ext cx="2781300" cy="11430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3114675" y="2943225"/>
            <a:ext cx="2914650" cy="971550"/>
          </a:xfrm>
          <a:prstGeom prst="rect">
            <a:avLst/>
          </a:prstGeom>
          <a:noFill/>
          <a:ln w="9525">
            <a:noFill/>
            <a:miter lim="800000"/>
            <a:headEnd/>
            <a:tailEnd/>
          </a:ln>
        </p:spPr>
      </p:pic>
      <p:sp>
        <p:nvSpPr>
          <p:cNvPr id="6" name="Flowchart: Process 5"/>
          <p:cNvSpPr/>
          <p:nvPr/>
        </p:nvSpPr>
        <p:spPr>
          <a:xfrm>
            <a:off x="6400800" y="2133600"/>
            <a:ext cx="2057400" cy="6096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Process 8"/>
          <p:cNvSpPr/>
          <p:nvPr/>
        </p:nvSpPr>
        <p:spPr>
          <a:xfrm>
            <a:off x="3733800" y="2133600"/>
            <a:ext cx="1295400" cy="6858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9" idx="3"/>
            <a:endCxn id="6" idx="1"/>
          </p:cNvCxnSpPr>
          <p:nvPr/>
        </p:nvCxnSpPr>
        <p:spPr>
          <a:xfrm flipV="1">
            <a:off x="5029200" y="2438400"/>
            <a:ext cx="13716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10000" y="2362200"/>
            <a:ext cx="1143000" cy="276999"/>
          </a:xfrm>
          <a:prstGeom prst="rect">
            <a:avLst/>
          </a:prstGeom>
          <a:noFill/>
        </p:spPr>
        <p:txBody>
          <a:bodyPr wrap="square" rtlCol="0">
            <a:spAutoFit/>
          </a:bodyPr>
          <a:lstStyle/>
          <a:p>
            <a:r>
              <a:rPr lang="en-US" sz="1200" dirty="0" smtClean="0"/>
              <a:t>Component</a:t>
            </a:r>
            <a:endParaRPr lang="en-US" sz="1200" dirty="0"/>
          </a:p>
        </p:txBody>
      </p:sp>
      <p:sp>
        <p:nvSpPr>
          <p:cNvPr id="14" name="TextBox 13"/>
          <p:cNvSpPr txBox="1"/>
          <p:nvPr/>
        </p:nvSpPr>
        <p:spPr>
          <a:xfrm>
            <a:off x="6553200" y="2286000"/>
            <a:ext cx="1676400" cy="307777"/>
          </a:xfrm>
          <a:prstGeom prst="rect">
            <a:avLst/>
          </a:prstGeom>
          <a:noFill/>
        </p:spPr>
        <p:txBody>
          <a:bodyPr wrap="square" rtlCol="0">
            <a:spAutoFit/>
          </a:bodyPr>
          <a:lstStyle/>
          <a:p>
            <a:r>
              <a:rPr lang="en-US" sz="1400" dirty="0" smtClean="0"/>
              <a:t>Component</a:t>
            </a:r>
            <a:endParaRPr lang="en-US" sz="1400" dirty="0"/>
          </a:p>
        </p:txBody>
      </p:sp>
      <p:sp>
        <p:nvSpPr>
          <p:cNvPr id="15" name="TextBox 14"/>
          <p:cNvSpPr txBox="1"/>
          <p:nvPr/>
        </p:nvSpPr>
        <p:spPr>
          <a:xfrm>
            <a:off x="5181600" y="1981200"/>
            <a:ext cx="1143000" cy="307777"/>
          </a:xfrm>
          <a:prstGeom prst="rect">
            <a:avLst/>
          </a:prstGeom>
          <a:noFill/>
        </p:spPr>
        <p:txBody>
          <a:bodyPr wrap="square" rtlCol="0">
            <a:spAutoFit/>
          </a:bodyPr>
          <a:lstStyle/>
          <a:p>
            <a:r>
              <a:rPr lang="en-US" sz="1400" dirty="0" smtClean="0"/>
              <a:t>connector</a:t>
            </a:r>
            <a:endParaRPr lang="en-US" sz="1400" dirty="0"/>
          </a:p>
        </p:txBody>
      </p:sp>
      <p:sp>
        <p:nvSpPr>
          <p:cNvPr id="16" name="Rectangle 15"/>
          <p:cNvSpPr/>
          <p:nvPr/>
        </p:nvSpPr>
        <p:spPr>
          <a:xfrm>
            <a:off x="457200" y="1828800"/>
            <a:ext cx="2971800" cy="2031325"/>
          </a:xfrm>
          <a:prstGeom prst="rect">
            <a:avLst/>
          </a:prstGeom>
        </p:spPr>
        <p:txBody>
          <a:bodyPr wrap="square">
            <a:spAutoFit/>
          </a:bodyPr>
          <a:lstStyle/>
          <a:p>
            <a:r>
              <a:rPr lang="en-US" dirty="0" smtClean="0"/>
              <a:t>The </a:t>
            </a:r>
            <a:r>
              <a:rPr lang="en-US" i="1" dirty="0" smtClean="0"/>
              <a:t>interactions</a:t>
            </a:r>
            <a:r>
              <a:rPr lang="en-US" dirty="0" smtClean="0"/>
              <a:t> between components are called </a:t>
            </a:r>
            <a:r>
              <a:rPr lang="en-US" i="1" dirty="0" smtClean="0"/>
              <a:t>connectors. The configuration of components and connectors describes the way a system is structured and behaves.</a:t>
            </a:r>
          </a:p>
        </p:txBody>
      </p:sp>
      <p:sp>
        <p:nvSpPr>
          <p:cNvPr id="17" name="Rectangle 16"/>
          <p:cNvSpPr/>
          <p:nvPr/>
        </p:nvSpPr>
        <p:spPr>
          <a:xfrm>
            <a:off x="381000" y="4267200"/>
            <a:ext cx="8534400" cy="2308324"/>
          </a:xfrm>
          <a:prstGeom prst="rect">
            <a:avLst/>
          </a:prstGeom>
        </p:spPr>
        <p:txBody>
          <a:bodyPr wrap="square">
            <a:spAutoFit/>
          </a:bodyPr>
          <a:lstStyle/>
          <a:p>
            <a:r>
              <a:rPr lang="en-US" i="1" dirty="0" smtClean="0"/>
              <a:t>Software architecture describes a system's components and connectors.</a:t>
            </a:r>
          </a:p>
          <a:p>
            <a:endParaRPr lang="en-US" i="1" dirty="0" smtClean="0"/>
          </a:p>
          <a:p>
            <a:r>
              <a:rPr lang="en-US" dirty="0" smtClean="0"/>
              <a:t>The </a:t>
            </a:r>
            <a:r>
              <a:rPr lang="en-US" i="1" dirty="0" smtClean="0"/>
              <a:t>software architecture of a program or computing system is the structure or structures of the system, which comprise software components, the externally visible properties of those components, and the relationships among them .</a:t>
            </a:r>
          </a:p>
          <a:p>
            <a:r>
              <a:rPr lang="en-US" i="1" dirty="0" smtClean="0"/>
              <a:t>Service-oriented architecture is a special kind of software architecture that has several unique characteristics. </a:t>
            </a:r>
          </a:p>
          <a:p>
            <a:r>
              <a:rPr lang="en-US" b="1" i="1" dirty="0" smtClean="0"/>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Service Oriented Architecture (SOA) </a:t>
            </a:r>
            <a:endParaRPr lang="en-US" sz="4000" dirty="0"/>
          </a:p>
        </p:txBody>
      </p:sp>
      <p:sp>
        <p:nvSpPr>
          <p:cNvPr id="3" name="Content Placeholder 2"/>
          <p:cNvSpPr>
            <a:spLocks noGrp="1"/>
          </p:cNvSpPr>
          <p:nvPr>
            <p:ph idx="1"/>
          </p:nvPr>
        </p:nvSpPr>
        <p:spPr/>
        <p:txBody>
          <a:bodyPr/>
          <a:lstStyle/>
          <a:p>
            <a:r>
              <a:rPr lang="en-US" dirty="0" smtClean="0"/>
              <a:t>                                            </a:t>
            </a:r>
            <a:endParaRPr lang="en-US" dirty="0"/>
          </a:p>
        </p:txBody>
      </p:sp>
      <p:sp>
        <p:nvSpPr>
          <p:cNvPr id="11" name="Flowchart: Process 10"/>
          <p:cNvSpPr/>
          <p:nvPr/>
        </p:nvSpPr>
        <p:spPr>
          <a:xfrm>
            <a:off x="3200400" y="2057400"/>
            <a:ext cx="3505200" cy="3810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Process 12"/>
          <p:cNvSpPr/>
          <p:nvPr/>
        </p:nvSpPr>
        <p:spPr>
          <a:xfrm>
            <a:off x="3200400" y="2438400"/>
            <a:ext cx="3505200" cy="3048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Process 13"/>
          <p:cNvSpPr/>
          <p:nvPr/>
        </p:nvSpPr>
        <p:spPr>
          <a:xfrm>
            <a:off x="3200400" y="2743200"/>
            <a:ext cx="3505200" cy="3048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352800" y="2133600"/>
            <a:ext cx="3276600" cy="369332"/>
          </a:xfrm>
          <a:prstGeom prst="rect">
            <a:avLst/>
          </a:prstGeom>
          <a:noFill/>
        </p:spPr>
        <p:txBody>
          <a:bodyPr wrap="square" rtlCol="0">
            <a:spAutoFit/>
          </a:bodyPr>
          <a:lstStyle/>
          <a:p>
            <a:r>
              <a:rPr lang="en-US" dirty="0" smtClean="0"/>
              <a:t>Software Architecture</a:t>
            </a:r>
            <a:endParaRPr lang="en-US" dirty="0"/>
          </a:p>
        </p:txBody>
      </p:sp>
      <p:sp>
        <p:nvSpPr>
          <p:cNvPr id="16" name="Flowchart: Process 15"/>
          <p:cNvSpPr/>
          <p:nvPr/>
        </p:nvSpPr>
        <p:spPr>
          <a:xfrm>
            <a:off x="3200400" y="3581400"/>
            <a:ext cx="3505200" cy="3048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p:nvSpPr>
        <p:spPr>
          <a:xfrm>
            <a:off x="3200400" y="3886200"/>
            <a:ext cx="3505200" cy="3048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Process 17"/>
          <p:cNvSpPr/>
          <p:nvPr/>
        </p:nvSpPr>
        <p:spPr>
          <a:xfrm>
            <a:off x="3200400" y="4191000"/>
            <a:ext cx="3505200" cy="3048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 Arrow 18"/>
          <p:cNvSpPr/>
          <p:nvPr/>
        </p:nvSpPr>
        <p:spPr>
          <a:xfrm flipH="1">
            <a:off x="4693919" y="3048000"/>
            <a:ext cx="106681" cy="533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276600" y="3581400"/>
            <a:ext cx="3276600" cy="307777"/>
          </a:xfrm>
          <a:prstGeom prst="rect">
            <a:avLst/>
          </a:prstGeom>
          <a:noFill/>
        </p:spPr>
        <p:txBody>
          <a:bodyPr wrap="square" rtlCol="0">
            <a:spAutoFit/>
          </a:bodyPr>
          <a:lstStyle/>
          <a:p>
            <a:r>
              <a:rPr lang="en-US" sz="1400" dirty="0" smtClean="0"/>
              <a:t>Service Oriented Architecture</a:t>
            </a:r>
            <a:endParaRPr lang="en-US" sz="1400" dirty="0"/>
          </a:p>
        </p:txBody>
      </p:sp>
      <p:sp>
        <p:nvSpPr>
          <p:cNvPr id="21" name="Flowchart: Process 20"/>
          <p:cNvSpPr/>
          <p:nvPr/>
        </p:nvSpPr>
        <p:spPr>
          <a:xfrm>
            <a:off x="3200400" y="5029200"/>
            <a:ext cx="3505200" cy="2286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Process 22"/>
          <p:cNvSpPr/>
          <p:nvPr/>
        </p:nvSpPr>
        <p:spPr>
          <a:xfrm>
            <a:off x="3200400" y="5257800"/>
            <a:ext cx="3505200" cy="2286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Process 23"/>
          <p:cNvSpPr/>
          <p:nvPr/>
        </p:nvSpPr>
        <p:spPr>
          <a:xfrm>
            <a:off x="3200400" y="5486400"/>
            <a:ext cx="3505200" cy="2286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114800" y="5029200"/>
            <a:ext cx="2438400" cy="307777"/>
          </a:xfrm>
          <a:prstGeom prst="rect">
            <a:avLst/>
          </a:prstGeom>
          <a:noFill/>
        </p:spPr>
        <p:txBody>
          <a:bodyPr wrap="square" rtlCol="0">
            <a:spAutoFit/>
          </a:bodyPr>
          <a:lstStyle/>
          <a:p>
            <a:r>
              <a:rPr lang="en-US" sz="1400" dirty="0" smtClean="0"/>
              <a:t>Web services</a:t>
            </a:r>
            <a:endParaRPr lang="en-US" sz="1400" dirty="0"/>
          </a:p>
        </p:txBody>
      </p:sp>
      <p:sp>
        <p:nvSpPr>
          <p:cNvPr id="26" name="Up Arrow 25"/>
          <p:cNvSpPr/>
          <p:nvPr/>
        </p:nvSpPr>
        <p:spPr>
          <a:xfrm>
            <a:off x="4724400" y="4495800"/>
            <a:ext cx="76200" cy="533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4800600" y="4648200"/>
            <a:ext cx="1905000" cy="369332"/>
          </a:xfrm>
          <a:prstGeom prst="rect">
            <a:avLst/>
          </a:prstGeom>
          <a:noFill/>
        </p:spPr>
        <p:txBody>
          <a:bodyPr wrap="square" rtlCol="0">
            <a:spAutoFit/>
          </a:bodyPr>
          <a:lstStyle/>
          <a:p>
            <a:r>
              <a:rPr lang="en-US" dirty="0" smtClean="0"/>
              <a:t>Implements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Service Oriented Architecture (SOA) </a:t>
            </a:r>
            <a:endParaRPr lang="en-US" sz="4000" dirty="0"/>
          </a:p>
        </p:txBody>
      </p:sp>
      <p:sp>
        <p:nvSpPr>
          <p:cNvPr id="3" name="Content Placeholder 2"/>
          <p:cNvSpPr>
            <a:spLocks noGrp="1"/>
          </p:cNvSpPr>
          <p:nvPr>
            <p:ph idx="1"/>
          </p:nvPr>
        </p:nvSpPr>
        <p:spPr/>
        <p:txBody>
          <a:bodyPr>
            <a:normAutofit fontScale="85000" lnSpcReduction="20000"/>
          </a:bodyPr>
          <a:lstStyle/>
          <a:p>
            <a:endParaRPr lang="en-US" dirty="0" smtClean="0"/>
          </a:p>
          <a:p>
            <a:r>
              <a:rPr lang="en-US" i="1" dirty="0" smtClean="0"/>
              <a:t>Web services are simply one set of technologies that can be used to implement SOA successfully. </a:t>
            </a:r>
          </a:p>
          <a:p>
            <a:r>
              <a:rPr lang="en-US" i="1" dirty="0" smtClean="0"/>
              <a:t>The most important aspect of service-oriented architecture is that it separates the service's implementation from its interface.</a:t>
            </a:r>
          </a:p>
          <a:p>
            <a:r>
              <a:rPr lang="en-US" i="1" dirty="0" smtClean="0"/>
              <a:t>Consumers expect that their interaction with the service will follow a contract, an agreed-upon interaction between two parties. </a:t>
            </a:r>
          </a:p>
          <a:p>
            <a:r>
              <a:rPr lang="en-US" i="1" dirty="0" smtClean="0"/>
              <a:t>The way the service executes tasks given to it by service consumers is irrelevant. The service might fulfill the request by executing a </a:t>
            </a:r>
            <a:r>
              <a:rPr lang="en-US" b="1" i="1" dirty="0" smtClean="0"/>
              <a:t>servlet, a mainframe application, a Visual Basic application, or an EJB application</a:t>
            </a:r>
            <a:r>
              <a:rPr lang="en-US" i="1" dirty="0" smtClean="0"/>
              <a:t>. The only requirement is that the service send the response back to the consumer in the agreed-upon format.</a:t>
            </a:r>
          </a:p>
          <a:p>
            <a:endParaRPr lang="en-US" dirty="0" smtClean="0"/>
          </a:p>
          <a:p>
            <a:endParaRPr lang="en-US" dirty="0" smtClean="0"/>
          </a:p>
          <a:p>
            <a:endParaRPr lang="en-US" b="1" i="1"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SOA Entities </a:t>
            </a:r>
            <a:endParaRPr lang="en-US" dirty="0"/>
          </a:p>
        </p:txBody>
      </p:sp>
      <p:pic>
        <p:nvPicPr>
          <p:cNvPr id="1030" name="Picture 6"/>
          <p:cNvPicPr>
            <a:picLocks noGrp="1" noChangeAspect="1" noChangeArrowheads="1"/>
          </p:cNvPicPr>
          <p:nvPr>
            <p:ph idx="1"/>
          </p:nvPr>
        </p:nvPicPr>
        <p:blipFill>
          <a:blip r:embed="rId2" cstate="print"/>
          <a:srcRect/>
          <a:stretch>
            <a:fillRect/>
          </a:stretch>
        </p:blipFill>
        <p:spPr bwMode="auto">
          <a:xfrm>
            <a:off x="381000" y="2209800"/>
            <a:ext cx="6374524" cy="4389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SOA Entities-Service Consumer </a:t>
            </a:r>
            <a:endParaRPr lang="en-US" dirty="0"/>
          </a:p>
        </p:txBody>
      </p:sp>
      <p:sp>
        <p:nvSpPr>
          <p:cNvPr id="3" name="Content Placeholder 2"/>
          <p:cNvSpPr>
            <a:spLocks noGrp="1"/>
          </p:cNvSpPr>
          <p:nvPr>
            <p:ph idx="1"/>
          </p:nvPr>
        </p:nvSpPr>
        <p:spPr/>
        <p:txBody>
          <a:bodyPr>
            <a:normAutofit fontScale="92500"/>
          </a:bodyPr>
          <a:lstStyle/>
          <a:p>
            <a:endParaRPr lang="en-US" dirty="0" smtClean="0"/>
          </a:p>
          <a:p>
            <a:r>
              <a:rPr lang="en-US" b="1" dirty="0" smtClean="0"/>
              <a:t>Service Consumer </a:t>
            </a:r>
            <a:r>
              <a:rPr lang="en-US" dirty="0" smtClean="0"/>
              <a:t>is an application, service, or some other type of software module that requires a service. </a:t>
            </a:r>
          </a:p>
          <a:p>
            <a:endParaRPr lang="en-US" dirty="0" smtClean="0"/>
          </a:p>
          <a:p>
            <a:r>
              <a:rPr lang="en-US" b="1" dirty="0" smtClean="0"/>
              <a:t>Service Consumer </a:t>
            </a:r>
            <a:r>
              <a:rPr lang="en-US" dirty="0" smtClean="0"/>
              <a:t>is the entity that initiates the locating of the service in the registry, binding to the service over a transport, and executing the service function. </a:t>
            </a:r>
          </a:p>
          <a:p>
            <a:endParaRPr lang="en-US" dirty="0" smtClean="0"/>
          </a:p>
          <a:p>
            <a:r>
              <a:rPr lang="en-US" dirty="0" smtClean="0"/>
              <a:t>The </a:t>
            </a:r>
            <a:r>
              <a:rPr lang="en-US" b="1" dirty="0" smtClean="0"/>
              <a:t>service consumer </a:t>
            </a:r>
            <a:r>
              <a:rPr lang="en-US" dirty="0" smtClean="0"/>
              <a:t>executes the service by sending it a request formatted according to the contract. </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SOA Entities-Service Provider</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The </a:t>
            </a:r>
            <a:r>
              <a:rPr lang="en-US" b="1" dirty="0" smtClean="0"/>
              <a:t>service provider </a:t>
            </a:r>
            <a:r>
              <a:rPr lang="en-US" dirty="0" smtClean="0"/>
              <a:t>is the service, the network-addressable entity that accepts and executes requests from consumers. </a:t>
            </a:r>
          </a:p>
          <a:p>
            <a:endParaRPr lang="en-US" dirty="0" smtClean="0"/>
          </a:p>
          <a:p>
            <a:r>
              <a:rPr lang="en-US" b="1" dirty="0" smtClean="0"/>
              <a:t>Service provider </a:t>
            </a:r>
            <a:r>
              <a:rPr lang="en-US" dirty="0" smtClean="0"/>
              <a:t>can be a mainframe system, a component, or some other type of software system that executes the service request. </a:t>
            </a:r>
          </a:p>
          <a:p>
            <a:endParaRPr lang="en-US" dirty="0" smtClean="0"/>
          </a:p>
          <a:p>
            <a:r>
              <a:rPr lang="en-US" dirty="0" smtClean="0"/>
              <a:t>The </a:t>
            </a:r>
            <a:r>
              <a:rPr lang="en-US" b="1" dirty="0" smtClean="0"/>
              <a:t>service provider </a:t>
            </a:r>
            <a:r>
              <a:rPr lang="en-US" dirty="0" smtClean="0"/>
              <a:t>publishes its contract in the registry for access by service consumers.</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SOA Entities-Service Registry</a:t>
            </a:r>
            <a:endParaRPr lang="en-US" dirty="0"/>
          </a:p>
        </p:txBody>
      </p:sp>
      <p:sp>
        <p:nvSpPr>
          <p:cNvPr id="3" name="Content Placeholder 2"/>
          <p:cNvSpPr>
            <a:spLocks noGrp="1"/>
          </p:cNvSpPr>
          <p:nvPr>
            <p:ph idx="1"/>
          </p:nvPr>
        </p:nvSpPr>
        <p:spPr/>
        <p:txBody>
          <a:bodyPr/>
          <a:lstStyle/>
          <a:p>
            <a:endParaRPr lang="en-US" dirty="0" smtClean="0"/>
          </a:p>
          <a:p>
            <a:r>
              <a:rPr lang="en-US" dirty="0" smtClean="0"/>
              <a:t>A service registry is a network-based directory that contains available services</a:t>
            </a:r>
            <a:r>
              <a:rPr lang="en-US" b="1" dirty="0" smtClean="0"/>
              <a:t>. </a:t>
            </a:r>
            <a:endParaRPr lang="en-US" dirty="0" smtClean="0"/>
          </a:p>
          <a:p>
            <a:endParaRPr lang="en-US" dirty="0" smtClean="0"/>
          </a:p>
          <a:p>
            <a:r>
              <a:rPr lang="en-US" dirty="0" smtClean="0"/>
              <a:t>It is an entity that accepts and stores contracts from service providers and provides those contracts to interested service consumers</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SOA Entities-Service Contract</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A contract is a specification of the way a consumer of a service will interact with the provider of the service. </a:t>
            </a:r>
          </a:p>
          <a:p>
            <a:r>
              <a:rPr lang="en-US" dirty="0" smtClean="0"/>
              <a:t>It specifies the format of the request and response from the service. </a:t>
            </a:r>
          </a:p>
          <a:p>
            <a:r>
              <a:rPr lang="en-US" dirty="0" smtClean="0"/>
              <a:t>A service contract may require a set of preconditions and post conditions. The pre conditions and post conditions specify the state that the service must be in to execute a particular function. </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SOA Entities-Service Proxy </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The service provider supplies a </a:t>
            </a:r>
            <a:r>
              <a:rPr lang="en-US" b="1" i="1" dirty="0" smtClean="0"/>
              <a:t>service proxy to the service consumer. </a:t>
            </a:r>
            <a:endParaRPr lang="en-US" dirty="0" smtClean="0"/>
          </a:p>
          <a:p>
            <a:r>
              <a:rPr lang="en-US" dirty="0" smtClean="0"/>
              <a:t>The service consumer executes the request by calling an API function on the proxy. </a:t>
            </a:r>
          </a:p>
          <a:p>
            <a:r>
              <a:rPr lang="en-US" dirty="0" smtClean="0"/>
              <a:t>The service proxy finds a contract and a reference to the service provider in the registry. </a:t>
            </a:r>
          </a:p>
          <a:p>
            <a:r>
              <a:rPr lang="en-US" dirty="0" smtClean="0"/>
              <a:t>It then formats the request message and executes the request on behalf of the consumer. </a:t>
            </a:r>
          </a:p>
          <a:p>
            <a:r>
              <a:rPr lang="en-US" dirty="0" smtClean="0"/>
              <a:t>The service proxy is a convenience entity for the service consumer.</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SOA Entities-Service Proxy </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590675" y="2801144"/>
            <a:ext cx="5962650" cy="2657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Distributed Computing?</a:t>
            </a:r>
            <a:endParaRPr lang="en-US" dirty="0"/>
          </a:p>
        </p:txBody>
      </p:sp>
      <p:sp>
        <p:nvSpPr>
          <p:cNvPr id="3" name="Content Placeholder 2"/>
          <p:cNvSpPr>
            <a:spLocks noGrp="1"/>
          </p:cNvSpPr>
          <p:nvPr>
            <p:ph idx="1"/>
          </p:nvPr>
        </p:nvSpPr>
        <p:spPr/>
        <p:txBody>
          <a:bodyPr/>
          <a:lstStyle/>
          <a:p>
            <a:r>
              <a:rPr lang="en-US" i="1" dirty="0" smtClean="0"/>
              <a:t>Distributing Computing is a type of computing in which different components and objects comprising an</a:t>
            </a:r>
            <a:br>
              <a:rPr lang="en-US" i="1" dirty="0" smtClean="0"/>
            </a:br>
            <a:r>
              <a:rPr lang="en-US" i="1" dirty="0" smtClean="0"/>
              <a:t>application can be located on different computers connected to a network.</a:t>
            </a:r>
            <a:endParaRPr lang="en-US" dirty="0" smtClean="0"/>
          </a:p>
          <a:p>
            <a:r>
              <a:rPr lang="en-US" i="1" dirty="0" smtClean="0"/>
              <a:t>A distributed computing model provides an infrastructure enabling invocations of object functions located anywhere on the network.</a:t>
            </a:r>
          </a:p>
          <a:p>
            <a:r>
              <a:rPr lang="en-US" i="1" dirty="0" smtClean="0"/>
              <a:t>The objects are transparent to the application and provide processing power as if they were local to the application calling them.</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Are Web Services?</a:t>
            </a:r>
            <a:endParaRPr lang="en-US" dirty="0"/>
          </a:p>
        </p:txBody>
      </p:sp>
      <p:sp>
        <p:nvSpPr>
          <p:cNvPr id="3" name="Content Placeholder 2"/>
          <p:cNvSpPr>
            <a:spLocks noGrp="1"/>
          </p:cNvSpPr>
          <p:nvPr>
            <p:ph idx="1"/>
          </p:nvPr>
        </p:nvSpPr>
        <p:spPr/>
        <p:txBody>
          <a:bodyPr>
            <a:normAutofit fontScale="55000" lnSpcReduction="20000"/>
          </a:bodyPr>
          <a:lstStyle/>
          <a:p>
            <a:endParaRPr lang="en-US" dirty="0" smtClean="0"/>
          </a:p>
          <a:p>
            <a:r>
              <a:rPr lang="en-US" dirty="0" smtClean="0"/>
              <a:t>Web services are based on the concept of service-oriented architecture (SOA). </a:t>
            </a:r>
          </a:p>
          <a:p>
            <a:endParaRPr lang="en-US" dirty="0" smtClean="0"/>
          </a:p>
          <a:p>
            <a:r>
              <a:rPr lang="en-US" dirty="0" smtClean="0"/>
              <a:t>SOA is the latest evolution of distributed computing, which enables software components, including application functions, objects, and processes from different systems, to be exposed as services. </a:t>
            </a:r>
          </a:p>
          <a:p>
            <a:endParaRPr lang="en-US" dirty="0" smtClean="0"/>
          </a:p>
          <a:p>
            <a:r>
              <a:rPr lang="en-US" dirty="0" smtClean="0"/>
              <a:t>According to </a:t>
            </a:r>
            <a:r>
              <a:rPr lang="en-US" b="1" i="1" dirty="0" smtClean="0"/>
              <a:t>Gartner research (June 15, 2001),“Web services are loosely coupled software components delivered over Internet standard technologies.” </a:t>
            </a:r>
          </a:p>
          <a:p>
            <a:endParaRPr lang="en-US" dirty="0" smtClean="0"/>
          </a:p>
          <a:p>
            <a:r>
              <a:rPr lang="en-US" dirty="0" smtClean="0"/>
              <a:t>Web services are </a:t>
            </a:r>
            <a:r>
              <a:rPr lang="en-US" b="1" i="1" dirty="0" smtClean="0"/>
              <a:t>self-describing and modular business applications that expose the business logic as services over the Internet through programmable interfaces and using Internet protocols for the purpose of providing ways to find, subscribe, and invoke those services.</a:t>
            </a:r>
          </a:p>
          <a:p>
            <a:endParaRPr lang="en-US" dirty="0" smtClean="0"/>
          </a:p>
          <a:p>
            <a:r>
              <a:rPr lang="en-US" dirty="0" smtClean="0"/>
              <a:t>Based on XML standards, Web services can be developed as </a:t>
            </a:r>
            <a:r>
              <a:rPr lang="en-US" b="1" i="1" dirty="0" smtClean="0"/>
              <a:t>loosely coupled application components using any programming language, any protocol, or any platform. </a:t>
            </a:r>
          </a:p>
          <a:p>
            <a:endParaRPr lang="en-US" dirty="0" smtClean="0"/>
          </a:p>
          <a:p>
            <a:r>
              <a:rPr lang="en-US" dirty="0" smtClean="0"/>
              <a:t>This facilitates delivering business applications as a service accessible to anyone, anytime, at any location, and using any platform.</a:t>
            </a:r>
          </a:p>
          <a:p>
            <a:endParaRPr lang="en-US" b="1" i="1" dirty="0" smtClean="0"/>
          </a:p>
          <a:p>
            <a:endParaRPr lang="en-US" b="1" i="1"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Are Web Services?</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Web services are typically implemented based on open standards and technologies specifically leveraging XML.</a:t>
            </a:r>
          </a:p>
          <a:p>
            <a:r>
              <a:rPr lang="en-US" dirty="0" smtClean="0"/>
              <a:t>The XML-based standards and technologies, such as </a:t>
            </a:r>
            <a:r>
              <a:rPr lang="en-US" b="1" i="1" dirty="0" smtClean="0"/>
              <a:t>Simple Object Access Protocol(SOAP); Universal Description, Discovery, and Integration(UDDI); Web Services Definition Language(WSDL) </a:t>
            </a:r>
            <a:r>
              <a:rPr lang="en-US" i="1" dirty="0" smtClean="0"/>
              <a:t>are commonly used as building blocks for Web services.</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Web Services Motivation</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895350" y="2005806"/>
            <a:ext cx="7353300" cy="4248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Web Services Characteristics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The basic characteristics of a Web services application model are as follows:</a:t>
            </a:r>
          </a:p>
          <a:p>
            <a:pPr>
              <a:buFont typeface="Wingdings" pitchFamily="2" charset="2"/>
              <a:buChar char="Ø"/>
            </a:pPr>
            <a:r>
              <a:rPr lang="en-US" dirty="0" smtClean="0"/>
              <a:t>Web services are based on XML messaging</a:t>
            </a:r>
          </a:p>
          <a:p>
            <a:pPr>
              <a:buFont typeface="Wingdings" pitchFamily="2" charset="2"/>
              <a:buChar char="Ø"/>
            </a:pPr>
            <a:r>
              <a:rPr lang="en-US" dirty="0" smtClean="0"/>
              <a:t>Web services provide a cross-platform integration of business applications over the Internet.</a:t>
            </a:r>
          </a:p>
          <a:p>
            <a:pPr>
              <a:buFont typeface="Wingdings" pitchFamily="2" charset="2"/>
              <a:buChar char="Ø"/>
            </a:pPr>
            <a:r>
              <a:rPr lang="en-US" dirty="0" smtClean="0"/>
              <a:t>To build Web services, developers can use any common programming language, such as Java, C, C++, Perl, Python, C#, and/or Visual Basic</a:t>
            </a:r>
          </a:p>
          <a:p>
            <a:pPr>
              <a:buFont typeface="Wingdings" pitchFamily="2" charset="2"/>
              <a:buChar char="Ø"/>
            </a:pPr>
            <a:r>
              <a:rPr lang="en-US" dirty="0" smtClean="0"/>
              <a:t>Web services are not meant for handling presentations like HTML</a:t>
            </a:r>
          </a:p>
          <a:p>
            <a:pPr>
              <a:buFont typeface="Wingdings" pitchFamily="2" charset="2"/>
              <a:buChar char="Ø"/>
            </a:pPr>
            <a:r>
              <a:rPr lang="en-US" dirty="0" smtClean="0"/>
              <a:t>Because Web services are based on loosely coupled application components, each component is exposed as a service with its unique functionality.</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Web Services Characteristics</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The basic characteristics of a Web services application model continued…:</a:t>
            </a:r>
          </a:p>
          <a:p>
            <a:pPr>
              <a:buFont typeface="Wingdings" pitchFamily="2" charset="2"/>
              <a:buChar char="Ø"/>
            </a:pPr>
            <a:r>
              <a:rPr lang="en-US" dirty="0" smtClean="0"/>
              <a:t>Web services use industry-standard protocols like HTTP, and they can be easily accessible through corporate firewalls.</a:t>
            </a:r>
          </a:p>
          <a:p>
            <a:pPr>
              <a:buFont typeface="Wingdings" pitchFamily="2" charset="2"/>
              <a:buChar char="Ø"/>
            </a:pPr>
            <a:r>
              <a:rPr lang="en-US" dirty="0" smtClean="0"/>
              <a:t>Web services can be used by many types of clients.</a:t>
            </a:r>
          </a:p>
          <a:p>
            <a:pPr>
              <a:buFont typeface="Wingdings" pitchFamily="2" charset="2"/>
              <a:buChar char="Ø"/>
            </a:pPr>
            <a:r>
              <a:rPr lang="en-US" dirty="0" smtClean="0"/>
              <a:t>Web services vary in functionality from a simple request to a complex business transaction involving multiple resources.</a:t>
            </a:r>
          </a:p>
          <a:p>
            <a:pPr>
              <a:buFont typeface="Wingdings" pitchFamily="2" charset="2"/>
              <a:buChar char="Ø"/>
            </a:pPr>
            <a:r>
              <a:rPr lang="en-US" dirty="0" smtClean="0"/>
              <a:t>All platforms including J2EE, CORBA, and Microsoft .NET provide extensive support for creating and deploying Web services.</a:t>
            </a:r>
          </a:p>
          <a:p>
            <a:pPr>
              <a:buFont typeface="Wingdings" pitchFamily="2" charset="2"/>
              <a:buChar char="Ø"/>
            </a:pPr>
            <a:r>
              <a:rPr lang="en-US" dirty="0" smtClean="0"/>
              <a:t>Web services are dynamically located and invoked from public and private registries based on industry standards such as UDDI and </a:t>
            </a:r>
            <a:r>
              <a:rPr lang="en-US" dirty="0" err="1" smtClean="0"/>
              <a:t>ebXML</a:t>
            </a:r>
            <a:r>
              <a:rPr lang="en-US" dirty="0" smtClean="0"/>
              <a:t>.</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Use Web Services?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The following are the major technical reasons for choosing Web services over Web applications:</a:t>
            </a:r>
          </a:p>
          <a:p>
            <a:endParaRPr lang="en-US" dirty="0" smtClean="0"/>
          </a:p>
          <a:p>
            <a:pPr>
              <a:buFont typeface="Wingdings" pitchFamily="2" charset="2"/>
              <a:buChar char="§"/>
            </a:pPr>
            <a:r>
              <a:rPr lang="en-US" dirty="0" smtClean="0"/>
              <a:t>Web services can be invoked through XML-based RPC mechanisms across firewalls.</a:t>
            </a:r>
          </a:p>
          <a:p>
            <a:pPr>
              <a:buFont typeface="Wingdings" pitchFamily="2" charset="2"/>
              <a:buChar char="§"/>
            </a:pPr>
            <a:r>
              <a:rPr lang="en-US" dirty="0" smtClean="0"/>
              <a:t>Web services provide a cross-platform, cross-language solution based on XML messaging.</a:t>
            </a:r>
          </a:p>
          <a:p>
            <a:pPr>
              <a:buFont typeface="Wingdings" pitchFamily="2" charset="2"/>
              <a:buChar char="§"/>
            </a:pPr>
            <a:r>
              <a:rPr lang="en-US" dirty="0" smtClean="0"/>
              <a:t>Web services facilitate ease of application integration using a lightweight infrastructure without affecting scalability.</a:t>
            </a:r>
          </a:p>
          <a:p>
            <a:pPr>
              <a:buFont typeface="Wingdings" pitchFamily="2" charset="2"/>
              <a:buChar char="§"/>
            </a:pPr>
            <a:r>
              <a:rPr lang="en-US" dirty="0" smtClean="0"/>
              <a:t>Web services enable interoperability among heterogeneous applications.</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Basic Operational Model of Web Services</a:t>
            </a:r>
            <a:endParaRPr lang="en-US" sz="3600" dirty="0"/>
          </a:p>
        </p:txBody>
      </p:sp>
      <p:pic>
        <p:nvPicPr>
          <p:cNvPr id="4099" name="Picture 3"/>
          <p:cNvPicPr>
            <a:picLocks noGrp="1" noChangeAspect="1" noChangeArrowheads="1"/>
          </p:cNvPicPr>
          <p:nvPr>
            <p:ph idx="1"/>
          </p:nvPr>
        </p:nvPicPr>
        <p:blipFill>
          <a:blip r:embed="rId2" cstate="print"/>
          <a:srcRect/>
          <a:stretch>
            <a:fillRect/>
          </a:stretch>
        </p:blipFill>
        <p:spPr bwMode="auto">
          <a:xfrm>
            <a:off x="917216" y="1935163"/>
            <a:ext cx="7309568" cy="4389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Core Web Services Standards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Extensible Markup Language (XML</a:t>
            </a:r>
            <a:r>
              <a:rPr lang="en-US" dirty="0" smtClean="0"/>
              <a:t>) plays a vital role as the common wire format in all forms of communication.</a:t>
            </a:r>
          </a:p>
          <a:p>
            <a:r>
              <a:rPr lang="en-US" b="1" dirty="0" smtClean="0"/>
              <a:t>Simple Object Access Protocol (SOAP) </a:t>
            </a:r>
            <a:r>
              <a:rPr lang="en-US" dirty="0" smtClean="0"/>
              <a:t>is a standard for a lightweight XML-based messaging protocol. It enables an exchange of information between two or more peers and enables them to communicate with each other in a decentralized, distributed application environment.</a:t>
            </a:r>
          </a:p>
          <a:p>
            <a:r>
              <a:rPr lang="en-US" b="1" dirty="0" smtClean="0"/>
              <a:t>Web Services Definition Language (WSDL) </a:t>
            </a:r>
            <a:r>
              <a:rPr lang="en-US" dirty="0" smtClean="0"/>
              <a:t>standard is an XML format for describing the network services and its access information.</a:t>
            </a:r>
          </a:p>
          <a:p>
            <a:r>
              <a:rPr lang="en-US" b="1" dirty="0" smtClean="0"/>
              <a:t>Universal Description, Discovery, and Integration (UDDI) </a:t>
            </a:r>
            <a:r>
              <a:rPr lang="en-US" dirty="0" smtClean="0"/>
              <a:t>defines the standard interfaces and mechanisms for registries intended for publishing and storing descriptions of network services in terms of XML messages.</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a:t>
            </a:r>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909637" y="2177256"/>
            <a:ext cx="7324725" cy="3905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a:t>
            </a:r>
            <a:endParaRPr lang="en-US" dirty="0"/>
          </a:p>
        </p:txBody>
      </p:sp>
      <p:sp>
        <p:nvSpPr>
          <p:cNvPr id="3" name="Content Placeholder 2"/>
          <p:cNvSpPr>
            <a:spLocks noGrp="1"/>
          </p:cNvSpPr>
          <p:nvPr>
            <p:ph idx="1"/>
          </p:nvPr>
        </p:nvSpPr>
        <p:spPr/>
        <p:txBody>
          <a:bodyPr/>
          <a:lstStyle/>
          <a:p>
            <a:r>
              <a:rPr lang="en-US" dirty="0" smtClean="0"/>
              <a:t>While XML and SOAP are very good at describing data, many kinds of application data aren't well-suited for XML—for example, a piece of binary data such as an image, or a CAD file that contains schematic diagrams of parts being ordered electronically. </a:t>
            </a:r>
          </a:p>
          <a:p>
            <a:r>
              <a:rPr lang="en-US" dirty="0" smtClean="0"/>
              <a:t>SOAP with Attachments (</a:t>
            </a:r>
            <a:r>
              <a:rPr lang="en-US" dirty="0" err="1" smtClean="0"/>
              <a:t>SwA</a:t>
            </a:r>
            <a:r>
              <a:rPr lang="en-US" dirty="0" smtClean="0"/>
              <a:t>) was born in recognition of this limitation. </a:t>
            </a:r>
          </a:p>
          <a:p>
            <a:r>
              <a:rPr lang="en-US" dirty="0" err="1" smtClean="0"/>
              <a:t>SwA</a:t>
            </a:r>
            <a:r>
              <a:rPr lang="en-US" dirty="0" smtClean="0"/>
              <a:t> combines the SOAP protocol with the MIME format to allow any arbitrary data to be included as part of a SOAP message.</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Continuation….</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1676400" y="2057400"/>
            <a:ext cx="4076700" cy="3381375"/>
          </a:xfrm>
          <a:prstGeom prst="rect">
            <a:avLst/>
          </a:prstGeom>
          <a:noFill/>
          <a:ln w="9525">
            <a:noFill/>
            <a:miter lim="800000"/>
            <a:headEnd/>
            <a:tailEnd/>
          </a:ln>
        </p:spPr>
      </p:pic>
      <p:pic>
        <p:nvPicPr>
          <p:cNvPr id="1028" name="Picture 4"/>
          <p:cNvPicPr>
            <a:picLocks noGrp="1" noChangeAspect="1" noChangeArrowheads="1"/>
          </p:cNvPicPr>
          <p:nvPr>
            <p:ph idx="1"/>
          </p:nvPr>
        </p:nvPicPr>
        <p:blipFill>
          <a:blip r:embed="rId3" cstate="print"/>
          <a:srcRect/>
          <a:stretch>
            <a:fillRect/>
          </a:stretch>
        </p:blipFill>
        <p:spPr bwMode="auto">
          <a:xfrm>
            <a:off x="1219200" y="3048000"/>
            <a:ext cx="476250" cy="1009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WSDL</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latin typeface="Comic Sans MS" pitchFamily="66" charset="0"/>
              </a:rPr>
              <a:t>WSDL (Web Services Description Language) provides an XML based standard for describing web services </a:t>
            </a:r>
          </a:p>
          <a:p>
            <a:endParaRPr lang="en-US" dirty="0" smtClean="0">
              <a:latin typeface="Comic Sans MS" pitchFamily="66" charset="0"/>
            </a:endParaRPr>
          </a:p>
          <a:p>
            <a:r>
              <a:rPr lang="en-US" dirty="0" smtClean="0">
                <a:latin typeface="Comic Sans MS" pitchFamily="66" charset="0"/>
              </a:rPr>
              <a:t>Service providers use it to describe their web services so that service requesters can access them.</a:t>
            </a:r>
          </a:p>
          <a:p>
            <a:endParaRPr lang="en-US" i="1" dirty="0" smtClean="0">
              <a:latin typeface="Arial" pitchFamily="34" charset="0"/>
              <a:cs typeface="Arial" pitchFamily="34" charset="0"/>
            </a:endParaRPr>
          </a:p>
          <a:p>
            <a:r>
              <a:rPr lang="en-US" i="1" dirty="0" smtClean="0">
                <a:latin typeface="Arial" pitchFamily="34" charset="0"/>
                <a:cs typeface="Arial" pitchFamily="34" charset="0"/>
              </a:rPr>
              <a:t>WSDL is used by the service provider to describe the service that is being provided.</a:t>
            </a:r>
          </a:p>
          <a:p>
            <a:endParaRPr lang="en-US" i="1" dirty="0" smtClean="0">
              <a:latin typeface="Arial" pitchFamily="34" charset="0"/>
              <a:cs typeface="Arial" pitchFamily="34" charset="0"/>
            </a:endParaRPr>
          </a:p>
          <a:p>
            <a:r>
              <a:rPr lang="en-US" i="1" dirty="0" smtClean="0">
                <a:latin typeface="Arial" pitchFamily="34" charset="0"/>
                <a:cs typeface="Arial" pitchFamily="34" charset="0"/>
              </a:rPr>
              <a:t>These description may be published in the </a:t>
            </a:r>
          </a:p>
          <a:p>
            <a:pPr>
              <a:buNone/>
            </a:pPr>
            <a:r>
              <a:rPr lang="en-US" i="1" dirty="0" smtClean="0">
                <a:latin typeface="Arial" pitchFamily="34" charset="0"/>
                <a:cs typeface="Arial" pitchFamily="34" charset="0"/>
              </a:rPr>
              <a:t>   Service registry(UDDI) where they can be searched. </a:t>
            </a:r>
          </a:p>
          <a:p>
            <a:endParaRPr lang="en-US" i="1" dirty="0" smtClean="0">
              <a:latin typeface="Arial" pitchFamily="34" charset="0"/>
              <a:cs typeface="Arial" pitchFamily="34" charset="0"/>
            </a:endParaRPr>
          </a:p>
          <a:p>
            <a:r>
              <a:rPr lang="en-US" i="1" dirty="0" smtClean="0">
                <a:latin typeface="Arial" pitchFamily="34" charset="0"/>
                <a:cs typeface="Arial" pitchFamily="34" charset="0"/>
              </a:rPr>
              <a:t>A service requester retrieves the WSDL definition of a service, so that it can invoke the service.</a:t>
            </a:r>
          </a:p>
          <a:p>
            <a:r>
              <a:rPr lang="en-US" dirty="0" smtClean="0">
                <a:latin typeface="Comic Sans MS" pitchFamily="66" charset="0"/>
              </a:rPr>
              <a:t>A WSDL document describes what the service does, where it can be  found and how service can be invoked.</a:t>
            </a:r>
          </a:p>
          <a:p>
            <a:endParaRPr lang="en-US" dirty="0" smtClean="0">
              <a:latin typeface="Comic Sans MS" pitchFamily="66" charset="0"/>
            </a:endParaRPr>
          </a:p>
          <a:p>
            <a:r>
              <a:rPr lang="en-US" dirty="0" smtClean="0">
                <a:latin typeface="Comic Sans MS" pitchFamily="66" charset="0"/>
              </a:rPr>
              <a:t>It details every aspect of web service.</a:t>
            </a:r>
          </a:p>
          <a:p>
            <a:pPr>
              <a:buNone/>
            </a:pPr>
            <a:endParaRPr lang="en-US" dirty="0" smtClean="0">
              <a:latin typeface="Comic Sans MS" pitchFamily="66" charset="0"/>
            </a:endParaRPr>
          </a:p>
          <a:p>
            <a:r>
              <a:rPr lang="en-US" dirty="0" smtClean="0">
                <a:latin typeface="Comic Sans MS" pitchFamily="66" charset="0"/>
              </a:rPr>
              <a:t>WSDL is pronounced as 'wiz-dull' and spelled out as 'W-S-D-L</a:t>
            </a:r>
            <a:endParaRPr lang="en-US" i="1" dirty="0" smtClean="0">
              <a:latin typeface="Arial" pitchFamily="34" charset="0"/>
              <a:cs typeface="Arial" pitchFamily="34" charset="0"/>
            </a:endParaRP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WSDL document Structure</a:t>
            </a:r>
            <a:endParaRPr lang="en-US" dirty="0"/>
          </a:p>
        </p:txBody>
      </p:sp>
      <p:pic>
        <p:nvPicPr>
          <p:cNvPr id="4" name="Content Placeholder 3" descr="bindFig2p01_WSDLStructure"/>
          <p:cNvPicPr>
            <a:picLocks noGrp="1" noChangeAspect="1" noChangeArrowheads="1"/>
          </p:cNvPicPr>
          <p:nvPr>
            <p:ph idx="1"/>
          </p:nvPr>
        </p:nvPicPr>
        <p:blipFill>
          <a:blip r:embed="rId2" cstate="print"/>
          <a:srcRect/>
          <a:stretch>
            <a:fillRect/>
          </a:stretch>
        </p:blipFill>
        <p:spPr bwMode="auto">
          <a:xfrm>
            <a:off x="3415643" y="1935163"/>
            <a:ext cx="2312714" cy="4389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does WSDL fit in SOA</a:t>
            </a:r>
            <a:endParaRPr lang="en-US"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1171575" y="2153444"/>
            <a:ext cx="6800850" cy="3952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UDDI</a:t>
            </a:r>
            <a:endParaRPr lang="en-US" dirty="0"/>
          </a:p>
        </p:txBody>
      </p:sp>
      <p:sp>
        <p:nvSpPr>
          <p:cNvPr id="3" name="Content Placeholder 2"/>
          <p:cNvSpPr>
            <a:spLocks noGrp="1"/>
          </p:cNvSpPr>
          <p:nvPr>
            <p:ph idx="1"/>
          </p:nvPr>
        </p:nvSpPr>
        <p:spPr/>
        <p:txBody>
          <a:bodyPr/>
          <a:lstStyle/>
          <a:p>
            <a:pPr>
              <a:buNone/>
            </a:pPr>
            <a:r>
              <a:rPr lang="en-US" dirty="0" smtClean="0"/>
              <a:t>The Universal Description, Discovery, and Integration (UDDI) provides</a:t>
            </a:r>
          </a:p>
          <a:p>
            <a:pPr>
              <a:buFont typeface="Wingdings" pitchFamily="2" charset="2"/>
              <a:buChar char="§"/>
            </a:pPr>
            <a:r>
              <a:rPr lang="en-US" dirty="0" smtClean="0"/>
              <a:t>A standardized method for publishing and discovering information about web services.</a:t>
            </a:r>
          </a:p>
          <a:p>
            <a:pPr>
              <a:buFont typeface="Wingdings" pitchFamily="2" charset="2"/>
              <a:buChar char="§"/>
            </a:pPr>
            <a:r>
              <a:rPr lang="en-US" dirty="0" smtClean="0"/>
              <a:t>The UDDI is an industry initiative that attempts to create a platform-independent, open framework for describing services, discovering businesses, and integrating business services. </a:t>
            </a:r>
          </a:p>
          <a:p>
            <a:pPr>
              <a:buFont typeface="Wingdings" pitchFamily="2" charset="2"/>
              <a:buChar char="§"/>
            </a:pPr>
            <a:r>
              <a:rPr lang="en-US" dirty="0" smtClean="0"/>
              <a:t>UDDI focuses on the process of </a:t>
            </a:r>
            <a:r>
              <a:rPr lang="en-US" i="1" dirty="0" smtClean="0"/>
              <a:t>discovery in the service-oriented architecture.</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 Benefits of Web Services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The key benefits of implementing Web services are as follows:</a:t>
            </a:r>
          </a:p>
          <a:p>
            <a:pPr>
              <a:buFont typeface="Wingdings" pitchFamily="2" charset="2"/>
              <a:buChar char="§"/>
            </a:pPr>
            <a:r>
              <a:rPr lang="en-US" dirty="0" smtClean="0"/>
              <a:t>Provides a simple mechanism for applications to become services that are accessible by anyone, anywhere, and from any device.</a:t>
            </a:r>
          </a:p>
          <a:p>
            <a:pPr>
              <a:buFont typeface="Wingdings" pitchFamily="2" charset="2"/>
              <a:buChar char="§"/>
            </a:pPr>
            <a:r>
              <a:rPr lang="en-US" dirty="0" smtClean="0"/>
              <a:t>Defines a solution for businesses, which require flexibility and agility in application-to-application communication over the Internet.</a:t>
            </a:r>
          </a:p>
          <a:p>
            <a:pPr>
              <a:buFont typeface="Wingdings" pitchFamily="2" charset="2"/>
              <a:buChar char="§"/>
            </a:pPr>
            <a:r>
              <a:rPr lang="en-US" dirty="0" smtClean="0"/>
              <a:t>Enables dynamic location and invocation of services through service brokers (registries).</a:t>
            </a:r>
          </a:p>
          <a:p>
            <a:pPr>
              <a:buFont typeface="Wingdings" pitchFamily="2" charset="2"/>
              <a:buChar char="§"/>
            </a:pPr>
            <a:r>
              <a:rPr lang="en-US" dirty="0" smtClean="0"/>
              <a:t>Enables collaboration with existing applications that are modeled as services to provide aggregated Web services.</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 Design</a:t>
            </a:r>
            <a:endParaRPr lang="en-US" dirty="0"/>
          </a:p>
        </p:txBody>
      </p:sp>
      <p:sp>
        <p:nvSpPr>
          <p:cNvPr id="3" name="Content Placeholder 2"/>
          <p:cNvSpPr>
            <a:spLocks noGrp="1"/>
          </p:cNvSpPr>
          <p:nvPr>
            <p:ph idx="1"/>
          </p:nvPr>
        </p:nvSpPr>
        <p:spPr/>
        <p:txBody>
          <a:bodyPr/>
          <a:lstStyle/>
          <a:p>
            <a:pPr>
              <a:buNone/>
            </a:pPr>
            <a:r>
              <a:rPr lang="en-US" dirty="0" smtClean="0"/>
              <a:t>Endpoint</a:t>
            </a:r>
            <a:r>
              <a:rPr lang="en-US" dirty="0" smtClean="0"/>
              <a:t>, operation </a:t>
            </a:r>
          </a:p>
          <a:p>
            <a:r>
              <a:rPr lang="en-US" dirty="0" smtClean="0"/>
              <a:t>For example, we may make a web service accessible on the </a:t>
            </a:r>
            <a:r>
              <a:rPr lang="en-US" i="1" dirty="0" smtClean="0"/>
              <a:t>host </a:t>
            </a:r>
            <a:r>
              <a:rPr lang="en-US" i="1" dirty="0" smtClean="0">
                <a:hlinkClick r:id="rId2"/>
              </a:rPr>
              <a:t>www.XYZ.com</a:t>
            </a:r>
            <a:r>
              <a:rPr lang="en-US" i="1" dirty="0" smtClean="0"/>
              <a:t> and accessible as /</a:t>
            </a:r>
            <a:r>
              <a:rPr lang="en-US" i="1" dirty="0" err="1" smtClean="0"/>
              <a:t>BankService</a:t>
            </a:r>
            <a:r>
              <a:rPr lang="en-US" i="1" dirty="0" smtClean="0"/>
              <a:t>, so the full URL is http://</a:t>
            </a:r>
            <a:r>
              <a:rPr lang="en-US" i="1" dirty="0" smtClean="0"/>
              <a:t>www.XYZ.com/BankService</a:t>
            </a:r>
            <a:r>
              <a:rPr lang="en-US" i="1" dirty="0" smtClean="0"/>
              <a:t>. This is called the "</a:t>
            </a:r>
            <a:r>
              <a:rPr lang="en-US" b="1" i="1" dirty="0" smtClean="0"/>
              <a:t>endpoint“ of the web service</a:t>
            </a:r>
          </a:p>
          <a:p>
            <a:r>
              <a:rPr lang="en-US" dirty="0" smtClean="0"/>
              <a:t>Our web service may support one or more operations. One </a:t>
            </a:r>
            <a:r>
              <a:rPr lang="en-US" b="1" i="1" dirty="0" smtClean="0"/>
              <a:t>operation may be named “</a:t>
            </a:r>
            <a:r>
              <a:rPr lang="en-US" b="1" i="1" dirty="0" err="1" smtClean="0"/>
              <a:t>createAccount</a:t>
            </a:r>
            <a:r>
              <a:rPr lang="en-US" b="1" i="1" dirty="0" smtClean="0"/>
              <a:t>“</a:t>
            </a:r>
          </a:p>
          <a:p>
            <a:endParaRPr lang="en-US" b="1" i="1" dirty="0" smtClean="0"/>
          </a:p>
          <a:p>
            <a:pPr>
              <a:buNone/>
            </a:pP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Continuation…</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182227" y="1935163"/>
            <a:ext cx="6779545" cy="4389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Continuation…</a:t>
            </a:r>
            <a:endParaRPr lang="en-US" dirty="0"/>
          </a:p>
        </p:txBody>
      </p:sp>
      <p:sp>
        <p:nvSpPr>
          <p:cNvPr id="3" name="Content Placeholder 2"/>
          <p:cNvSpPr>
            <a:spLocks noGrp="1"/>
          </p:cNvSpPr>
          <p:nvPr>
            <p:ph idx="1"/>
          </p:nvPr>
        </p:nvSpPr>
        <p:spPr/>
        <p:txBody>
          <a:bodyPr/>
          <a:lstStyle/>
          <a:p>
            <a:r>
              <a:rPr lang="en-US" dirty="0" smtClean="0"/>
              <a:t>We’d like to provide a </a:t>
            </a:r>
            <a:r>
              <a:rPr lang="en-US" i="1" dirty="0" smtClean="0"/>
              <a:t>globally unique name to each operation so that we can have our “</a:t>
            </a:r>
            <a:r>
              <a:rPr lang="en-US" i="1" dirty="0" err="1" smtClean="0"/>
              <a:t>createAccount</a:t>
            </a:r>
            <a:r>
              <a:rPr lang="en-US" i="1" dirty="0" smtClean="0"/>
              <a:t>" operation while another person may have his/her "" operation.</a:t>
            </a:r>
          </a:p>
          <a:p>
            <a:r>
              <a:rPr lang="en-US" dirty="0" smtClean="0"/>
              <a:t>So, in addition to the name, we may declare that the "</a:t>
            </a:r>
            <a:r>
              <a:rPr lang="en-US" i="1" dirty="0" smtClean="0"/>
              <a:t> </a:t>
            </a:r>
            <a:r>
              <a:rPr lang="en-US" i="1" dirty="0" err="1" smtClean="0"/>
              <a:t>createAccount</a:t>
            </a:r>
            <a:r>
              <a:rPr lang="en-US" i="1" dirty="0" smtClean="0"/>
              <a:t> </a:t>
            </a:r>
            <a:r>
              <a:rPr lang="en-US" dirty="0" smtClean="0"/>
              <a:t>" name above is in the "</a:t>
            </a:r>
            <a:r>
              <a:rPr lang="en-US" b="1" i="1" dirty="0" smtClean="0"/>
              <a:t>namespace" of http://XYZ.com/bs</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Continuation….</a:t>
            </a: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1804987" y="2529681"/>
            <a:ext cx="5534025" cy="32004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namespace is just like a Java package, but it is not in a dot format like </a:t>
            </a:r>
            <a:r>
              <a:rPr lang="en-US" b="1" i="1" dirty="0" err="1" smtClean="0"/>
              <a:t>com.ttdev.foo</a:t>
            </a:r>
            <a:r>
              <a:rPr lang="en-US" i="1" dirty="0" err="1" smtClean="0"/>
              <a:t>;it</a:t>
            </a:r>
            <a:r>
              <a:rPr lang="en-US" i="1" dirty="0" smtClean="0"/>
              <a:t> is in the format of a URL. So, the full name of the operation will be “</a:t>
            </a:r>
            <a:r>
              <a:rPr lang="en-US" b="1" i="1" dirty="0" err="1" smtClean="0"/>
              <a:t>createAccount</a:t>
            </a:r>
            <a:r>
              <a:rPr lang="en-US" i="1" dirty="0" smtClean="0"/>
              <a:t>" in namespace http://xyz.com/bs.</a:t>
            </a:r>
          </a:p>
          <a:p>
            <a:r>
              <a:rPr lang="en-US" dirty="0" smtClean="0"/>
              <a:t>The name “</a:t>
            </a:r>
            <a:r>
              <a:rPr lang="en-US" b="1" dirty="0" err="1" smtClean="0"/>
              <a:t>createAccount</a:t>
            </a:r>
            <a:r>
              <a:rPr lang="en-US" dirty="0" smtClean="0"/>
              <a:t>“ is called the "</a:t>
            </a:r>
            <a:r>
              <a:rPr lang="en-US" i="1" dirty="0" smtClean="0"/>
              <a:t>local name". The full name is called a "</a:t>
            </a:r>
            <a:r>
              <a:rPr lang="en-US" i="1" dirty="0" err="1" smtClean="0"/>
              <a:t>QName</a:t>
            </a:r>
            <a:r>
              <a:rPr lang="en-US" i="1" dirty="0" smtClean="0"/>
              <a:t> (qualified name)"</a:t>
            </a:r>
          </a:p>
          <a:p>
            <a:r>
              <a:rPr lang="en-US" dirty="0" smtClean="0"/>
              <a:t>We may wonder what this </a:t>
            </a:r>
            <a:r>
              <a:rPr lang="en-US" b="1" dirty="0" smtClean="0"/>
              <a:t>http://xyz.com/bs </a:t>
            </a:r>
            <a:r>
              <a:rPr lang="en-US" dirty="0" smtClean="0"/>
              <a:t>namespace means?? </a:t>
            </a:r>
          </a:p>
          <a:p>
            <a:r>
              <a:rPr lang="en-US" dirty="0" smtClean="0"/>
              <a:t>The answer is that it has no particular meaning. Even though it is a URL, it does NOT mean that we can use a browser to access this URL to get a web page (if we do, we may get a file not found error). </a:t>
            </a:r>
          </a:p>
          <a:p>
            <a:r>
              <a:rPr lang="en-US" dirty="0" smtClean="0"/>
              <a:t>The only important thing is that it must be globally unique.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The Importance of Distributed Computing</a:t>
            </a:r>
            <a:endParaRPr lang="en-US" sz="3600"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The advantages of distributed computing are as given </a:t>
            </a:r>
          </a:p>
          <a:p>
            <a:pPr>
              <a:buFont typeface="Wingdings" pitchFamily="2" charset="2"/>
              <a:buChar char="Ø"/>
            </a:pPr>
            <a:r>
              <a:rPr lang="en-US" b="1" dirty="0" smtClean="0">
                <a:solidFill>
                  <a:schemeClr val="tx2">
                    <a:lumMod val="75000"/>
                  </a:schemeClr>
                </a:solidFill>
              </a:rPr>
              <a:t>Higher performance</a:t>
            </a:r>
            <a:r>
              <a:rPr lang="en-US" dirty="0" smtClean="0"/>
              <a:t>. Applications can execute in parallel and distribute the load across multiple servers.</a:t>
            </a:r>
          </a:p>
          <a:p>
            <a:pPr>
              <a:buFont typeface="Wingdings" pitchFamily="2" charset="2"/>
              <a:buChar char="Ø"/>
            </a:pPr>
            <a:r>
              <a:rPr lang="en-US" b="1" dirty="0" smtClean="0">
                <a:solidFill>
                  <a:schemeClr val="tx2">
                    <a:lumMod val="75000"/>
                  </a:schemeClr>
                </a:solidFill>
              </a:rPr>
              <a:t>Collaboration</a:t>
            </a:r>
            <a:r>
              <a:rPr lang="en-US" dirty="0" smtClean="0">
                <a:solidFill>
                  <a:schemeClr val="tx2">
                    <a:lumMod val="75000"/>
                  </a:schemeClr>
                </a:solidFill>
              </a:rPr>
              <a:t>. </a:t>
            </a:r>
            <a:r>
              <a:rPr lang="en-US" dirty="0" smtClean="0"/>
              <a:t>Multiple applications can be connected through standard distributed computing mechanisms.</a:t>
            </a:r>
          </a:p>
          <a:p>
            <a:pPr>
              <a:buFont typeface="Wingdings" pitchFamily="2" charset="2"/>
              <a:buChar char="Ø"/>
            </a:pPr>
            <a:r>
              <a:rPr lang="en-US" b="1" dirty="0" smtClean="0">
                <a:solidFill>
                  <a:schemeClr val="tx2">
                    <a:lumMod val="75000"/>
                  </a:schemeClr>
                </a:solidFill>
              </a:rPr>
              <a:t>Higher reliability and availability</a:t>
            </a:r>
            <a:r>
              <a:rPr lang="en-US" dirty="0" smtClean="0">
                <a:solidFill>
                  <a:schemeClr val="tx2">
                    <a:lumMod val="75000"/>
                  </a:schemeClr>
                </a:solidFill>
              </a:rPr>
              <a:t>. </a:t>
            </a:r>
            <a:r>
              <a:rPr lang="en-US" dirty="0" smtClean="0"/>
              <a:t>Applications or servers can be clustered in multiple machines.</a:t>
            </a:r>
          </a:p>
          <a:p>
            <a:pPr>
              <a:buFont typeface="Wingdings" pitchFamily="2" charset="2"/>
              <a:buChar char="Ø"/>
            </a:pPr>
            <a:r>
              <a:rPr lang="en-US" b="1" dirty="0" smtClean="0">
                <a:solidFill>
                  <a:schemeClr val="tx2">
                    <a:lumMod val="75000"/>
                  </a:schemeClr>
                </a:solidFill>
              </a:rPr>
              <a:t>Scalability</a:t>
            </a:r>
            <a:r>
              <a:rPr lang="en-US" dirty="0" smtClean="0">
                <a:solidFill>
                  <a:schemeClr val="tx2">
                    <a:lumMod val="75000"/>
                  </a:schemeClr>
                </a:solidFill>
              </a:rPr>
              <a:t>. </a:t>
            </a:r>
            <a:r>
              <a:rPr lang="en-US" dirty="0" smtClean="0"/>
              <a:t>This can be achieved by deploying these reusable distributed components on powerful servers.</a:t>
            </a:r>
          </a:p>
          <a:p>
            <a:pPr>
              <a:buFont typeface="Wingdings" pitchFamily="2" charset="2"/>
              <a:buChar char="Ø"/>
            </a:pPr>
            <a:r>
              <a:rPr lang="en-US" b="1" dirty="0" smtClean="0">
                <a:solidFill>
                  <a:schemeClr val="tx2">
                    <a:lumMod val="75000"/>
                  </a:schemeClr>
                </a:solidFill>
              </a:rPr>
              <a:t>Extensibility. </a:t>
            </a:r>
            <a:r>
              <a:rPr lang="en-US" dirty="0" smtClean="0"/>
              <a:t>This can be achieved through dynamic (re)configuration of applications that are distributed across the network.</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Continuation….</a:t>
            </a:r>
            <a:endParaRPr lang="en-US" dirty="0"/>
          </a:p>
        </p:txBody>
      </p:sp>
      <p:sp>
        <p:nvSpPr>
          <p:cNvPr id="3" name="Content Placeholder 2"/>
          <p:cNvSpPr>
            <a:spLocks noGrp="1"/>
          </p:cNvSpPr>
          <p:nvPr>
            <p:ph idx="1"/>
          </p:nvPr>
        </p:nvSpPr>
        <p:spPr/>
        <p:txBody>
          <a:bodyPr/>
          <a:lstStyle/>
          <a:p>
            <a:r>
              <a:rPr lang="en-US" dirty="0" smtClean="0"/>
              <a:t>Note that the namespace is a completely different concept from the endpoint.</a:t>
            </a:r>
          </a:p>
          <a:p>
            <a:r>
              <a:rPr lang="en-US" dirty="0" smtClean="0"/>
              <a:t>The endpoint really is the location, while the namespace is just a unique id. </a:t>
            </a:r>
          </a:p>
          <a:p>
            <a:r>
              <a:rPr lang="en-US" dirty="0" smtClean="0"/>
              <a:t>We could easily move the web service to another web server and thus it will have a different endpoint, but the namespaces of its operations will remain unchanged.</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Input/output messages, parts</a:t>
            </a:r>
            <a:endParaRPr lang="en-US" dirty="0"/>
          </a:p>
        </p:txBody>
      </p:sp>
      <p:sp>
        <p:nvSpPr>
          <p:cNvPr id="3" name="Content Placeholder 2"/>
          <p:cNvSpPr>
            <a:spLocks noGrp="1"/>
          </p:cNvSpPr>
          <p:nvPr>
            <p:ph idx="1"/>
          </p:nvPr>
        </p:nvSpPr>
        <p:spPr/>
        <p:txBody>
          <a:bodyPr/>
          <a:lstStyle/>
          <a:p>
            <a:r>
              <a:rPr lang="en-US" dirty="0" smtClean="0"/>
              <a:t>In web services, a method call is called an "</a:t>
            </a:r>
            <a:r>
              <a:rPr lang="en-US" b="1" i="1" dirty="0" smtClean="0"/>
              <a:t>input message</a:t>
            </a:r>
            <a:r>
              <a:rPr lang="en-US" i="1" dirty="0" smtClean="0"/>
              <a:t>" and a parameter is called a "</a:t>
            </a:r>
            <a:r>
              <a:rPr lang="en-US" b="1" i="1" dirty="0" smtClean="0"/>
              <a:t>part</a:t>
            </a:r>
            <a:r>
              <a:rPr lang="en-US" i="1" dirty="0" smtClean="0"/>
              <a:t>". The return value is called an "</a:t>
            </a:r>
            <a:r>
              <a:rPr lang="en-US" b="1" i="1" dirty="0" smtClean="0"/>
              <a:t>output message</a:t>
            </a:r>
            <a:r>
              <a:rPr lang="en-US" i="1" dirty="0" smtClean="0"/>
              <a:t>" and may contain multiple parts. </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RPC  and Document Style web services</a:t>
            </a:r>
            <a:endParaRPr lang="en-US" sz="4000" dirty="0"/>
          </a:p>
        </p:txBody>
      </p:sp>
      <p:sp>
        <p:nvSpPr>
          <p:cNvPr id="3" name="Content Placeholder 2"/>
          <p:cNvSpPr>
            <a:spLocks noGrp="1"/>
          </p:cNvSpPr>
          <p:nvPr>
            <p:ph idx="1"/>
          </p:nvPr>
        </p:nvSpPr>
        <p:spPr/>
        <p:txBody>
          <a:bodyPr>
            <a:normAutofit fontScale="92500" lnSpcReduction="10000"/>
          </a:bodyPr>
          <a:lstStyle/>
          <a:p>
            <a:r>
              <a:rPr lang="en-US" dirty="0" smtClean="0"/>
              <a:t>IN RPC (Remote Procedure Call) style web service, the operation </a:t>
            </a:r>
            <a:r>
              <a:rPr lang="en-US" dirty="0" err="1" smtClean="0"/>
              <a:t>QName</a:t>
            </a:r>
            <a:r>
              <a:rPr lang="en-US" dirty="0" smtClean="0"/>
              <a:t> and the names of the parts are used to create the input and output messages.</a:t>
            </a:r>
          </a:p>
          <a:p>
            <a:r>
              <a:rPr lang="en-US" dirty="0" smtClean="0"/>
              <a:t>In Document style web services, the input message will contain a single part only which is well defined in a schema. The same is true of the output message. </a:t>
            </a:r>
          </a:p>
          <a:p>
            <a:r>
              <a:rPr lang="en-US" dirty="0" smtClean="0"/>
              <a:t>There is not much difference between RPC and document style web services. The significant difference is that </a:t>
            </a:r>
          </a:p>
          <a:p>
            <a:r>
              <a:rPr lang="en-US" dirty="0" smtClean="0"/>
              <a:t>The former(RPC) can't be validated with a schema while the latter(document) can. </a:t>
            </a:r>
          </a:p>
          <a:p>
            <a:r>
              <a:rPr lang="en-US" dirty="0" smtClean="0"/>
              <a:t>Therefore, document style web service is becoming the dominant style. </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PortyType</a:t>
            </a:r>
            <a:endParaRPr lang="en-US" dirty="0"/>
          </a:p>
        </p:txBody>
      </p:sp>
      <p:sp>
        <p:nvSpPr>
          <p:cNvPr id="3" name="Content Placeholder 2"/>
          <p:cNvSpPr>
            <a:spLocks noGrp="1"/>
          </p:cNvSpPr>
          <p:nvPr>
            <p:ph idx="1"/>
          </p:nvPr>
        </p:nvSpPr>
        <p:spPr/>
        <p:txBody>
          <a:bodyPr/>
          <a:lstStyle/>
          <a:p>
            <a:r>
              <a:rPr lang="en-US" dirty="0" smtClean="0"/>
              <a:t>A web service doesn't directly contain a list of operations. Instead, operations are grouped into one or more "</a:t>
            </a:r>
            <a:r>
              <a:rPr lang="en-US" b="1" i="1" dirty="0" smtClean="0"/>
              <a:t>port types". </a:t>
            </a:r>
          </a:p>
          <a:p>
            <a:r>
              <a:rPr lang="en-US" dirty="0" smtClean="0"/>
              <a:t>A port type is like a Java class and each operation in it is like a static method. </a:t>
            </a:r>
          </a:p>
          <a:p>
            <a:r>
              <a:rPr lang="en-US" dirty="0" smtClean="0"/>
              <a:t> For example, in the web service we are discussing, we could have a port type named "</a:t>
            </a:r>
            <a:r>
              <a:rPr lang="en-US" i="1" dirty="0" err="1" smtClean="0"/>
              <a:t>stringUtil</a:t>
            </a:r>
            <a:r>
              <a:rPr lang="en-US" i="1" dirty="0" smtClean="0"/>
              <a:t>" containing operations for strings, while having another port type named "</a:t>
            </a:r>
            <a:r>
              <a:rPr lang="en-US" i="1" dirty="0" err="1" smtClean="0"/>
              <a:t>dateUtil</a:t>
            </a:r>
            <a:r>
              <a:rPr lang="en-US" i="1" dirty="0" smtClean="0"/>
              <a:t>" containing operations for dates. The name of a port type must also be a </a:t>
            </a:r>
            <a:r>
              <a:rPr lang="en-US" i="1" dirty="0" err="1" smtClean="0"/>
              <a:t>QName</a:t>
            </a:r>
            <a:endParaRPr lang="en-US" i="1" dirty="0" smtClean="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PortTypes</a:t>
            </a:r>
            <a:r>
              <a:rPr lang="en-US" dirty="0" smtClean="0"/>
              <a:t> : continuation…</a:t>
            </a:r>
            <a:endParaRPr lang="en-US" dirty="0"/>
          </a:p>
        </p:txBody>
      </p:sp>
      <p:sp>
        <p:nvSpPr>
          <p:cNvPr id="5" name="Content Placeholder 4"/>
          <p:cNvSpPr>
            <a:spLocks noGrp="1"/>
          </p:cNvSpPr>
          <p:nvPr>
            <p:ph idx="1"/>
          </p:nvPr>
        </p:nvSpPr>
        <p:spPr/>
        <p:txBody>
          <a:bodyPr/>
          <a:lstStyle/>
          <a:p>
            <a:endParaRPr lang="en-US" dirty="0"/>
          </a:p>
        </p:txBody>
      </p:sp>
      <p:pic>
        <p:nvPicPr>
          <p:cNvPr id="5123" name="Picture 3"/>
          <p:cNvPicPr>
            <a:picLocks noChangeAspect="1" noChangeArrowheads="1"/>
          </p:cNvPicPr>
          <p:nvPr/>
        </p:nvPicPr>
        <p:blipFill>
          <a:blip r:embed="rId2" cstate="print"/>
          <a:srcRect/>
          <a:stretch>
            <a:fillRect/>
          </a:stretch>
        </p:blipFill>
        <p:spPr bwMode="auto">
          <a:xfrm>
            <a:off x="1371600" y="2362200"/>
            <a:ext cx="5457825" cy="3248025"/>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a:t>
            </a:r>
            <a:endParaRPr lang="en-US" dirty="0"/>
          </a:p>
        </p:txBody>
      </p:sp>
      <p:sp>
        <p:nvSpPr>
          <p:cNvPr id="3" name="Content Placeholder 2"/>
          <p:cNvSpPr>
            <a:spLocks noGrp="1"/>
          </p:cNvSpPr>
          <p:nvPr>
            <p:ph idx="1"/>
          </p:nvPr>
        </p:nvSpPr>
        <p:spPr/>
        <p:txBody>
          <a:bodyPr/>
          <a:lstStyle/>
          <a:p>
            <a:r>
              <a:rPr lang="en-US" dirty="0" smtClean="0"/>
              <a:t>Actually, a port type may allow us to access it using different message formats. </a:t>
            </a:r>
          </a:p>
          <a:p>
            <a:r>
              <a:rPr lang="en-US" dirty="0" smtClean="0"/>
              <a:t>The message format that we have seen is called the "</a:t>
            </a:r>
            <a:r>
              <a:rPr lang="en-US" b="1" i="1" dirty="0" smtClean="0"/>
              <a:t>Simple Object Access Protocol (SOAP)" format. </a:t>
            </a:r>
          </a:p>
          <a:p>
            <a:r>
              <a:rPr lang="en-US" dirty="0" smtClean="0"/>
              <a:t>It is possible that, say, the </a:t>
            </a:r>
            <a:r>
              <a:rPr lang="en-US" i="1" dirty="0" err="1" smtClean="0"/>
              <a:t>stringUtil</a:t>
            </a:r>
            <a:r>
              <a:rPr lang="en-US" i="1" dirty="0" smtClean="0"/>
              <a:t> port type may also support a plain text format</a:t>
            </a:r>
          </a:p>
          <a:p>
            <a:r>
              <a:rPr lang="en-US" dirty="0" smtClean="0"/>
              <a:t>In addition to the message format, a port type may allow the message to be carried (</a:t>
            </a:r>
            <a:r>
              <a:rPr lang="en-US" b="1" i="1" dirty="0" smtClean="0"/>
              <a:t>transported) in an HTTP POST request or in an email. </a:t>
            </a:r>
          </a:p>
          <a:p>
            <a:r>
              <a:rPr lang="en-US" dirty="0" smtClean="0"/>
              <a:t>Each supported combination is called a "binding“.</a:t>
            </a:r>
          </a:p>
          <a:p>
            <a:endParaRPr lang="en-US" i="1" dirty="0" smtClean="0"/>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Continuation…</a:t>
            </a:r>
            <a:endParaRPr 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2328862" y="2267744"/>
            <a:ext cx="4486275" cy="3724275"/>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a:t>
            </a:r>
            <a:endParaRPr lang="en-US" dirty="0"/>
          </a:p>
        </p:txBody>
      </p:sp>
      <p:sp>
        <p:nvSpPr>
          <p:cNvPr id="3" name="Content Placeholder 2"/>
          <p:cNvSpPr>
            <a:spLocks noGrp="1"/>
          </p:cNvSpPr>
          <p:nvPr>
            <p:ph idx="1"/>
          </p:nvPr>
        </p:nvSpPr>
        <p:spPr/>
        <p:txBody>
          <a:bodyPr/>
          <a:lstStyle/>
          <a:p>
            <a:r>
              <a:rPr lang="en-US" dirty="0" smtClean="0"/>
              <a:t>Suppose that there are just too many people using our web service, we decide to make it available on more than one computers</a:t>
            </a:r>
          </a:p>
          <a:p>
            <a:r>
              <a:rPr lang="en-US" dirty="0" smtClean="0"/>
              <a:t>For example, we may deploy the above binding 1 on computers c1, c2 and c3 and deploy binding 2 on c3. </a:t>
            </a:r>
          </a:p>
          <a:p>
            <a:r>
              <a:rPr lang="en-US" dirty="0" smtClean="0"/>
              <a:t>In that case it is said that we have four </a:t>
            </a:r>
            <a:r>
              <a:rPr lang="en-US" b="1" i="1" dirty="0" smtClean="0"/>
              <a:t>ports </a:t>
            </a:r>
            <a:r>
              <a:rPr lang="en-US" i="1" dirty="0" smtClean="0"/>
              <a:t>Three ports are using binding 1 and one using binding 2:</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 : continuation…</a:t>
            </a:r>
            <a:endParaRPr lang="en-US"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1852612" y="2286794"/>
            <a:ext cx="5438775" cy="3686175"/>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namespace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have been using the same namespace for the operation names, port type names and etc. in this web service. Do they have to be in the same namespace?? </a:t>
            </a:r>
          </a:p>
          <a:p>
            <a:r>
              <a:rPr lang="en-US" dirty="0" smtClean="0"/>
              <a:t>By default, this is the case: There is a single namespace for a web service to put the names into. This is called the "</a:t>
            </a:r>
            <a:r>
              <a:rPr lang="en-US" i="1" dirty="0" smtClean="0"/>
              <a:t>target namespace" for the web service</a:t>
            </a:r>
          </a:p>
          <a:p>
            <a:r>
              <a:rPr lang="en-US" dirty="0" smtClean="0"/>
              <a:t>Basically a namespace is good as long as it is globally unique </a:t>
            </a:r>
          </a:p>
          <a:p>
            <a:r>
              <a:rPr lang="en-US" dirty="0" smtClean="0"/>
              <a:t>A namespace must be a URI. URI stands for Uniform Resource Identifier. </a:t>
            </a:r>
          </a:p>
          <a:p>
            <a:r>
              <a:rPr lang="en-US" dirty="0" smtClean="0"/>
              <a:t>There are two kinds of URI. </a:t>
            </a:r>
          </a:p>
          <a:p>
            <a:r>
              <a:rPr lang="en-US" dirty="0" smtClean="0"/>
              <a:t>One is </a:t>
            </a:r>
            <a:r>
              <a:rPr lang="en-US" i="1" dirty="0" smtClean="0"/>
              <a:t>URL such as http://www.foo.com/bar. </a:t>
            </a:r>
          </a:p>
          <a:p>
            <a:r>
              <a:rPr lang="en-US" dirty="0" smtClean="0"/>
              <a:t>The other is </a:t>
            </a:r>
            <a:r>
              <a:rPr lang="en-US" i="1" dirty="0" smtClean="0"/>
              <a:t>URN. A URN takes the format of urn:&lt;some-object-type&gt;:&lt;</a:t>
            </a:r>
            <a:r>
              <a:rPr lang="en-US" i="1" dirty="0" err="1" smtClean="0"/>
              <a:t>someobject</a:t>
            </a:r>
            <a:r>
              <a:rPr lang="en-US" i="1" dirty="0" smtClean="0"/>
              <a:t>-id&gt;</a:t>
            </a:r>
          </a:p>
          <a:p>
            <a:endParaRPr lang="en-US" i="1"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The Importance of Distributed Computing</a:t>
            </a:r>
            <a:endParaRPr lang="en-US" sz="3600"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The </a:t>
            </a:r>
            <a:r>
              <a:rPr lang="en-US" b="1" i="1" dirty="0" smtClean="0"/>
              <a:t>advantages of distributed computing continued…</a:t>
            </a:r>
          </a:p>
          <a:p>
            <a:pPr>
              <a:buFont typeface="Wingdings" pitchFamily="2" charset="2"/>
              <a:buChar char="Ø"/>
            </a:pPr>
            <a:r>
              <a:rPr lang="en-US" b="1" dirty="0" smtClean="0"/>
              <a:t>Higher productivity and lower development  cycle time. </a:t>
            </a:r>
            <a:r>
              <a:rPr lang="en-US" dirty="0" smtClean="0"/>
              <a:t>By breaking up large problems into  smaller ones, these individual components can be  developed by smaller development teams in isolation.</a:t>
            </a:r>
          </a:p>
          <a:p>
            <a:pPr>
              <a:buFont typeface="Wingdings" pitchFamily="2" charset="2"/>
              <a:buChar char="Ø"/>
            </a:pPr>
            <a:r>
              <a:rPr lang="en-US" dirty="0" smtClean="0"/>
              <a:t> </a:t>
            </a:r>
            <a:r>
              <a:rPr lang="en-US" b="1" dirty="0" smtClean="0"/>
              <a:t>Reuse. </a:t>
            </a:r>
            <a:r>
              <a:rPr lang="en-US" dirty="0" smtClean="0"/>
              <a:t>The distributed components may perform various services that can potentially be used by multiple client applications. It saves repetitive  development effort and improves interoperability  between components.</a:t>
            </a:r>
          </a:p>
          <a:p>
            <a:pPr>
              <a:buFont typeface="Wingdings" pitchFamily="2" charset="2"/>
              <a:buChar char="Ø"/>
            </a:pPr>
            <a:r>
              <a:rPr lang="en-US" dirty="0" smtClean="0"/>
              <a:t> </a:t>
            </a:r>
            <a:r>
              <a:rPr lang="en-US" b="1" dirty="0" smtClean="0"/>
              <a:t>Reduced cost. </a:t>
            </a:r>
            <a:r>
              <a:rPr lang="en-US" dirty="0" smtClean="0"/>
              <a:t>Because this model provides a lot of reuse of once developed components that are accessible over the network, significant cost reductions can be achieved.</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Target namespace: continuation…</a:t>
            </a:r>
            <a:endParaRPr lang="en-US"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1962150" y="2386806"/>
            <a:ext cx="5219700" cy="348615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recap…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web service is platform neutral, language neutral and can be accessed across the Internet.</a:t>
            </a:r>
          </a:p>
          <a:p>
            <a:r>
              <a:rPr lang="en-US" dirty="0" smtClean="0"/>
              <a:t>A web service has one or more ports. Each port is a binding deployed at a certain network address (endpoint). </a:t>
            </a:r>
          </a:p>
          <a:p>
            <a:r>
              <a:rPr lang="en-US" dirty="0" smtClean="0"/>
              <a:t>A binding is a port type using a particular message format and a particular transport protocol. A port type contains one or more operations. </a:t>
            </a:r>
          </a:p>
          <a:p>
            <a:r>
              <a:rPr lang="en-US" dirty="0" smtClean="0"/>
              <a:t>An operation has an input message and an output message. Each message has one or more parts. </a:t>
            </a:r>
          </a:p>
          <a:p>
            <a:r>
              <a:rPr lang="en-US" dirty="0" smtClean="0"/>
              <a:t>Each part is either a certain element defined in the schema of the web service, or any element belonging to a certain element type in that schema. </a:t>
            </a:r>
          </a:p>
          <a:p>
            <a:r>
              <a:rPr lang="en-US" dirty="0" smtClean="0"/>
              <a:t>All above information is fully described in WSDL.</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Continuation…</a:t>
            </a:r>
            <a:endParaRPr lang="en-US" dirty="0"/>
          </a:p>
        </p:txBody>
      </p:sp>
      <p:sp>
        <p:nvSpPr>
          <p:cNvPr id="3" name="Content Placeholder 2"/>
          <p:cNvSpPr>
            <a:spLocks noGrp="1"/>
          </p:cNvSpPr>
          <p:nvPr>
            <p:ph idx="1"/>
          </p:nvPr>
        </p:nvSpPr>
        <p:spPr/>
        <p:txBody>
          <a:bodyPr/>
          <a:lstStyle/>
          <a:p>
            <a:r>
              <a:rPr lang="en-US" dirty="0" smtClean="0"/>
              <a:t>To call a RPC style web service, one will create an XML element with the name of the operation and a child element for each of its input message part. </a:t>
            </a:r>
          </a:p>
          <a:p>
            <a:r>
              <a:rPr lang="en-US" dirty="0" smtClean="0"/>
              <a:t>To call a document style web service, one will just send the one and only part of its input message. </a:t>
            </a:r>
          </a:p>
          <a:p>
            <a:r>
              <a:rPr lang="en-US" dirty="0" smtClean="0"/>
              <a:t>Because the XML element used to call a RPC style web service is not defined in any schema, for better interoperability, one should create document style web services.</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JAX-WS - Introduction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JAX-WS 2.0 is a new programming model that simplifies application development through support of a standard, annotation-based model to develop Web Service applications and clients. </a:t>
            </a:r>
          </a:p>
          <a:p>
            <a:r>
              <a:rPr lang="en-US" dirty="0" smtClean="0"/>
              <a:t>The JAX-WS 2.0 specification strategically aligns itself with the current industry trend towards a more document-centric messaging model and replaces the remote procedure call programming model as defined by JAX-RPC.</a:t>
            </a:r>
          </a:p>
          <a:p>
            <a:r>
              <a:rPr lang="en-US" dirty="0" smtClean="0"/>
              <a:t>JAX-WS is the strategic programming model for developing Web services and is a required part of the Java Platform, Enterprise Edition 5 (Java EE 5). </a:t>
            </a:r>
          </a:p>
          <a:p>
            <a:r>
              <a:rPr lang="en-US" dirty="0" smtClean="0"/>
              <a:t>The implementation of the JAX-WS programming standard provides the following enhancements for developing Web services and clients:</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Enhancements in JAX-WS 2.0</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Better platform independence for Java applications. </a:t>
            </a:r>
          </a:p>
          <a:p>
            <a:r>
              <a:rPr lang="en-US" dirty="0" smtClean="0"/>
              <a:t>Using JAX-WS APIs, development of Web services and clients is simplified with better platform independence for Java applications. </a:t>
            </a:r>
          </a:p>
          <a:p>
            <a:r>
              <a:rPr lang="en-US" dirty="0" smtClean="0"/>
              <a:t>JAX-WS takes advantage of the dynamic proxy mechanism to provide a formal delegation model with a pluggable provider. This is an enhancement over JAX-RPC, which relies on the generation of vendor-specific stubs for invocation.</a:t>
            </a:r>
          </a:p>
          <a:p>
            <a:pPr>
              <a:buNone/>
            </a:pPr>
            <a:r>
              <a:rPr lang="en-US" dirty="0" smtClean="0"/>
              <a:t>Annotations</a:t>
            </a:r>
          </a:p>
          <a:p>
            <a:r>
              <a:rPr lang="en-US" dirty="0" smtClean="0"/>
              <a:t>JAX-WS introduces support for annotating Java classes with metadata to indicate that the Java class is a Web service. </a:t>
            </a:r>
          </a:p>
          <a:p>
            <a:r>
              <a:rPr lang="en-US" dirty="0" smtClean="0"/>
              <a:t>JAX-WS supports the use of annotations based on the Metadata Facility for the Java Programming Language (JSR 175) specification, the Web Services Metadata for the Java Platform (JSR 181) specification and annotations defined by the JAX-WS 2.0 specification. </a:t>
            </a:r>
          </a:p>
          <a:p>
            <a:endParaRPr lang="en-US" dirty="0" smtClean="0"/>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Enhancements in JAX-WS 2.0</a:t>
            </a:r>
            <a:endParaRPr lang="en-US" sz="3600"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Annotations(continued)</a:t>
            </a:r>
          </a:p>
          <a:p>
            <a:r>
              <a:rPr lang="en-US" dirty="0" smtClean="0"/>
              <a:t>Using annotations within the Java source and within the Java class simplifies development of Web services by defining some of the additional information that is typically obtained from </a:t>
            </a:r>
            <a:r>
              <a:rPr lang="en-US" i="1" dirty="0" smtClean="0"/>
              <a:t>deployment </a:t>
            </a:r>
            <a:r>
              <a:rPr lang="en-US" i="1" dirty="0" err="1" smtClean="0"/>
              <a:t>descriptorfiles,WSDLfiles</a:t>
            </a:r>
            <a:r>
              <a:rPr lang="en-US" i="1" dirty="0" smtClean="0"/>
              <a:t>, or mapping metadata from XML and WSDL files into the source artifacts.</a:t>
            </a:r>
          </a:p>
          <a:p>
            <a:r>
              <a:rPr lang="en-US" dirty="0" smtClean="0"/>
              <a:t>For example, we can embed a simple </a:t>
            </a:r>
            <a:r>
              <a:rPr lang="en-US" i="1" dirty="0" smtClean="0"/>
              <a:t>@</a:t>
            </a:r>
            <a:r>
              <a:rPr lang="en-US" i="1" dirty="0" err="1" smtClean="0"/>
              <a:t>WebServicetag</a:t>
            </a:r>
            <a:r>
              <a:rPr lang="en-US" i="1" dirty="0" smtClean="0"/>
              <a:t> in the Java source to expose the bean as a Web service.</a:t>
            </a:r>
          </a:p>
          <a:p>
            <a:r>
              <a:rPr lang="en-US" i="1" dirty="0" smtClean="0"/>
              <a:t>@</a:t>
            </a:r>
            <a:r>
              <a:rPr lang="en-US" i="1" dirty="0" err="1" smtClean="0"/>
              <a:t>WebService</a:t>
            </a:r>
            <a:r>
              <a:rPr lang="en-US" i="1" dirty="0" smtClean="0"/>
              <a:t> </a:t>
            </a:r>
          </a:p>
          <a:p>
            <a:r>
              <a:rPr lang="en-US" i="1" dirty="0" smtClean="0"/>
              <a:t>public class </a:t>
            </a:r>
            <a:r>
              <a:rPr lang="en-US" i="1" dirty="0" err="1" smtClean="0"/>
              <a:t>QuoteBean</a:t>
            </a:r>
            <a:r>
              <a:rPr lang="en-US" i="1" dirty="0" smtClean="0"/>
              <a:t> implements </a:t>
            </a:r>
            <a:r>
              <a:rPr lang="en-US" i="1" dirty="0" err="1" smtClean="0"/>
              <a:t>StockQuote</a:t>
            </a:r>
            <a:r>
              <a:rPr lang="en-US" i="1" dirty="0" smtClean="0"/>
              <a:t> { </a:t>
            </a:r>
          </a:p>
          <a:p>
            <a:r>
              <a:rPr lang="en-US" i="1" dirty="0" smtClean="0"/>
              <a:t>public float </a:t>
            </a:r>
            <a:r>
              <a:rPr lang="en-US" i="1" dirty="0" err="1" smtClean="0"/>
              <a:t>getQuote</a:t>
            </a:r>
            <a:r>
              <a:rPr lang="en-US" i="1" dirty="0" smtClean="0"/>
              <a:t>(String sym) { ... } </a:t>
            </a:r>
          </a:p>
          <a:p>
            <a:r>
              <a:rPr lang="en-US" i="1" dirty="0" smtClean="0"/>
              <a:t>}</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Enhancements in JAX-WS 2.0</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Annotations (continued)</a:t>
            </a:r>
          </a:p>
          <a:p>
            <a:r>
              <a:rPr lang="en-US" dirty="0" smtClean="0"/>
              <a:t>The </a:t>
            </a:r>
            <a:r>
              <a:rPr lang="en-US" b="1" dirty="0" smtClean="0"/>
              <a:t>@</a:t>
            </a:r>
            <a:r>
              <a:rPr lang="en-US" b="1" dirty="0" err="1" smtClean="0"/>
              <a:t>WebService</a:t>
            </a:r>
            <a:r>
              <a:rPr lang="en-US" b="1" dirty="0" smtClean="0"/>
              <a:t> </a:t>
            </a:r>
            <a:r>
              <a:rPr lang="en-US" dirty="0" smtClean="0"/>
              <a:t>annotation tells the server runtime to expose all public methods on that bean as a Web service.</a:t>
            </a:r>
          </a:p>
          <a:p>
            <a:r>
              <a:rPr lang="en-US" dirty="0" smtClean="0"/>
              <a:t>Additional levels of granularity can be controlled by adding additional annotations on individual methods or parameters. </a:t>
            </a:r>
          </a:p>
          <a:p>
            <a:r>
              <a:rPr lang="en-US" dirty="0" smtClean="0"/>
              <a:t>Using annotations makes it much easier to expose Java artifacts as Web services. </a:t>
            </a:r>
          </a:p>
          <a:p>
            <a:r>
              <a:rPr lang="en-US" dirty="0" smtClean="0"/>
              <a:t>In addition, as artifacts are created from using some of the top-down mapping tools starting from a WSDL file, annotations are included within the source and Java classes as a way of capturing the metadata along with the source files.</a:t>
            </a:r>
          </a:p>
          <a:p>
            <a:r>
              <a:rPr lang="en-US" dirty="0" smtClean="0"/>
              <a:t>Using annotations also improves the development of Web services within a team structure because we do not need to define every Web service in a single or common deployment descriptor as required with JAX-RPC Web services. </a:t>
            </a:r>
          </a:p>
          <a:p>
            <a:r>
              <a:rPr lang="en-US" dirty="0" smtClean="0"/>
              <a:t>Taking advantage of annotations with JAX-WS Web services allows </a:t>
            </a:r>
            <a:r>
              <a:rPr lang="en-US" i="1" dirty="0" smtClean="0"/>
              <a:t>parallel </a:t>
            </a:r>
            <a:r>
              <a:rPr lang="en-US" i="1" dirty="0" err="1" smtClean="0"/>
              <a:t>developmentof</a:t>
            </a:r>
            <a:r>
              <a:rPr lang="en-US" i="1" dirty="0" smtClean="0"/>
              <a:t> the service and the required metadata.</a:t>
            </a:r>
          </a:p>
          <a:p>
            <a:endParaRPr lang="en-US" dirty="0" smtClean="0"/>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Enhancements in JAX-WS 2.0</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Using resource injection </a:t>
            </a:r>
          </a:p>
          <a:p>
            <a:r>
              <a:rPr lang="en-US" dirty="0" smtClean="0"/>
              <a:t>JAX-WS supports resource injection to further simplify development of Web services. </a:t>
            </a:r>
          </a:p>
          <a:p>
            <a:r>
              <a:rPr lang="en-US" dirty="0" smtClean="0"/>
              <a:t>JAX-WS uses this key feature of Java EE 5 to shift the burden of creating and initializing common resources in a Java runtime environment from our Web service application to the application container environment itself. </a:t>
            </a:r>
          </a:p>
          <a:p>
            <a:r>
              <a:rPr lang="en-US" dirty="0" smtClean="0"/>
              <a:t>JAX-WS provides support for a subset of annotations that are defined in JSR-250 for resource injection and application lifecycle in its runtime.</a:t>
            </a:r>
          </a:p>
          <a:p>
            <a:r>
              <a:rPr lang="en-US" dirty="0" smtClean="0"/>
              <a:t>Using resource injection (continued)</a:t>
            </a:r>
          </a:p>
          <a:p>
            <a:r>
              <a:rPr lang="en-US" dirty="0" smtClean="0"/>
              <a:t>The following example illustrates using the </a:t>
            </a:r>
            <a:r>
              <a:rPr lang="en-US" i="1" dirty="0" smtClean="0"/>
              <a:t>@Resource annotation for resource injection:</a:t>
            </a:r>
          </a:p>
          <a:p>
            <a:r>
              <a:rPr lang="en-US" i="1" dirty="0" smtClean="0"/>
              <a:t>@</a:t>
            </a:r>
            <a:r>
              <a:rPr lang="en-US" i="1" dirty="0" err="1" smtClean="0"/>
              <a:t>WebService</a:t>
            </a:r>
            <a:endParaRPr lang="en-US" i="1" dirty="0" smtClean="0"/>
          </a:p>
          <a:p>
            <a:r>
              <a:rPr lang="en-US" i="1" dirty="0" smtClean="0"/>
              <a:t> public class </a:t>
            </a:r>
            <a:r>
              <a:rPr lang="en-US" i="1" dirty="0" err="1" smtClean="0"/>
              <a:t>MyService</a:t>
            </a:r>
            <a:r>
              <a:rPr lang="en-US" i="1" dirty="0" smtClean="0"/>
              <a:t> { </a:t>
            </a:r>
          </a:p>
          <a:p>
            <a:r>
              <a:rPr lang="en-US" i="1" dirty="0" smtClean="0"/>
              <a:t>@Resource</a:t>
            </a:r>
          </a:p>
          <a:p>
            <a:r>
              <a:rPr lang="en-US" i="1" dirty="0" smtClean="0"/>
              <a:t> private </a:t>
            </a:r>
            <a:r>
              <a:rPr lang="en-US" i="1" dirty="0" err="1" smtClean="0"/>
              <a:t>WebServiceContext</a:t>
            </a:r>
            <a:r>
              <a:rPr lang="en-US" i="1" dirty="0" smtClean="0"/>
              <a:t> </a:t>
            </a:r>
            <a:r>
              <a:rPr lang="en-US" i="1" dirty="0" err="1" smtClean="0"/>
              <a:t>ctx</a:t>
            </a:r>
            <a:r>
              <a:rPr lang="en-US" i="1" dirty="0" smtClean="0"/>
              <a:t>; </a:t>
            </a:r>
          </a:p>
          <a:p>
            <a:r>
              <a:rPr lang="en-US" i="1" dirty="0" smtClean="0"/>
              <a:t>public String echo (String input) { </a:t>
            </a:r>
          </a:p>
          <a:p>
            <a:r>
              <a:rPr lang="en-US" i="1" dirty="0" smtClean="0"/>
              <a:t>//some code </a:t>
            </a:r>
          </a:p>
          <a:p>
            <a:r>
              <a:rPr lang="en-US" i="1" dirty="0" smtClean="0"/>
              <a:t>} </a:t>
            </a:r>
          </a:p>
          <a:p>
            <a:r>
              <a:rPr lang="en-US" i="1" dirty="0" smtClean="0"/>
              <a:t>}</a:t>
            </a:r>
            <a:endParaRPr lang="en-US" dirty="0" smtClean="0"/>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Continuation…</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Data binding with Java Architecture for XML Binding (JAXB) 2.0 </a:t>
            </a:r>
          </a:p>
          <a:p>
            <a:r>
              <a:rPr lang="en-US" dirty="0" smtClean="0"/>
              <a:t>JAX-WS leverages the JAXB 2.0 API and tools as the binding technology for mappings between Java objects and XML documents. </a:t>
            </a:r>
          </a:p>
          <a:p>
            <a:r>
              <a:rPr lang="en-US" dirty="0" smtClean="0"/>
              <a:t>JAX-WS tooling relies on JAXB tooling for default data binding for two-way mappings between Java objects and XML documents.</a:t>
            </a:r>
          </a:p>
          <a:p>
            <a:pPr>
              <a:buNone/>
            </a:pPr>
            <a:r>
              <a:rPr lang="en-US" b="1" dirty="0" smtClean="0"/>
              <a:t>Dynamic and static clients</a:t>
            </a:r>
          </a:p>
          <a:p>
            <a:r>
              <a:rPr lang="en-US" dirty="0" smtClean="0"/>
              <a:t>The dynamic client API for JAX-WS is called the dispatch client (</a:t>
            </a:r>
            <a:r>
              <a:rPr lang="en-US" dirty="0" err="1" smtClean="0"/>
              <a:t>javax.xml.ws.Dispatch</a:t>
            </a:r>
            <a:r>
              <a:rPr lang="en-US" dirty="0" smtClean="0"/>
              <a:t>). The dispatch client is an XML messaging oriented client.</a:t>
            </a:r>
          </a:p>
          <a:p>
            <a:r>
              <a:rPr lang="en-US" dirty="0" smtClean="0"/>
              <a:t>The static client programming model for JAX-WS is called the proxy client. The proxy client invokes a Web service based on a Service Endpoint interface (SEI) which must be provided.</a:t>
            </a:r>
          </a:p>
          <a:p>
            <a:endParaRPr lang="en-US" dirty="0" smtClean="0"/>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Enhancements in JAX-WS 2.0</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Support for Message Transmission Optimized Mechanism (MTOM)</a:t>
            </a:r>
          </a:p>
          <a:p>
            <a:r>
              <a:rPr lang="en-US" dirty="0" smtClean="0"/>
              <a:t>Using JAX-WS, we can send binary attachments such as images or files along with Web services requests. </a:t>
            </a:r>
          </a:p>
          <a:p>
            <a:r>
              <a:rPr lang="en-US" dirty="0" smtClean="0"/>
              <a:t>JAX-WS adds support for optimized transmission of binary data as specified by Message Transmission Optimization Mechanism (MTOM).</a:t>
            </a:r>
          </a:p>
          <a:p>
            <a:pPr>
              <a:buNone/>
            </a:pPr>
            <a:r>
              <a:rPr lang="en-US" b="1" dirty="0" smtClean="0"/>
              <a:t>Multiple data binding technologies</a:t>
            </a:r>
          </a:p>
          <a:p>
            <a:r>
              <a:rPr lang="en-US" dirty="0" smtClean="0"/>
              <a:t>JAX-WS exposes the following binding technologies to the end user: </a:t>
            </a:r>
          </a:p>
          <a:p>
            <a:r>
              <a:rPr lang="en-US" dirty="0" smtClean="0"/>
              <a:t>•XML Source </a:t>
            </a:r>
          </a:p>
          <a:p>
            <a:r>
              <a:rPr lang="en-US" dirty="0" smtClean="0"/>
              <a:t>•SOAP Attachments API for Java (SAAJ) 1.3, and </a:t>
            </a:r>
          </a:p>
          <a:p>
            <a:r>
              <a:rPr lang="en-US" dirty="0" smtClean="0"/>
              <a:t>•Java Architecture for XML Binding (JAXB) 2.0.</a:t>
            </a:r>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Distributed Computing- Java RMI</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4038600" y="2438400"/>
            <a:ext cx="4667250" cy="2552700"/>
          </a:xfrm>
          <a:prstGeom prst="rect">
            <a:avLst/>
          </a:prstGeom>
          <a:noFill/>
          <a:ln w="9525">
            <a:noFill/>
            <a:miter lim="800000"/>
            <a:headEnd/>
            <a:tailEnd/>
          </a:ln>
        </p:spPr>
      </p:pic>
      <p:sp>
        <p:nvSpPr>
          <p:cNvPr id="5" name="Rectangle 4"/>
          <p:cNvSpPr/>
          <p:nvPr/>
        </p:nvSpPr>
        <p:spPr>
          <a:xfrm>
            <a:off x="609600" y="1828800"/>
            <a:ext cx="6248400" cy="2308324"/>
          </a:xfrm>
          <a:prstGeom prst="rect">
            <a:avLst/>
          </a:prstGeom>
        </p:spPr>
        <p:txBody>
          <a:bodyPr wrap="square">
            <a:spAutoFit/>
          </a:bodyPr>
          <a:lstStyle/>
          <a:p>
            <a:r>
              <a:rPr lang="en-US" dirty="0" smtClean="0"/>
              <a:t>RMI provides an</a:t>
            </a:r>
          </a:p>
          <a:p>
            <a:r>
              <a:rPr lang="en-US" dirty="0" smtClean="0"/>
              <a:t>architectural model of</a:t>
            </a:r>
          </a:p>
          <a:p>
            <a:r>
              <a:rPr lang="en-US" dirty="0" smtClean="0"/>
              <a:t>distributed Java</a:t>
            </a:r>
          </a:p>
          <a:p>
            <a:r>
              <a:rPr lang="en-US" dirty="0" smtClean="0"/>
              <a:t>application environment</a:t>
            </a:r>
          </a:p>
          <a:p>
            <a:r>
              <a:rPr lang="en-US" dirty="0" smtClean="0"/>
              <a:t>by calling remote Java</a:t>
            </a:r>
          </a:p>
          <a:p>
            <a:r>
              <a:rPr lang="en-US" dirty="0" smtClean="0"/>
              <a:t>objects and passing them</a:t>
            </a:r>
          </a:p>
          <a:p>
            <a:r>
              <a:rPr lang="en-US" dirty="0" smtClean="0"/>
              <a:t>as arguments or return</a:t>
            </a:r>
          </a:p>
          <a:p>
            <a:r>
              <a:rPr lang="en-US" dirty="0" smtClean="0"/>
              <a:t>values.</a:t>
            </a:r>
            <a:endParaRPr lang="en-US" dirty="0"/>
          </a:p>
        </p:txBody>
      </p:sp>
      <p:sp>
        <p:nvSpPr>
          <p:cNvPr id="6" name="Rectangle 5"/>
          <p:cNvSpPr/>
          <p:nvPr/>
        </p:nvSpPr>
        <p:spPr>
          <a:xfrm>
            <a:off x="609600" y="4191000"/>
            <a:ext cx="6248400" cy="2031325"/>
          </a:xfrm>
          <a:prstGeom prst="rect">
            <a:avLst/>
          </a:prstGeom>
        </p:spPr>
        <p:txBody>
          <a:bodyPr wrap="square">
            <a:spAutoFit/>
          </a:bodyPr>
          <a:lstStyle/>
          <a:p>
            <a:r>
              <a:rPr lang="en-US" dirty="0" smtClean="0"/>
              <a:t>It uses Java object</a:t>
            </a:r>
          </a:p>
          <a:p>
            <a:r>
              <a:rPr lang="en-US" dirty="0" smtClean="0"/>
              <a:t>serialization—a</a:t>
            </a:r>
          </a:p>
          <a:p>
            <a:r>
              <a:rPr lang="en-US" dirty="0" smtClean="0"/>
              <a:t>lightweight object</a:t>
            </a:r>
          </a:p>
          <a:p>
            <a:r>
              <a:rPr lang="en-US" dirty="0" smtClean="0"/>
              <a:t>persistence technique</a:t>
            </a:r>
          </a:p>
          <a:p>
            <a:r>
              <a:rPr lang="en-US" dirty="0" smtClean="0"/>
              <a:t>that allows the</a:t>
            </a:r>
          </a:p>
          <a:p>
            <a:r>
              <a:rPr lang="en-US" dirty="0" smtClean="0"/>
              <a:t>conversion of objects into</a:t>
            </a:r>
          </a:p>
          <a:p>
            <a:r>
              <a:rPr lang="en-US" dirty="0" smtClean="0"/>
              <a:t>streams.</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Enhancements in JAX-WS 2.0</a:t>
            </a:r>
            <a:endParaRPr lang="en-US" dirty="0"/>
          </a:p>
        </p:txBody>
      </p:sp>
      <p:sp>
        <p:nvSpPr>
          <p:cNvPr id="3" name="Content Placeholder 2"/>
          <p:cNvSpPr>
            <a:spLocks noGrp="1"/>
          </p:cNvSpPr>
          <p:nvPr>
            <p:ph idx="1"/>
          </p:nvPr>
        </p:nvSpPr>
        <p:spPr/>
        <p:txBody>
          <a:bodyPr/>
          <a:lstStyle/>
          <a:p>
            <a:pPr>
              <a:buNone/>
            </a:pPr>
            <a:r>
              <a:rPr lang="en-US" b="1" dirty="0" smtClean="0"/>
              <a:t>Support for SOAP 1.2</a:t>
            </a:r>
          </a:p>
          <a:p>
            <a:r>
              <a:rPr lang="en-US" dirty="0" smtClean="0"/>
              <a:t>Support for SOAP 1.2 has been added to JAX-WS 2.0. </a:t>
            </a:r>
          </a:p>
          <a:p>
            <a:r>
              <a:rPr lang="en-US" dirty="0" smtClean="0"/>
              <a:t>JAX-WS supports both SOAP 1.1 and SOAP 1.2 so that we can send binary attachments such as images or files along with Web services requests. </a:t>
            </a:r>
          </a:p>
          <a:p>
            <a:r>
              <a:rPr lang="en-US" dirty="0" smtClean="0"/>
              <a:t>JAX-WS adds support for optimized transmission of binary data as specified by MTOM.</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Enhancements in JAX-WS 2.0</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New development tools </a:t>
            </a:r>
          </a:p>
          <a:p>
            <a:r>
              <a:rPr lang="en-US" dirty="0" smtClean="0"/>
              <a:t>JAX-WS provides the </a:t>
            </a:r>
            <a:r>
              <a:rPr lang="en-US" b="1" dirty="0" err="1" smtClean="0"/>
              <a:t>wsgen</a:t>
            </a:r>
            <a:r>
              <a:rPr lang="en-US" b="1" dirty="0" smtClean="0"/>
              <a:t> and </a:t>
            </a:r>
            <a:r>
              <a:rPr lang="en-US" b="1" dirty="0" err="1" smtClean="0"/>
              <a:t>wsimport</a:t>
            </a:r>
            <a:r>
              <a:rPr lang="en-US" b="1" dirty="0" smtClean="0"/>
              <a:t> </a:t>
            </a:r>
            <a:r>
              <a:rPr lang="en-US" dirty="0" smtClean="0"/>
              <a:t>command-line tools for generating portable artifacts for JAX-WS Web services. </a:t>
            </a:r>
          </a:p>
          <a:p>
            <a:r>
              <a:rPr lang="en-US" dirty="0" smtClean="0"/>
              <a:t>When creating JAX-WS Web services, we can start with either a WSDL file or an implementation bean class. </a:t>
            </a:r>
          </a:p>
          <a:p>
            <a:r>
              <a:rPr lang="en-US" dirty="0" smtClean="0"/>
              <a:t>If we start with an implementation bean class, use the </a:t>
            </a:r>
            <a:r>
              <a:rPr lang="en-US" b="1" i="1" dirty="0" err="1" smtClean="0"/>
              <a:t>wsgen</a:t>
            </a:r>
            <a:r>
              <a:rPr lang="en-US" b="1" i="1" dirty="0" smtClean="0"/>
              <a:t> </a:t>
            </a:r>
            <a:r>
              <a:rPr lang="en-US" i="1" dirty="0" smtClean="0"/>
              <a:t>command-line tool to generate all the Web services server artifacts, including a WSDL file if requested. </a:t>
            </a:r>
          </a:p>
          <a:p>
            <a:r>
              <a:rPr lang="en-US" dirty="0" smtClean="0"/>
              <a:t>If we start with a WSDL file, use the </a:t>
            </a:r>
            <a:r>
              <a:rPr lang="en-US" b="1" i="1" dirty="0" err="1" smtClean="0"/>
              <a:t>wsimport</a:t>
            </a:r>
            <a:r>
              <a:rPr lang="en-US" b="1" i="1" dirty="0" smtClean="0"/>
              <a:t> </a:t>
            </a:r>
            <a:r>
              <a:rPr lang="en-US" i="1" dirty="0" smtClean="0"/>
              <a:t>command-line tool to generate all the Web services artifacts for either the server or the client. </a:t>
            </a:r>
          </a:p>
          <a:p>
            <a:r>
              <a:rPr lang="en-US" dirty="0" smtClean="0"/>
              <a:t>The </a:t>
            </a:r>
            <a:r>
              <a:rPr lang="en-US" dirty="0" err="1" smtClean="0"/>
              <a:t>wsimport</a:t>
            </a:r>
            <a:r>
              <a:rPr lang="en-US" dirty="0" smtClean="0"/>
              <a:t> command line tool processes the WSDL file with schema definitions to generate the portable artifacts, which include the service class, the service endpoint interface class, and the JAXB 2.0 classes for the corresponding XML schema. </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Developing JAX-WS Web services (bottom-up development)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developing a JAX-WS Web service starting from JavaBeans, we can use a bean that already exists and then enable the implementation for JAX-WS Web services. </a:t>
            </a:r>
          </a:p>
          <a:p>
            <a:r>
              <a:rPr lang="en-US" dirty="0" smtClean="0"/>
              <a:t>The use of annotations simplifies the enabling of a bean for Web services. Adding the @</a:t>
            </a:r>
            <a:r>
              <a:rPr lang="en-US" dirty="0" err="1" smtClean="0"/>
              <a:t>WebService</a:t>
            </a:r>
            <a:r>
              <a:rPr lang="en-US" dirty="0" smtClean="0"/>
              <a:t> annotation to the bean defines the application as a Web service and how a client can access the Web service. </a:t>
            </a:r>
          </a:p>
          <a:p>
            <a:r>
              <a:rPr lang="en-US" dirty="0" smtClean="0"/>
              <a:t>JavaBeans can have a service endpoint interface, but it is not required. </a:t>
            </a:r>
          </a:p>
          <a:p>
            <a:r>
              <a:rPr lang="en-US" dirty="0" smtClean="0"/>
              <a:t>Enabling JavaBeans for Web services includes annotating the bean and the optional service endpoint interface, assembling all artifacts required for the Web service, and deploying the application. </a:t>
            </a:r>
          </a:p>
          <a:p>
            <a:r>
              <a:rPr lang="en-US" dirty="0" smtClean="0"/>
              <a:t>We are not required to develop a WSDL file because the use of annotations can provide all of the WSDL information necessary to configure the service endpoint or the client. It is, however, a best practice to develop a WSDL file.</a:t>
            </a:r>
          </a:p>
          <a:p>
            <a:endParaRPr lang="en-US" dirty="0" smtClean="0"/>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Developing JAX-WS Web services (top-down development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We can use a top-down development approach to create a JAX-WS Web service with an existing WSDL file using JavaBeans.</a:t>
            </a:r>
          </a:p>
          <a:p>
            <a:r>
              <a:rPr lang="en-US" dirty="0" smtClean="0"/>
              <a:t>We can use the JAX-WS tool, </a:t>
            </a:r>
            <a:r>
              <a:rPr lang="en-US" b="1" dirty="0" err="1" smtClean="0"/>
              <a:t>wsimport</a:t>
            </a:r>
            <a:r>
              <a:rPr lang="en-US" b="1" dirty="0" smtClean="0"/>
              <a:t>, </a:t>
            </a:r>
            <a:r>
              <a:rPr lang="en-US" dirty="0" smtClean="0"/>
              <a:t>to process a WSDL file and generate portable Java artifacts that are used to create a Web service. The portable Java artifacts created using the </a:t>
            </a:r>
            <a:r>
              <a:rPr lang="en-US" dirty="0" err="1" smtClean="0"/>
              <a:t>wsimport</a:t>
            </a:r>
            <a:r>
              <a:rPr lang="en-US" dirty="0" smtClean="0"/>
              <a:t> tool are: </a:t>
            </a:r>
          </a:p>
          <a:p>
            <a:r>
              <a:rPr lang="en-US" dirty="0" smtClean="0"/>
              <a:t>Service endpoint interface (SEI) </a:t>
            </a:r>
          </a:p>
          <a:p>
            <a:r>
              <a:rPr lang="en-US" dirty="0" smtClean="0"/>
              <a:t>Service class </a:t>
            </a:r>
          </a:p>
          <a:p>
            <a:r>
              <a:rPr lang="en-US" dirty="0" smtClean="0"/>
              <a:t>Exception class that is mapped from the </a:t>
            </a:r>
            <a:r>
              <a:rPr lang="en-US" dirty="0" err="1" smtClean="0"/>
              <a:t>wsdl:fault</a:t>
            </a:r>
            <a:r>
              <a:rPr lang="en-US" dirty="0" smtClean="0"/>
              <a:t> class (if any) </a:t>
            </a:r>
          </a:p>
          <a:p>
            <a:r>
              <a:rPr lang="en-US" dirty="0" smtClean="0"/>
              <a:t>Java Architecture for XML Binding (JAXB) generated type values which are Java classes mapped from XML schema types</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Service Implementation Bean (SIB)</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WS-Metadata 2.0 defines the requirements for deploying a Java class as a Web service. Classes that meet these requirements are called service implementation beans (</a:t>
            </a:r>
            <a:r>
              <a:rPr lang="en-US" b="1" i="1" dirty="0" smtClean="0"/>
              <a:t>SIBs). </a:t>
            </a:r>
          </a:p>
          <a:p>
            <a:r>
              <a:rPr lang="en-US" dirty="0" smtClean="0"/>
              <a:t>While JAX-RPC required services to be implemented using service endpoint interfaces (SEIs) that had to extend </a:t>
            </a:r>
            <a:r>
              <a:rPr lang="en-US" i="1" dirty="0" err="1" smtClean="0"/>
              <a:t>java.rmi.Remote</a:t>
            </a:r>
            <a:r>
              <a:rPr lang="en-US" i="1" dirty="0" smtClean="0"/>
              <a:t>, that requirement no longer applies with JAX-WS and WS-Metadata. </a:t>
            </a:r>
          </a:p>
          <a:p>
            <a:r>
              <a:rPr lang="en-US" dirty="0" smtClean="0"/>
              <a:t>In addition, both POJOs and EJBs that conform to the service implementation bean requirements can be deployed as Web services. This is a big improvement over J2EE 1.4, which has two different bean specifications—</a:t>
            </a:r>
          </a:p>
          <a:p>
            <a:r>
              <a:rPr lang="en-US" dirty="0" smtClean="0"/>
              <a:t>one for EJB deployment (which requires a Web service to be implemented with the stateless session bean interfaces) </a:t>
            </a:r>
          </a:p>
          <a:p>
            <a:r>
              <a:rPr lang="en-US" dirty="0" smtClean="0"/>
              <a:t>and one for Web container (</a:t>
            </a:r>
            <a:r>
              <a:rPr lang="en-US" dirty="0" err="1" smtClean="0"/>
              <a:t>servlet</a:t>
            </a:r>
            <a:r>
              <a:rPr lang="en-US" dirty="0" smtClean="0"/>
              <a:t>) deployment</a:t>
            </a:r>
          </a:p>
          <a:p>
            <a:endParaRPr lang="en-US" i="1" dirty="0" smtClean="0"/>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Different Endpoints</a:t>
            </a:r>
            <a:endParaRPr lang="en-US" dirty="0"/>
          </a:p>
        </p:txBody>
      </p:sp>
      <p:sp>
        <p:nvSpPr>
          <p:cNvPr id="3" name="Content Placeholder 2"/>
          <p:cNvSpPr>
            <a:spLocks noGrp="1"/>
          </p:cNvSpPr>
          <p:nvPr>
            <p:ph idx="1"/>
          </p:nvPr>
        </p:nvSpPr>
        <p:spPr/>
        <p:txBody>
          <a:bodyPr>
            <a:normAutofit lnSpcReduction="10000"/>
          </a:bodyPr>
          <a:lstStyle/>
          <a:p>
            <a:r>
              <a:rPr lang="en-US" dirty="0" smtClean="0"/>
              <a:t>WSEE 1.2 specifies that a POJO, as long as it meets the requirement spelled out in WS-Metadata for a SIB, can be used to implement a Web service deployed to the Web container. This is commonly referred to as a </a:t>
            </a:r>
            <a:r>
              <a:rPr lang="en-US" b="1" i="1" dirty="0" err="1" smtClean="0"/>
              <a:t>servlet</a:t>
            </a:r>
            <a:r>
              <a:rPr lang="en-US" b="1" i="1" dirty="0" smtClean="0"/>
              <a:t> endpoint</a:t>
            </a:r>
          </a:p>
          <a:p>
            <a:r>
              <a:rPr lang="en-US" dirty="0" smtClean="0"/>
              <a:t>WSEE 1.2 specifies that a stateless session bean can be used to implement a Web service to be deployed in the EJB container. This is commonly referred to as an </a:t>
            </a:r>
            <a:r>
              <a:rPr lang="en-US" b="1" i="1" dirty="0" smtClean="0"/>
              <a:t>EJB endpoint. </a:t>
            </a:r>
          </a:p>
          <a:p>
            <a:r>
              <a:rPr lang="en-US" dirty="0" smtClean="0"/>
              <a:t>The requirements for creating a SIB from a stateless session bean are spelled out in WSEE.</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Developing JAX-WS clients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JAX-WS client programming model supports both the Dispatch client API and the Dynamic Proxy client API. </a:t>
            </a:r>
          </a:p>
          <a:p>
            <a:r>
              <a:rPr lang="en-US" dirty="0" smtClean="0"/>
              <a:t>The Dispatch client API is a dynamic client programming model, whereas the static client programming model for JAX-WS is the Dynamic Proxy client. </a:t>
            </a:r>
          </a:p>
          <a:p>
            <a:r>
              <a:rPr lang="en-US" dirty="0" smtClean="0"/>
              <a:t>The Dispatch and Dynamic Proxy clients enable both synchronous and asynchronous invocation of JAX-WS Web services.</a:t>
            </a:r>
          </a:p>
          <a:p>
            <a:r>
              <a:rPr lang="en-US" b="1" i="1" dirty="0" smtClean="0"/>
              <a:t>Dispatch client: </a:t>
            </a:r>
            <a:r>
              <a:rPr lang="en-US" i="1" dirty="0" smtClean="0"/>
              <a:t>Use this client when we want to work at the XML message level or when we want to work without any generated artifacts at the JAX-WS level. </a:t>
            </a:r>
          </a:p>
          <a:p>
            <a:r>
              <a:rPr lang="en-US" b="1" i="1" dirty="0" smtClean="0"/>
              <a:t>Dynamic Proxy client: </a:t>
            </a:r>
            <a:r>
              <a:rPr lang="en-US" i="1" dirty="0" smtClean="0"/>
              <a:t>Use this client when we want to invoke a Web service based on a service endpoint interface.</a:t>
            </a:r>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Distributed Computing- Java RMI</a:t>
            </a:r>
            <a:endParaRPr lang="en-US" dirty="0"/>
          </a:p>
        </p:txBody>
      </p:sp>
      <p:sp>
        <p:nvSpPr>
          <p:cNvPr id="3" name="Content Placeholder 2"/>
          <p:cNvSpPr>
            <a:spLocks noGrp="1"/>
          </p:cNvSpPr>
          <p:nvPr>
            <p:ph idx="1"/>
          </p:nvPr>
        </p:nvSpPr>
        <p:spPr/>
        <p:txBody>
          <a:bodyPr>
            <a:normAutofit fontScale="92500"/>
          </a:bodyPr>
          <a:lstStyle/>
          <a:p>
            <a:r>
              <a:rPr lang="en-US" dirty="0" smtClean="0"/>
              <a:t> Although RMI had inherent advantages provided by the distributed object model of the Java platform, it also had some </a:t>
            </a:r>
            <a:r>
              <a:rPr lang="en-US" b="1" dirty="0" smtClean="0"/>
              <a:t>limitations:</a:t>
            </a:r>
          </a:p>
          <a:p>
            <a:pPr lvl="2">
              <a:buFont typeface="Wingdings" pitchFamily="2" charset="2"/>
              <a:buChar char="§"/>
            </a:pPr>
            <a:r>
              <a:rPr lang="en-US" dirty="0" smtClean="0"/>
              <a:t>RMI is limited only to the Java platform. It does not provide language  independence in its distributed model as targeted by CORBA.</a:t>
            </a:r>
          </a:p>
          <a:p>
            <a:pPr lvl="2">
              <a:buFont typeface="Wingdings" pitchFamily="2" charset="2"/>
              <a:buChar char="§"/>
            </a:pPr>
            <a:r>
              <a:rPr lang="en-US" dirty="0" smtClean="0"/>
              <a:t>RMI-based application architectures are tightly coupled because of the connection-oriented nature. Hence, achieving high scalability in such  an application model becomes a challenge.</a:t>
            </a:r>
          </a:p>
          <a:p>
            <a:pPr lvl="2">
              <a:buFont typeface="Wingdings" pitchFamily="2" charset="2"/>
              <a:buChar char="§"/>
            </a:pPr>
            <a:r>
              <a:rPr lang="en-US" dirty="0" smtClean="0"/>
              <a:t>RMI does not provide any specific session management support. In a typical client/server implementation, the server has to maintain the session and state information of the multiple clients who access it. Maintaining such information within the server application without a standard support is a complex task.</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Emergence of Web Services</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
            </a:pPr>
            <a:r>
              <a:rPr lang="en-US" dirty="0" smtClean="0"/>
              <a:t>The increasing demands of the industry for enabling B2B, application-to-application (A2A), communication has led to a growing requirement for </a:t>
            </a:r>
            <a:r>
              <a:rPr lang="en-US" b="1" i="1" dirty="0" smtClean="0"/>
              <a:t>service-oriented architectures.</a:t>
            </a:r>
          </a:p>
          <a:p>
            <a:pPr>
              <a:buFont typeface="Wingdings" pitchFamily="2" charset="2"/>
              <a:buChar char="§"/>
            </a:pPr>
            <a:r>
              <a:rPr lang="en-US" dirty="0" smtClean="0"/>
              <a:t> Enabling service-oriented applications facilitates </a:t>
            </a:r>
            <a:r>
              <a:rPr lang="en-US" i="1" dirty="0" smtClean="0"/>
              <a:t>the exposure of business applications as service components enable business applications from other organizations to</a:t>
            </a:r>
          </a:p>
          <a:p>
            <a:pPr>
              <a:buFont typeface="Wingdings" pitchFamily="2" charset="2"/>
              <a:buChar char="§"/>
            </a:pPr>
            <a:r>
              <a:rPr lang="en-US" i="1" dirty="0" smtClean="0"/>
              <a:t>link with these services for application interaction and data sharing without human intervention.</a:t>
            </a:r>
          </a:p>
          <a:p>
            <a:pPr>
              <a:buFont typeface="Wingdings" pitchFamily="2" charset="2"/>
              <a:buChar char="§"/>
            </a:pPr>
            <a:r>
              <a:rPr lang="en-US" dirty="0" smtClean="0"/>
              <a:t> By adopting Web technologies, the service-oriented architecture model facilitates the delivery of services over the Internet by leveraging standard technologies such as XML.</a:t>
            </a:r>
          </a:p>
          <a:p>
            <a:pPr>
              <a:buFont typeface="Wingdings" pitchFamily="2" charset="2"/>
              <a:buChar char="§"/>
            </a:pPr>
            <a:r>
              <a:rPr lang="en-US" dirty="0" smtClean="0"/>
              <a:t> It uses platform-neutral standards by exposing the underlying application components and making them available to any application, any platform, or any device, and at any location.</a:t>
            </a:r>
          </a:p>
          <a:p>
            <a:pPr>
              <a:buFont typeface="Wingdings" pitchFamily="2" charset="2"/>
              <a:buChar char="§"/>
            </a:pPr>
            <a:r>
              <a:rPr lang="en-US" dirty="0" smtClean="0"/>
              <a:t> Today, this phenomenon is well adopted for implementation and is commonly referred to as </a:t>
            </a:r>
            <a:r>
              <a:rPr lang="en-US" b="1" i="1" dirty="0" smtClean="0"/>
              <a:t>Web services.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Service Oriented Architecture (SOA)</a:t>
            </a:r>
            <a:endParaRPr lang="en-US" sz="4000" dirty="0"/>
          </a:p>
        </p:txBody>
      </p:sp>
      <p:sp>
        <p:nvSpPr>
          <p:cNvPr id="3" name="Content Placeholder 2"/>
          <p:cNvSpPr>
            <a:spLocks noGrp="1"/>
          </p:cNvSpPr>
          <p:nvPr>
            <p:ph idx="1"/>
          </p:nvPr>
        </p:nvSpPr>
        <p:spPr/>
        <p:txBody>
          <a:bodyPr>
            <a:normAutofit/>
          </a:bodyPr>
          <a:lstStyle/>
          <a:p>
            <a:pPr>
              <a:buFont typeface="Wingdings" pitchFamily="2" charset="2"/>
              <a:buChar char="§"/>
            </a:pPr>
            <a:r>
              <a:rPr lang="en-US" dirty="0" smtClean="0"/>
              <a:t>Web services promote an environment for systems that is loosely coupled and interoperable. Many of the concepts for Web services come from a conceptual architecture called service-oriented architecture (SOA).</a:t>
            </a:r>
          </a:p>
          <a:p>
            <a:pPr>
              <a:buFont typeface="Wingdings" pitchFamily="2" charset="2"/>
              <a:buChar char="§"/>
            </a:pPr>
            <a:r>
              <a:rPr lang="en-US" dirty="0" smtClean="0"/>
              <a:t>SOA configures entities (services, registries, contracts, and proxies) to maximize loose coupling and reuse. </a:t>
            </a:r>
          </a:p>
          <a:p>
            <a:pPr>
              <a:buFont typeface="Wingdings" pitchFamily="2" charset="2"/>
              <a:buChar char="§"/>
            </a:pPr>
            <a:r>
              <a:rPr lang="en-US" i="1" dirty="0" smtClean="0"/>
              <a:t>Software architecture describes the system's components and the way they interact at a high level.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1028</TotalTime>
  <Words>4912</Words>
  <Application>Microsoft Office PowerPoint</Application>
  <PresentationFormat>On-screen Show (4:3)</PresentationFormat>
  <Paragraphs>353</Paragraphs>
  <Slides>66</Slides>
  <Notes>0</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Flow</vt:lpstr>
      <vt:lpstr>Introduction to Java Webservices</vt:lpstr>
      <vt:lpstr>What Is Distributed Computing?</vt:lpstr>
      <vt:lpstr>Continuation….</vt:lpstr>
      <vt:lpstr>The Importance of Distributed Computing</vt:lpstr>
      <vt:lpstr>The Importance of Distributed Computing</vt:lpstr>
      <vt:lpstr>Distributed Computing- Java RMI</vt:lpstr>
      <vt:lpstr>Distributed Computing- Java RMI</vt:lpstr>
      <vt:lpstr>The Emergence of Web Services</vt:lpstr>
      <vt:lpstr>Service Oriented Architecture (SOA)</vt:lpstr>
      <vt:lpstr>Service Oriented Architecture (SOA)</vt:lpstr>
      <vt:lpstr>Service Oriented Architecture (SOA) </vt:lpstr>
      <vt:lpstr>Service Oriented Architecture (SOA) </vt:lpstr>
      <vt:lpstr>SOA Entities </vt:lpstr>
      <vt:lpstr>SOA Entities-Service Consumer </vt:lpstr>
      <vt:lpstr>SOA Entities-Service Provider</vt:lpstr>
      <vt:lpstr>SOA Entities-Service Registry</vt:lpstr>
      <vt:lpstr>SOA Entities-Service Contract</vt:lpstr>
      <vt:lpstr>SOA Entities-Service Proxy </vt:lpstr>
      <vt:lpstr>SOA Entities-Service Proxy </vt:lpstr>
      <vt:lpstr>What Are Web Services?</vt:lpstr>
      <vt:lpstr>What Are Web Services?</vt:lpstr>
      <vt:lpstr>Web Services Motivation</vt:lpstr>
      <vt:lpstr>Web Services Characteristics</vt:lpstr>
      <vt:lpstr>Web Services Characteristics</vt:lpstr>
      <vt:lpstr>Why Use Web Services?</vt:lpstr>
      <vt:lpstr>Basic Operational Model of Web Services</vt:lpstr>
      <vt:lpstr>Core Web Services Standards</vt:lpstr>
      <vt:lpstr>SOAP</vt:lpstr>
      <vt:lpstr>SOAP….</vt:lpstr>
      <vt:lpstr>WSDL</vt:lpstr>
      <vt:lpstr>WSDL document Structure</vt:lpstr>
      <vt:lpstr>Where does WSDL fit in SOA</vt:lpstr>
      <vt:lpstr>UDDI</vt:lpstr>
      <vt:lpstr>Key Benefits of Web Services</vt:lpstr>
      <vt:lpstr>Web services - Design</vt:lpstr>
      <vt:lpstr>Continuation…</vt:lpstr>
      <vt:lpstr>Continuation…</vt:lpstr>
      <vt:lpstr>Continuation….</vt:lpstr>
      <vt:lpstr>Continuation..</vt:lpstr>
      <vt:lpstr>Continuation….</vt:lpstr>
      <vt:lpstr>Input/output messages, parts</vt:lpstr>
      <vt:lpstr>RPC  and Document Style web services</vt:lpstr>
      <vt:lpstr>PortyType</vt:lpstr>
      <vt:lpstr>PortTypes : continuation…</vt:lpstr>
      <vt:lpstr>Binding</vt:lpstr>
      <vt:lpstr>Binding: Continuation…</vt:lpstr>
      <vt:lpstr>Port</vt:lpstr>
      <vt:lpstr>Port : continuation…</vt:lpstr>
      <vt:lpstr>Target namespace</vt:lpstr>
      <vt:lpstr>Target namespace: continuation…</vt:lpstr>
      <vt:lpstr>Quick recap…</vt:lpstr>
      <vt:lpstr>Continuation…</vt:lpstr>
      <vt:lpstr>JAX-WS - Introduction</vt:lpstr>
      <vt:lpstr>Enhancements in JAX-WS 2.0</vt:lpstr>
      <vt:lpstr>Enhancements in JAX-WS 2.0</vt:lpstr>
      <vt:lpstr>Enhancements in JAX-WS 2.0</vt:lpstr>
      <vt:lpstr>Enhancements in JAX-WS 2.0</vt:lpstr>
      <vt:lpstr>Continuation…</vt:lpstr>
      <vt:lpstr>Enhancements in JAX-WS 2.0</vt:lpstr>
      <vt:lpstr>Enhancements in JAX-WS 2.0</vt:lpstr>
      <vt:lpstr>Enhancements in JAX-WS 2.0</vt:lpstr>
      <vt:lpstr>Developing JAX-WS Web services (bottom-up development)</vt:lpstr>
      <vt:lpstr>Developing JAX-WS Web services (top-down development )</vt:lpstr>
      <vt:lpstr>Service Implementation Bean (SIB)</vt:lpstr>
      <vt:lpstr>Different Endpoints</vt:lpstr>
      <vt:lpstr>Developing JAX-WS clients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Webservices</dc:title>
  <dc:creator/>
  <cp:lastModifiedBy>rajesv</cp:lastModifiedBy>
  <cp:revision>156</cp:revision>
  <dcterms:created xsi:type="dcterms:W3CDTF">2006-08-16T00:00:00Z</dcterms:created>
  <dcterms:modified xsi:type="dcterms:W3CDTF">2012-07-12T08:10:38Z</dcterms:modified>
</cp:coreProperties>
</file>