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43B30-B7CB-4443-92C0-E552899690A0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55E0B-0586-4668-9F32-5DD400DFF1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55E0B-0586-4668-9F32-5DD400DFF1D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5083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Is Distributed Computing?</a:t>
            </a:r>
            <a:br>
              <a:rPr lang="en-US" b="1" dirty="0" smtClean="0"/>
            </a:br>
            <a:r>
              <a:rPr lang="en-US" dirty="0" smtClean="0"/>
              <a:t> </a:t>
            </a:r>
            <a:r>
              <a:rPr lang="en-US" i="1" dirty="0" smtClean="0"/>
              <a:t>Distributing Computing is a type of</a:t>
            </a:r>
            <a:br>
              <a:rPr lang="en-US" i="1" dirty="0" smtClean="0"/>
            </a:br>
            <a:r>
              <a:rPr lang="en-US" i="1" dirty="0" smtClean="0"/>
              <a:t>computing in which different</a:t>
            </a:r>
            <a:br>
              <a:rPr lang="en-US" i="1" dirty="0" smtClean="0"/>
            </a:br>
            <a:r>
              <a:rPr lang="en-US" i="1" dirty="0" smtClean="0"/>
              <a:t>components and objects comprising an</a:t>
            </a:r>
            <a:br>
              <a:rPr lang="en-US" i="1" dirty="0" smtClean="0"/>
            </a:br>
            <a:r>
              <a:rPr lang="en-US" i="1" dirty="0" smtClean="0"/>
              <a:t>application can be located on different</a:t>
            </a:r>
            <a:br>
              <a:rPr lang="en-US" i="1" dirty="0" smtClean="0"/>
            </a:br>
            <a:r>
              <a:rPr lang="en-US" i="1" dirty="0" smtClean="0"/>
              <a:t>computers connected to a </a:t>
            </a:r>
            <a:r>
              <a:rPr lang="en-US" i="1" dirty="0" smtClean="0"/>
              <a:t>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 flipV="1">
            <a:off x="7772399" y="5638799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SOA </a:t>
            </a:r>
            <a:r>
              <a:rPr lang="en-US" b="1" dirty="0" smtClean="0"/>
              <a:t>Entities-Service Consumer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Service </a:t>
            </a:r>
            <a:r>
              <a:rPr lang="en-US" b="1" dirty="0" smtClean="0"/>
              <a:t>Consumer is an application, service, or some other type of software module that requires a service. </a:t>
            </a:r>
          </a:p>
          <a:p>
            <a:r>
              <a:rPr lang="en-US" b="1" dirty="0" smtClean="0"/>
              <a:t>Service Consumer is </a:t>
            </a:r>
            <a:r>
              <a:rPr lang="en-US" b="1" dirty="0" smtClean="0"/>
              <a:t>the entity that initiates the locating of the service in the registry, binding to the service over a transport, and executing the service function. 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service </a:t>
            </a:r>
            <a:r>
              <a:rPr lang="en-US" b="1" dirty="0" err="1" smtClean="0"/>
              <a:t>consumere</a:t>
            </a:r>
            <a:r>
              <a:rPr lang="en-US" b="1" dirty="0" smtClean="0"/>
              <a:t> </a:t>
            </a:r>
            <a:r>
              <a:rPr lang="en-US" b="1" dirty="0" err="1" smtClean="0"/>
              <a:t>xecutes</a:t>
            </a:r>
            <a:r>
              <a:rPr lang="en-US" b="1" dirty="0" smtClean="0"/>
              <a:t> </a:t>
            </a:r>
            <a:r>
              <a:rPr lang="en-US" b="1" dirty="0" smtClean="0"/>
              <a:t>the service by sending it a request formatted according to the contract.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SOA </a:t>
            </a:r>
            <a:r>
              <a:rPr lang="en-US" b="1" dirty="0" smtClean="0"/>
              <a:t>Entities-Service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service </a:t>
            </a:r>
            <a:r>
              <a:rPr lang="en-US" b="1" dirty="0" smtClean="0"/>
              <a:t>provider is </a:t>
            </a:r>
            <a:r>
              <a:rPr lang="en-US" b="1" dirty="0" smtClean="0"/>
              <a:t>the service, the network-addressable entity that accepts and executes requests from consumers. </a:t>
            </a:r>
          </a:p>
          <a:p>
            <a:r>
              <a:rPr lang="en-US" b="1" dirty="0" smtClean="0"/>
              <a:t>Service provider can </a:t>
            </a:r>
            <a:r>
              <a:rPr lang="en-US" b="1" dirty="0" smtClean="0"/>
              <a:t>be a mainframe system, a component, or some other type of software system that executes the service request. 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service </a:t>
            </a:r>
            <a:r>
              <a:rPr lang="en-US" b="1" dirty="0" smtClean="0"/>
              <a:t>provider publishes </a:t>
            </a:r>
            <a:r>
              <a:rPr lang="en-US" b="1" dirty="0" smtClean="0"/>
              <a:t>its contract in the registry for access by service consumers.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SOA </a:t>
            </a:r>
            <a:r>
              <a:rPr lang="en-US" b="1" dirty="0" smtClean="0"/>
              <a:t>Entities-Service 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service </a:t>
            </a:r>
            <a:r>
              <a:rPr lang="en-US" b="1" dirty="0" smtClean="0"/>
              <a:t>registry is </a:t>
            </a:r>
            <a:r>
              <a:rPr lang="en-US" b="1" dirty="0" smtClean="0"/>
              <a:t>a network-based directory that contains available services. 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is an entity that accepts and stores contracts from </a:t>
            </a:r>
            <a:r>
              <a:rPr lang="en-US" b="1" dirty="0" smtClean="0"/>
              <a:t>service </a:t>
            </a:r>
            <a:r>
              <a:rPr lang="en-US" b="1" dirty="0" smtClean="0"/>
              <a:t>providers and </a:t>
            </a:r>
            <a:r>
              <a:rPr lang="en-US" b="1" dirty="0" smtClean="0"/>
              <a:t>provides those contracts to interested service consumers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SOA </a:t>
            </a:r>
            <a:r>
              <a:rPr lang="en-US" b="1" dirty="0" smtClean="0"/>
              <a:t>Entities-Service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contract is </a:t>
            </a:r>
            <a:r>
              <a:rPr lang="en-US" b="1" dirty="0" smtClean="0"/>
              <a:t>a specification of the way a consumer of a service will interact with the provider of the service. 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specifies the format of the request and response from the service. 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service contract may require a set of preconditions and post conditions. The pre conditions and post conditions specify the state that the service must be in to execute a particular function.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SOA </a:t>
            </a:r>
            <a:r>
              <a:rPr lang="en-US" b="1" dirty="0" smtClean="0"/>
              <a:t>Entities-Service Proxy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service provider supplies a </a:t>
            </a:r>
            <a:r>
              <a:rPr lang="en-US" b="1" i="1" dirty="0" smtClean="0"/>
              <a:t>service </a:t>
            </a:r>
            <a:r>
              <a:rPr lang="en-US" b="1" i="1" dirty="0" smtClean="0"/>
              <a:t>proxy to </a:t>
            </a:r>
            <a:r>
              <a:rPr lang="en-US" b="1" i="1" dirty="0" smtClean="0"/>
              <a:t>the service consumer. 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service consumer executes the request by calling an API function on the proxy. 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service proxy finds a contract and a reference to the service provider in the registry. 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then formats the request message and executes the request on behalf of the consumer. 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service proxy is a convenience entity for the service consumer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SOA </a:t>
            </a:r>
            <a:r>
              <a:rPr lang="en-US" b="1" dirty="0" smtClean="0"/>
              <a:t>Characteristics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Service-oriented software architecture has these characteristics*</a:t>
            </a:r>
          </a:p>
          <a:p>
            <a:r>
              <a:rPr lang="en-US" dirty="0" smtClean="0"/>
              <a:t>Services </a:t>
            </a:r>
            <a:r>
              <a:rPr lang="en-US" dirty="0" smtClean="0"/>
              <a:t>are discoverable and dynamically bound.</a:t>
            </a:r>
          </a:p>
          <a:p>
            <a:r>
              <a:rPr lang="en-US" dirty="0" smtClean="0"/>
              <a:t>Services </a:t>
            </a:r>
            <a:r>
              <a:rPr lang="en-US" dirty="0" smtClean="0"/>
              <a:t>are self-contained and modular.</a:t>
            </a:r>
          </a:p>
          <a:p>
            <a:r>
              <a:rPr lang="en-US" dirty="0" smtClean="0"/>
              <a:t>Services </a:t>
            </a:r>
            <a:r>
              <a:rPr lang="en-US" dirty="0" smtClean="0"/>
              <a:t>stress interoperability.</a:t>
            </a:r>
          </a:p>
          <a:p>
            <a:r>
              <a:rPr lang="en-US" dirty="0" smtClean="0"/>
              <a:t>Services </a:t>
            </a:r>
            <a:r>
              <a:rPr lang="en-US" dirty="0" smtClean="0"/>
              <a:t>are loosely coupled.</a:t>
            </a:r>
          </a:p>
          <a:p>
            <a:r>
              <a:rPr lang="en-US" dirty="0" smtClean="0"/>
              <a:t>Services </a:t>
            </a:r>
            <a:r>
              <a:rPr lang="en-US" dirty="0" smtClean="0"/>
              <a:t>have a network-addressable interface.</a:t>
            </a:r>
          </a:p>
          <a:p>
            <a:r>
              <a:rPr lang="en-US" dirty="0" smtClean="0"/>
              <a:t>Services </a:t>
            </a:r>
            <a:r>
              <a:rPr lang="en-US" dirty="0" smtClean="0"/>
              <a:t>have coarse-grained interfaces.</a:t>
            </a:r>
          </a:p>
          <a:p>
            <a:r>
              <a:rPr lang="en-US" dirty="0" smtClean="0"/>
              <a:t>Services </a:t>
            </a:r>
            <a:r>
              <a:rPr lang="en-US" dirty="0" smtClean="0"/>
              <a:t>are location-transparent.</a:t>
            </a:r>
          </a:p>
          <a:p>
            <a:r>
              <a:rPr lang="en-US" dirty="0" smtClean="0"/>
              <a:t>Services </a:t>
            </a:r>
            <a:r>
              <a:rPr lang="en-US" dirty="0" smtClean="0"/>
              <a:t>are </a:t>
            </a:r>
            <a:r>
              <a:rPr lang="en-US" dirty="0" err="1" smtClean="0"/>
              <a:t>composable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Service-oriented </a:t>
            </a:r>
            <a:r>
              <a:rPr lang="en-US" dirty="0" smtClean="0"/>
              <a:t>architecture supports self-healing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</a:t>
            </a:r>
            <a:r>
              <a:rPr lang="en-US" b="1" dirty="0" smtClean="0"/>
              <a:t>Are Web 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Web services are based on the concept of service-oriented architecture (SOA). </a:t>
            </a:r>
          </a:p>
          <a:p>
            <a:r>
              <a:rPr lang="en-US" dirty="0" smtClean="0"/>
              <a:t>SOA </a:t>
            </a:r>
            <a:r>
              <a:rPr lang="en-US" dirty="0" smtClean="0"/>
              <a:t>is the latest evolution of distributed computing, which enables software components, including application functions, objects, and processes from different systems, to be exposed as services. </a:t>
            </a:r>
          </a:p>
          <a:p>
            <a:r>
              <a:rPr lang="en-US" dirty="0" smtClean="0"/>
              <a:t>According </a:t>
            </a:r>
            <a:r>
              <a:rPr lang="en-US" dirty="0" smtClean="0"/>
              <a:t>to </a:t>
            </a:r>
            <a:r>
              <a:rPr lang="en-US" b="1" i="1" dirty="0" smtClean="0"/>
              <a:t>Gartner research (June 15, 2001),“Web services are loosely coupled software components delivered over Internet standard technologies.” </a:t>
            </a:r>
          </a:p>
          <a:p>
            <a:r>
              <a:rPr lang="en-US" dirty="0" smtClean="0"/>
              <a:t>Web </a:t>
            </a:r>
            <a:r>
              <a:rPr lang="en-US" dirty="0" smtClean="0"/>
              <a:t>services are </a:t>
            </a:r>
            <a:r>
              <a:rPr lang="en-US" b="1" i="1" dirty="0" smtClean="0"/>
              <a:t>self-describing and </a:t>
            </a:r>
            <a:r>
              <a:rPr lang="en-US" b="1" i="1" dirty="0" smtClean="0"/>
              <a:t>modular business </a:t>
            </a:r>
            <a:r>
              <a:rPr lang="en-US" b="1" i="1" dirty="0" smtClean="0"/>
              <a:t>applications that expose the </a:t>
            </a:r>
            <a:r>
              <a:rPr lang="en-US" b="1" i="1" dirty="0" smtClean="0"/>
              <a:t>business logic as </a:t>
            </a:r>
            <a:r>
              <a:rPr lang="en-US" b="1" i="1" dirty="0" smtClean="0"/>
              <a:t>services over </a:t>
            </a:r>
            <a:r>
              <a:rPr lang="en-US" b="1" i="1" dirty="0" smtClean="0"/>
              <a:t>the Internet through programmable interfaces and using Internet protocols for the purpose of providing ways to find, subscribe, and invoke those services.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</a:t>
            </a:r>
            <a:r>
              <a:rPr lang="en-US" b="1" dirty="0" smtClean="0"/>
              <a:t>Are Web 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</a:t>
            </a:r>
            <a:r>
              <a:rPr lang="en-US" dirty="0" smtClean="0"/>
              <a:t>on XML standards, Web services can be developed as </a:t>
            </a:r>
            <a:r>
              <a:rPr lang="en-US" b="1" i="1" dirty="0" smtClean="0"/>
              <a:t>loosely </a:t>
            </a:r>
            <a:r>
              <a:rPr lang="en-US" b="1" i="1" dirty="0" smtClean="0"/>
              <a:t>coupled application components using </a:t>
            </a:r>
            <a:r>
              <a:rPr lang="en-US" b="1" i="1" dirty="0" smtClean="0"/>
              <a:t>any programming language, any protocol, or any platform. 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facilitates delivering business applications as a service accessible to anyone, anytime, at any location, and using any platform.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What </a:t>
            </a:r>
            <a:r>
              <a:rPr lang="en-US" b="1" dirty="0" smtClean="0"/>
              <a:t>Are Web Services</a:t>
            </a:r>
            <a:r>
              <a:rPr lang="en-US" b="1" dirty="0" smtClean="0"/>
              <a:t>?(Continuation…)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Web </a:t>
            </a:r>
            <a:r>
              <a:rPr lang="en-US" dirty="0" smtClean="0"/>
              <a:t>services are typically implemented based on open standards and technologies specifically leveraging XML.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XML-based standards and technologies, such as </a:t>
            </a:r>
            <a:r>
              <a:rPr lang="en-US" b="1" i="1" dirty="0" smtClean="0"/>
              <a:t>Simple Object Access Protocol(SOAP); Universal Description, Discovery, and Integration(UDDI); Web Services Definition Language(WSDL) are commonly used as building blocks for Web services.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Web </a:t>
            </a:r>
            <a:r>
              <a:rPr lang="en-US" b="1" dirty="0" smtClean="0"/>
              <a:t>Services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basic characteristics of a Web services application model are as follows:</a:t>
            </a:r>
          </a:p>
          <a:p>
            <a:r>
              <a:rPr lang="en-US" dirty="0" smtClean="0"/>
              <a:t>Web </a:t>
            </a:r>
            <a:r>
              <a:rPr lang="en-US" dirty="0" smtClean="0"/>
              <a:t>services are based on XML messaging</a:t>
            </a:r>
          </a:p>
          <a:p>
            <a:r>
              <a:rPr lang="en-US" dirty="0" smtClean="0"/>
              <a:t>Web </a:t>
            </a:r>
            <a:r>
              <a:rPr lang="en-US" dirty="0" smtClean="0"/>
              <a:t>services provide a cross-platform integration of business applications over the Internet.</a:t>
            </a:r>
          </a:p>
          <a:p>
            <a:r>
              <a:rPr lang="en-US" dirty="0" smtClean="0"/>
              <a:t>To </a:t>
            </a:r>
            <a:r>
              <a:rPr lang="en-US" dirty="0" smtClean="0"/>
              <a:t>build Web services, developers can use any common programming language, such as Java, C, C++, Perl, Python, C#, and/or Visual Basic</a:t>
            </a:r>
          </a:p>
          <a:p>
            <a:r>
              <a:rPr lang="en-US" dirty="0" smtClean="0"/>
              <a:t>Web </a:t>
            </a:r>
            <a:r>
              <a:rPr lang="en-US" dirty="0" smtClean="0"/>
              <a:t>services are not meant for handling presentations like HTML</a:t>
            </a:r>
          </a:p>
          <a:p>
            <a:r>
              <a:rPr lang="en-US" dirty="0" smtClean="0"/>
              <a:t>Because </a:t>
            </a:r>
            <a:r>
              <a:rPr lang="en-US" dirty="0" smtClean="0"/>
              <a:t>Web services are based on loosely coupled application components, each component is exposed as a service with its unique functionality.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Distributed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distributed computing model provides an infrastructure enabling invocations of object functions located anywhere on the network.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objects are transparent to the application and provide processing power as if they were local to the application calling them.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Web Services </a:t>
            </a:r>
            <a:r>
              <a:rPr lang="en-US" b="1" dirty="0" smtClean="0"/>
              <a:t>Characteristics(Continuation…)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basic characteristics of a Web services application model continued…:</a:t>
            </a:r>
          </a:p>
          <a:p>
            <a:r>
              <a:rPr lang="en-US" dirty="0" smtClean="0"/>
              <a:t>Web </a:t>
            </a:r>
            <a:r>
              <a:rPr lang="en-US" dirty="0" smtClean="0"/>
              <a:t>services use industry-standard protocols like HTTP, and they can be easily accessible through corporate firewalls.</a:t>
            </a:r>
          </a:p>
          <a:p>
            <a:r>
              <a:rPr lang="en-US" dirty="0" smtClean="0"/>
              <a:t>Web </a:t>
            </a:r>
            <a:r>
              <a:rPr lang="en-US" dirty="0" smtClean="0"/>
              <a:t>services can be used by many types of clients.</a:t>
            </a:r>
          </a:p>
          <a:p>
            <a:r>
              <a:rPr lang="en-US" dirty="0" smtClean="0"/>
              <a:t>Web </a:t>
            </a:r>
            <a:r>
              <a:rPr lang="en-US" dirty="0" smtClean="0"/>
              <a:t>services vary in functionality from a simple request to a complex business transaction involving multiple resources.</a:t>
            </a:r>
          </a:p>
          <a:p>
            <a:r>
              <a:rPr lang="en-US" dirty="0" smtClean="0"/>
              <a:t>All </a:t>
            </a:r>
            <a:r>
              <a:rPr lang="en-US" dirty="0" smtClean="0"/>
              <a:t>platforms including J2EE, CORBA, and Microsoft .NET provide extensive support for creating and deploying Web services.</a:t>
            </a:r>
          </a:p>
          <a:p>
            <a:r>
              <a:rPr lang="en-US" dirty="0" smtClean="0"/>
              <a:t>Web </a:t>
            </a:r>
            <a:r>
              <a:rPr lang="en-US" dirty="0" smtClean="0"/>
              <a:t>services are dynamically located and invoked from public and private registries based on industry standards such as UDDI and </a:t>
            </a:r>
            <a:r>
              <a:rPr lang="en-US" dirty="0" err="1" smtClean="0"/>
              <a:t>ebXML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Use Web 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following are the major technical reasons for choosing Web services over Web applications:</a:t>
            </a:r>
          </a:p>
          <a:p>
            <a:endParaRPr lang="en-US" dirty="0" smtClean="0"/>
          </a:p>
          <a:p>
            <a:r>
              <a:rPr lang="en-US" dirty="0" smtClean="0"/>
              <a:t>Web </a:t>
            </a:r>
            <a:r>
              <a:rPr lang="en-US" dirty="0" smtClean="0"/>
              <a:t>services can be invoked through XML-based RPC mechanisms across firewalls.</a:t>
            </a:r>
          </a:p>
          <a:p>
            <a:r>
              <a:rPr lang="en-US" dirty="0" smtClean="0"/>
              <a:t>Web </a:t>
            </a:r>
            <a:r>
              <a:rPr lang="en-US" dirty="0" smtClean="0"/>
              <a:t>services provide a cross-platform, cross-language solution based on XML messaging.</a:t>
            </a:r>
          </a:p>
          <a:p>
            <a:r>
              <a:rPr lang="en-US" dirty="0" smtClean="0"/>
              <a:t>Web </a:t>
            </a:r>
            <a:r>
              <a:rPr lang="en-US" dirty="0" smtClean="0"/>
              <a:t>services facilitate ease of application integration using a lightweight infrastructure without affecting scalability.</a:t>
            </a:r>
          </a:p>
          <a:p>
            <a:r>
              <a:rPr lang="en-US" dirty="0" smtClean="0"/>
              <a:t>Web </a:t>
            </a:r>
            <a:r>
              <a:rPr lang="en-US" dirty="0" smtClean="0"/>
              <a:t>services enable interoperability among heterogeneous applications.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Basic </a:t>
            </a:r>
            <a:r>
              <a:rPr lang="en-US" b="1" dirty="0" smtClean="0"/>
              <a:t>Operational Model of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Service provider. The service provider is responsible for developing and deploying the Web services. The provider also defines the services and publishes them with the service broker.</a:t>
            </a:r>
          </a:p>
          <a:p>
            <a:r>
              <a:rPr lang="en-US" b="1" dirty="0" smtClean="0"/>
              <a:t>Service </a:t>
            </a:r>
            <a:r>
              <a:rPr lang="en-US" b="1" dirty="0" smtClean="0"/>
              <a:t>broker</a:t>
            </a:r>
            <a:r>
              <a:rPr lang="en-US" b="1" dirty="0" smtClean="0"/>
              <a:t>. The </a:t>
            </a:r>
            <a:r>
              <a:rPr lang="en-US" b="1" dirty="0" smtClean="0"/>
              <a:t>service broker (also commonly referred to as a service registry) is responsible for service registration and discovery of the Web services.</a:t>
            </a:r>
          </a:p>
          <a:p>
            <a:r>
              <a:rPr lang="en-US" b="1" dirty="0" smtClean="0"/>
              <a:t>Service </a:t>
            </a:r>
            <a:r>
              <a:rPr lang="en-US" b="1" dirty="0" smtClean="0"/>
              <a:t>requestor</a:t>
            </a:r>
            <a:r>
              <a:rPr lang="en-US" b="1" dirty="0" smtClean="0"/>
              <a:t>. The </a:t>
            </a:r>
            <a:r>
              <a:rPr lang="en-US" b="1" dirty="0" smtClean="0"/>
              <a:t>service requestor is responsible for the service invocation. The requestor locates the Web service using the service broker, invokes the required services, and executes it from the service provider.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Core </a:t>
            </a:r>
            <a:r>
              <a:rPr lang="en-US" b="1" dirty="0" smtClean="0"/>
              <a:t>Web Services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Extensible Markup Language (XML) plays a vital role as the common wire format in all forms of communication.</a:t>
            </a:r>
          </a:p>
          <a:p>
            <a:r>
              <a:rPr lang="en-US" b="1" dirty="0" smtClean="0"/>
              <a:t>Simple </a:t>
            </a:r>
            <a:r>
              <a:rPr lang="en-US" b="1" dirty="0" smtClean="0"/>
              <a:t>Object Access Protocol (SOAP) is a standard for a lightweight XML-based messaging protocol. It enables an exchange of information between two or more peers and enables them to communicate with each other in a decentralized, distributed application environment.</a:t>
            </a:r>
          </a:p>
          <a:p>
            <a:r>
              <a:rPr lang="en-US" b="1" dirty="0" smtClean="0"/>
              <a:t>Web </a:t>
            </a:r>
            <a:r>
              <a:rPr lang="en-US" b="1" dirty="0" smtClean="0"/>
              <a:t>Services Definition Language (WSDL) standard is an XML format for describing the network services and its access information.</a:t>
            </a:r>
          </a:p>
          <a:p>
            <a:r>
              <a:rPr lang="en-US" b="1" dirty="0" smtClean="0"/>
              <a:t>Universal </a:t>
            </a:r>
            <a:r>
              <a:rPr lang="en-US" b="1" dirty="0" smtClean="0"/>
              <a:t>Description, Discovery, and Integration (UDDI) defines the standard interfaces and mechanisms for registries intended for publishing and storing descriptions of network services in terms of XML messages.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</a:t>
            </a:r>
            <a:r>
              <a:rPr lang="en-US" b="1" dirty="0" smtClean="0"/>
              <a:t>Benefits of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key benefits of implementing Web services are as follows:</a:t>
            </a:r>
          </a:p>
          <a:p>
            <a:r>
              <a:rPr lang="en-US" dirty="0" smtClean="0"/>
              <a:t>Provides </a:t>
            </a:r>
            <a:r>
              <a:rPr lang="en-US" dirty="0" smtClean="0"/>
              <a:t>a simple mechanism for applications to become services that are accessible by anyone, anywhere, and from any device.</a:t>
            </a:r>
          </a:p>
          <a:p>
            <a:r>
              <a:rPr lang="en-US" dirty="0" smtClean="0"/>
              <a:t>Defines </a:t>
            </a:r>
            <a:r>
              <a:rPr lang="en-US" dirty="0" smtClean="0"/>
              <a:t>a solution for businesses, which require flexibility and agility in application-to-application communication over the Internet.</a:t>
            </a:r>
          </a:p>
          <a:p>
            <a:r>
              <a:rPr lang="en-US" dirty="0" smtClean="0"/>
              <a:t>Enables </a:t>
            </a:r>
            <a:r>
              <a:rPr lang="en-US" dirty="0" smtClean="0"/>
              <a:t>dynamic location and invocation of services through service brokers (registries).</a:t>
            </a:r>
          </a:p>
          <a:p>
            <a:r>
              <a:rPr lang="en-US" smtClean="0"/>
              <a:t>Enables </a:t>
            </a:r>
            <a:r>
              <a:rPr lang="en-US" dirty="0" smtClean="0"/>
              <a:t>collaboration with existing applications that are modeled as services to provide aggregated Web services.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The Importance of 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advantages of distributed computing are as given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Higher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performance</a:t>
            </a:r>
            <a:r>
              <a:rPr lang="en-US" dirty="0" smtClean="0"/>
              <a:t>. Applications can execute in parallel and distribute the load across multiple servers.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Collaboration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en-US" dirty="0" smtClean="0"/>
              <a:t>Multiple applications can be connected through standard distributed computing mechanisms.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Higher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reliability and availability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en-US" dirty="0" smtClean="0"/>
              <a:t>Applications or servers can be clustered in multiple machines.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Scalability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en-US" dirty="0" smtClean="0"/>
              <a:t>This can be achieved by deploying these reusable distributed components on powerful servers.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Extensibility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en-US" dirty="0" smtClean="0"/>
              <a:t>This can be achieved through dynamic (re)configuration of applications that are distributed across the network.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The Importance of Distributed Computing </a:t>
            </a:r>
            <a:r>
              <a:rPr lang="en-US" dirty="0" smtClean="0"/>
              <a:t>(Continuation...)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Higher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productivity </a:t>
            </a:r>
            <a:r>
              <a:rPr lang="en-US" dirty="0" smtClean="0"/>
              <a:t>and lower development cycle time. By breaking up large problems into smaller ones, these individual components can be</a:t>
            </a:r>
          </a:p>
          <a:p>
            <a:r>
              <a:rPr lang="en-US" dirty="0" smtClean="0"/>
              <a:t>developed by smaller development teams in isolation.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Reuse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en-US" dirty="0" smtClean="0"/>
              <a:t>The distributed components may perform various services that can potentially be used by multiple client applications. It saves repetitive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development effort and improves </a:t>
            </a:r>
            <a:r>
              <a:rPr lang="en-US" dirty="0" smtClean="0"/>
              <a:t>interoperability between components.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Reduced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cost. </a:t>
            </a:r>
            <a:r>
              <a:rPr lang="en-US" dirty="0" smtClean="0"/>
              <a:t>Because this model provides a lot of reuse of once developed components that are accessible over the network, significant cost</a:t>
            </a:r>
          </a:p>
          <a:p>
            <a:r>
              <a:rPr lang="en-US" dirty="0" smtClean="0"/>
              <a:t>reductions can be achieved.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Service </a:t>
            </a:r>
            <a:r>
              <a:rPr lang="en-US" b="1" dirty="0" smtClean="0"/>
              <a:t>Oriented Architecture (SOA)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Web services promote an environment for systems that is loosely coupled and interoperable. Many of the concepts for Web services come from a conceptual architecture called service-oriented architecture (SOA).</a:t>
            </a:r>
          </a:p>
          <a:p>
            <a:r>
              <a:rPr lang="en-US" dirty="0" smtClean="0"/>
              <a:t>SOA </a:t>
            </a:r>
            <a:r>
              <a:rPr lang="en-US" dirty="0" smtClean="0"/>
              <a:t>configures entities (services, registries, contracts, and proxies) to maximize loose coupling and reuse. </a:t>
            </a:r>
          </a:p>
          <a:p>
            <a:r>
              <a:rPr lang="en-US" b="1" i="1" dirty="0" smtClean="0"/>
              <a:t>Software </a:t>
            </a:r>
            <a:r>
              <a:rPr lang="en-US" b="1" i="1" dirty="0" err="1" smtClean="0"/>
              <a:t>architecturedescribes</a:t>
            </a:r>
            <a:r>
              <a:rPr lang="en-US" b="1" i="1" dirty="0" smtClean="0"/>
              <a:t> the system's </a:t>
            </a:r>
            <a:r>
              <a:rPr lang="en-US" b="1" i="1" dirty="0" err="1" smtClean="0"/>
              <a:t>componentsand</a:t>
            </a:r>
            <a:r>
              <a:rPr lang="en-US" b="1" i="1" dirty="0" smtClean="0"/>
              <a:t> the way they </a:t>
            </a:r>
            <a:r>
              <a:rPr lang="en-US" b="1" i="1" dirty="0" err="1" smtClean="0"/>
              <a:t>interactat</a:t>
            </a:r>
            <a:r>
              <a:rPr lang="en-US" b="1" i="1" dirty="0" smtClean="0"/>
              <a:t> a high level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SOA (Continuation…)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interactions between components are called </a:t>
            </a:r>
            <a:r>
              <a:rPr lang="en-US" b="1" i="1" dirty="0" smtClean="0"/>
              <a:t>connectors. The </a:t>
            </a:r>
            <a:r>
              <a:rPr lang="en-US" b="1" i="1" dirty="0" smtClean="0"/>
              <a:t>configuration of components and connectors describes the way a system is structured and behaves</a:t>
            </a:r>
          </a:p>
          <a:p>
            <a:endParaRPr lang="en-US" dirty="0" smtClean="0"/>
          </a:p>
          <a:p>
            <a:r>
              <a:rPr lang="en-US" b="1" i="1" dirty="0" smtClean="0"/>
              <a:t>Software architecture describes </a:t>
            </a:r>
            <a:r>
              <a:rPr lang="en-US" b="1" i="1" dirty="0" smtClean="0"/>
              <a:t>a system's components and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37338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81600" y="3733800"/>
            <a:ext cx="228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3733800"/>
            <a:ext cx="1219200" cy="152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Connector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5" idx="1"/>
          </p:cNvCxnSpPr>
          <p:nvPr/>
        </p:nvCxnSpPr>
        <p:spPr>
          <a:xfrm>
            <a:off x="3352800" y="39624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Service Oriented Architecture </a:t>
            </a:r>
            <a:r>
              <a:rPr lang="en-US" b="1" dirty="0" smtClean="0"/>
              <a:t>(Continuation….)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b="1" i="1" dirty="0" smtClean="0"/>
              <a:t>software </a:t>
            </a:r>
            <a:r>
              <a:rPr lang="en-US" b="1" i="1" dirty="0" smtClean="0"/>
              <a:t>architecture of </a:t>
            </a:r>
            <a:r>
              <a:rPr lang="en-US" b="1" i="1" dirty="0" smtClean="0"/>
              <a:t>a program or computing system is the structure or structures of the system, which comprise software components, the externally visible properties of those components, and the relationships among them </a:t>
            </a:r>
          </a:p>
          <a:p>
            <a:r>
              <a:rPr lang="en-US" b="1" i="1" dirty="0" smtClean="0"/>
              <a:t>Service-oriented architecture is </a:t>
            </a:r>
            <a:r>
              <a:rPr lang="en-US" b="1" i="1" dirty="0" smtClean="0"/>
              <a:t>a special kind of software architecture that has several unique characteristics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Service Oriented Architecture </a:t>
            </a:r>
            <a:r>
              <a:rPr lang="en-US" b="1" dirty="0" smtClean="0"/>
              <a:t>(Continuation…)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Web </a:t>
            </a:r>
            <a:r>
              <a:rPr lang="en-US" i="1" dirty="0" smtClean="0"/>
              <a:t>services are </a:t>
            </a:r>
            <a:r>
              <a:rPr lang="en-US" i="1" dirty="0" smtClean="0"/>
              <a:t>simply one set of technologies that can be used to implement SOA successfully. </a:t>
            </a:r>
          </a:p>
          <a:p>
            <a:r>
              <a:rPr lang="en-US" dirty="0" smtClean="0"/>
              <a:t>                             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most important aspect of service-oriented architecture is that it separates the service's implementation from its interface.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SOA Entities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"</a:t>
            </a:r>
            <a:r>
              <a:rPr lang="en-US" b="1" i="1" dirty="0" smtClean="0"/>
              <a:t>find, bind, and execute" </a:t>
            </a:r>
            <a:r>
              <a:rPr lang="en-US" b="1" i="1" dirty="0" smtClean="0"/>
              <a:t>paradigm as </a:t>
            </a:r>
            <a:r>
              <a:rPr lang="en-US" b="1" i="1" dirty="0" smtClean="0"/>
              <a:t>shown allows the </a:t>
            </a:r>
            <a:r>
              <a:rPr lang="en-US" b="1" i="1" dirty="0" smtClean="0"/>
              <a:t>consumer of </a:t>
            </a:r>
            <a:r>
              <a:rPr lang="en-US" b="1" i="1" dirty="0" smtClean="0"/>
              <a:t>a </a:t>
            </a:r>
            <a:r>
              <a:rPr lang="en-US" b="1" i="1" dirty="0" smtClean="0"/>
              <a:t>service to </a:t>
            </a:r>
            <a:r>
              <a:rPr lang="en-US" b="1" i="1" dirty="0" smtClean="0"/>
              <a:t>ask a third-party </a:t>
            </a:r>
            <a:r>
              <a:rPr lang="en-US" b="1" i="1" dirty="0" smtClean="0"/>
              <a:t>registry for </a:t>
            </a:r>
            <a:r>
              <a:rPr lang="en-US" b="1" i="1" dirty="0" smtClean="0"/>
              <a:t>the service that matches its criteria. If the registry has such a service, it gives the consumer </a:t>
            </a:r>
            <a:r>
              <a:rPr lang="en-US" b="1" i="1" smtClean="0"/>
              <a:t>a </a:t>
            </a:r>
            <a:r>
              <a:rPr lang="en-US" b="1" i="1" smtClean="0"/>
              <a:t>contract and </a:t>
            </a:r>
            <a:r>
              <a:rPr lang="en-US" b="1" i="1" dirty="0" smtClean="0"/>
              <a:t>an endpoint </a:t>
            </a:r>
            <a:r>
              <a:rPr lang="en-US" b="1" i="1" dirty="0" smtClean="0"/>
              <a:t>address for </a:t>
            </a:r>
            <a:r>
              <a:rPr lang="en-US" b="1" i="1" dirty="0" smtClean="0"/>
              <a:t>the service. </a:t>
            </a:r>
          </a:p>
          <a:p>
            <a:r>
              <a:rPr lang="en-US" dirty="0" smtClean="0"/>
              <a:t>SOA </a:t>
            </a:r>
            <a:r>
              <a:rPr lang="en-US" dirty="0" smtClean="0"/>
              <a:t>consists of the following six entities configured together to support the find, bind, and execute paradigm.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1695</Words>
  <Application>Microsoft Office PowerPoint</Application>
  <PresentationFormat>On-screen Show (4:3)</PresentationFormat>
  <Paragraphs>123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What Is Distributed Computing?  Distributing Computing is a type of computing in which different components and objects comprising an application can be located on different computers connected to a network</vt:lpstr>
      <vt:lpstr>What Is Distributed Computing?</vt:lpstr>
      <vt:lpstr>The Importance of Distributed Computing</vt:lpstr>
      <vt:lpstr>The Importance of Distributed Computing (Continuation...)</vt:lpstr>
      <vt:lpstr>Service Oriented Architecture (SOA)</vt:lpstr>
      <vt:lpstr>SOA (Continuation…)</vt:lpstr>
      <vt:lpstr>Service Oriented Architecture (Continuation….)</vt:lpstr>
      <vt:lpstr>Service Oriented Architecture (Continuation…) </vt:lpstr>
      <vt:lpstr>SOA Entities </vt:lpstr>
      <vt:lpstr>SOA Entities-Service Consumer </vt:lpstr>
      <vt:lpstr>SOA Entities-Service Provider</vt:lpstr>
      <vt:lpstr>SOA Entities-Service Registry</vt:lpstr>
      <vt:lpstr>SOA Entities-Service Contract</vt:lpstr>
      <vt:lpstr>SOA Entities-Service Proxy </vt:lpstr>
      <vt:lpstr>SOA Characteristics </vt:lpstr>
      <vt:lpstr>What Are Web Services?</vt:lpstr>
      <vt:lpstr>What Are Web Services?</vt:lpstr>
      <vt:lpstr>What Are Web Services?(Continuation…)</vt:lpstr>
      <vt:lpstr>Web Services Characteristics</vt:lpstr>
      <vt:lpstr>Web Services Characteristics(Continuation…)</vt:lpstr>
      <vt:lpstr>Why Use Web Services?</vt:lpstr>
      <vt:lpstr>Basic Operational Model of Web Services</vt:lpstr>
      <vt:lpstr>Core Web Services Standards</vt:lpstr>
      <vt:lpstr>Key Benefits of Web Services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rajesv</cp:lastModifiedBy>
  <cp:revision>36</cp:revision>
  <dcterms:created xsi:type="dcterms:W3CDTF">2006-08-16T00:00:00Z</dcterms:created>
  <dcterms:modified xsi:type="dcterms:W3CDTF">2012-04-20T08:05:18Z</dcterms:modified>
</cp:coreProperties>
</file>