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Statement No.1 – Research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Rajesh Kumar Baral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</a:t>
            </a:r>
            <a:r>
              <a:rPr lang="en-US" sz="2000" dirty="0"/>
              <a:t>·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United School of Business Management, Bhubaneswar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MCA 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dirty="0"/>
              <a:t>AICTE Internship Student Registration ID : </a:t>
            </a:r>
            <a:r>
              <a:rPr lang="en-IN" dirty="0"/>
              <a:t> 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STU644249793fe531682065785</a:t>
            </a:r>
            <a:endParaRPr lang="en-US" sz="2000" b="1" dirty="0">
              <a:solidFill>
                <a:schemeClr val="accent1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project successfully addresses the </a:t>
            </a:r>
            <a:r>
              <a:rPr lang="en-US" sz="2000" b="1" dirty="0"/>
              <a:t>time inefficiency and cognitive overload</a:t>
            </a:r>
            <a:r>
              <a:rPr lang="en-US" sz="2000" dirty="0"/>
              <a:t> of academic research.</a:t>
            </a:r>
          </a:p>
          <a:p>
            <a:r>
              <a:rPr lang="en-US" sz="2000" dirty="0"/>
              <a:t>The Research Agent has the potential to become an </a:t>
            </a:r>
            <a:r>
              <a:rPr lang="en-US" sz="2000" b="1" dirty="0"/>
              <a:t>indispensable assistant</a:t>
            </a:r>
            <a:r>
              <a:rPr lang="en-US" sz="2000" dirty="0"/>
              <a:t> for students, researchers, and institutions.</a:t>
            </a:r>
          </a:p>
          <a:p>
            <a:r>
              <a:rPr lang="en-US" sz="2000" dirty="0"/>
              <a:t>It can significantly </a:t>
            </a:r>
            <a:r>
              <a:rPr lang="en-US" sz="2000" b="1" dirty="0"/>
              <a:t>increase research output</a:t>
            </a:r>
            <a:r>
              <a:rPr lang="en-US" sz="2000" dirty="0"/>
              <a:t> while maintaining quality by eliminating redundant manual tasks.</a:t>
            </a:r>
          </a:p>
          <a:p>
            <a:r>
              <a:rPr lang="en-US" sz="2000" dirty="0"/>
              <a:t>Encourages </a:t>
            </a:r>
            <a:r>
              <a:rPr lang="en-US" sz="2000" b="1" dirty="0"/>
              <a:t>democratization of research</a:t>
            </a:r>
            <a:r>
              <a:rPr lang="en-US" sz="2000" dirty="0"/>
              <a:t>, giving beginners and non-native speakers equal access to information.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dirty="0"/>
              <a:t>Integration with platforms like </a:t>
            </a:r>
            <a:r>
              <a:rPr lang="en-US" sz="2000" b="1" dirty="0"/>
              <a:t>Google Scholar</a:t>
            </a:r>
            <a:r>
              <a:rPr lang="en-US" sz="2000" dirty="0"/>
              <a:t>, </a:t>
            </a:r>
            <a:r>
              <a:rPr lang="en-US" sz="2000" b="1" dirty="0"/>
              <a:t>Scopus</a:t>
            </a:r>
            <a:r>
              <a:rPr lang="en-US" sz="2000" dirty="0"/>
              <a:t>, </a:t>
            </a:r>
            <a:r>
              <a:rPr lang="en-US" sz="2000" b="1" dirty="0"/>
              <a:t>IEEE</a:t>
            </a:r>
            <a:r>
              <a:rPr lang="en-US" sz="2000" dirty="0"/>
              <a:t>, and </a:t>
            </a:r>
            <a:r>
              <a:rPr lang="en-US" sz="2000" b="1" dirty="0"/>
              <a:t>PubMed</a:t>
            </a:r>
            <a:r>
              <a:rPr lang="en-US" sz="2000" dirty="0"/>
              <a:t>.</a:t>
            </a:r>
          </a:p>
          <a:p>
            <a:r>
              <a:rPr lang="en-US" sz="2000" b="1" dirty="0"/>
              <a:t>Multilingual support</a:t>
            </a:r>
            <a:r>
              <a:rPr lang="en-US" sz="2000" dirty="0"/>
              <a:t> for global accessibility.</a:t>
            </a:r>
          </a:p>
          <a:p>
            <a:r>
              <a:rPr lang="en-US" sz="2000" dirty="0"/>
              <a:t>Collaboration features for teams (real-time shared workspace).</a:t>
            </a:r>
          </a:p>
          <a:p>
            <a:r>
              <a:rPr lang="en-US" sz="2000" dirty="0"/>
              <a:t>Personalized learning and reading recommendations.</a:t>
            </a:r>
          </a:p>
          <a:p>
            <a:r>
              <a:rPr lang="en-US" sz="2000" dirty="0"/>
              <a:t>Integration with citation software like </a:t>
            </a:r>
            <a:r>
              <a:rPr lang="en-US" sz="2000" b="1" dirty="0"/>
              <a:t>Zotero</a:t>
            </a:r>
            <a:r>
              <a:rPr lang="en-US" sz="2000" dirty="0"/>
              <a:t> or </a:t>
            </a:r>
            <a:r>
              <a:rPr lang="en-US" sz="2000" b="1" dirty="0"/>
              <a:t>EndNote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788963F-7CAD-C2D6-C2C2-BF13C55FB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76968"/>
            <a:ext cx="791139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Internal source materials describing Research Agent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and Watson NLP APIs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resources (not explicitly cited in the original source).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7DC3CC-AFEE-61B3-983D-BA4A5EA8E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60" y="1574311"/>
            <a:ext cx="6615434" cy="46736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8D3BE2-B19C-7B60-B212-3B2BC3B6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83" y="6044648"/>
            <a:ext cx="142115" cy="11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E2D62B-4A09-D794-CB6E-B8F2A0D32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flipH="1">
            <a:off x="3345321" y="1068096"/>
            <a:ext cx="58202" cy="4571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8A32C-12D1-9FB2-8A95-5B5A30F3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84" y="1232452"/>
            <a:ext cx="9707431" cy="521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24DF95-1E3C-6E51-0A94-E789B937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5093" y="577506"/>
            <a:ext cx="72070" cy="5554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D3E176-FD83-B637-8EF7-3C248C4A9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84" y="1232452"/>
            <a:ext cx="9707431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The challenge is to develop an AI system, called a </a:t>
            </a:r>
            <a:r>
              <a:rPr lang="en-US" sz="1600" b="1" dirty="0"/>
              <a:t>Research Agent</a:t>
            </a:r>
            <a:r>
              <a:rPr lang="en-US" sz="1600" dirty="0"/>
              <a:t>, designed to assist with academic and scientific research tasks.</a:t>
            </a:r>
          </a:p>
          <a:p>
            <a:r>
              <a:rPr lang="en-US" sz="1600" dirty="0"/>
              <a:t>This agent must be capable of autonomously:</a:t>
            </a:r>
          </a:p>
          <a:p>
            <a:pPr lvl="1"/>
            <a:r>
              <a:rPr lang="en-US" sz="1600" b="1" dirty="0"/>
              <a:t>Searching literature</a:t>
            </a:r>
            <a:endParaRPr lang="en-US" sz="1600" dirty="0"/>
          </a:p>
          <a:p>
            <a:pPr lvl="1"/>
            <a:r>
              <a:rPr lang="en-US" sz="1600" b="1" dirty="0"/>
              <a:t>Summarizing research papers</a:t>
            </a:r>
            <a:endParaRPr lang="en-US" sz="1600" dirty="0"/>
          </a:p>
          <a:p>
            <a:pPr lvl="1"/>
            <a:r>
              <a:rPr lang="en-US" sz="1600" b="1" dirty="0"/>
              <a:t>Organizing references</a:t>
            </a:r>
            <a:endParaRPr lang="en-US" sz="1600" dirty="0"/>
          </a:p>
          <a:p>
            <a:r>
              <a:rPr lang="en-US" sz="1600" dirty="0"/>
              <a:t>It should comprehend research questions using </a:t>
            </a:r>
            <a:r>
              <a:rPr lang="en-US" sz="1600" b="1" dirty="0"/>
              <a:t>Natural Language Processing (NLP)</a:t>
            </a:r>
            <a:r>
              <a:rPr lang="en-US" sz="1600" dirty="0"/>
              <a:t> to retrieve and filter relevant information.</a:t>
            </a:r>
          </a:p>
          <a:p>
            <a:r>
              <a:rPr lang="en-US" sz="1600" dirty="0"/>
              <a:t>The agent should be intelligent enough to:</a:t>
            </a:r>
          </a:p>
          <a:p>
            <a:pPr lvl="1"/>
            <a:r>
              <a:rPr lang="en-US" sz="1600" dirty="0"/>
              <a:t>Generate structured reports</a:t>
            </a:r>
          </a:p>
          <a:p>
            <a:pPr lvl="1"/>
            <a:r>
              <a:rPr lang="en-US" sz="1600" dirty="0"/>
              <a:t>Suggest possible hypotheses</a:t>
            </a:r>
          </a:p>
          <a:p>
            <a:pPr lvl="1"/>
            <a:r>
              <a:rPr lang="en-US" sz="1600" dirty="0"/>
              <a:t>Draft sections of research papers with academic tone</a:t>
            </a:r>
          </a:p>
          <a:p>
            <a:r>
              <a:rPr lang="en-US" sz="1600" dirty="0"/>
              <a:t>The key problem it addresses is the </a:t>
            </a:r>
            <a:r>
              <a:rPr lang="en-US" sz="1600" b="1" dirty="0"/>
              <a:t>high time and cognitive load</a:t>
            </a:r>
            <a:r>
              <a:rPr lang="en-US" sz="1600" dirty="0"/>
              <a:t> involved in repetitive research processes such as:</a:t>
            </a:r>
          </a:p>
          <a:p>
            <a:pPr lvl="1"/>
            <a:r>
              <a:rPr lang="en-US" sz="1600" dirty="0"/>
              <a:t>Citation formatting</a:t>
            </a:r>
          </a:p>
          <a:p>
            <a:pPr lvl="1"/>
            <a:r>
              <a:rPr lang="en-US" sz="1600" dirty="0"/>
              <a:t>Metadata extraction</a:t>
            </a:r>
          </a:p>
          <a:p>
            <a:pPr lvl="1"/>
            <a:r>
              <a:rPr lang="en-US" sz="1600" dirty="0"/>
              <a:t>Keyword filtering</a:t>
            </a:r>
          </a:p>
          <a:p>
            <a:r>
              <a:rPr lang="en-US" sz="1600" dirty="0"/>
              <a:t>It also tackles the </a:t>
            </a:r>
            <a:r>
              <a:rPr lang="en-US" sz="1600" b="1" dirty="0"/>
              <a:t>barrier to accessibility</a:t>
            </a:r>
            <a:r>
              <a:rPr lang="en-US" sz="1600" dirty="0"/>
              <a:t>, especially for novice researchers lacking experience in data collection and paper management.</a:t>
            </a:r>
          </a:p>
          <a:p>
            <a:r>
              <a:rPr lang="en-US" sz="1600" dirty="0"/>
              <a:t>The ultimate goal is to improve </a:t>
            </a:r>
            <a:r>
              <a:rPr lang="en-US" sz="1600" b="1" dirty="0"/>
              <a:t>efficiency, accuracy, and creative productivity</a:t>
            </a:r>
            <a:r>
              <a:rPr lang="en-US" sz="1600" dirty="0"/>
              <a:t> in both academic and industrial R&amp;D environments.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r>
              <a:rPr lang="en-US" sz="1800" dirty="0"/>
              <a:t>The Research Agent will include the following core modules:</a:t>
            </a:r>
          </a:p>
          <a:p>
            <a:pPr lvl="1"/>
            <a:r>
              <a:rPr lang="en-US" sz="1800" b="1" dirty="0"/>
              <a:t>Autonomous Literature Search</a:t>
            </a:r>
            <a:r>
              <a:rPr lang="en-US" sz="1800" dirty="0"/>
              <a:t>: Using NLP to interpret queries and scan academic databases.</a:t>
            </a:r>
          </a:p>
          <a:p>
            <a:pPr lvl="1"/>
            <a:r>
              <a:rPr lang="en-US" sz="1800" b="1" dirty="0"/>
              <a:t>Summarization Engine</a:t>
            </a:r>
            <a:r>
              <a:rPr lang="en-US" sz="1800" dirty="0"/>
              <a:t>: Generate concise and structured summaries using extractive and abstractive techniques.</a:t>
            </a:r>
          </a:p>
          <a:p>
            <a:pPr lvl="1"/>
            <a:r>
              <a:rPr lang="en-US" sz="1800" b="1" dirty="0"/>
              <a:t>Reference Manager</a:t>
            </a:r>
            <a:r>
              <a:rPr lang="en-US" sz="1800" dirty="0"/>
              <a:t>: Automatically extract, classify, and format citations.</a:t>
            </a:r>
          </a:p>
          <a:p>
            <a:pPr lvl="1"/>
            <a:r>
              <a:rPr lang="en-US" sz="1800" b="1" dirty="0"/>
              <a:t>Query Understanding</a:t>
            </a:r>
            <a:r>
              <a:rPr lang="en-US" sz="1800" dirty="0"/>
              <a:t>: Detect research intent and context.</a:t>
            </a:r>
          </a:p>
          <a:p>
            <a:pPr lvl="1"/>
            <a:r>
              <a:rPr lang="en-US" sz="1800" b="1" dirty="0"/>
              <a:t>Report Generator</a:t>
            </a:r>
            <a:r>
              <a:rPr lang="en-US" sz="1800" dirty="0"/>
              <a:t>: Compile findings into structured academic sections.</a:t>
            </a:r>
          </a:p>
          <a:p>
            <a:pPr lvl="1"/>
            <a:r>
              <a:rPr lang="en-US" sz="1800" b="1" dirty="0"/>
              <a:t>Hypothesis Engine</a:t>
            </a:r>
            <a:r>
              <a:rPr lang="en-US" sz="1800" dirty="0"/>
              <a:t>: Suggest plausible directions based on existing literature.</a:t>
            </a:r>
          </a:p>
          <a:p>
            <a:r>
              <a:rPr lang="en-US" sz="1800" dirty="0"/>
              <a:t>The system aims to </a:t>
            </a:r>
            <a:r>
              <a:rPr lang="en-US" sz="1800" b="1" dirty="0"/>
              <a:t>relieve researchers from redundant tasks</a:t>
            </a:r>
            <a:r>
              <a:rPr lang="en-US" sz="1800" dirty="0"/>
              <a:t>, allowing more time for hypothesis validation and experimentation.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IBM Cloud Lite Services</a:t>
            </a:r>
            <a:r>
              <a:rPr lang="en-IN" sz="2000" dirty="0"/>
              <a:t> – for hosting and scaling the application.</a:t>
            </a:r>
          </a:p>
          <a:p>
            <a:r>
              <a:rPr lang="en-IN" sz="2000" b="1" dirty="0"/>
              <a:t>IBM Granite (LLM)</a:t>
            </a:r>
            <a:r>
              <a:rPr lang="en-IN" sz="2000" dirty="0"/>
              <a:t> – for powering the NLP modules and text generation components.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NLP algorithms</a:t>
            </a:r>
            <a:r>
              <a:rPr lang="en-IN" dirty="0"/>
              <a:t>:</a:t>
            </a:r>
          </a:p>
          <a:p>
            <a:pPr lvl="1"/>
            <a:r>
              <a:rPr lang="en-IN" sz="1700" dirty="0"/>
              <a:t>Named Entity Recognition (NER)</a:t>
            </a:r>
          </a:p>
          <a:p>
            <a:pPr lvl="1"/>
            <a:r>
              <a:rPr lang="en-IN" sz="1700" dirty="0"/>
              <a:t>Topic </a:t>
            </a:r>
            <a:r>
              <a:rPr lang="en-IN" sz="1700" dirty="0" err="1"/>
              <a:t>Modeling</a:t>
            </a:r>
            <a:r>
              <a:rPr lang="en-IN" sz="1700" dirty="0"/>
              <a:t> (e.g., LDA)</a:t>
            </a:r>
          </a:p>
          <a:p>
            <a:pPr lvl="1"/>
            <a:r>
              <a:rPr lang="en-IN" sz="1700" dirty="0"/>
              <a:t>Text Summarization (BART / T5)</a:t>
            </a:r>
          </a:p>
          <a:p>
            <a:pPr lvl="1"/>
            <a:r>
              <a:rPr lang="en-IN" sz="1700" dirty="0"/>
              <a:t>Semantic Search (using embedding models like SBERT)</a:t>
            </a:r>
          </a:p>
          <a:p>
            <a:r>
              <a:rPr lang="en-IN" b="1" dirty="0"/>
              <a:t>Model fine-tuning</a:t>
            </a:r>
            <a:r>
              <a:rPr lang="en-IN" dirty="0"/>
              <a:t>:</a:t>
            </a:r>
          </a:p>
          <a:p>
            <a:pPr lvl="1"/>
            <a:r>
              <a:rPr lang="en-IN" sz="1700" dirty="0"/>
              <a:t>IBM Granite can be fine-tuned on a dataset of academic articles (e.g., </a:t>
            </a:r>
            <a:r>
              <a:rPr lang="en-IN" sz="1700" dirty="0" err="1"/>
              <a:t>arXiv</a:t>
            </a:r>
            <a:r>
              <a:rPr lang="en-IN" sz="1700" dirty="0"/>
              <a:t>, PubMed).</a:t>
            </a:r>
          </a:p>
          <a:p>
            <a:r>
              <a:rPr lang="en-IN" b="1" dirty="0"/>
              <a:t>Deployment strategy</a:t>
            </a:r>
            <a:r>
              <a:rPr lang="en-IN" dirty="0"/>
              <a:t>:</a:t>
            </a:r>
          </a:p>
          <a:p>
            <a:pPr lvl="1"/>
            <a:r>
              <a:rPr lang="en-IN" sz="1700" dirty="0"/>
              <a:t>Cloud-based API</a:t>
            </a:r>
          </a:p>
          <a:p>
            <a:pPr lvl="1"/>
            <a:r>
              <a:rPr lang="en-IN" sz="1700" dirty="0"/>
              <a:t>Docker containers for portability</a:t>
            </a:r>
          </a:p>
          <a:p>
            <a:pPr lvl="1"/>
            <a:r>
              <a:rPr lang="en-IN" sz="1700" dirty="0"/>
              <a:t>Integration with online academic repositories</a:t>
            </a:r>
          </a:p>
          <a:p>
            <a:r>
              <a:rPr lang="en-IN" b="1" dirty="0"/>
              <a:t>Validation &amp; Testing</a:t>
            </a:r>
            <a:r>
              <a:rPr lang="en-IN" dirty="0"/>
              <a:t>:</a:t>
            </a:r>
          </a:p>
          <a:p>
            <a:pPr lvl="1"/>
            <a:r>
              <a:rPr lang="en-IN" sz="1700" dirty="0"/>
              <a:t>Performance can be measured using ROUGE scores (for summarization)</a:t>
            </a:r>
          </a:p>
          <a:p>
            <a:pPr lvl="1"/>
            <a:r>
              <a:rPr lang="en-IN" sz="1700" dirty="0"/>
              <a:t>Precision/recall for relevance in literature retrieval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AC5BA8-9D10-B551-92B2-053D5097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4945" y="1232452"/>
            <a:ext cx="4899403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A433-B0A7-12CE-7B28-27EE8ABC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B5044-18EB-75F7-2131-890058F53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751" y="1301750"/>
            <a:ext cx="9226497" cy="4673600"/>
          </a:xfrm>
        </p:spPr>
      </p:pic>
    </p:spTree>
    <p:extLst>
      <p:ext uri="{BB962C8B-B14F-4D97-AF65-F5344CB8AC3E}">
        <p14:creationId xmlns:p14="http://schemas.microsoft.com/office/powerpoint/2010/main" val="65515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9FF-CFC9-7987-2E1B-EB0159C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6F568-335D-8DBC-D27D-5256242DE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885" y="1301750"/>
            <a:ext cx="9926230" cy="4673600"/>
          </a:xfrm>
        </p:spPr>
      </p:pic>
    </p:spTree>
    <p:extLst>
      <p:ext uri="{BB962C8B-B14F-4D97-AF65-F5344CB8AC3E}">
        <p14:creationId xmlns:p14="http://schemas.microsoft.com/office/powerpoint/2010/main" val="22254550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9162bd5b-4ed9-4da3-b376-05204580ba3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92</TotalTime>
  <Words>596</Words>
  <Application>Microsoft Office PowerPoint</Application>
  <PresentationFormat>Widescreen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Problem Statement No.1 – Research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results</vt:lpstr>
      <vt:lpstr>results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Rajesh Baral</cp:lastModifiedBy>
  <cp:revision>26</cp:revision>
  <dcterms:created xsi:type="dcterms:W3CDTF">2021-05-26T16:50:10Z</dcterms:created>
  <dcterms:modified xsi:type="dcterms:W3CDTF">2025-08-04T17:29:20Z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