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8" r:id="rId7"/>
    <p:sldId id="269" r:id="rId8"/>
    <p:sldId id="261" r:id="rId9"/>
    <p:sldId id="262" r:id="rId10"/>
    <p:sldId id="270" r:id="rId11"/>
    <p:sldId id="263" r:id="rId12"/>
    <p:sldId id="264" r:id="rId13"/>
    <p:sldId id="265" r:id="rId14"/>
    <p:sldId id="266" r:id="rId15"/>
    <p:sldId id="267"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fbe482d9f1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fbe482d9f1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fbe482d9f1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fbe482d9f1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fbe482d9f1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g2fbe482d9f1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fbe482d9f1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fbe482d9f1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2fbe482d9f1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fbe482d9f1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fbe482d9f1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2fbe482d9f1_0_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a:stretch/>
        </p:blipFill>
        <p:spPr>
          <a:xfrm>
            <a:off x="113899" y="0"/>
            <a:ext cx="11964201" cy="1798983"/>
          </a:xfrm>
          <a:prstGeom prst="rect">
            <a:avLst/>
          </a:prstGeom>
          <a:noFill/>
          <a:ln>
            <a:noFill/>
          </a:ln>
        </p:spPr>
      </p:pic>
      <p:pic>
        <p:nvPicPr>
          <p:cNvPr id="89" name="Google Shape;89;p13"/>
          <p:cNvPicPr preferRelativeResize="0"/>
          <p:nvPr/>
        </p:nvPicPr>
        <p:blipFill rotWithShape="1">
          <a:blip r:embed="rId4">
            <a:alphaModFix/>
          </a:blip>
          <a:srcRect/>
          <a:stretch/>
        </p:blipFill>
        <p:spPr>
          <a:xfrm>
            <a:off x="1523613" y="1798975"/>
            <a:ext cx="9144776" cy="1225400"/>
          </a:xfrm>
          <a:prstGeom prst="rect">
            <a:avLst/>
          </a:prstGeom>
          <a:noFill/>
          <a:ln>
            <a:noFill/>
          </a:ln>
        </p:spPr>
      </p:pic>
      <p:sp>
        <p:nvSpPr>
          <p:cNvPr id="90" name="Google Shape;90;p13"/>
          <p:cNvSpPr txBox="1"/>
          <p:nvPr/>
        </p:nvSpPr>
        <p:spPr>
          <a:xfrm>
            <a:off x="2722965" y="2730475"/>
            <a:ext cx="67461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rgbClr val="FF0000"/>
                </a:solidFill>
                <a:latin typeface="Calibri"/>
                <a:ea typeface="Calibri"/>
                <a:cs typeface="Calibri"/>
                <a:sym typeface="Calibri"/>
              </a:rPr>
              <a:t>Project Title :    </a:t>
            </a:r>
            <a:r>
              <a:rPr lang="en-US" sz="2400" b="1">
                <a:solidFill>
                  <a:srgbClr val="FF0000"/>
                </a:solidFill>
              </a:rPr>
              <a:t>WATER QUALITY ANALYSIS </a:t>
            </a:r>
            <a:r>
              <a:rPr lang="en-US" sz="2400" b="1" i="0" u="none" strike="noStrike" cap="none">
                <a:solidFill>
                  <a:srgbClr val="FF0000"/>
                </a:solidFill>
                <a:latin typeface="Calibri"/>
                <a:ea typeface="Calibri"/>
                <a:cs typeface="Calibri"/>
                <a:sym typeface="Calibri"/>
              </a:rPr>
              <a:t> </a:t>
            </a:r>
            <a:endParaRPr sz="2400">
              <a:solidFill>
                <a:srgbClr val="FF0000"/>
              </a:solidFill>
            </a:endParaRPr>
          </a:p>
        </p:txBody>
      </p:sp>
      <p:sp>
        <p:nvSpPr>
          <p:cNvPr id="91" name="Google Shape;91;p13"/>
          <p:cNvSpPr txBox="1"/>
          <p:nvPr/>
        </p:nvSpPr>
        <p:spPr>
          <a:xfrm>
            <a:off x="4404450" y="3253675"/>
            <a:ext cx="3383100" cy="1573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Guided By:</a:t>
            </a:r>
            <a:endParaRPr/>
          </a:p>
          <a:p>
            <a:pPr marL="0" lvl="0" indent="0" algn="ctr" rtl="0">
              <a:lnSpc>
                <a:spcPct val="115000"/>
              </a:lnSpc>
              <a:spcBef>
                <a:spcPts val="1200"/>
              </a:spcBef>
              <a:spcAft>
                <a:spcPts val="0"/>
              </a:spcAft>
              <a:buClr>
                <a:schemeClr val="dk1"/>
              </a:buClr>
              <a:buSzPts val="1100"/>
              <a:buFont typeface="Arial"/>
              <a:buNone/>
            </a:pPr>
            <a:r>
              <a:rPr lang="en-US" sz="1800">
                <a:solidFill>
                  <a:schemeClr val="dk1"/>
                </a:solidFill>
              </a:rPr>
              <a:t>Sri. M. Vishnu Chaitanya</a:t>
            </a:r>
            <a:endParaRPr sz="1800">
              <a:solidFill>
                <a:schemeClr val="dk1"/>
              </a:solidFill>
            </a:endParaRPr>
          </a:p>
          <a:p>
            <a:pPr marL="0" lvl="0" indent="0" algn="ctr" rtl="0">
              <a:lnSpc>
                <a:spcPct val="115000"/>
              </a:lnSpc>
              <a:spcBef>
                <a:spcPts val="1200"/>
              </a:spcBef>
              <a:spcAft>
                <a:spcPts val="0"/>
              </a:spcAft>
              <a:buClr>
                <a:schemeClr val="dk1"/>
              </a:buClr>
              <a:buSzPts val="1100"/>
              <a:buFont typeface="Arial"/>
              <a:buNone/>
            </a:pPr>
            <a:r>
              <a:rPr lang="en-US" sz="1700">
                <a:solidFill>
                  <a:schemeClr val="dk1"/>
                </a:solidFill>
              </a:rPr>
              <a:t>Assistant Professor</a:t>
            </a:r>
            <a:endParaRPr sz="1700">
              <a:solidFill>
                <a:schemeClr val="dk1"/>
              </a:solidFill>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3"/>
          <p:cNvSpPr txBox="1"/>
          <p:nvPr/>
        </p:nvSpPr>
        <p:spPr>
          <a:xfrm>
            <a:off x="3796075" y="4611475"/>
            <a:ext cx="4599900" cy="1816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Presented By</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0" lvl="0" indent="0" algn="ctr" rtl="0">
              <a:lnSpc>
                <a:spcPct val="150000"/>
              </a:lnSpc>
              <a:spcBef>
                <a:spcPts val="1200"/>
              </a:spcBef>
              <a:spcAft>
                <a:spcPts val="0"/>
              </a:spcAft>
              <a:buClr>
                <a:schemeClr val="dk1"/>
              </a:buClr>
              <a:buSzPts val="1100"/>
              <a:buFont typeface="Arial"/>
              <a:buNone/>
            </a:pPr>
            <a:r>
              <a:rPr lang="en-US" sz="1600">
                <a:solidFill>
                  <a:schemeClr val="dk1"/>
                </a:solidFill>
              </a:rPr>
              <a:t>1601-22-748-026  K. Rajesh</a:t>
            </a:r>
            <a:endParaRPr sz="1600">
              <a:solidFill>
                <a:schemeClr val="dk1"/>
              </a:solidFill>
            </a:endParaRPr>
          </a:p>
          <a:p>
            <a:pPr marL="0" lvl="0" indent="0" algn="ctr" rtl="0">
              <a:lnSpc>
                <a:spcPct val="150000"/>
              </a:lnSpc>
              <a:spcBef>
                <a:spcPts val="1200"/>
              </a:spcBef>
              <a:spcAft>
                <a:spcPts val="0"/>
              </a:spcAft>
              <a:buSzPts val="1100"/>
              <a:buNone/>
            </a:pPr>
            <a:r>
              <a:rPr lang="en-US" sz="1600">
                <a:solidFill>
                  <a:schemeClr val="dk1"/>
                </a:solidFill>
              </a:rPr>
              <a:t>1601-22-748-027  K. Tharun Kumar Reddy</a:t>
            </a:r>
            <a:endParaRPr sz="1600">
              <a:solidFill>
                <a:schemeClr val="dk1"/>
              </a:solidFill>
            </a:endParaRPr>
          </a:p>
          <a:p>
            <a:pPr marL="0" lvl="0" indent="0" algn="ctr" rtl="0">
              <a:lnSpc>
                <a:spcPct val="150000"/>
              </a:lnSpc>
              <a:spcBef>
                <a:spcPts val="1200"/>
              </a:spcBef>
              <a:spcAft>
                <a:spcPts val="0"/>
              </a:spcAft>
              <a:buSzPts val="1100"/>
              <a:buNone/>
            </a:pPr>
            <a:r>
              <a:rPr lang="en-US" sz="1600">
                <a:solidFill>
                  <a:schemeClr val="dk1"/>
                </a:solidFill>
              </a:rPr>
              <a:t>1601-22-748-031   K. Karthik</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932A67B-75B4-BBE0-50E8-C5D958994C9A}"/>
              </a:ext>
            </a:extLst>
          </p:cNvPr>
          <p:cNvSpPr>
            <a:spLocks noGrp="1"/>
          </p:cNvSpPr>
          <p:nvPr>
            <p:ph type="body" idx="1"/>
          </p:nvPr>
        </p:nvSpPr>
        <p:spPr>
          <a:xfrm>
            <a:off x="452438" y="344488"/>
            <a:ext cx="10901362" cy="5948157"/>
          </a:xfrm>
        </p:spPr>
        <p:txBody>
          <a:bodyPr>
            <a:normAutofit fontScale="92500" lnSpcReduction="20000"/>
          </a:bodyPr>
          <a:lstStyle/>
          <a:p>
            <a:pPr marL="114300" indent="0" algn="just">
              <a:lnSpc>
                <a:spcPct val="115000"/>
              </a:lnSpc>
              <a:spcAft>
                <a:spcPts val="1000"/>
              </a:spcAft>
              <a:buNone/>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Project Outline &amp; Methodologies:</a:t>
            </a:r>
            <a:endParaRPr lang="en-IN" sz="2000" b="1" kern="100" dirty="0">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15000"/>
              </a:lnSpc>
              <a:spcAft>
                <a:spcPts val="10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In our project, we will employ a systematic and data-driven approach to develop the machine learning model for water quality analysis. First, we will collect a comprehensive dataset of water samples, which will include various physicochemical properties such as pH, hardness, conductivity, turbidity, and total dissolved solids (TDS). Once the data is collected, we will preprocess it by handling missing values, normalizing the data, and possibly applying feature selection techniques to identify the most significant indicators of water quality.</a:t>
            </a:r>
          </a:p>
          <a:p>
            <a:pPr marL="114300" indent="0" algn="just">
              <a:lnSpc>
                <a:spcPct val="115000"/>
              </a:lnSpc>
              <a:spcAft>
                <a:spcPts val="10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Next, we will split the dataset into training and testing subsets to ensure the model's ability to generalize to unseen data. we will experiment with different machine learning algorithms, such as decision trees, random forests, support vector machines (SVM), and neural networks, to identify the best-performing model for this classification task. The performance of these models will be evaluated using metrics such as accuracy, precision, recall, and F1-score.</a:t>
            </a:r>
          </a:p>
          <a:p>
            <a:pPr marL="114300" indent="0" algn="just">
              <a:lnSpc>
                <a:spcPct val="115000"/>
              </a:lnSpc>
              <a:spcAft>
                <a:spcPts val="10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After selecting the most effective model, we will fine-tune its hyperparameters to optimize its performance further. Finally, we will validate the model using the testing dataset and cross-validation techniques to ensure its robustness and reliability. Throughout this process, we will also consider the interpretability of the model to ensure that the results can be easily understood and applied by water management authorities for real-world decision-making.</a:t>
            </a:r>
          </a:p>
          <a:p>
            <a:pPr marL="114300" indent="0">
              <a:buNone/>
            </a:pPr>
            <a:endParaRPr lang="en-IN" dirty="0"/>
          </a:p>
        </p:txBody>
      </p:sp>
    </p:spTree>
    <p:extLst>
      <p:ext uri="{BB962C8B-B14F-4D97-AF65-F5344CB8AC3E}">
        <p14:creationId xmlns:p14="http://schemas.microsoft.com/office/powerpoint/2010/main" val="990044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0"/>
          <p:cNvPicPr preferRelativeResize="0"/>
          <p:nvPr/>
        </p:nvPicPr>
        <p:blipFill>
          <a:blip r:embed="rId3">
            <a:alphaModFix/>
          </a:blip>
          <a:stretch>
            <a:fillRect/>
          </a:stretch>
        </p:blipFill>
        <p:spPr>
          <a:xfrm>
            <a:off x="2249875" y="148500"/>
            <a:ext cx="7753625" cy="652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1138652" y="297139"/>
            <a:ext cx="9767887" cy="59531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3000"/>
              <a:buFont typeface="Cambria"/>
              <a:buNone/>
            </a:pPr>
            <a:r>
              <a:rPr lang="en-US" sz="3000" b="1">
                <a:solidFill>
                  <a:srgbClr val="002060"/>
                </a:solidFill>
                <a:latin typeface="Cambria"/>
                <a:ea typeface="Cambria"/>
                <a:cs typeface="Cambria"/>
                <a:sym typeface="Cambria"/>
              </a:rPr>
              <a:t>Objective of the Work </a:t>
            </a:r>
            <a:endParaRPr/>
          </a:p>
        </p:txBody>
      </p:sp>
      <p:sp>
        <p:nvSpPr>
          <p:cNvPr id="141" name="Google Shape;141;p21"/>
          <p:cNvSpPr txBox="1"/>
          <p:nvPr/>
        </p:nvSpPr>
        <p:spPr>
          <a:xfrm>
            <a:off x="823550" y="892450"/>
            <a:ext cx="10083000" cy="5987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1"/>
              </a:buClr>
              <a:buSzPts val="1100"/>
              <a:buFont typeface="Arial"/>
              <a:buNone/>
            </a:pPr>
            <a:r>
              <a:rPr lang="en-US" sz="2000">
                <a:solidFill>
                  <a:schemeClr val="dk1"/>
                </a:solidFill>
              </a:rPr>
              <a:t>The objective of the Water Quality Analysis project is to:</a:t>
            </a:r>
            <a:endParaRPr sz="2000">
              <a:solidFill>
                <a:schemeClr val="dk1"/>
              </a:solidFill>
            </a:endParaRPr>
          </a:p>
          <a:p>
            <a:pPr marL="457200" lvl="0" indent="-228600" algn="just" rtl="0">
              <a:lnSpc>
                <a:spcPct val="115000"/>
              </a:lnSpc>
              <a:spcBef>
                <a:spcPts val="1200"/>
              </a:spcBef>
              <a:spcAft>
                <a:spcPts val="0"/>
              </a:spcAft>
              <a:buClr>
                <a:schemeClr val="dk1"/>
              </a:buClr>
              <a:buSzPts val="1100"/>
              <a:buFont typeface="Arial"/>
              <a:buNone/>
            </a:pPr>
            <a:r>
              <a:rPr lang="en-US" sz="2000">
                <a:solidFill>
                  <a:schemeClr val="dk1"/>
                </a:solidFill>
              </a:rPr>
              <a:t>1.</a:t>
            </a:r>
            <a:r>
              <a:rPr lang="en-US" sz="1300">
                <a:solidFill>
                  <a:schemeClr val="dk1"/>
                </a:solidFill>
              </a:rPr>
              <a:t> </a:t>
            </a:r>
            <a:r>
              <a:rPr lang="en-US" sz="2000" b="1" i="1">
                <a:solidFill>
                  <a:schemeClr val="dk1"/>
                </a:solidFill>
              </a:rPr>
              <a:t>Develop a Predictive Model</a:t>
            </a:r>
            <a:r>
              <a:rPr lang="en-US" sz="2000" b="1">
                <a:solidFill>
                  <a:schemeClr val="dk1"/>
                </a:solidFill>
              </a:rPr>
              <a:t>:</a:t>
            </a:r>
            <a:r>
              <a:rPr lang="en-US" sz="2000">
                <a:solidFill>
                  <a:schemeClr val="dk1"/>
                </a:solidFill>
              </a:rPr>
              <a:t> Build a machine learning model that accurately classifies water samples as either potable or non-potable based on water quality analysis of the physicochemical properties.</a:t>
            </a:r>
            <a:endParaRPr sz="2000">
              <a:solidFill>
                <a:schemeClr val="dk1"/>
              </a:solidFill>
            </a:endParaRPr>
          </a:p>
          <a:p>
            <a:pPr marL="457200" lvl="0" indent="-228600" algn="just" rtl="0">
              <a:lnSpc>
                <a:spcPct val="115000"/>
              </a:lnSpc>
              <a:spcBef>
                <a:spcPts val="1200"/>
              </a:spcBef>
              <a:spcAft>
                <a:spcPts val="0"/>
              </a:spcAft>
              <a:buClr>
                <a:schemeClr val="dk1"/>
              </a:buClr>
              <a:buSzPts val="1100"/>
              <a:buFont typeface="Arial"/>
              <a:buNone/>
            </a:pPr>
            <a:r>
              <a:rPr lang="en-US" sz="2000">
                <a:solidFill>
                  <a:schemeClr val="dk1"/>
                </a:solidFill>
              </a:rPr>
              <a:t>2.</a:t>
            </a:r>
            <a:r>
              <a:rPr lang="en-US" sz="1300">
                <a:solidFill>
                  <a:schemeClr val="dk1"/>
                </a:solidFill>
              </a:rPr>
              <a:t> </a:t>
            </a:r>
            <a:r>
              <a:rPr lang="en-US" sz="2000" b="1" i="1">
                <a:solidFill>
                  <a:schemeClr val="dk1"/>
                </a:solidFill>
              </a:rPr>
              <a:t>Analyse Water Quality</a:t>
            </a:r>
            <a:r>
              <a:rPr lang="en-US" sz="2000" b="1">
                <a:solidFill>
                  <a:schemeClr val="dk1"/>
                </a:solidFill>
              </a:rPr>
              <a:t>:</a:t>
            </a:r>
            <a:r>
              <a:rPr lang="en-US" sz="2000">
                <a:solidFill>
                  <a:schemeClr val="dk1"/>
                </a:solidFill>
              </a:rPr>
              <a:t> Evaluate the impact of various features, such as pH, hardness, and nitrates, on water safety to understand their significance in determining potability.</a:t>
            </a:r>
            <a:endParaRPr sz="2000">
              <a:solidFill>
                <a:schemeClr val="dk1"/>
              </a:solidFill>
            </a:endParaRPr>
          </a:p>
          <a:p>
            <a:pPr marL="457200" lvl="0" indent="-228600" algn="just" rtl="0">
              <a:lnSpc>
                <a:spcPct val="115000"/>
              </a:lnSpc>
              <a:spcBef>
                <a:spcPts val="1200"/>
              </a:spcBef>
              <a:spcAft>
                <a:spcPts val="0"/>
              </a:spcAft>
              <a:buClr>
                <a:schemeClr val="dk1"/>
              </a:buClr>
              <a:buSzPts val="1100"/>
              <a:buFont typeface="Arial"/>
              <a:buNone/>
            </a:pPr>
            <a:r>
              <a:rPr lang="en-US" sz="2000">
                <a:solidFill>
                  <a:schemeClr val="dk1"/>
                </a:solidFill>
              </a:rPr>
              <a:t>3.</a:t>
            </a:r>
            <a:r>
              <a:rPr lang="en-US" sz="1300">
                <a:solidFill>
                  <a:schemeClr val="dk1"/>
                </a:solidFill>
              </a:rPr>
              <a:t> </a:t>
            </a:r>
            <a:r>
              <a:rPr lang="en-US" sz="2000" b="1" i="1">
                <a:solidFill>
                  <a:schemeClr val="dk1"/>
                </a:solidFill>
              </a:rPr>
              <a:t>Improve Public Health</a:t>
            </a:r>
            <a:r>
              <a:rPr lang="en-US" sz="2000" b="1">
                <a:solidFill>
                  <a:schemeClr val="dk1"/>
                </a:solidFill>
              </a:rPr>
              <a:t>:</a:t>
            </a:r>
            <a:r>
              <a:rPr lang="en-US" sz="2000">
                <a:solidFill>
                  <a:schemeClr val="dk1"/>
                </a:solidFill>
              </a:rPr>
              <a:t> Provide a tool for monitoring and assessing water quality to help in identifying unsafe water sources, thereby aiding in timely interventions and promoting better water safety practices.</a:t>
            </a:r>
            <a:endParaRPr sz="2000">
              <a:solidFill>
                <a:schemeClr val="dk1"/>
              </a:solidFill>
            </a:endParaRPr>
          </a:p>
          <a:p>
            <a:pPr marL="457200" lvl="0" indent="-228600" algn="just" rtl="0">
              <a:lnSpc>
                <a:spcPct val="115000"/>
              </a:lnSpc>
              <a:spcBef>
                <a:spcPts val="1200"/>
              </a:spcBef>
              <a:spcAft>
                <a:spcPts val="0"/>
              </a:spcAft>
              <a:buClr>
                <a:schemeClr val="dk1"/>
              </a:buClr>
              <a:buSzPts val="1100"/>
              <a:buFont typeface="Arial"/>
              <a:buNone/>
            </a:pPr>
            <a:r>
              <a:rPr lang="en-US" sz="2000">
                <a:solidFill>
                  <a:schemeClr val="dk1"/>
                </a:solidFill>
              </a:rPr>
              <a:t>4.</a:t>
            </a:r>
            <a:r>
              <a:rPr lang="en-US" sz="1300">
                <a:solidFill>
                  <a:schemeClr val="dk1"/>
                </a:solidFill>
              </a:rPr>
              <a:t> </a:t>
            </a:r>
            <a:r>
              <a:rPr lang="en-US" sz="2000" b="1" i="1">
                <a:solidFill>
                  <a:schemeClr val="dk1"/>
                </a:solidFill>
              </a:rPr>
              <a:t>Support Decision-Making</a:t>
            </a:r>
            <a:r>
              <a:rPr lang="en-US" sz="2000" b="1">
                <a:solidFill>
                  <a:schemeClr val="dk1"/>
                </a:solidFill>
              </a:rPr>
              <a:t>:</a:t>
            </a:r>
            <a:r>
              <a:rPr lang="en-US" sz="2000">
                <a:solidFill>
                  <a:schemeClr val="dk1"/>
                </a:solidFill>
              </a:rPr>
              <a:t> Generate insights and recommendations for water quality management and policy-making to enhance the safety and quality of drinking water.</a:t>
            </a:r>
            <a:endParaRPr sz="2000">
              <a:solidFill>
                <a:schemeClr val="dk1"/>
              </a:solidFill>
            </a:endParaRPr>
          </a:p>
          <a:p>
            <a:pPr marL="0" lvl="0" indent="0" algn="l" rtl="0">
              <a:spcBef>
                <a:spcPts val="1200"/>
              </a:spcBef>
              <a:spcAft>
                <a:spcPts val="0"/>
              </a:spcAft>
              <a:buNone/>
            </a:pPr>
            <a:endParaRPr sz="2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1138652" y="297139"/>
            <a:ext cx="9767887" cy="59531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3000"/>
              <a:buFont typeface="Cambria"/>
              <a:buNone/>
            </a:pPr>
            <a:r>
              <a:rPr lang="en-US" sz="3000" b="1">
                <a:solidFill>
                  <a:srgbClr val="002060"/>
                </a:solidFill>
                <a:latin typeface="Cambria"/>
                <a:ea typeface="Cambria"/>
                <a:cs typeface="Cambria"/>
                <a:sym typeface="Cambria"/>
              </a:rPr>
              <a:t>References </a:t>
            </a:r>
            <a:endParaRPr/>
          </a:p>
        </p:txBody>
      </p:sp>
      <p:sp>
        <p:nvSpPr>
          <p:cNvPr id="147" name="Google Shape;147;p22"/>
          <p:cNvSpPr txBox="1"/>
          <p:nvPr/>
        </p:nvSpPr>
        <p:spPr>
          <a:xfrm>
            <a:off x="755374" y="1093304"/>
            <a:ext cx="10326900" cy="6526362"/>
          </a:xfrm>
          <a:prstGeom prst="rect">
            <a:avLst/>
          </a:prstGeom>
          <a:noFill/>
          <a:ln>
            <a:noFill/>
          </a:ln>
        </p:spPr>
        <p:txBody>
          <a:bodyPr spcFirstLastPara="1" wrap="square" lIns="91425" tIns="45700" rIns="91425" bIns="45700" anchor="t" anchorCtr="0">
            <a:spAutoFit/>
          </a:bodyPr>
          <a:lstStyle/>
          <a:p>
            <a:pPr marL="0" lvl="0" indent="-228600" algn="just" rtl="0">
              <a:lnSpc>
                <a:spcPct val="115000"/>
              </a:lnSpc>
              <a:spcBef>
                <a:spcPts val="1200"/>
              </a:spcBef>
              <a:spcAft>
                <a:spcPts val="0"/>
              </a:spcAft>
              <a:buClr>
                <a:schemeClr val="dk1"/>
              </a:buClr>
              <a:buSzPts val="1100"/>
              <a:buFont typeface="Arial"/>
              <a:buNone/>
            </a:pPr>
            <a:r>
              <a:rPr lang="en-US" sz="1800" dirty="0">
                <a:solidFill>
                  <a:schemeClr val="dk1"/>
                </a:solidFill>
              </a:rPr>
              <a:t>1.</a:t>
            </a:r>
            <a:r>
              <a:rPr lang="en-US" sz="1100" dirty="0">
                <a:solidFill>
                  <a:schemeClr val="dk1"/>
                </a:solidFill>
              </a:rPr>
              <a:t>    </a:t>
            </a:r>
            <a:r>
              <a:rPr lang="en-US" sz="1800" dirty="0">
                <a:solidFill>
                  <a:schemeClr val="dk1"/>
                </a:solidFill>
              </a:rPr>
              <a:t>Khan, Y., &amp; See, C. S. (2016, April). Predicting and analysing water quality using machine learning: a comprehensive model. In </a:t>
            </a:r>
            <a:r>
              <a:rPr lang="en-US" sz="1800" i="1" dirty="0">
                <a:solidFill>
                  <a:schemeClr val="dk1"/>
                </a:solidFill>
              </a:rPr>
              <a:t>2016 IEEE Long Island Systems, Applications and Technology Conference (LISAT)</a:t>
            </a:r>
            <a:r>
              <a:rPr lang="en-US" sz="1800" dirty="0">
                <a:solidFill>
                  <a:schemeClr val="dk1"/>
                </a:solidFill>
              </a:rPr>
              <a:t> (pp. 1-6). IEEE.</a:t>
            </a:r>
            <a:endParaRPr sz="1800" dirty="0">
              <a:solidFill>
                <a:schemeClr val="dk1"/>
              </a:solidFill>
            </a:endParaRPr>
          </a:p>
          <a:p>
            <a:pPr marL="0" lvl="0" indent="-228600" algn="just" rtl="0">
              <a:lnSpc>
                <a:spcPct val="115000"/>
              </a:lnSpc>
              <a:spcBef>
                <a:spcPts val="1200"/>
              </a:spcBef>
              <a:spcAft>
                <a:spcPts val="0"/>
              </a:spcAft>
              <a:buClr>
                <a:schemeClr val="dk1"/>
              </a:buClr>
              <a:buSzPts val="1100"/>
              <a:buFont typeface="Arial"/>
              <a:buNone/>
            </a:pPr>
            <a:r>
              <a:rPr lang="en-US" sz="1800" dirty="0">
                <a:solidFill>
                  <a:schemeClr val="dk1"/>
                </a:solidFill>
              </a:rPr>
              <a:t>2.</a:t>
            </a:r>
            <a:r>
              <a:rPr lang="en-US" sz="1100" dirty="0">
                <a:solidFill>
                  <a:schemeClr val="dk1"/>
                </a:solidFill>
              </a:rPr>
              <a:t>    </a:t>
            </a:r>
            <a:r>
              <a:rPr lang="en-US" sz="1800" dirty="0">
                <a:solidFill>
                  <a:schemeClr val="dk1"/>
                </a:solidFill>
              </a:rPr>
              <a:t>Ahmed, A. N., Othman, F. B., Afan, H. A., Ibrahim, R. K., Fai, C. M., Hossain, M. S., ... &amp; Elshafie, A. (2019). Machine learning methods for better water quality prediction. </a:t>
            </a:r>
            <a:r>
              <a:rPr lang="en-US" sz="1800" i="1" dirty="0">
                <a:solidFill>
                  <a:schemeClr val="dk1"/>
                </a:solidFill>
              </a:rPr>
              <a:t>Journal of Hydrology</a:t>
            </a:r>
            <a:r>
              <a:rPr lang="en-US" sz="1800" dirty="0">
                <a:solidFill>
                  <a:schemeClr val="dk1"/>
                </a:solidFill>
              </a:rPr>
              <a:t>, </a:t>
            </a:r>
            <a:r>
              <a:rPr lang="en-US" sz="1800" i="1" dirty="0">
                <a:solidFill>
                  <a:schemeClr val="dk1"/>
                </a:solidFill>
              </a:rPr>
              <a:t>578</a:t>
            </a:r>
            <a:r>
              <a:rPr lang="en-US" sz="1800" dirty="0">
                <a:solidFill>
                  <a:schemeClr val="dk1"/>
                </a:solidFill>
              </a:rPr>
              <a:t>, 124084.</a:t>
            </a:r>
            <a:endParaRPr sz="1800" dirty="0">
              <a:solidFill>
                <a:schemeClr val="dk1"/>
              </a:solidFill>
            </a:endParaRPr>
          </a:p>
          <a:p>
            <a:pPr marL="0" lvl="0" indent="-228600" algn="just" rtl="0">
              <a:lnSpc>
                <a:spcPct val="115000"/>
              </a:lnSpc>
              <a:spcBef>
                <a:spcPts val="1200"/>
              </a:spcBef>
              <a:spcAft>
                <a:spcPts val="0"/>
              </a:spcAft>
              <a:buClr>
                <a:schemeClr val="dk1"/>
              </a:buClr>
              <a:buSzPts val="1100"/>
              <a:buFont typeface="Arial"/>
              <a:buNone/>
            </a:pPr>
            <a:r>
              <a:rPr lang="en-US" sz="1800" dirty="0">
                <a:solidFill>
                  <a:schemeClr val="dk1"/>
                </a:solidFill>
              </a:rPr>
              <a:t>3.</a:t>
            </a:r>
            <a:r>
              <a:rPr lang="en-US" sz="1100" dirty="0">
                <a:solidFill>
                  <a:schemeClr val="dk1"/>
                </a:solidFill>
              </a:rPr>
              <a:t>    </a:t>
            </a:r>
            <a:r>
              <a:rPr lang="en-US" sz="1800" dirty="0">
                <a:solidFill>
                  <a:schemeClr val="dk1"/>
                </a:solidFill>
              </a:rPr>
              <a:t>Vergina, S. A., Kayalvizhi, S., Bhavadharini, R., &amp; Kalpana Devi, S. (2020). A real time water quality monitoring using machine learning algorithm. </a:t>
            </a:r>
            <a:r>
              <a:rPr lang="en-US" sz="1800" i="1" dirty="0">
                <a:solidFill>
                  <a:schemeClr val="dk1"/>
                </a:solidFill>
              </a:rPr>
              <a:t>Eur. J. Mol. Clin. Med</a:t>
            </a:r>
            <a:r>
              <a:rPr lang="en-US" sz="1800" dirty="0">
                <a:solidFill>
                  <a:schemeClr val="dk1"/>
                </a:solidFill>
              </a:rPr>
              <a:t>, </a:t>
            </a:r>
            <a:r>
              <a:rPr lang="en-US" sz="1800" i="1" dirty="0">
                <a:solidFill>
                  <a:schemeClr val="dk1"/>
                </a:solidFill>
              </a:rPr>
              <a:t>7</a:t>
            </a:r>
            <a:r>
              <a:rPr lang="en-US" sz="1800" dirty="0">
                <a:solidFill>
                  <a:schemeClr val="dk1"/>
                </a:solidFill>
              </a:rPr>
              <a:t>(8), 2035-2041.</a:t>
            </a:r>
            <a:endParaRPr sz="1800" dirty="0">
              <a:solidFill>
                <a:schemeClr val="dk1"/>
              </a:solidFill>
            </a:endParaRPr>
          </a:p>
          <a:p>
            <a:pPr marL="0" lvl="0" indent="-228600" algn="just" rtl="0">
              <a:lnSpc>
                <a:spcPct val="115000"/>
              </a:lnSpc>
              <a:spcBef>
                <a:spcPts val="1200"/>
              </a:spcBef>
              <a:spcAft>
                <a:spcPts val="0"/>
              </a:spcAft>
              <a:buClr>
                <a:schemeClr val="dk1"/>
              </a:buClr>
              <a:buSzPts val="1100"/>
              <a:buFont typeface="Arial"/>
              <a:buNone/>
            </a:pPr>
            <a:r>
              <a:rPr lang="en-US" sz="1800" dirty="0">
                <a:solidFill>
                  <a:schemeClr val="dk1"/>
                </a:solidFill>
              </a:rPr>
              <a:t>4.</a:t>
            </a:r>
            <a:r>
              <a:rPr lang="en-US" sz="1100" dirty="0">
                <a:solidFill>
                  <a:schemeClr val="dk1"/>
                </a:solidFill>
              </a:rPr>
              <a:t>    </a:t>
            </a:r>
            <a:r>
              <a:rPr lang="en-US" sz="1800" dirty="0">
                <a:solidFill>
                  <a:schemeClr val="dk1"/>
                </a:solidFill>
              </a:rPr>
              <a:t>Melesse, A. M., Khosravi, K., Tiefenbacher, J. P., Heddam, S., Kim, S., Mosavi, A., &amp; Pham, B. T. (2020). River water salinity prediction using hybrid machine learning models. </a:t>
            </a:r>
            <a:r>
              <a:rPr lang="en-US" sz="1800" i="1" dirty="0">
                <a:solidFill>
                  <a:schemeClr val="dk1"/>
                </a:solidFill>
              </a:rPr>
              <a:t>Water</a:t>
            </a:r>
            <a:r>
              <a:rPr lang="en-US" sz="1800" dirty="0">
                <a:solidFill>
                  <a:schemeClr val="dk1"/>
                </a:solidFill>
              </a:rPr>
              <a:t>, </a:t>
            </a:r>
            <a:r>
              <a:rPr lang="en-US" sz="1800" i="1" dirty="0">
                <a:solidFill>
                  <a:schemeClr val="dk1"/>
                </a:solidFill>
              </a:rPr>
              <a:t>12</a:t>
            </a:r>
            <a:r>
              <a:rPr lang="en-US" sz="1800" dirty="0">
                <a:solidFill>
                  <a:schemeClr val="dk1"/>
                </a:solidFill>
              </a:rPr>
              <a:t>(10), 2951.</a:t>
            </a:r>
            <a:endParaRPr sz="1800" dirty="0">
              <a:solidFill>
                <a:schemeClr val="dk1"/>
              </a:solidFill>
            </a:endParaRPr>
          </a:p>
          <a:p>
            <a:pPr marL="0" lvl="0" indent="-228600" algn="just" rtl="0">
              <a:lnSpc>
                <a:spcPct val="115000"/>
              </a:lnSpc>
              <a:spcBef>
                <a:spcPts val="1200"/>
              </a:spcBef>
              <a:spcAft>
                <a:spcPts val="0"/>
              </a:spcAft>
              <a:buClr>
                <a:schemeClr val="dk1"/>
              </a:buClr>
              <a:buSzPts val="1100"/>
              <a:buFont typeface="Arial"/>
              <a:buNone/>
            </a:pPr>
            <a:r>
              <a:rPr lang="en-US" sz="1800" dirty="0">
                <a:solidFill>
                  <a:schemeClr val="dk1"/>
                </a:solidFill>
              </a:rPr>
              <a:t>5.</a:t>
            </a:r>
            <a:r>
              <a:rPr lang="en-US" sz="1100" dirty="0">
                <a:solidFill>
                  <a:schemeClr val="dk1"/>
                </a:solidFill>
              </a:rPr>
              <a:t>    </a:t>
            </a:r>
            <a:r>
              <a:rPr lang="en-US" sz="1800" dirty="0">
                <a:solidFill>
                  <a:schemeClr val="dk1"/>
                </a:solidFill>
              </a:rPr>
              <a:t>Kuthe, A., Bhake, C., Bhoyar, V., Yenurkar, A., Khandekar, V., &amp; Gawale, K. (2022). Water quality analysis using machine learning. </a:t>
            </a:r>
            <a:r>
              <a:rPr lang="en-US" sz="1800" i="1" dirty="0">
                <a:solidFill>
                  <a:schemeClr val="dk1"/>
                </a:solidFill>
              </a:rPr>
              <a:t>International Journal for Research in Applied Science and Engineering Technology</a:t>
            </a:r>
            <a:r>
              <a:rPr lang="en-US" sz="1800" dirty="0">
                <a:solidFill>
                  <a:schemeClr val="dk1"/>
                </a:solidFill>
              </a:rPr>
              <a:t>, </a:t>
            </a:r>
            <a:r>
              <a:rPr lang="en-US" sz="1800" i="1" dirty="0">
                <a:solidFill>
                  <a:schemeClr val="dk1"/>
                </a:solidFill>
              </a:rPr>
              <a:t>10</a:t>
            </a:r>
            <a:r>
              <a:rPr lang="en-US" sz="1800" dirty="0">
                <a:solidFill>
                  <a:schemeClr val="dk1"/>
                </a:solidFill>
              </a:rPr>
              <a:t>(12), 581-585.</a:t>
            </a:r>
            <a:endParaRPr sz="1800" dirty="0">
              <a:solidFill>
                <a:schemeClr val="dk1"/>
              </a:solidFill>
            </a:endParaRPr>
          </a:p>
          <a:p>
            <a:pPr marL="0" lvl="0" indent="0" algn="just" rtl="0">
              <a:lnSpc>
                <a:spcPct val="115000"/>
              </a:lnSpc>
              <a:spcBef>
                <a:spcPts val="1200"/>
              </a:spcBef>
              <a:spcAft>
                <a:spcPts val="0"/>
              </a:spcAft>
              <a:buClr>
                <a:schemeClr val="dk1"/>
              </a:buClr>
              <a:buSzPts val="1100"/>
              <a:buFont typeface="Arial"/>
              <a:buNone/>
            </a:pPr>
            <a:r>
              <a:rPr lang="en-US" sz="1800" dirty="0">
                <a:solidFill>
                  <a:schemeClr val="dk1"/>
                </a:solidFill>
              </a:rPr>
              <a:t> </a:t>
            </a:r>
            <a:endParaRPr sz="1800" dirty="0">
              <a:solidFill>
                <a:schemeClr val="dk1"/>
              </a:solidFill>
            </a:endParaRPr>
          </a:p>
          <a:p>
            <a:pPr marL="0" lvl="0" indent="-228600" algn="just" rtl="0">
              <a:lnSpc>
                <a:spcPct val="115000"/>
              </a:lnSpc>
              <a:spcBef>
                <a:spcPts val="1200"/>
              </a:spcBef>
              <a:spcAft>
                <a:spcPts val="1200"/>
              </a:spcAft>
              <a:buClr>
                <a:schemeClr val="dk1"/>
              </a:buClr>
              <a:buSzPts val="1100"/>
              <a:buFont typeface="Arial"/>
              <a:buNone/>
            </a:pPr>
            <a:endParaRPr sz="2400" dirty="0">
              <a:solidFill>
                <a:srgbClr val="222222"/>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body" idx="1"/>
          </p:nvPr>
        </p:nvSpPr>
        <p:spPr>
          <a:xfrm>
            <a:off x="838200" y="229500"/>
            <a:ext cx="10515600" cy="6399000"/>
          </a:xfrm>
          <a:prstGeom prst="rect">
            <a:avLst/>
          </a:prstGeom>
        </p:spPr>
        <p:txBody>
          <a:bodyPr spcFirstLastPara="1" wrap="square" lIns="91425" tIns="45700" rIns="91425" bIns="45700" anchor="t" anchorCtr="0">
            <a:noAutofit/>
          </a:bodyPr>
          <a:lstStyle/>
          <a:p>
            <a:pPr marL="0" lvl="0" indent="-228600" algn="just" rtl="0">
              <a:lnSpc>
                <a:spcPct val="115000"/>
              </a:lnSpc>
              <a:spcBef>
                <a:spcPts val="1200"/>
              </a:spcBef>
              <a:spcAft>
                <a:spcPts val="0"/>
              </a:spcAft>
              <a:buClr>
                <a:schemeClr val="dk1"/>
              </a:buClr>
              <a:buSzPts val="1100"/>
              <a:buFont typeface="Arial"/>
              <a:buNone/>
            </a:pPr>
            <a:r>
              <a:rPr lang="en-US" sz="1800" dirty="0">
                <a:latin typeface="Arial"/>
                <a:ea typeface="Arial"/>
                <a:cs typeface="Arial"/>
                <a:sym typeface="Arial"/>
              </a:rPr>
              <a:t>6.</a:t>
            </a:r>
            <a:r>
              <a:rPr lang="en-US" sz="1100" dirty="0">
                <a:latin typeface="Arial"/>
                <a:ea typeface="Arial"/>
                <a:cs typeface="Arial"/>
                <a:sym typeface="Arial"/>
              </a:rPr>
              <a:t>    </a:t>
            </a:r>
            <a:r>
              <a:rPr lang="en-US" sz="1800" dirty="0">
                <a:latin typeface="Arial"/>
                <a:ea typeface="Arial"/>
                <a:cs typeface="Arial"/>
                <a:sym typeface="Arial"/>
              </a:rPr>
              <a:t>Akshay, R., Tarun, G., Kiran, P. U., Devi, K. D., &amp; Vidhyalakshmi, M. (2022, December). Water-Quality-Analysis using Machine Learning. In </a:t>
            </a:r>
            <a:r>
              <a:rPr lang="en-US" sz="1800" i="1" dirty="0">
                <a:latin typeface="Arial"/>
                <a:ea typeface="Arial"/>
                <a:cs typeface="Arial"/>
                <a:sym typeface="Arial"/>
              </a:rPr>
              <a:t>2022 11th International Conference on System Modeling &amp; Advancement in Research Trends (SMART)</a:t>
            </a:r>
            <a:r>
              <a:rPr lang="en-US" sz="1800" dirty="0">
                <a:latin typeface="Arial"/>
                <a:ea typeface="Arial"/>
                <a:cs typeface="Arial"/>
                <a:sym typeface="Arial"/>
              </a:rPr>
              <a:t> (pp. 13-18). IEEE.</a:t>
            </a:r>
            <a:endParaRPr sz="1800" dirty="0">
              <a:latin typeface="Arial"/>
              <a:ea typeface="Arial"/>
              <a:cs typeface="Arial"/>
              <a:sym typeface="Arial"/>
            </a:endParaRPr>
          </a:p>
          <a:p>
            <a:pPr marL="0" lvl="0" indent="-228600" algn="just" rtl="0">
              <a:lnSpc>
                <a:spcPct val="115000"/>
              </a:lnSpc>
              <a:spcBef>
                <a:spcPts val="1200"/>
              </a:spcBef>
              <a:spcAft>
                <a:spcPts val="0"/>
              </a:spcAft>
              <a:buClr>
                <a:schemeClr val="dk1"/>
              </a:buClr>
              <a:buSzPts val="1100"/>
              <a:buFont typeface="Arial"/>
              <a:buNone/>
            </a:pPr>
            <a:r>
              <a:rPr lang="en-US" sz="1800" dirty="0">
                <a:latin typeface="Arial"/>
                <a:ea typeface="Arial"/>
                <a:cs typeface="Arial"/>
                <a:sym typeface="Arial"/>
              </a:rPr>
              <a:t>7.</a:t>
            </a:r>
            <a:r>
              <a:rPr lang="en-US" sz="1100" dirty="0">
                <a:latin typeface="Arial"/>
                <a:ea typeface="Arial"/>
                <a:cs typeface="Arial"/>
                <a:sym typeface="Arial"/>
              </a:rPr>
              <a:t>    </a:t>
            </a:r>
            <a:r>
              <a:rPr lang="en-US" sz="1800" dirty="0">
                <a:latin typeface="Arial"/>
                <a:ea typeface="Arial"/>
                <a:cs typeface="Arial"/>
                <a:sym typeface="Arial"/>
              </a:rPr>
              <a:t>Kaddoura, S. (2022). Evaluation of machine learning algorithm on drinking water quality for better sustainability. </a:t>
            </a:r>
            <a:r>
              <a:rPr lang="en-US" sz="1800" i="1" dirty="0">
                <a:latin typeface="Arial"/>
                <a:ea typeface="Arial"/>
                <a:cs typeface="Arial"/>
                <a:sym typeface="Arial"/>
              </a:rPr>
              <a:t>Sustainability</a:t>
            </a:r>
            <a:r>
              <a:rPr lang="en-US" sz="1800" dirty="0">
                <a:latin typeface="Arial"/>
                <a:ea typeface="Arial"/>
                <a:cs typeface="Arial"/>
                <a:sym typeface="Arial"/>
              </a:rPr>
              <a:t>, </a:t>
            </a:r>
            <a:r>
              <a:rPr lang="en-US" sz="1800" i="1" dirty="0">
                <a:latin typeface="Arial"/>
                <a:ea typeface="Arial"/>
                <a:cs typeface="Arial"/>
                <a:sym typeface="Arial"/>
              </a:rPr>
              <a:t>14</a:t>
            </a:r>
            <a:r>
              <a:rPr lang="en-US" sz="1800" dirty="0">
                <a:latin typeface="Arial"/>
                <a:ea typeface="Arial"/>
                <a:cs typeface="Arial"/>
                <a:sym typeface="Arial"/>
              </a:rPr>
              <a:t>(18), 11478.</a:t>
            </a:r>
            <a:endParaRPr sz="1800" dirty="0">
              <a:latin typeface="Arial"/>
              <a:ea typeface="Arial"/>
              <a:cs typeface="Arial"/>
              <a:sym typeface="Arial"/>
            </a:endParaRPr>
          </a:p>
          <a:p>
            <a:pPr marL="0" lvl="0" indent="-228600" algn="just" rtl="0">
              <a:lnSpc>
                <a:spcPct val="115000"/>
              </a:lnSpc>
              <a:spcBef>
                <a:spcPts val="1200"/>
              </a:spcBef>
              <a:spcAft>
                <a:spcPts val="0"/>
              </a:spcAft>
              <a:buClr>
                <a:schemeClr val="dk1"/>
              </a:buClr>
              <a:buSzPts val="1100"/>
              <a:buFont typeface="Arial"/>
              <a:buNone/>
            </a:pPr>
            <a:r>
              <a:rPr lang="en-US" sz="1800" dirty="0">
                <a:latin typeface="Arial"/>
                <a:ea typeface="Arial"/>
                <a:cs typeface="Arial"/>
                <a:sym typeface="Arial"/>
              </a:rPr>
              <a:t>8.</a:t>
            </a:r>
            <a:r>
              <a:rPr lang="en-US" sz="1100" dirty="0">
                <a:latin typeface="Arial"/>
                <a:ea typeface="Arial"/>
                <a:cs typeface="Arial"/>
                <a:sym typeface="Arial"/>
              </a:rPr>
              <a:t>    </a:t>
            </a:r>
            <a:r>
              <a:rPr lang="en-US" sz="1800" dirty="0">
                <a:latin typeface="Arial"/>
                <a:ea typeface="Arial"/>
                <a:cs typeface="Arial"/>
                <a:sym typeface="Arial"/>
              </a:rPr>
              <a:t>Poudel, D., Shrestha, D., Bhattarai, S., &amp; Ghimire, A. (2022). Comparison of machine learning algorithms in statistically imputed water potability dataset. </a:t>
            </a:r>
            <a:r>
              <a:rPr lang="en-US" sz="1800" i="1" dirty="0">
                <a:latin typeface="Arial"/>
                <a:ea typeface="Arial"/>
                <a:cs typeface="Arial"/>
                <a:sym typeface="Arial"/>
              </a:rPr>
              <a:t>Journal of Innovations in Engineering Education</a:t>
            </a:r>
            <a:r>
              <a:rPr lang="en-US" sz="1800" dirty="0">
                <a:latin typeface="Arial"/>
                <a:ea typeface="Arial"/>
                <a:cs typeface="Arial"/>
                <a:sym typeface="Arial"/>
              </a:rPr>
              <a:t>, </a:t>
            </a:r>
            <a:r>
              <a:rPr lang="en-US" sz="1800" i="1" dirty="0">
                <a:latin typeface="Arial"/>
                <a:ea typeface="Arial"/>
                <a:cs typeface="Arial"/>
                <a:sym typeface="Arial"/>
              </a:rPr>
              <a:t>5</a:t>
            </a:r>
            <a:r>
              <a:rPr lang="en-US" sz="1800" dirty="0">
                <a:latin typeface="Arial"/>
                <a:ea typeface="Arial"/>
                <a:cs typeface="Arial"/>
                <a:sym typeface="Arial"/>
              </a:rPr>
              <a:t>(1), 38-46.</a:t>
            </a:r>
            <a:endParaRPr sz="1800" dirty="0">
              <a:latin typeface="Arial"/>
              <a:ea typeface="Arial"/>
              <a:cs typeface="Arial"/>
              <a:sym typeface="Arial"/>
            </a:endParaRPr>
          </a:p>
          <a:p>
            <a:pPr marL="0" lvl="0" indent="-228600" algn="just" rtl="0">
              <a:lnSpc>
                <a:spcPct val="115000"/>
              </a:lnSpc>
              <a:spcBef>
                <a:spcPts val="1200"/>
              </a:spcBef>
              <a:spcAft>
                <a:spcPts val="0"/>
              </a:spcAft>
              <a:buClr>
                <a:schemeClr val="dk1"/>
              </a:buClr>
              <a:buSzPts val="1100"/>
              <a:buFont typeface="Arial"/>
              <a:buNone/>
            </a:pPr>
            <a:r>
              <a:rPr lang="en-US" sz="1800" dirty="0">
                <a:latin typeface="Arial"/>
                <a:ea typeface="Arial"/>
                <a:cs typeface="Arial"/>
                <a:sym typeface="Arial"/>
              </a:rPr>
              <a:t>9.</a:t>
            </a:r>
            <a:r>
              <a:rPr lang="en-US" sz="1100" dirty="0">
                <a:latin typeface="Arial"/>
                <a:ea typeface="Arial"/>
                <a:cs typeface="Arial"/>
                <a:sym typeface="Arial"/>
              </a:rPr>
              <a:t>    </a:t>
            </a:r>
            <a:r>
              <a:rPr lang="en-US" sz="1800" dirty="0">
                <a:latin typeface="Arial"/>
                <a:ea typeface="Arial"/>
                <a:cs typeface="Arial"/>
                <a:sym typeface="Arial"/>
              </a:rPr>
              <a:t>Wang, X., Li, Y., Qiao, Q., Tavares, A., &amp; Liang, Y. (2023). Water quality prediction based on machine learning and comprehensive weighting methods. </a:t>
            </a:r>
            <a:r>
              <a:rPr lang="en-US" sz="1800" i="1" dirty="0">
                <a:latin typeface="Arial"/>
                <a:ea typeface="Arial"/>
                <a:cs typeface="Arial"/>
                <a:sym typeface="Arial"/>
              </a:rPr>
              <a:t>Entropy</a:t>
            </a:r>
            <a:r>
              <a:rPr lang="en-US" sz="1800" dirty="0">
                <a:latin typeface="Arial"/>
                <a:ea typeface="Arial"/>
                <a:cs typeface="Arial"/>
                <a:sym typeface="Arial"/>
              </a:rPr>
              <a:t>, </a:t>
            </a:r>
            <a:r>
              <a:rPr lang="en-US" sz="1800" i="1" dirty="0">
                <a:latin typeface="Arial"/>
                <a:ea typeface="Arial"/>
                <a:cs typeface="Arial"/>
                <a:sym typeface="Arial"/>
              </a:rPr>
              <a:t>25</a:t>
            </a:r>
            <a:r>
              <a:rPr lang="en-US" sz="1800" dirty="0">
                <a:latin typeface="Arial"/>
                <a:ea typeface="Arial"/>
                <a:cs typeface="Arial"/>
                <a:sym typeface="Arial"/>
              </a:rPr>
              <a:t>(8), 1186.</a:t>
            </a:r>
            <a:endParaRPr sz="1800" dirty="0">
              <a:latin typeface="Arial"/>
              <a:ea typeface="Arial"/>
              <a:cs typeface="Arial"/>
              <a:sym typeface="Arial"/>
            </a:endParaRPr>
          </a:p>
          <a:p>
            <a:pPr marL="0" lvl="0" indent="-228600" algn="just" rtl="0">
              <a:lnSpc>
                <a:spcPct val="115000"/>
              </a:lnSpc>
              <a:spcBef>
                <a:spcPts val="1200"/>
              </a:spcBef>
              <a:spcAft>
                <a:spcPts val="0"/>
              </a:spcAft>
              <a:buClr>
                <a:schemeClr val="dk1"/>
              </a:buClr>
              <a:buSzPts val="1100"/>
              <a:buFont typeface="Arial"/>
              <a:buNone/>
            </a:pPr>
            <a:r>
              <a:rPr lang="en-US" sz="1800" dirty="0">
                <a:latin typeface="Arial"/>
                <a:ea typeface="Arial"/>
                <a:cs typeface="Arial"/>
                <a:sym typeface="Arial"/>
              </a:rPr>
              <a:t>10.</a:t>
            </a:r>
            <a:r>
              <a:rPr lang="en-US" sz="1100" dirty="0">
                <a:latin typeface="Arial"/>
                <a:ea typeface="Arial"/>
                <a:cs typeface="Arial"/>
                <a:sym typeface="Arial"/>
              </a:rPr>
              <a:t>    </a:t>
            </a:r>
            <a:r>
              <a:rPr lang="en-US" sz="1800" dirty="0">
                <a:latin typeface="Arial"/>
                <a:ea typeface="Arial"/>
                <a:cs typeface="Arial"/>
                <a:sym typeface="Arial"/>
              </a:rPr>
              <a:t>Patel, S., Shah, K., Vaghela, S., Aglodiya, M., &amp; Bhattad, R. (2023). Water Potability Prediction Using Machine Learning.</a:t>
            </a:r>
            <a:endParaRPr sz="1800" dirty="0">
              <a:latin typeface="Arial"/>
              <a:ea typeface="Arial"/>
              <a:cs typeface="Arial"/>
              <a:sym typeface="Arial"/>
            </a:endParaRPr>
          </a:p>
          <a:p>
            <a:pPr marL="0" lvl="0" indent="-228600" algn="just" rtl="0">
              <a:lnSpc>
                <a:spcPct val="115000"/>
              </a:lnSpc>
              <a:spcBef>
                <a:spcPts val="1200"/>
              </a:spcBef>
              <a:spcAft>
                <a:spcPts val="0"/>
              </a:spcAft>
              <a:buClr>
                <a:schemeClr val="dk1"/>
              </a:buClr>
              <a:buSzPts val="1100"/>
              <a:buFont typeface="Arial"/>
              <a:buNone/>
            </a:pPr>
            <a:r>
              <a:rPr lang="en-US" sz="1800" dirty="0">
                <a:latin typeface="Arial"/>
                <a:ea typeface="Arial"/>
                <a:cs typeface="Arial"/>
                <a:sym typeface="Arial"/>
              </a:rPr>
              <a:t>11.</a:t>
            </a:r>
            <a:r>
              <a:rPr lang="en-US" sz="1100" dirty="0">
                <a:latin typeface="Arial"/>
                <a:ea typeface="Arial"/>
                <a:cs typeface="Arial"/>
                <a:sym typeface="Arial"/>
              </a:rPr>
              <a:t>    </a:t>
            </a:r>
            <a:r>
              <a:rPr lang="en-US" sz="1800" dirty="0">
                <a:latin typeface="Arial"/>
                <a:ea typeface="Arial"/>
                <a:cs typeface="Arial"/>
                <a:sym typeface="Arial"/>
              </a:rPr>
              <a:t>Brindha, D., Puli, V., NVSS, B. K. S., Mittakandala, V. S., &amp; Nanneboina, G. D. (2023, February). Water quality analysis and prediction using machine learning. In </a:t>
            </a:r>
            <a:r>
              <a:rPr lang="en-US" sz="1800" i="1" dirty="0">
                <a:latin typeface="Arial"/>
                <a:ea typeface="Arial"/>
                <a:cs typeface="Arial"/>
                <a:sym typeface="Arial"/>
              </a:rPr>
              <a:t>2023 7th International Conference on Computing Methodologies and Communication (ICCMC)</a:t>
            </a:r>
            <a:r>
              <a:rPr lang="en-US" sz="1800" dirty="0">
                <a:latin typeface="Arial"/>
                <a:ea typeface="Arial"/>
                <a:cs typeface="Arial"/>
                <a:sym typeface="Arial"/>
              </a:rPr>
              <a:t> (pp. 175-180). IEEE.</a:t>
            </a:r>
            <a:endParaRPr sz="1800" dirty="0">
              <a:latin typeface="Arial"/>
              <a:ea typeface="Arial"/>
              <a:cs typeface="Arial"/>
              <a:sym typeface="Arial"/>
            </a:endParaRPr>
          </a:p>
          <a:p>
            <a:pPr marL="0" lvl="0" indent="-228600" algn="just" rtl="0">
              <a:lnSpc>
                <a:spcPct val="115000"/>
              </a:lnSpc>
              <a:spcBef>
                <a:spcPts val="1200"/>
              </a:spcBef>
              <a:spcAft>
                <a:spcPts val="1200"/>
              </a:spcAft>
              <a:buClr>
                <a:schemeClr val="dk1"/>
              </a:buClr>
              <a:buSzPts val="1100"/>
              <a:buFont typeface="Arial"/>
              <a:buNone/>
            </a:pPr>
            <a:endParaRPr sz="2300" dirty="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4" descr="How To Write A Thank You Note In Five Easy Steps"/>
          <p:cNvPicPr preferRelativeResize="0"/>
          <p:nvPr/>
        </p:nvPicPr>
        <p:blipFill rotWithShape="1">
          <a:blip r:embed="rId3">
            <a:alphaModFix/>
          </a:blip>
          <a:srcRect/>
          <a:stretch/>
        </p:blipFill>
        <p:spPr>
          <a:xfrm>
            <a:off x="838201" y="895350"/>
            <a:ext cx="11353800" cy="46606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128713" y="138113"/>
            <a:ext cx="9767887" cy="59531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600"/>
              <a:buFont typeface="Cambria"/>
              <a:buNone/>
            </a:pPr>
            <a:r>
              <a:rPr lang="en-US" sz="2600" b="1">
                <a:solidFill>
                  <a:srgbClr val="002060"/>
                </a:solidFill>
                <a:latin typeface="Cambria"/>
                <a:ea typeface="Cambria"/>
                <a:cs typeface="Cambria"/>
                <a:sym typeface="Cambria"/>
              </a:rPr>
              <a:t>Abstract </a:t>
            </a:r>
            <a:endParaRPr b="1">
              <a:solidFill>
                <a:srgbClr val="002060"/>
              </a:solidFill>
            </a:endParaRPr>
          </a:p>
        </p:txBody>
      </p:sp>
      <p:sp>
        <p:nvSpPr>
          <p:cNvPr id="98" name="Google Shape;98;p14"/>
          <p:cNvSpPr txBox="1"/>
          <p:nvPr/>
        </p:nvSpPr>
        <p:spPr>
          <a:xfrm>
            <a:off x="742500" y="958500"/>
            <a:ext cx="10489500" cy="5704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1"/>
              </a:buClr>
              <a:buSzPts val="1100"/>
              <a:buFont typeface="Arial"/>
              <a:buNone/>
            </a:pPr>
            <a:r>
              <a:rPr lang="en-US" sz="2100" dirty="0">
                <a:solidFill>
                  <a:schemeClr val="dk1"/>
                </a:solidFill>
                <a:latin typeface="Calibri"/>
                <a:ea typeface="Calibri"/>
                <a:cs typeface="Calibri"/>
                <a:sym typeface="Calibri"/>
              </a:rPr>
              <a:t>A water quality prediction was generated for predicting if the water is safe to drink or not. This experiment was also conducted to compare the machine learning model performance between Decision Tree, Random Forest, and Logistic Regression to determine the most suitable technique for   predicting Water Quality.</a:t>
            </a:r>
            <a:endParaRPr sz="2100" dirty="0">
              <a:solidFill>
                <a:schemeClr val="dk1"/>
              </a:solidFill>
              <a:latin typeface="Calibri"/>
              <a:ea typeface="Calibri"/>
              <a:cs typeface="Calibri"/>
              <a:sym typeface="Calibri"/>
            </a:endParaRPr>
          </a:p>
          <a:p>
            <a:pPr marL="0" lvl="0" indent="0" algn="l" rtl="0">
              <a:spcBef>
                <a:spcPts val="1200"/>
              </a:spcBef>
              <a:spcAft>
                <a:spcPts val="0"/>
              </a:spcAft>
              <a:buNone/>
            </a:pPr>
            <a:r>
              <a:rPr lang="en-US" sz="2100" dirty="0">
                <a:solidFill>
                  <a:schemeClr val="dk1"/>
                </a:solidFill>
                <a:latin typeface="Calibri"/>
                <a:ea typeface="Calibri"/>
                <a:cs typeface="Calibri"/>
                <a:sym typeface="Calibri"/>
              </a:rPr>
              <a:t>Water is the most crucial resource of life and it is necessary for the survival of all living creatures including human beings. The survival of business and agriculture depends on freshwater. An essential step in managing freshwater assets is the evaluation of the quality of the water. Before using water for anything, including drinking, chemical spraying (pesticides, etc.), or animal hydration, it is crucial to assess its purity. The ecosystem and the general public’s health are directly impacted by water quality. Therefore, analysing and predicting water quality is necessary for both environmental and human protection. Machine learning can be used to </a:t>
            </a:r>
            <a:r>
              <a:rPr lang="en-US" sz="2100" dirty="0" err="1">
                <a:solidFill>
                  <a:schemeClr val="dk1"/>
                </a:solidFill>
                <a:latin typeface="Calibri"/>
                <a:ea typeface="Calibri"/>
                <a:cs typeface="Calibri"/>
                <a:sym typeface="Calibri"/>
              </a:rPr>
              <a:t>analyse</a:t>
            </a:r>
            <a:r>
              <a:rPr lang="en-US" sz="2100" dirty="0">
                <a:solidFill>
                  <a:schemeClr val="dk1"/>
                </a:solidFill>
                <a:latin typeface="Calibri"/>
                <a:ea typeface="Calibri"/>
                <a:cs typeface="Calibri"/>
                <a:sym typeface="Calibri"/>
              </a:rPr>
              <a:t> and predict the water quality based on the parameters like PH value, turbidity, hardness, conductivity, dissolved solids in water and other parameters. In this work, the water quality is predicted by giving the concentration of various parameters as input to machine learning algorithms and the water is classified as safe or unsafe for the usage of domestic purposes</a:t>
            </a:r>
            <a:endParaRPr sz="35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p:nvPr/>
        </p:nvSpPr>
        <p:spPr>
          <a:xfrm>
            <a:off x="4647616" y="285747"/>
            <a:ext cx="218056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2060"/>
                </a:solidFill>
                <a:latin typeface="Calibri"/>
                <a:ea typeface="Calibri"/>
                <a:cs typeface="Calibri"/>
                <a:sym typeface="Calibri"/>
              </a:rPr>
              <a:t>Base Paper </a:t>
            </a:r>
            <a:endParaRPr/>
          </a:p>
        </p:txBody>
      </p:sp>
      <p:sp>
        <p:nvSpPr>
          <p:cNvPr id="104" name="Google Shape;104;p15"/>
          <p:cNvSpPr txBox="1"/>
          <p:nvPr/>
        </p:nvSpPr>
        <p:spPr>
          <a:xfrm>
            <a:off x="594592" y="898419"/>
            <a:ext cx="10934700" cy="877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700" dirty="0">
                <a:solidFill>
                  <a:srgbClr val="222222"/>
                </a:solidFill>
                <a:highlight>
                  <a:srgbClr val="FFFFFF"/>
                </a:highlight>
              </a:rPr>
              <a:t>Akshay, R., Tarun, G., Kiran, P. U., Devi, K. D., &amp; Vidhyalakshmi, M. (2022, December). Water-Quality-Analysis using Machine Learning. In </a:t>
            </a:r>
            <a:r>
              <a:rPr lang="en-US" sz="1700" i="1" dirty="0">
                <a:solidFill>
                  <a:srgbClr val="222222"/>
                </a:solidFill>
                <a:highlight>
                  <a:srgbClr val="FFFFFF"/>
                </a:highlight>
              </a:rPr>
              <a:t>2022 11th International Conference on System Modeling &amp; Advancement in Research Trends (SMART)</a:t>
            </a:r>
            <a:r>
              <a:rPr lang="en-US" sz="1700" dirty="0">
                <a:solidFill>
                  <a:srgbClr val="222222"/>
                </a:solidFill>
                <a:highlight>
                  <a:srgbClr val="FFFFFF"/>
                </a:highlight>
              </a:rPr>
              <a:t> (pp. 13-18). IEEE.</a:t>
            </a:r>
            <a:endParaRPr sz="2500" dirty="0">
              <a:solidFill>
                <a:srgbClr val="002060"/>
              </a:solidFill>
              <a:latin typeface="Calibri"/>
              <a:ea typeface="Calibri"/>
              <a:cs typeface="Calibri"/>
              <a:sym typeface="Calibri"/>
            </a:endParaRPr>
          </a:p>
        </p:txBody>
      </p:sp>
      <p:sp>
        <p:nvSpPr>
          <p:cNvPr id="105" name="Google Shape;105;p15"/>
          <p:cNvSpPr txBox="1"/>
          <p:nvPr/>
        </p:nvSpPr>
        <p:spPr>
          <a:xfrm>
            <a:off x="594592" y="2063015"/>
            <a:ext cx="9891300" cy="4294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b="1">
                <a:solidFill>
                  <a:srgbClr val="002060"/>
                </a:solidFill>
                <a:latin typeface="Calibri"/>
                <a:ea typeface="Calibri"/>
                <a:cs typeface="Calibri"/>
                <a:sym typeface="Calibri"/>
              </a:rPr>
              <a:t>Objective</a:t>
            </a:r>
            <a:endParaRPr sz="1900"/>
          </a:p>
          <a:p>
            <a:pPr marL="0" marR="0" lvl="0" indent="0" algn="l" rtl="0">
              <a:spcBef>
                <a:spcPts val="0"/>
              </a:spcBef>
              <a:spcAft>
                <a:spcPts val="0"/>
              </a:spcAft>
              <a:buNone/>
            </a:pPr>
            <a:r>
              <a:rPr lang="en-US" sz="2300" b="1">
                <a:solidFill>
                  <a:srgbClr val="002060"/>
                </a:solidFill>
                <a:latin typeface="Calibri"/>
                <a:ea typeface="Calibri"/>
                <a:cs typeface="Calibri"/>
                <a:sym typeface="Calibri"/>
              </a:rPr>
              <a:t>1.</a:t>
            </a:r>
            <a:r>
              <a:rPr lang="en-US" sz="1600" b="1">
                <a:solidFill>
                  <a:schemeClr val="dk1"/>
                </a:solidFill>
              </a:rPr>
              <a:t>Develop and Implement Machine Learning Models:</a:t>
            </a:r>
            <a:r>
              <a:rPr lang="en-US" sz="1600">
                <a:solidFill>
                  <a:schemeClr val="dk1"/>
                </a:solidFill>
              </a:rPr>
              <a:t> To create and deploy various machine learning models tailored for analyzing water quality data, aiming to improve predictive accuracy and data interpretation.</a:t>
            </a:r>
            <a:endParaRPr sz="2300" b="1">
              <a:solidFill>
                <a:srgbClr val="002060"/>
              </a:solidFill>
              <a:latin typeface="Calibri"/>
              <a:ea typeface="Calibri"/>
              <a:cs typeface="Calibri"/>
              <a:sym typeface="Calibri"/>
            </a:endParaRPr>
          </a:p>
          <a:p>
            <a:pPr marL="0" marR="0" lvl="0" indent="0" algn="l" rtl="0">
              <a:spcBef>
                <a:spcPts val="0"/>
              </a:spcBef>
              <a:spcAft>
                <a:spcPts val="0"/>
              </a:spcAft>
              <a:buNone/>
            </a:pPr>
            <a:r>
              <a:rPr lang="en-US" sz="2300" b="1">
                <a:solidFill>
                  <a:srgbClr val="002060"/>
                </a:solidFill>
                <a:latin typeface="Calibri"/>
                <a:ea typeface="Calibri"/>
                <a:cs typeface="Calibri"/>
                <a:sym typeface="Calibri"/>
              </a:rPr>
              <a:t>2.</a:t>
            </a:r>
            <a:r>
              <a:rPr lang="en-US" sz="1600" b="1">
                <a:solidFill>
                  <a:schemeClr val="dk1"/>
                </a:solidFill>
              </a:rPr>
              <a:t>Evaluate Model Performance:</a:t>
            </a:r>
            <a:r>
              <a:rPr lang="en-US" sz="1600">
                <a:solidFill>
                  <a:schemeClr val="dk1"/>
                </a:solidFill>
              </a:rPr>
              <a:t> To assess the effectiveness and performance of different ML algorithms in predicting water quality parameters, comparing their accuracy, precision, and computational efficiency.</a:t>
            </a:r>
            <a:endParaRPr sz="2300" b="1">
              <a:solidFill>
                <a:srgbClr val="002060"/>
              </a:solidFill>
              <a:latin typeface="Calibri"/>
              <a:ea typeface="Calibri"/>
              <a:cs typeface="Calibri"/>
              <a:sym typeface="Calibri"/>
            </a:endParaRPr>
          </a:p>
          <a:p>
            <a:pPr marL="0" marR="0" lvl="0" indent="0" algn="l" rtl="0">
              <a:spcBef>
                <a:spcPts val="0"/>
              </a:spcBef>
              <a:spcAft>
                <a:spcPts val="0"/>
              </a:spcAft>
              <a:buNone/>
            </a:pPr>
            <a:r>
              <a:rPr lang="en-US" sz="2300" b="1">
                <a:solidFill>
                  <a:srgbClr val="002060"/>
                </a:solidFill>
                <a:latin typeface="Calibri"/>
                <a:ea typeface="Calibri"/>
                <a:cs typeface="Calibri"/>
                <a:sym typeface="Calibri"/>
              </a:rPr>
              <a:t>3. </a:t>
            </a:r>
            <a:r>
              <a:rPr lang="en-US" sz="1600" b="1">
                <a:solidFill>
                  <a:schemeClr val="dk1"/>
                </a:solidFill>
              </a:rPr>
              <a:t>Optimize Data Processing Techniques:</a:t>
            </a:r>
            <a:r>
              <a:rPr lang="en-US" sz="1600">
                <a:solidFill>
                  <a:schemeClr val="dk1"/>
                </a:solidFill>
              </a:rPr>
              <a:t> To refine data preprocessing and feature extraction methods to enhance the quality of input data for ML models, ensuring better model training and prediction outcomes.</a:t>
            </a:r>
            <a:endParaRPr sz="2300" b="1">
              <a:solidFill>
                <a:srgbClr val="002060"/>
              </a:solidFill>
              <a:latin typeface="Calibri"/>
              <a:ea typeface="Calibri"/>
              <a:cs typeface="Calibri"/>
              <a:sym typeface="Calibri"/>
            </a:endParaRPr>
          </a:p>
          <a:p>
            <a:pPr marL="0" marR="0" lvl="0" indent="0" algn="l" rtl="0">
              <a:spcBef>
                <a:spcPts val="0"/>
              </a:spcBef>
              <a:spcAft>
                <a:spcPts val="0"/>
              </a:spcAft>
              <a:buNone/>
            </a:pPr>
            <a:r>
              <a:rPr lang="en-US" sz="2300" b="1">
                <a:solidFill>
                  <a:srgbClr val="002060"/>
                </a:solidFill>
                <a:latin typeface="Calibri"/>
                <a:ea typeface="Calibri"/>
                <a:cs typeface="Calibri"/>
                <a:sym typeface="Calibri"/>
              </a:rPr>
              <a:t>4.</a:t>
            </a:r>
            <a:r>
              <a:rPr lang="en-US" sz="1600" b="1">
                <a:solidFill>
                  <a:schemeClr val="dk1"/>
                </a:solidFill>
              </a:rPr>
              <a:t>Integrate Real-Time Data Analysis:</a:t>
            </a:r>
            <a:r>
              <a:rPr lang="en-US" sz="1600">
                <a:solidFill>
                  <a:schemeClr val="dk1"/>
                </a:solidFill>
              </a:rPr>
              <a:t> To implement ML techniques that enable real-time water quality monitoring and analysis, facilitating prompt detection of anomalies and enabling timely interventions.</a:t>
            </a:r>
            <a:endParaRPr sz="2300" b="1">
              <a:solidFill>
                <a:srgbClr val="002060"/>
              </a:solidFill>
              <a:latin typeface="Calibri"/>
              <a:ea typeface="Calibri"/>
              <a:cs typeface="Calibri"/>
              <a:sym typeface="Calibri"/>
            </a:endParaRPr>
          </a:p>
          <a:p>
            <a:pPr marL="0" marR="0" lvl="0" indent="0" algn="l" rtl="0">
              <a:spcBef>
                <a:spcPts val="0"/>
              </a:spcBef>
              <a:spcAft>
                <a:spcPts val="0"/>
              </a:spcAft>
              <a:buNone/>
            </a:pPr>
            <a:r>
              <a:rPr lang="en-US" sz="2300" b="1">
                <a:solidFill>
                  <a:srgbClr val="002060"/>
                </a:solidFill>
                <a:latin typeface="Calibri"/>
                <a:ea typeface="Calibri"/>
                <a:cs typeface="Calibri"/>
                <a:sym typeface="Calibri"/>
              </a:rPr>
              <a:t>5.</a:t>
            </a:r>
            <a:r>
              <a:rPr lang="en-US" sz="1600" b="1">
                <a:solidFill>
                  <a:schemeClr val="dk1"/>
                </a:solidFill>
              </a:rPr>
              <a:t>Enhance Decision-Making Processes:</a:t>
            </a:r>
            <a:r>
              <a:rPr lang="en-US" sz="1600">
                <a:solidFill>
                  <a:schemeClr val="dk1"/>
                </a:solidFill>
              </a:rPr>
              <a:t> To leverage ML-generated insights to support and improve decision-making processes in water quality management, contributing to better environmental and public health outcomes.</a:t>
            </a:r>
            <a:endParaRPr sz="1900"/>
          </a:p>
          <a:p>
            <a:pPr marL="0" marR="0" lvl="0" indent="0" algn="l" rtl="0">
              <a:spcBef>
                <a:spcPts val="0"/>
              </a:spcBef>
              <a:spcAft>
                <a:spcPts val="0"/>
              </a:spcAft>
              <a:buNone/>
            </a:pPr>
            <a:endParaRPr sz="2300" b="1">
              <a:solidFill>
                <a:srgbClr val="00206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body" idx="1"/>
          </p:nvPr>
        </p:nvSpPr>
        <p:spPr>
          <a:xfrm>
            <a:off x="499800" y="0"/>
            <a:ext cx="11351100" cy="65541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b="1" dirty="0">
                <a:latin typeface="Arial"/>
                <a:ea typeface="Arial"/>
                <a:cs typeface="Arial"/>
                <a:sym typeface="Arial"/>
              </a:rPr>
              <a:t>                                     </a:t>
            </a:r>
            <a:r>
              <a:rPr lang="en-US" b="1" dirty="0">
                <a:solidFill>
                  <a:schemeClr val="accent1">
                    <a:lumMod val="75000"/>
                  </a:schemeClr>
                </a:solidFill>
                <a:latin typeface="Cambria" panose="02040503050406030204" pitchFamily="18" charset="0"/>
                <a:ea typeface="Cambria" panose="02040503050406030204" pitchFamily="18" charset="0"/>
                <a:cs typeface="Arial"/>
                <a:sym typeface="Arial"/>
              </a:rPr>
              <a:t>LITERATURE SURVEY</a:t>
            </a:r>
            <a:endParaRPr b="1" dirty="0">
              <a:solidFill>
                <a:schemeClr val="accent1">
                  <a:lumMod val="75000"/>
                </a:schemeClr>
              </a:solidFill>
              <a:latin typeface="Cambria" panose="02040503050406030204" pitchFamily="18" charset="0"/>
              <a:ea typeface="Cambria" panose="02040503050406030204" pitchFamily="18" charset="0"/>
              <a:cs typeface="Arial"/>
              <a:sym typeface="Arial"/>
            </a:endParaRPr>
          </a:p>
          <a:p>
            <a:pPr marL="457200" lvl="0" indent="0" algn="l" rtl="0">
              <a:lnSpc>
                <a:spcPct val="115000"/>
              </a:lnSpc>
              <a:spcBef>
                <a:spcPts val="1200"/>
              </a:spcBef>
              <a:spcAft>
                <a:spcPts val="0"/>
              </a:spcAft>
              <a:buNone/>
            </a:pPr>
            <a:endParaRPr sz="1600" dirty="0">
              <a:latin typeface="Arial"/>
              <a:ea typeface="Arial"/>
              <a:cs typeface="Arial"/>
              <a:sym typeface="Arial"/>
            </a:endParaRPr>
          </a:p>
          <a:p>
            <a:pPr marL="0" lvl="0" indent="0" algn="l" rtl="0">
              <a:spcBef>
                <a:spcPts val="1200"/>
              </a:spcBef>
              <a:spcAft>
                <a:spcPts val="0"/>
              </a:spcAft>
              <a:buNone/>
            </a:pPr>
            <a:endParaRPr sz="3300" dirty="0"/>
          </a:p>
        </p:txBody>
      </p:sp>
      <p:graphicFrame>
        <p:nvGraphicFramePr>
          <p:cNvPr id="2" name="Table 1">
            <a:extLst>
              <a:ext uri="{FF2B5EF4-FFF2-40B4-BE49-F238E27FC236}">
                <a16:creationId xmlns:a16="http://schemas.microsoft.com/office/drawing/2014/main" id="{76C67063-EA6F-3E9C-F14A-DB51048CDEB2}"/>
              </a:ext>
            </a:extLst>
          </p:cNvPr>
          <p:cNvGraphicFramePr>
            <a:graphicFrameLocks noGrp="1"/>
          </p:cNvGraphicFramePr>
          <p:nvPr>
            <p:extLst>
              <p:ext uri="{D42A27DB-BD31-4B8C-83A1-F6EECF244321}">
                <p14:modId xmlns:p14="http://schemas.microsoft.com/office/powerpoint/2010/main" val="3225314679"/>
              </p:ext>
            </p:extLst>
          </p:nvPr>
        </p:nvGraphicFramePr>
        <p:xfrm>
          <a:off x="334299" y="786581"/>
          <a:ext cx="11357901" cy="5908501"/>
        </p:xfrm>
        <a:graphic>
          <a:graphicData uri="http://schemas.openxmlformats.org/drawingml/2006/table">
            <a:tbl>
              <a:tblPr firstRow="1" bandRow="1">
                <a:tableStyleId>{5C22544A-7EE6-4342-B048-85BDC9FD1C3A}</a:tableStyleId>
              </a:tblPr>
              <a:tblGrid>
                <a:gridCol w="717755">
                  <a:extLst>
                    <a:ext uri="{9D8B030D-6E8A-4147-A177-3AD203B41FA5}">
                      <a16:colId xmlns:a16="http://schemas.microsoft.com/office/drawing/2014/main" val="879149268"/>
                    </a:ext>
                  </a:extLst>
                </a:gridCol>
                <a:gridCol w="2131473">
                  <a:extLst>
                    <a:ext uri="{9D8B030D-6E8A-4147-A177-3AD203B41FA5}">
                      <a16:colId xmlns:a16="http://schemas.microsoft.com/office/drawing/2014/main" val="1807430013"/>
                    </a:ext>
                  </a:extLst>
                </a:gridCol>
                <a:gridCol w="1837425">
                  <a:extLst>
                    <a:ext uri="{9D8B030D-6E8A-4147-A177-3AD203B41FA5}">
                      <a16:colId xmlns:a16="http://schemas.microsoft.com/office/drawing/2014/main" val="1878281344"/>
                    </a:ext>
                  </a:extLst>
                </a:gridCol>
                <a:gridCol w="1634395">
                  <a:extLst>
                    <a:ext uri="{9D8B030D-6E8A-4147-A177-3AD203B41FA5}">
                      <a16:colId xmlns:a16="http://schemas.microsoft.com/office/drawing/2014/main" val="3676756306"/>
                    </a:ext>
                  </a:extLst>
                </a:gridCol>
                <a:gridCol w="1187728">
                  <a:extLst>
                    <a:ext uri="{9D8B030D-6E8A-4147-A177-3AD203B41FA5}">
                      <a16:colId xmlns:a16="http://schemas.microsoft.com/office/drawing/2014/main" val="2196319594"/>
                    </a:ext>
                  </a:extLst>
                </a:gridCol>
                <a:gridCol w="3849125">
                  <a:extLst>
                    <a:ext uri="{9D8B030D-6E8A-4147-A177-3AD203B41FA5}">
                      <a16:colId xmlns:a16="http://schemas.microsoft.com/office/drawing/2014/main" val="2865220637"/>
                    </a:ext>
                  </a:extLst>
                </a:gridCol>
              </a:tblGrid>
              <a:tr h="514532">
                <a:tc>
                  <a:txBody>
                    <a:bodyPr/>
                    <a:lstStyle/>
                    <a:p>
                      <a:pPr algn="ctr"/>
                      <a:r>
                        <a:rPr lang="en-US" dirty="0"/>
                        <a:t>Sr.no</a:t>
                      </a:r>
                      <a:endParaRPr lang="en-IN" dirty="0"/>
                    </a:p>
                  </a:txBody>
                  <a:tcPr/>
                </a:tc>
                <a:tc>
                  <a:txBody>
                    <a:bodyPr/>
                    <a:lstStyle/>
                    <a:p>
                      <a:pPr algn="ctr"/>
                      <a:r>
                        <a:rPr lang="en-US" b="1" dirty="0"/>
                        <a:t>Title</a:t>
                      </a:r>
                      <a:endParaRPr lang="en-IN" b="1" dirty="0"/>
                    </a:p>
                  </a:txBody>
                  <a:tcPr/>
                </a:tc>
                <a:tc>
                  <a:txBody>
                    <a:bodyPr/>
                    <a:lstStyle/>
                    <a:p>
                      <a:pPr algn="ctr"/>
                      <a:r>
                        <a:rPr lang="en-US" dirty="0"/>
                        <a:t>Author</a:t>
                      </a:r>
                      <a:endParaRPr lang="en-IN" dirty="0"/>
                    </a:p>
                  </a:txBody>
                  <a:tcPr/>
                </a:tc>
                <a:tc>
                  <a:txBody>
                    <a:bodyPr/>
                    <a:lstStyle/>
                    <a:p>
                      <a:pPr algn="ctr"/>
                      <a:r>
                        <a:rPr lang="en-US" dirty="0"/>
                        <a:t>Publication</a:t>
                      </a:r>
                      <a:endParaRPr lang="en-IN" dirty="0"/>
                    </a:p>
                  </a:txBody>
                  <a:tcPr/>
                </a:tc>
                <a:tc>
                  <a:txBody>
                    <a:bodyPr/>
                    <a:lstStyle/>
                    <a:p>
                      <a:pPr algn="ctr"/>
                      <a:r>
                        <a:rPr lang="en-US" dirty="0"/>
                        <a:t>Year</a:t>
                      </a:r>
                      <a:endParaRPr lang="en-IN" dirty="0"/>
                    </a:p>
                  </a:txBody>
                  <a:tcPr/>
                </a:tc>
                <a:tc>
                  <a:txBody>
                    <a:bodyPr/>
                    <a:lstStyle/>
                    <a:p>
                      <a:pPr algn="ctr"/>
                      <a:r>
                        <a:rPr lang="en-US" dirty="0"/>
                        <a:t>Description</a:t>
                      </a:r>
                    </a:p>
                    <a:p>
                      <a:pPr algn="ctr"/>
                      <a:endParaRPr lang="en-IN" dirty="0"/>
                    </a:p>
                  </a:txBody>
                  <a:tcPr/>
                </a:tc>
                <a:extLst>
                  <a:ext uri="{0D108BD9-81ED-4DB2-BD59-A6C34878D82A}">
                    <a16:rowId xmlns:a16="http://schemas.microsoft.com/office/drawing/2014/main" val="3560216651"/>
                  </a:ext>
                </a:extLst>
              </a:tr>
              <a:tr h="1573863">
                <a:tc>
                  <a:txBody>
                    <a:bodyPr/>
                    <a:lstStyle/>
                    <a:p>
                      <a:pPr algn="ctr"/>
                      <a:r>
                        <a:rPr lang="en-US" sz="1400" dirty="0"/>
                        <a:t>1</a:t>
                      </a:r>
                      <a:endParaRPr lang="en-IN" sz="1400" dirty="0"/>
                    </a:p>
                  </a:txBody>
                  <a:tcPr/>
                </a:tc>
                <a:tc>
                  <a:txBody>
                    <a:bodyPr/>
                    <a:lstStyle/>
                    <a:p>
                      <a:pPr algn="ctr"/>
                      <a:r>
                        <a:rPr lang="en-IN" sz="1400" b="0" i="0" u="none" strike="noStrike" cap="none" dirty="0">
                          <a:solidFill>
                            <a:schemeClr val="dk1"/>
                          </a:solidFill>
                          <a:effectLst/>
                          <a:latin typeface="+mn-lt"/>
                          <a:ea typeface="+mn-ea"/>
                          <a:cs typeface="+mn-cs"/>
                          <a:sym typeface="Arial"/>
                        </a:rPr>
                        <a:t>Predicting and analysing water quality using machine learning: a comprehensive model</a:t>
                      </a:r>
                      <a:endParaRPr lang="en-IN" sz="1400" dirty="0"/>
                    </a:p>
                  </a:txBody>
                  <a:tcPr/>
                </a:tc>
                <a:tc>
                  <a:txBody>
                    <a:bodyPr/>
                    <a:lstStyle/>
                    <a:p>
                      <a:pPr algn="ctr"/>
                      <a:r>
                        <a:rPr lang="en-IN" sz="1400" b="0" i="0" u="none" strike="noStrike" cap="none" dirty="0">
                          <a:solidFill>
                            <a:schemeClr val="dk1"/>
                          </a:solidFill>
                          <a:effectLst/>
                          <a:latin typeface="+mn-lt"/>
                          <a:ea typeface="+mn-ea"/>
                          <a:cs typeface="+mn-cs"/>
                          <a:sym typeface="Arial"/>
                        </a:rPr>
                        <a:t>Y Khan,</a:t>
                      </a:r>
                    </a:p>
                    <a:p>
                      <a:pPr algn="ctr"/>
                      <a:r>
                        <a:rPr lang="en-IN" sz="1400" b="0" i="0" u="none" strike="noStrike" cap="none" dirty="0">
                          <a:solidFill>
                            <a:schemeClr val="dk1"/>
                          </a:solidFill>
                          <a:effectLst/>
                          <a:latin typeface="+mn-lt"/>
                          <a:ea typeface="+mn-ea"/>
                          <a:cs typeface="+mn-cs"/>
                          <a:sym typeface="Arial"/>
                        </a:rPr>
                        <a:t>CS See</a:t>
                      </a:r>
                      <a:endParaRPr lang="en-IN" sz="1400" u="none" dirty="0"/>
                    </a:p>
                  </a:txBody>
                  <a:tcPr/>
                </a:tc>
                <a:tc>
                  <a:txBody>
                    <a:bodyPr/>
                    <a:lstStyle/>
                    <a:p>
                      <a:pPr algn="ctr"/>
                      <a:r>
                        <a:rPr lang="en-US" sz="1400" dirty="0"/>
                        <a:t>IEEE</a:t>
                      </a:r>
                      <a:endParaRPr lang="en-IN" sz="1400" dirty="0"/>
                    </a:p>
                  </a:txBody>
                  <a:tcPr/>
                </a:tc>
                <a:tc>
                  <a:txBody>
                    <a:bodyPr/>
                    <a:lstStyle/>
                    <a:p>
                      <a:pPr algn="ctr"/>
                      <a:r>
                        <a:rPr lang="en-US" sz="1400" dirty="0"/>
                        <a:t>2016</a:t>
                      </a:r>
                      <a:endParaRPr lang="en-IN" sz="1400" dirty="0"/>
                    </a:p>
                  </a:txBody>
                  <a:tcPr/>
                </a:tc>
                <a:tc>
                  <a:txBody>
                    <a:bodyPr/>
                    <a:lstStyle/>
                    <a:p>
                      <a:pPr algn="l"/>
                      <a:r>
                        <a:rPr lang="en-US" sz="1400" dirty="0"/>
                        <a:t>In the paper the authors used machine learning techniques such as decision trees and support vector machines (SVM) to predict water quality. They implemented a comprehensive model incorporating multiple environmental parameters for accurate analysis.</a:t>
                      </a:r>
                      <a:endParaRPr lang="en-IN" sz="1400" dirty="0"/>
                    </a:p>
                  </a:txBody>
                  <a:tcPr/>
                </a:tc>
                <a:extLst>
                  <a:ext uri="{0D108BD9-81ED-4DB2-BD59-A6C34878D82A}">
                    <a16:rowId xmlns:a16="http://schemas.microsoft.com/office/drawing/2014/main" val="2394133188"/>
                  </a:ext>
                </a:extLst>
              </a:tr>
              <a:tr h="1793701">
                <a:tc>
                  <a:txBody>
                    <a:bodyPr/>
                    <a:lstStyle/>
                    <a:p>
                      <a:pPr algn="ctr"/>
                      <a:r>
                        <a:rPr lang="en-US" sz="1400" dirty="0"/>
                        <a:t>2</a:t>
                      </a:r>
                      <a:endParaRPr lang="en-IN" sz="1400" dirty="0"/>
                    </a:p>
                  </a:txBody>
                  <a:tcPr/>
                </a:tc>
                <a:tc>
                  <a:txBody>
                    <a:bodyPr/>
                    <a:lstStyle/>
                    <a:p>
                      <a:pPr algn="ctr"/>
                      <a:r>
                        <a:rPr lang="en-IN" sz="1400" b="0" i="0" u="none" strike="noStrike" cap="none" dirty="0">
                          <a:solidFill>
                            <a:schemeClr val="dk1"/>
                          </a:solidFill>
                          <a:effectLst/>
                          <a:latin typeface="+mn-lt"/>
                          <a:ea typeface="+mn-ea"/>
                          <a:cs typeface="+mn-cs"/>
                          <a:sym typeface="Arial"/>
                        </a:rPr>
                        <a:t>Machine learning methods for better water quality prediction. </a:t>
                      </a:r>
                      <a:endParaRPr lang="en-IN" sz="1400" dirty="0"/>
                    </a:p>
                  </a:txBody>
                  <a:tcPr/>
                </a:tc>
                <a:tc>
                  <a:txBody>
                    <a:bodyPr/>
                    <a:lstStyle/>
                    <a:p>
                      <a:pPr algn="ctr"/>
                      <a:r>
                        <a:rPr lang="en-IN" sz="1400" b="0" i="0" u="none" strike="noStrike" cap="none" dirty="0">
                          <a:solidFill>
                            <a:schemeClr val="dk1"/>
                          </a:solidFill>
                          <a:effectLst/>
                          <a:latin typeface="+mn-lt"/>
                          <a:ea typeface="+mn-ea"/>
                          <a:cs typeface="+mn-cs"/>
                          <a:sym typeface="Arial"/>
                        </a:rPr>
                        <a:t>AN Ahmed,</a:t>
                      </a:r>
                    </a:p>
                    <a:p>
                      <a:pPr algn="ctr"/>
                      <a:r>
                        <a:rPr lang="en-IN" sz="1400" b="0" i="0" u="none" strike="noStrike" cap="none" dirty="0">
                          <a:solidFill>
                            <a:schemeClr val="dk1"/>
                          </a:solidFill>
                          <a:effectLst/>
                          <a:latin typeface="+mn-lt"/>
                          <a:ea typeface="+mn-ea"/>
                          <a:cs typeface="+mn-cs"/>
                          <a:sym typeface="Arial"/>
                        </a:rPr>
                        <a:t>FB Othman,</a:t>
                      </a:r>
                    </a:p>
                    <a:p>
                      <a:pPr algn="ctr"/>
                      <a:r>
                        <a:rPr lang="en-IN" sz="1400" b="0" i="0" u="none" strike="noStrike" cap="none" dirty="0">
                          <a:solidFill>
                            <a:schemeClr val="dk1"/>
                          </a:solidFill>
                          <a:effectLst/>
                          <a:latin typeface="+mn-lt"/>
                          <a:ea typeface="+mn-ea"/>
                          <a:cs typeface="+mn-cs"/>
                          <a:sym typeface="Arial"/>
                        </a:rPr>
                        <a:t>HA Afan,</a:t>
                      </a:r>
                    </a:p>
                    <a:p>
                      <a:pPr algn="ctr"/>
                      <a:r>
                        <a:rPr lang="en-IN" sz="1400" b="0" i="0" u="none" strike="noStrike" cap="none" dirty="0">
                          <a:solidFill>
                            <a:schemeClr val="dk1"/>
                          </a:solidFill>
                          <a:effectLst/>
                          <a:latin typeface="+mn-lt"/>
                          <a:ea typeface="+mn-ea"/>
                          <a:cs typeface="+mn-cs"/>
                          <a:sym typeface="Arial"/>
                        </a:rPr>
                        <a:t>RK Ibrahim</a:t>
                      </a:r>
                      <a:endParaRPr lang="en-IN" sz="1400" u="none" dirty="0"/>
                    </a:p>
                  </a:txBody>
                  <a:tcPr/>
                </a:tc>
                <a:tc>
                  <a:txBody>
                    <a:bodyPr/>
                    <a:lstStyle/>
                    <a:p>
                      <a:pPr algn="ctr"/>
                      <a:r>
                        <a:rPr lang="en-US" sz="1400" dirty="0"/>
                        <a:t>Elsevier</a:t>
                      </a:r>
                      <a:endParaRPr lang="en-IN" sz="1400" dirty="0"/>
                    </a:p>
                  </a:txBody>
                  <a:tcPr/>
                </a:tc>
                <a:tc>
                  <a:txBody>
                    <a:bodyPr/>
                    <a:lstStyle/>
                    <a:p>
                      <a:pPr algn="ctr"/>
                      <a:r>
                        <a:rPr lang="en-US" sz="1400" dirty="0"/>
                        <a:t>2019</a:t>
                      </a:r>
                      <a:endParaRPr lang="en-IN" sz="1400" dirty="0"/>
                    </a:p>
                  </a:txBody>
                  <a:tcPr/>
                </a:tc>
                <a:tc>
                  <a:txBody>
                    <a:bodyPr/>
                    <a:lstStyle/>
                    <a:p>
                      <a:pPr algn="l"/>
                      <a:r>
                        <a:rPr lang="en-US" sz="1400" dirty="0"/>
                        <a:t>The paper explores various machine learning methods, including support vector machines (SVM), artificial neural networks (ANN), and decision trees, for improving water quality prediction. These techniques are compared to enhance accuracy and efficiency in predicting water quality parameters.</a:t>
                      </a:r>
                      <a:endParaRPr lang="en-IN" sz="1400" dirty="0"/>
                    </a:p>
                  </a:txBody>
                  <a:tcPr/>
                </a:tc>
                <a:extLst>
                  <a:ext uri="{0D108BD9-81ED-4DB2-BD59-A6C34878D82A}">
                    <a16:rowId xmlns:a16="http://schemas.microsoft.com/office/drawing/2014/main" val="2066244543"/>
                  </a:ext>
                </a:extLst>
              </a:tr>
              <a:tr h="1997594">
                <a:tc>
                  <a:txBody>
                    <a:bodyPr/>
                    <a:lstStyle/>
                    <a:p>
                      <a:pPr algn="ctr"/>
                      <a:r>
                        <a:rPr lang="en-US" dirty="0"/>
                        <a:t>3</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A real time water quality monitoring using machine learning algorithm</a:t>
                      </a:r>
                      <a:endParaRPr lang="en-IN" dirty="0"/>
                    </a:p>
                  </a:txBody>
                  <a:tcPr/>
                </a:tc>
                <a:tc>
                  <a:txBody>
                    <a:bodyPr/>
                    <a:lstStyle/>
                    <a:p>
                      <a:pPr algn="ctr"/>
                      <a:r>
                        <a:rPr lang="pt-BR" sz="1400" b="0" i="0" u="none" strike="noStrike" cap="none" dirty="0">
                          <a:solidFill>
                            <a:schemeClr val="dk1"/>
                          </a:solidFill>
                          <a:effectLst/>
                          <a:latin typeface="+mn-lt"/>
                          <a:ea typeface="+mn-ea"/>
                          <a:cs typeface="+mn-cs"/>
                          <a:sym typeface="Arial"/>
                        </a:rPr>
                        <a:t>SA Vergina, </a:t>
                      </a:r>
                    </a:p>
                    <a:p>
                      <a:pPr algn="ctr"/>
                      <a:r>
                        <a:rPr lang="pt-BR" sz="1400" b="0" i="0" u="none" strike="noStrike" cap="none" dirty="0">
                          <a:solidFill>
                            <a:schemeClr val="dk1"/>
                          </a:solidFill>
                          <a:effectLst/>
                          <a:latin typeface="+mn-lt"/>
                          <a:ea typeface="+mn-ea"/>
                          <a:cs typeface="+mn-cs"/>
                          <a:sym typeface="Arial"/>
                        </a:rPr>
                        <a:t>S Kayalvizhi, </a:t>
                      </a:r>
                    </a:p>
                    <a:p>
                      <a:pPr algn="ctr"/>
                      <a:r>
                        <a:rPr lang="pt-BR" sz="1400" b="0" i="0" u="none" strike="noStrike" cap="none" dirty="0">
                          <a:solidFill>
                            <a:schemeClr val="dk1"/>
                          </a:solidFill>
                          <a:effectLst/>
                          <a:latin typeface="+mn-lt"/>
                          <a:ea typeface="+mn-ea"/>
                          <a:cs typeface="+mn-cs"/>
                          <a:sym typeface="Arial"/>
                        </a:rPr>
                        <a:t>R Bhavadharini, </a:t>
                      </a:r>
                    </a:p>
                    <a:p>
                      <a:pPr algn="ctr"/>
                      <a:r>
                        <a:rPr lang="pt-BR" sz="1400" b="0" i="0" u="none" strike="noStrike" cap="none" dirty="0">
                          <a:solidFill>
                            <a:schemeClr val="dk1"/>
                          </a:solidFill>
                          <a:effectLst/>
                          <a:latin typeface="+mn-lt"/>
                          <a:ea typeface="+mn-ea"/>
                          <a:cs typeface="+mn-cs"/>
                          <a:sym typeface="Arial"/>
                        </a:rPr>
                        <a:t>S Kalpana Devi</a:t>
                      </a:r>
                      <a:endParaRPr lang="en-IN" u="none" dirty="0"/>
                    </a:p>
                  </a:txBody>
                  <a:tcPr/>
                </a:tc>
                <a:tc>
                  <a:txBody>
                    <a:bodyPr/>
                    <a:lstStyle/>
                    <a:p>
                      <a:pPr algn="ctr"/>
                      <a:r>
                        <a:rPr lang="en-US" dirty="0"/>
                        <a:t>Academia.edu</a:t>
                      </a:r>
                      <a:endParaRPr lang="en-IN" dirty="0"/>
                    </a:p>
                  </a:txBody>
                  <a:tcPr/>
                </a:tc>
                <a:tc>
                  <a:txBody>
                    <a:bodyPr/>
                    <a:lstStyle/>
                    <a:p>
                      <a:pPr algn="ctr"/>
                      <a:r>
                        <a:rPr lang="en-US" dirty="0"/>
                        <a:t>2020</a:t>
                      </a:r>
                      <a:endParaRPr lang="en-IN" dirty="0"/>
                    </a:p>
                  </a:txBody>
                  <a:tcPr/>
                </a:tc>
                <a:tc>
                  <a:txBody>
                    <a:bodyPr/>
                    <a:lstStyle/>
                    <a:p>
                      <a:pPr algn="l"/>
                      <a:r>
                        <a:rPr lang="en-US" dirty="0"/>
                        <a:t>The paper employs machine learning algorithms for real-time water quality monitoring, utilizing techniques like classification and regression to predict and analyze water quality parameters. The methodologies include data collection from sensors and the application of various machine learning models to enhance accuracy and efficiency in monitoring.</a:t>
                      </a:r>
                      <a:endParaRPr lang="en-IN" dirty="0"/>
                    </a:p>
                  </a:txBody>
                  <a:tcPr/>
                </a:tc>
                <a:extLst>
                  <a:ext uri="{0D108BD9-81ED-4DB2-BD59-A6C34878D82A}">
                    <a16:rowId xmlns:a16="http://schemas.microsoft.com/office/drawing/2014/main" val="278033214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ECD4887-B8C6-8A65-9EDA-367F574AB022}"/>
              </a:ext>
            </a:extLst>
          </p:cNvPr>
          <p:cNvGraphicFramePr>
            <a:graphicFrameLocks noGrp="1"/>
          </p:cNvGraphicFramePr>
          <p:nvPr>
            <p:extLst>
              <p:ext uri="{D42A27DB-BD31-4B8C-83A1-F6EECF244321}">
                <p14:modId xmlns:p14="http://schemas.microsoft.com/office/powerpoint/2010/main" val="2762408711"/>
              </p:ext>
            </p:extLst>
          </p:nvPr>
        </p:nvGraphicFramePr>
        <p:xfrm>
          <a:off x="412954" y="540774"/>
          <a:ext cx="11238270" cy="5272169"/>
        </p:xfrm>
        <a:graphic>
          <a:graphicData uri="http://schemas.openxmlformats.org/drawingml/2006/table">
            <a:tbl>
              <a:tblPr firstRow="1" bandRow="1">
                <a:tableStyleId>{5C22544A-7EE6-4342-B048-85BDC9FD1C3A}</a:tableStyleId>
              </a:tblPr>
              <a:tblGrid>
                <a:gridCol w="806246">
                  <a:extLst>
                    <a:ext uri="{9D8B030D-6E8A-4147-A177-3AD203B41FA5}">
                      <a16:colId xmlns:a16="http://schemas.microsoft.com/office/drawing/2014/main" val="1181805991"/>
                    </a:ext>
                  </a:extLst>
                </a:gridCol>
                <a:gridCol w="2349910">
                  <a:extLst>
                    <a:ext uri="{9D8B030D-6E8A-4147-A177-3AD203B41FA5}">
                      <a16:colId xmlns:a16="http://schemas.microsoft.com/office/drawing/2014/main" val="2301622784"/>
                    </a:ext>
                  </a:extLst>
                </a:gridCol>
                <a:gridCol w="1877961">
                  <a:extLst>
                    <a:ext uri="{9D8B030D-6E8A-4147-A177-3AD203B41FA5}">
                      <a16:colId xmlns:a16="http://schemas.microsoft.com/office/drawing/2014/main" val="1775451393"/>
                    </a:ext>
                  </a:extLst>
                </a:gridCol>
                <a:gridCol w="1337187">
                  <a:extLst>
                    <a:ext uri="{9D8B030D-6E8A-4147-A177-3AD203B41FA5}">
                      <a16:colId xmlns:a16="http://schemas.microsoft.com/office/drawing/2014/main" val="981199136"/>
                    </a:ext>
                  </a:extLst>
                </a:gridCol>
                <a:gridCol w="1140542">
                  <a:extLst>
                    <a:ext uri="{9D8B030D-6E8A-4147-A177-3AD203B41FA5}">
                      <a16:colId xmlns:a16="http://schemas.microsoft.com/office/drawing/2014/main" val="3842731695"/>
                    </a:ext>
                  </a:extLst>
                </a:gridCol>
                <a:gridCol w="3726424">
                  <a:extLst>
                    <a:ext uri="{9D8B030D-6E8A-4147-A177-3AD203B41FA5}">
                      <a16:colId xmlns:a16="http://schemas.microsoft.com/office/drawing/2014/main" val="4011538639"/>
                    </a:ext>
                  </a:extLst>
                </a:gridCol>
              </a:tblGrid>
              <a:tr h="430575">
                <a:tc>
                  <a:txBody>
                    <a:bodyPr/>
                    <a:lstStyle/>
                    <a:p>
                      <a:pPr algn="ctr"/>
                      <a:r>
                        <a:rPr lang="en-US" dirty="0"/>
                        <a:t>Sr . No</a:t>
                      </a:r>
                      <a:endParaRPr lang="en-IN" dirty="0"/>
                    </a:p>
                  </a:txBody>
                  <a:tcPr/>
                </a:tc>
                <a:tc>
                  <a:txBody>
                    <a:bodyPr/>
                    <a:lstStyle/>
                    <a:p>
                      <a:pPr algn="ctr"/>
                      <a:r>
                        <a:rPr lang="en-US" dirty="0"/>
                        <a:t>Title</a:t>
                      </a:r>
                      <a:endParaRPr lang="en-IN" dirty="0"/>
                    </a:p>
                  </a:txBody>
                  <a:tcPr/>
                </a:tc>
                <a:tc>
                  <a:txBody>
                    <a:bodyPr/>
                    <a:lstStyle/>
                    <a:p>
                      <a:pPr algn="ctr"/>
                      <a:r>
                        <a:rPr lang="en-US" dirty="0"/>
                        <a:t>Author</a:t>
                      </a:r>
                      <a:endParaRPr lang="en-IN" dirty="0"/>
                    </a:p>
                  </a:txBody>
                  <a:tcPr/>
                </a:tc>
                <a:tc>
                  <a:txBody>
                    <a:bodyPr/>
                    <a:lstStyle/>
                    <a:p>
                      <a:pPr algn="ctr"/>
                      <a:r>
                        <a:rPr lang="en-US" dirty="0"/>
                        <a:t>Publication</a:t>
                      </a:r>
                      <a:endParaRPr lang="en-IN" dirty="0"/>
                    </a:p>
                  </a:txBody>
                  <a:tcPr/>
                </a:tc>
                <a:tc>
                  <a:txBody>
                    <a:bodyPr/>
                    <a:lstStyle/>
                    <a:p>
                      <a:pPr algn="ctr"/>
                      <a:r>
                        <a:rPr lang="en-US" dirty="0"/>
                        <a:t>Year</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4279492377"/>
                  </a:ext>
                </a:extLst>
              </a:tr>
              <a:tr h="1458314">
                <a:tc>
                  <a:txBody>
                    <a:bodyPr/>
                    <a:lstStyle/>
                    <a:p>
                      <a:pPr algn="ctr"/>
                      <a:r>
                        <a:rPr lang="en-US" dirty="0"/>
                        <a:t>4</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River water salinity prediction using hybrid machine learning models.</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AM Melesse, </a:t>
                      </a:r>
                    </a:p>
                    <a:p>
                      <a:pPr algn="ctr"/>
                      <a:r>
                        <a:rPr lang="en-IN" sz="1400" b="0" i="0" u="none" strike="noStrike" cap="none" dirty="0">
                          <a:solidFill>
                            <a:schemeClr val="dk1"/>
                          </a:solidFill>
                          <a:effectLst/>
                          <a:latin typeface="+mn-lt"/>
                          <a:ea typeface="+mn-ea"/>
                          <a:cs typeface="+mn-cs"/>
                          <a:sym typeface="Arial"/>
                        </a:rPr>
                        <a:t>K Khosravi, </a:t>
                      </a:r>
                    </a:p>
                    <a:p>
                      <a:pPr algn="ctr"/>
                      <a:r>
                        <a:rPr lang="en-IN" sz="1400" b="0" i="0" u="none" strike="noStrike" cap="none" dirty="0">
                          <a:solidFill>
                            <a:schemeClr val="dk1"/>
                          </a:solidFill>
                          <a:effectLst/>
                          <a:latin typeface="+mn-lt"/>
                          <a:ea typeface="+mn-ea"/>
                          <a:cs typeface="+mn-cs"/>
                          <a:sym typeface="Arial"/>
                        </a:rPr>
                        <a:t>JP Tiefenbacher, </a:t>
                      </a:r>
                    </a:p>
                    <a:p>
                      <a:pPr algn="ctr"/>
                      <a:r>
                        <a:rPr lang="en-IN" sz="1400" b="0" i="0" u="none" strike="noStrike" cap="none" dirty="0">
                          <a:solidFill>
                            <a:schemeClr val="dk1"/>
                          </a:solidFill>
                          <a:effectLst/>
                          <a:latin typeface="+mn-lt"/>
                          <a:ea typeface="+mn-ea"/>
                          <a:cs typeface="+mn-cs"/>
                          <a:sym typeface="Arial"/>
                        </a:rPr>
                        <a:t>S Heddam, </a:t>
                      </a:r>
                    </a:p>
                    <a:p>
                      <a:pPr algn="ctr"/>
                      <a:r>
                        <a:rPr lang="en-IN" sz="1400" b="0" i="0" u="none" strike="noStrike" cap="none" dirty="0">
                          <a:solidFill>
                            <a:schemeClr val="dk1"/>
                          </a:solidFill>
                          <a:effectLst/>
                          <a:latin typeface="+mn-lt"/>
                          <a:ea typeface="+mn-ea"/>
                          <a:cs typeface="+mn-cs"/>
                          <a:sym typeface="Arial"/>
                        </a:rPr>
                        <a:t>S Kim, </a:t>
                      </a:r>
                    </a:p>
                    <a:p>
                      <a:pPr algn="ctr"/>
                      <a:r>
                        <a:rPr lang="en-IN" sz="1400" b="0" i="0" u="none" strike="noStrike" cap="none" dirty="0">
                          <a:solidFill>
                            <a:schemeClr val="dk1"/>
                          </a:solidFill>
                          <a:effectLst/>
                          <a:latin typeface="+mn-lt"/>
                          <a:ea typeface="+mn-ea"/>
                          <a:cs typeface="+mn-cs"/>
                          <a:sym typeface="Arial"/>
                        </a:rPr>
                        <a:t>A Mosavi, </a:t>
                      </a:r>
                    </a:p>
                    <a:p>
                      <a:pPr algn="ctr"/>
                      <a:r>
                        <a:rPr lang="en-IN" sz="1400" b="0" i="0" u="none" strike="noStrike" cap="none" dirty="0">
                          <a:solidFill>
                            <a:schemeClr val="dk1"/>
                          </a:solidFill>
                          <a:effectLst/>
                          <a:latin typeface="+mn-lt"/>
                          <a:ea typeface="+mn-ea"/>
                          <a:cs typeface="+mn-cs"/>
                          <a:sym typeface="Arial"/>
                        </a:rPr>
                        <a:t>BT Pham</a:t>
                      </a:r>
                      <a:endParaRPr lang="en-IN" dirty="0"/>
                    </a:p>
                  </a:txBody>
                  <a:tcPr/>
                </a:tc>
                <a:tc>
                  <a:txBody>
                    <a:bodyPr/>
                    <a:lstStyle/>
                    <a:p>
                      <a:pPr algn="ctr"/>
                      <a:r>
                        <a:rPr lang="en-US" dirty="0"/>
                        <a:t>mdpi.com</a:t>
                      </a:r>
                      <a:endParaRPr lang="en-IN" dirty="0"/>
                    </a:p>
                  </a:txBody>
                  <a:tcPr/>
                </a:tc>
                <a:tc>
                  <a:txBody>
                    <a:bodyPr/>
                    <a:lstStyle/>
                    <a:p>
                      <a:pPr algn="ctr"/>
                      <a:r>
                        <a:rPr lang="en-US" dirty="0"/>
                        <a:t>2020</a:t>
                      </a:r>
                      <a:endParaRPr lang="en-IN" dirty="0"/>
                    </a:p>
                  </a:txBody>
                  <a:tcPr/>
                </a:tc>
                <a:tc>
                  <a:txBody>
                    <a:bodyPr/>
                    <a:lstStyle/>
                    <a:p>
                      <a:pPr algn="l"/>
                      <a:r>
                        <a:rPr lang="en-US" dirty="0"/>
                        <a:t>The paper focuses on predicting river water salinity using hybrid machine learning models, integrating multiple algorithms such as artificial neural networks (ANNs) and support vector regression (SVR). The methodologies combine data-driven approaches with statistical techniques to enhance predictive accuracy.</a:t>
                      </a:r>
                      <a:endParaRPr lang="en-IN" dirty="0"/>
                    </a:p>
                  </a:txBody>
                  <a:tcPr/>
                </a:tc>
                <a:extLst>
                  <a:ext uri="{0D108BD9-81ED-4DB2-BD59-A6C34878D82A}">
                    <a16:rowId xmlns:a16="http://schemas.microsoft.com/office/drawing/2014/main" val="3987383154"/>
                  </a:ext>
                </a:extLst>
              </a:tr>
              <a:tr h="1458314">
                <a:tc>
                  <a:txBody>
                    <a:bodyPr/>
                    <a:lstStyle/>
                    <a:p>
                      <a:pPr algn="ctr"/>
                      <a:r>
                        <a:rPr lang="en-US" dirty="0"/>
                        <a:t>5</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Water quality analysis using machine learning.</a:t>
                      </a:r>
                      <a:endParaRPr lang="en-IN" dirty="0"/>
                    </a:p>
                  </a:txBody>
                  <a:tcPr/>
                </a:tc>
                <a:tc>
                  <a:txBody>
                    <a:bodyPr/>
                    <a:lstStyle/>
                    <a:p>
                      <a:pPr algn="ctr"/>
                      <a:r>
                        <a:rPr lang="en-US" sz="1400" b="0" i="0" u="none" strike="noStrike" cap="none" dirty="0">
                          <a:solidFill>
                            <a:schemeClr val="dk1"/>
                          </a:solidFill>
                          <a:effectLst/>
                          <a:latin typeface="+mn-lt"/>
                          <a:ea typeface="+mn-ea"/>
                          <a:cs typeface="+mn-cs"/>
                          <a:sym typeface="Arial"/>
                        </a:rPr>
                        <a:t>A Kuthe, </a:t>
                      </a:r>
                    </a:p>
                    <a:p>
                      <a:pPr algn="ctr"/>
                      <a:r>
                        <a:rPr lang="en-US" sz="1400" b="0" i="0" u="none" strike="noStrike" cap="none" dirty="0">
                          <a:solidFill>
                            <a:schemeClr val="dk1"/>
                          </a:solidFill>
                          <a:effectLst/>
                          <a:latin typeface="+mn-lt"/>
                          <a:ea typeface="+mn-ea"/>
                          <a:cs typeface="+mn-cs"/>
                          <a:sym typeface="Arial"/>
                        </a:rPr>
                        <a:t>C Bhake, </a:t>
                      </a:r>
                    </a:p>
                    <a:p>
                      <a:pPr algn="ctr"/>
                      <a:r>
                        <a:rPr lang="en-US" sz="1400" b="0" i="0" u="none" strike="noStrike" cap="none" dirty="0">
                          <a:solidFill>
                            <a:schemeClr val="dk1"/>
                          </a:solidFill>
                          <a:effectLst/>
                          <a:latin typeface="+mn-lt"/>
                          <a:ea typeface="+mn-ea"/>
                          <a:cs typeface="+mn-cs"/>
                          <a:sym typeface="Arial"/>
                        </a:rPr>
                        <a:t>V Bhoyar, </a:t>
                      </a:r>
                    </a:p>
                    <a:p>
                      <a:pPr algn="ctr"/>
                      <a:r>
                        <a:rPr lang="en-US" sz="1400" b="0" i="0" u="none" strike="noStrike" cap="none" dirty="0">
                          <a:solidFill>
                            <a:schemeClr val="dk1"/>
                          </a:solidFill>
                          <a:effectLst/>
                          <a:latin typeface="+mn-lt"/>
                          <a:ea typeface="+mn-ea"/>
                          <a:cs typeface="+mn-cs"/>
                          <a:sym typeface="Arial"/>
                        </a:rPr>
                        <a:t>A Yenurkar</a:t>
                      </a:r>
                      <a:endParaRPr lang="en-IN" dirty="0"/>
                    </a:p>
                  </a:txBody>
                  <a:tcPr/>
                </a:tc>
                <a:tc>
                  <a:txBody>
                    <a:bodyPr/>
                    <a:lstStyle/>
                    <a:p>
                      <a:pPr algn="ctr"/>
                      <a:r>
                        <a:rPr lang="en-US" dirty="0"/>
                        <a:t>Academia.edu</a:t>
                      </a:r>
                      <a:endParaRPr lang="en-IN" dirty="0"/>
                    </a:p>
                  </a:txBody>
                  <a:tcPr/>
                </a:tc>
                <a:tc>
                  <a:txBody>
                    <a:bodyPr/>
                    <a:lstStyle/>
                    <a:p>
                      <a:pPr algn="ctr"/>
                      <a:r>
                        <a:rPr lang="en-US" dirty="0"/>
                        <a:t>2022</a:t>
                      </a:r>
                      <a:endParaRPr lang="en-IN" dirty="0"/>
                    </a:p>
                  </a:txBody>
                  <a:tcPr/>
                </a:tc>
                <a:tc>
                  <a:txBody>
                    <a:bodyPr/>
                    <a:lstStyle/>
                    <a:p>
                      <a:pPr algn="l"/>
                      <a:r>
                        <a:rPr lang="en-US" dirty="0"/>
                        <a:t>The paper presents water quality analysis using machine learning techniques. They utilized algorithms like Decision Trees, Random Forest, and K-Nearest Neighbors to classify and predict water quality parameters based on collected data.</a:t>
                      </a:r>
                      <a:endParaRPr lang="en-IN" dirty="0"/>
                    </a:p>
                  </a:txBody>
                  <a:tcPr/>
                </a:tc>
                <a:extLst>
                  <a:ext uri="{0D108BD9-81ED-4DB2-BD59-A6C34878D82A}">
                    <a16:rowId xmlns:a16="http://schemas.microsoft.com/office/drawing/2014/main" val="2061921884"/>
                  </a:ext>
                </a:extLst>
              </a:tr>
              <a:tr h="1458314">
                <a:tc>
                  <a:txBody>
                    <a:bodyPr/>
                    <a:lstStyle/>
                    <a:p>
                      <a:pPr algn="ctr"/>
                      <a:r>
                        <a:rPr lang="en-US" dirty="0"/>
                        <a:t>6</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Water-Quality-Analysis using Machine Learning</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R Akshay, </a:t>
                      </a:r>
                    </a:p>
                    <a:p>
                      <a:pPr algn="ctr"/>
                      <a:r>
                        <a:rPr lang="en-IN" sz="1400" b="0" i="0" u="none" strike="noStrike" cap="none" dirty="0">
                          <a:solidFill>
                            <a:schemeClr val="dk1"/>
                          </a:solidFill>
                          <a:effectLst/>
                          <a:latin typeface="+mn-lt"/>
                          <a:ea typeface="+mn-ea"/>
                          <a:cs typeface="+mn-cs"/>
                          <a:sym typeface="Arial"/>
                        </a:rPr>
                        <a:t>G Tarun, </a:t>
                      </a:r>
                    </a:p>
                    <a:p>
                      <a:pPr algn="ctr"/>
                      <a:r>
                        <a:rPr lang="en-IN" sz="1400" b="0" i="0" u="none" strike="noStrike" cap="none" dirty="0">
                          <a:solidFill>
                            <a:schemeClr val="dk1"/>
                          </a:solidFill>
                          <a:effectLst/>
                          <a:latin typeface="+mn-lt"/>
                          <a:ea typeface="+mn-ea"/>
                          <a:cs typeface="+mn-cs"/>
                          <a:sym typeface="Arial"/>
                        </a:rPr>
                        <a:t>PU Kiran, </a:t>
                      </a:r>
                    </a:p>
                    <a:p>
                      <a:pPr algn="ctr"/>
                      <a:r>
                        <a:rPr lang="en-IN" sz="1400" b="0" i="0" u="none" strike="noStrike" cap="none" dirty="0">
                          <a:solidFill>
                            <a:schemeClr val="dk1"/>
                          </a:solidFill>
                          <a:effectLst/>
                          <a:latin typeface="+mn-lt"/>
                          <a:ea typeface="+mn-ea"/>
                          <a:cs typeface="+mn-cs"/>
                          <a:sym typeface="Arial"/>
                        </a:rPr>
                        <a:t>KD Devi</a:t>
                      </a:r>
                      <a:endParaRPr lang="en-IN" u="none" dirty="0"/>
                    </a:p>
                  </a:txBody>
                  <a:tcPr/>
                </a:tc>
                <a:tc>
                  <a:txBody>
                    <a:bodyPr/>
                    <a:lstStyle/>
                    <a:p>
                      <a:pPr algn="ctr"/>
                      <a:r>
                        <a:rPr lang="en-US" dirty="0"/>
                        <a:t>IEEE</a:t>
                      </a:r>
                      <a:endParaRPr lang="en-IN" dirty="0"/>
                    </a:p>
                  </a:txBody>
                  <a:tcPr/>
                </a:tc>
                <a:tc>
                  <a:txBody>
                    <a:bodyPr/>
                    <a:lstStyle/>
                    <a:p>
                      <a:pPr algn="ctr"/>
                      <a:r>
                        <a:rPr lang="en-US" dirty="0"/>
                        <a:t>2022</a:t>
                      </a:r>
                      <a:endParaRPr lang="en-IN" dirty="0"/>
                    </a:p>
                  </a:txBody>
                  <a:tcPr/>
                </a:tc>
                <a:tc>
                  <a:txBody>
                    <a:bodyPr/>
                    <a:lstStyle/>
                    <a:p>
                      <a:pPr algn="l"/>
                      <a:r>
                        <a:rPr lang="en-US" dirty="0"/>
                        <a:t>The paper employs machine learning techniques, including decision trees and random forests, to analyze water quality parameters. The methodology focuses on feature selection, data preprocessing, and model training for predicting water quality levels.</a:t>
                      </a:r>
                      <a:endParaRPr lang="en-IN" dirty="0"/>
                    </a:p>
                  </a:txBody>
                  <a:tcPr/>
                </a:tc>
                <a:extLst>
                  <a:ext uri="{0D108BD9-81ED-4DB2-BD59-A6C34878D82A}">
                    <a16:rowId xmlns:a16="http://schemas.microsoft.com/office/drawing/2014/main" val="384178331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8DD9F41-C1F7-9E49-6446-AADC45A0CF68}"/>
              </a:ext>
            </a:extLst>
          </p:cNvPr>
          <p:cNvGraphicFramePr>
            <a:graphicFrameLocks noGrp="1"/>
          </p:cNvGraphicFramePr>
          <p:nvPr>
            <p:extLst>
              <p:ext uri="{D42A27DB-BD31-4B8C-83A1-F6EECF244321}">
                <p14:modId xmlns:p14="http://schemas.microsoft.com/office/powerpoint/2010/main" val="1969219020"/>
              </p:ext>
            </p:extLst>
          </p:nvPr>
        </p:nvGraphicFramePr>
        <p:xfrm>
          <a:off x="403122" y="719665"/>
          <a:ext cx="11336592" cy="5128589"/>
        </p:xfrm>
        <a:graphic>
          <a:graphicData uri="http://schemas.openxmlformats.org/drawingml/2006/table">
            <a:tbl>
              <a:tblPr firstRow="1" bandRow="1">
                <a:tableStyleId>{5C22544A-7EE6-4342-B048-85BDC9FD1C3A}</a:tableStyleId>
              </a:tblPr>
              <a:tblGrid>
                <a:gridCol w="806246">
                  <a:extLst>
                    <a:ext uri="{9D8B030D-6E8A-4147-A177-3AD203B41FA5}">
                      <a16:colId xmlns:a16="http://schemas.microsoft.com/office/drawing/2014/main" val="2261115985"/>
                    </a:ext>
                  </a:extLst>
                </a:gridCol>
                <a:gridCol w="2359742">
                  <a:extLst>
                    <a:ext uri="{9D8B030D-6E8A-4147-A177-3AD203B41FA5}">
                      <a16:colId xmlns:a16="http://schemas.microsoft.com/office/drawing/2014/main" val="764618870"/>
                    </a:ext>
                  </a:extLst>
                </a:gridCol>
                <a:gridCol w="1651819">
                  <a:extLst>
                    <a:ext uri="{9D8B030D-6E8A-4147-A177-3AD203B41FA5}">
                      <a16:colId xmlns:a16="http://schemas.microsoft.com/office/drawing/2014/main" val="3022391527"/>
                    </a:ext>
                  </a:extLst>
                </a:gridCol>
                <a:gridCol w="1524000">
                  <a:extLst>
                    <a:ext uri="{9D8B030D-6E8A-4147-A177-3AD203B41FA5}">
                      <a16:colId xmlns:a16="http://schemas.microsoft.com/office/drawing/2014/main" val="3896281625"/>
                    </a:ext>
                  </a:extLst>
                </a:gridCol>
                <a:gridCol w="1032387">
                  <a:extLst>
                    <a:ext uri="{9D8B030D-6E8A-4147-A177-3AD203B41FA5}">
                      <a16:colId xmlns:a16="http://schemas.microsoft.com/office/drawing/2014/main" val="2986937099"/>
                    </a:ext>
                  </a:extLst>
                </a:gridCol>
                <a:gridCol w="3962398">
                  <a:extLst>
                    <a:ext uri="{9D8B030D-6E8A-4147-A177-3AD203B41FA5}">
                      <a16:colId xmlns:a16="http://schemas.microsoft.com/office/drawing/2014/main" val="3056352842"/>
                    </a:ext>
                  </a:extLst>
                </a:gridCol>
              </a:tblGrid>
              <a:tr h="440541">
                <a:tc>
                  <a:txBody>
                    <a:bodyPr/>
                    <a:lstStyle/>
                    <a:p>
                      <a:pPr algn="ctr"/>
                      <a:r>
                        <a:rPr lang="en-US" dirty="0"/>
                        <a:t>Sr . No</a:t>
                      </a:r>
                      <a:endParaRPr lang="en-IN" dirty="0"/>
                    </a:p>
                  </a:txBody>
                  <a:tcPr/>
                </a:tc>
                <a:tc>
                  <a:txBody>
                    <a:bodyPr/>
                    <a:lstStyle/>
                    <a:p>
                      <a:pPr algn="ctr"/>
                      <a:r>
                        <a:rPr lang="en-US" dirty="0"/>
                        <a:t>Title</a:t>
                      </a:r>
                      <a:endParaRPr lang="en-IN" dirty="0"/>
                    </a:p>
                  </a:txBody>
                  <a:tcPr/>
                </a:tc>
                <a:tc>
                  <a:txBody>
                    <a:bodyPr/>
                    <a:lstStyle/>
                    <a:p>
                      <a:pPr algn="ctr"/>
                      <a:r>
                        <a:rPr lang="en-US" dirty="0"/>
                        <a:t>Author</a:t>
                      </a:r>
                      <a:endParaRPr lang="en-IN" dirty="0"/>
                    </a:p>
                  </a:txBody>
                  <a:tcPr/>
                </a:tc>
                <a:tc>
                  <a:txBody>
                    <a:bodyPr/>
                    <a:lstStyle/>
                    <a:p>
                      <a:pPr algn="ctr"/>
                      <a:r>
                        <a:rPr lang="en-US" dirty="0"/>
                        <a:t>Publication</a:t>
                      </a:r>
                      <a:endParaRPr lang="en-IN" dirty="0"/>
                    </a:p>
                  </a:txBody>
                  <a:tcPr/>
                </a:tc>
                <a:tc>
                  <a:txBody>
                    <a:bodyPr/>
                    <a:lstStyle/>
                    <a:p>
                      <a:pPr algn="ctr"/>
                      <a:r>
                        <a:rPr lang="en-US" dirty="0"/>
                        <a:t>Year</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3363280044"/>
                  </a:ext>
                </a:extLst>
              </a:tr>
              <a:tr h="1444864">
                <a:tc>
                  <a:txBody>
                    <a:bodyPr/>
                    <a:lstStyle/>
                    <a:p>
                      <a:pPr algn="ctr"/>
                      <a:r>
                        <a:rPr lang="en-US" dirty="0"/>
                        <a:t>7</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Evaluation of machine learning algorithm on drinking water quality for better sustainability.</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S Kaddoura</a:t>
                      </a:r>
                      <a:endParaRPr lang="en-IN" u="none" dirty="0"/>
                    </a:p>
                  </a:txBody>
                  <a:tcPr/>
                </a:tc>
                <a:tc>
                  <a:txBody>
                    <a:bodyPr/>
                    <a:lstStyle/>
                    <a:p>
                      <a:pPr algn="ctr"/>
                      <a:r>
                        <a:rPr lang="en-US" dirty="0"/>
                        <a:t>mdpi.com</a:t>
                      </a:r>
                      <a:endParaRPr lang="en-IN" dirty="0"/>
                    </a:p>
                  </a:txBody>
                  <a:tcPr/>
                </a:tc>
                <a:tc>
                  <a:txBody>
                    <a:bodyPr/>
                    <a:lstStyle/>
                    <a:p>
                      <a:pPr algn="ctr"/>
                      <a:r>
                        <a:rPr lang="en-US" dirty="0"/>
                        <a:t>2022</a:t>
                      </a:r>
                      <a:endParaRPr lang="en-IN" dirty="0"/>
                    </a:p>
                  </a:txBody>
                  <a:tcPr/>
                </a:tc>
                <a:tc>
                  <a:txBody>
                    <a:bodyPr/>
                    <a:lstStyle/>
                    <a:p>
                      <a:pPr algn="l"/>
                      <a:r>
                        <a:rPr lang="en-US" dirty="0"/>
                        <a:t>This paper evaluates various machine learning algorithms to assess drinking water quality for improved sustainability. The study employs classification models such as decision trees, random forests, and support vector machines to predict water quality parameters.</a:t>
                      </a:r>
                      <a:endParaRPr lang="en-IN" dirty="0"/>
                    </a:p>
                  </a:txBody>
                  <a:tcPr/>
                </a:tc>
                <a:extLst>
                  <a:ext uri="{0D108BD9-81ED-4DB2-BD59-A6C34878D82A}">
                    <a16:rowId xmlns:a16="http://schemas.microsoft.com/office/drawing/2014/main" val="3087539625"/>
                  </a:ext>
                </a:extLst>
              </a:tr>
              <a:tr h="1444864">
                <a:tc>
                  <a:txBody>
                    <a:bodyPr/>
                    <a:lstStyle/>
                    <a:p>
                      <a:pPr algn="ctr"/>
                      <a:r>
                        <a:rPr lang="en-US" dirty="0"/>
                        <a:t>8</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Comparison of machine learning algorithms in statistically imputed water potability dataset.</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D Poudel, </a:t>
                      </a:r>
                    </a:p>
                    <a:p>
                      <a:pPr algn="ctr"/>
                      <a:r>
                        <a:rPr lang="en-IN" sz="1400" b="0" i="0" u="none" strike="noStrike" cap="none" dirty="0">
                          <a:solidFill>
                            <a:schemeClr val="dk1"/>
                          </a:solidFill>
                          <a:effectLst/>
                          <a:latin typeface="+mn-lt"/>
                          <a:ea typeface="+mn-ea"/>
                          <a:cs typeface="+mn-cs"/>
                          <a:sym typeface="Arial"/>
                        </a:rPr>
                        <a:t>D Shrestha, </a:t>
                      </a:r>
                    </a:p>
                    <a:p>
                      <a:pPr algn="ctr"/>
                      <a:r>
                        <a:rPr lang="en-IN" sz="1400" b="0" i="0" u="none" strike="noStrike" cap="none" dirty="0">
                          <a:solidFill>
                            <a:schemeClr val="dk1"/>
                          </a:solidFill>
                          <a:effectLst/>
                          <a:latin typeface="+mn-lt"/>
                          <a:ea typeface="+mn-ea"/>
                          <a:cs typeface="+mn-cs"/>
                          <a:sym typeface="Arial"/>
                        </a:rPr>
                        <a:t>S Bhattarai, </a:t>
                      </a:r>
                    </a:p>
                    <a:p>
                      <a:pPr algn="ctr"/>
                      <a:r>
                        <a:rPr lang="en-IN" sz="1400" b="0" i="0" u="none" strike="noStrike" cap="none" dirty="0">
                          <a:solidFill>
                            <a:schemeClr val="dk1"/>
                          </a:solidFill>
                          <a:effectLst/>
                          <a:latin typeface="+mn-lt"/>
                          <a:ea typeface="+mn-ea"/>
                          <a:cs typeface="+mn-cs"/>
                          <a:sym typeface="Arial"/>
                        </a:rPr>
                        <a:t>A Ghimire</a:t>
                      </a:r>
                      <a:endParaRPr lang="en-IN" u="none" dirty="0"/>
                    </a:p>
                  </a:txBody>
                  <a:tcPr/>
                </a:tc>
                <a:tc>
                  <a:txBody>
                    <a:bodyPr/>
                    <a:lstStyle/>
                    <a:p>
                      <a:pPr algn="ctr"/>
                      <a:r>
                        <a:rPr lang="en-US" dirty="0"/>
                        <a:t>Semantic Scholar</a:t>
                      </a:r>
                      <a:endParaRPr lang="en-IN" dirty="0"/>
                    </a:p>
                  </a:txBody>
                  <a:tcPr/>
                </a:tc>
                <a:tc>
                  <a:txBody>
                    <a:bodyPr/>
                    <a:lstStyle/>
                    <a:p>
                      <a:pPr algn="ctr"/>
                      <a:r>
                        <a:rPr lang="en-US" dirty="0"/>
                        <a:t>2022</a:t>
                      </a:r>
                      <a:endParaRPr lang="en-IN" dirty="0"/>
                    </a:p>
                  </a:txBody>
                  <a:tcPr/>
                </a:tc>
                <a:tc>
                  <a:txBody>
                    <a:bodyPr/>
                    <a:lstStyle/>
                    <a:p>
                      <a:pPr algn="l"/>
                      <a:r>
                        <a:rPr lang="en-US" dirty="0"/>
                        <a:t>The paper compares various machine learning algorithms applied to a statistically imputed water potability dataset. It uses algorithms such as Decision Tree, Random Forest, and Support Vector Machine (SVM) to evaluate model performance in predicting water quality.</a:t>
                      </a:r>
                      <a:endParaRPr lang="en-IN" dirty="0"/>
                    </a:p>
                  </a:txBody>
                  <a:tcPr/>
                </a:tc>
                <a:extLst>
                  <a:ext uri="{0D108BD9-81ED-4DB2-BD59-A6C34878D82A}">
                    <a16:rowId xmlns:a16="http://schemas.microsoft.com/office/drawing/2014/main" val="2699441170"/>
                  </a:ext>
                </a:extLst>
              </a:tr>
              <a:tr h="1444864">
                <a:tc>
                  <a:txBody>
                    <a:bodyPr/>
                    <a:lstStyle/>
                    <a:p>
                      <a:pPr algn="ctr"/>
                      <a:r>
                        <a:rPr lang="en-US" dirty="0"/>
                        <a:t>9</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Water quality prediction based on machine learning and comprehensive weighting methods. </a:t>
                      </a:r>
                      <a:endParaRPr lang="en-IN" dirty="0"/>
                    </a:p>
                  </a:txBody>
                  <a:tcPr/>
                </a:tc>
                <a:tc>
                  <a:txBody>
                    <a:bodyPr/>
                    <a:lstStyle/>
                    <a:p>
                      <a:pPr algn="ctr"/>
                      <a:r>
                        <a:rPr lang="es-ES" sz="1400" b="0" i="0" u="none" strike="noStrike" cap="none" dirty="0">
                          <a:solidFill>
                            <a:schemeClr val="dk1"/>
                          </a:solidFill>
                          <a:effectLst/>
                          <a:latin typeface="+mn-lt"/>
                          <a:ea typeface="+mn-ea"/>
                          <a:cs typeface="+mn-cs"/>
                          <a:sym typeface="Arial"/>
                        </a:rPr>
                        <a:t>X Wang, </a:t>
                      </a:r>
                    </a:p>
                    <a:p>
                      <a:pPr algn="ctr"/>
                      <a:r>
                        <a:rPr lang="es-ES" sz="1400" b="0" i="0" u="none" strike="noStrike" cap="none" dirty="0">
                          <a:solidFill>
                            <a:schemeClr val="dk1"/>
                          </a:solidFill>
                          <a:effectLst/>
                          <a:latin typeface="+mn-lt"/>
                          <a:ea typeface="+mn-ea"/>
                          <a:cs typeface="+mn-cs"/>
                          <a:sym typeface="Arial"/>
                        </a:rPr>
                        <a:t>Y Li, </a:t>
                      </a:r>
                    </a:p>
                    <a:p>
                      <a:pPr algn="ctr"/>
                      <a:r>
                        <a:rPr lang="es-ES" sz="1400" b="0" i="0" u="none" strike="noStrike" cap="none" dirty="0">
                          <a:solidFill>
                            <a:schemeClr val="dk1"/>
                          </a:solidFill>
                          <a:effectLst/>
                          <a:latin typeface="+mn-lt"/>
                          <a:ea typeface="+mn-ea"/>
                          <a:cs typeface="+mn-cs"/>
                          <a:sym typeface="Arial"/>
                        </a:rPr>
                        <a:t>Q Qiao, </a:t>
                      </a:r>
                    </a:p>
                    <a:p>
                      <a:pPr algn="ctr"/>
                      <a:r>
                        <a:rPr lang="es-ES" sz="1400" b="0" i="0" u="none" strike="noStrike" cap="none" dirty="0">
                          <a:solidFill>
                            <a:schemeClr val="dk1"/>
                          </a:solidFill>
                          <a:effectLst/>
                          <a:latin typeface="+mn-lt"/>
                          <a:ea typeface="+mn-ea"/>
                          <a:cs typeface="+mn-cs"/>
                          <a:sym typeface="Arial"/>
                        </a:rPr>
                        <a:t>A Tavares, </a:t>
                      </a:r>
                    </a:p>
                    <a:p>
                      <a:pPr algn="ctr"/>
                      <a:r>
                        <a:rPr lang="es-ES" sz="1400" b="0" i="0" u="none" strike="noStrike" cap="none" dirty="0">
                          <a:solidFill>
                            <a:schemeClr val="dk1"/>
                          </a:solidFill>
                          <a:effectLst/>
                          <a:latin typeface="+mn-lt"/>
                          <a:ea typeface="+mn-ea"/>
                          <a:cs typeface="+mn-cs"/>
                          <a:sym typeface="Arial"/>
                        </a:rPr>
                        <a:t>Y Liang</a:t>
                      </a:r>
                      <a:endParaRPr lang="en-IN" dirty="0"/>
                    </a:p>
                  </a:txBody>
                  <a:tcPr/>
                </a:tc>
                <a:tc>
                  <a:txBody>
                    <a:bodyPr/>
                    <a:lstStyle/>
                    <a:p>
                      <a:pPr algn="ctr"/>
                      <a:r>
                        <a:rPr lang="en-US" dirty="0"/>
                        <a:t>mdpi.com</a:t>
                      </a:r>
                      <a:endParaRPr lang="en-IN" dirty="0"/>
                    </a:p>
                  </a:txBody>
                  <a:tcPr/>
                </a:tc>
                <a:tc>
                  <a:txBody>
                    <a:bodyPr/>
                    <a:lstStyle/>
                    <a:p>
                      <a:pPr algn="ctr"/>
                      <a:r>
                        <a:rPr lang="en-US" dirty="0"/>
                        <a:t>2023</a:t>
                      </a:r>
                      <a:endParaRPr lang="en-IN" dirty="0"/>
                    </a:p>
                  </a:txBody>
                  <a:tcPr/>
                </a:tc>
                <a:tc>
                  <a:txBody>
                    <a:bodyPr/>
                    <a:lstStyle/>
                    <a:p>
                      <a:pPr algn="l"/>
                      <a:r>
                        <a:rPr lang="en-US" dirty="0"/>
                        <a:t>The paper employs machine learning models, such as Random Forest and Support Vector Machine, combined with comprehensive weighting methods like entropy weight and analytic hierarchy process (AHP) to predict water quality. These methodologies integrate various factors and indicators to enhance prediction accuracy.</a:t>
                      </a:r>
                      <a:endParaRPr lang="en-IN" dirty="0"/>
                    </a:p>
                  </a:txBody>
                  <a:tcPr/>
                </a:tc>
                <a:extLst>
                  <a:ext uri="{0D108BD9-81ED-4DB2-BD59-A6C34878D82A}">
                    <a16:rowId xmlns:a16="http://schemas.microsoft.com/office/drawing/2014/main" val="1936033462"/>
                  </a:ext>
                </a:extLst>
              </a:tr>
            </a:tbl>
          </a:graphicData>
        </a:graphic>
      </p:graphicFrame>
    </p:spTree>
    <p:extLst>
      <p:ext uri="{BB962C8B-B14F-4D97-AF65-F5344CB8AC3E}">
        <p14:creationId xmlns:p14="http://schemas.microsoft.com/office/powerpoint/2010/main" val="3768853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02F4F7C-C372-D685-2A04-5C7E6EBAF841}"/>
              </a:ext>
            </a:extLst>
          </p:cNvPr>
          <p:cNvGraphicFramePr>
            <a:graphicFrameLocks noGrp="1"/>
          </p:cNvGraphicFramePr>
          <p:nvPr>
            <p:extLst>
              <p:ext uri="{D42A27DB-BD31-4B8C-83A1-F6EECF244321}">
                <p14:modId xmlns:p14="http://schemas.microsoft.com/office/powerpoint/2010/main" val="3785478346"/>
              </p:ext>
            </p:extLst>
          </p:nvPr>
        </p:nvGraphicFramePr>
        <p:xfrm>
          <a:off x="481780" y="719665"/>
          <a:ext cx="10962966" cy="3998544"/>
        </p:xfrm>
        <a:graphic>
          <a:graphicData uri="http://schemas.openxmlformats.org/drawingml/2006/table">
            <a:tbl>
              <a:tblPr firstRow="1" bandRow="1">
                <a:tableStyleId>{5C22544A-7EE6-4342-B048-85BDC9FD1C3A}</a:tableStyleId>
              </a:tblPr>
              <a:tblGrid>
                <a:gridCol w="796414">
                  <a:extLst>
                    <a:ext uri="{9D8B030D-6E8A-4147-A177-3AD203B41FA5}">
                      <a16:colId xmlns:a16="http://schemas.microsoft.com/office/drawing/2014/main" val="1535160213"/>
                    </a:ext>
                  </a:extLst>
                </a:gridCol>
                <a:gridCol w="2182761">
                  <a:extLst>
                    <a:ext uri="{9D8B030D-6E8A-4147-A177-3AD203B41FA5}">
                      <a16:colId xmlns:a16="http://schemas.microsoft.com/office/drawing/2014/main" val="3889563795"/>
                    </a:ext>
                  </a:extLst>
                </a:gridCol>
                <a:gridCol w="1651819">
                  <a:extLst>
                    <a:ext uri="{9D8B030D-6E8A-4147-A177-3AD203B41FA5}">
                      <a16:colId xmlns:a16="http://schemas.microsoft.com/office/drawing/2014/main" val="563588383"/>
                    </a:ext>
                  </a:extLst>
                </a:gridCol>
                <a:gridCol w="1828800">
                  <a:extLst>
                    <a:ext uri="{9D8B030D-6E8A-4147-A177-3AD203B41FA5}">
                      <a16:colId xmlns:a16="http://schemas.microsoft.com/office/drawing/2014/main" val="1628009155"/>
                    </a:ext>
                  </a:extLst>
                </a:gridCol>
                <a:gridCol w="766916">
                  <a:extLst>
                    <a:ext uri="{9D8B030D-6E8A-4147-A177-3AD203B41FA5}">
                      <a16:colId xmlns:a16="http://schemas.microsoft.com/office/drawing/2014/main" val="329534334"/>
                    </a:ext>
                  </a:extLst>
                </a:gridCol>
                <a:gridCol w="3736256">
                  <a:extLst>
                    <a:ext uri="{9D8B030D-6E8A-4147-A177-3AD203B41FA5}">
                      <a16:colId xmlns:a16="http://schemas.microsoft.com/office/drawing/2014/main" val="1506352149"/>
                    </a:ext>
                  </a:extLst>
                </a:gridCol>
              </a:tblGrid>
              <a:tr h="401212">
                <a:tc>
                  <a:txBody>
                    <a:bodyPr/>
                    <a:lstStyle/>
                    <a:p>
                      <a:pPr algn="ctr"/>
                      <a:r>
                        <a:rPr lang="en-US" dirty="0"/>
                        <a:t>Sr. No</a:t>
                      </a:r>
                      <a:endParaRPr lang="en-IN" dirty="0"/>
                    </a:p>
                  </a:txBody>
                  <a:tcPr/>
                </a:tc>
                <a:tc>
                  <a:txBody>
                    <a:bodyPr/>
                    <a:lstStyle/>
                    <a:p>
                      <a:pPr algn="ctr"/>
                      <a:r>
                        <a:rPr lang="en-US" dirty="0"/>
                        <a:t>Title</a:t>
                      </a:r>
                      <a:endParaRPr lang="en-IN" dirty="0"/>
                    </a:p>
                  </a:txBody>
                  <a:tcPr/>
                </a:tc>
                <a:tc>
                  <a:txBody>
                    <a:bodyPr/>
                    <a:lstStyle/>
                    <a:p>
                      <a:pPr algn="ctr"/>
                      <a:r>
                        <a:rPr lang="en-US" dirty="0"/>
                        <a:t>Author</a:t>
                      </a:r>
                      <a:endParaRPr lang="en-IN" dirty="0"/>
                    </a:p>
                  </a:txBody>
                  <a:tcPr/>
                </a:tc>
                <a:tc>
                  <a:txBody>
                    <a:bodyPr/>
                    <a:lstStyle/>
                    <a:p>
                      <a:pPr algn="ctr"/>
                      <a:r>
                        <a:rPr lang="en-US" dirty="0"/>
                        <a:t>Publication</a:t>
                      </a:r>
                      <a:endParaRPr lang="en-IN" dirty="0"/>
                    </a:p>
                  </a:txBody>
                  <a:tcPr/>
                </a:tc>
                <a:tc>
                  <a:txBody>
                    <a:bodyPr/>
                    <a:lstStyle/>
                    <a:p>
                      <a:pPr algn="ctr"/>
                      <a:r>
                        <a:rPr lang="en-US" dirty="0"/>
                        <a:t>Year</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2432094410"/>
                  </a:ext>
                </a:extLst>
              </a:tr>
              <a:tr h="1798666">
                <a:tc>
                  <a:txBody>
                    <a:bodyPr/>
                    <a:lstStyle/>
                    <a:p>
                      <a:pPr algn="ctr"/>
                      <a:r>
                        <a:rPr lang="en-US" dirty="0"/>
                        <a:t>10</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mn-lt"/>
                          <a:ea typeface="+mn-ea"/>
                          <a:cs typeface="+mn-cs"/>
                          <a:sym typeface="Arial"/>
                        </a:rPr>
                        <a:t> Water Potability Prediction Using Machine Learning.</a:t>
                      </a:r>
                    </a:p>
                    <a:p>
                      <a:pPr algn="ctr"/>
                      <a:endParaRPr lang="en-IN" dirty="0"/>
                    </a:p>
                  </a:txBody>
                  <a:tcPr/>
                </a:tc>
                <a:tc>
                  <a:txBody>
                    <a:bodyPr/>
                    <a:lstStyle/>
                    <a:p>
                      <a:pPr algn="ctr"/>
                      <a:r>
                        <a:rPr lang="pt-BR" sz="1400" b="0" i="0" u="none" strike="noStrike" cap="none" dirty="0">
                          <a:solidFill>
                            <a:schemeClr val="dk1"/>
                          </a:solidFill>
                          <a:effectLst/>
                          <a:latin typeface="+mn-lt"/>
                          <a:ea typeface="+mn-ea"/>
                          <a:cs typeface="+mn-cs"/>
                          <a:sym typeface="Arial"/>
                        </a:rPr>
                        <a:t>S Patel, </a:t>
                      </a:r>
                    </a:p>
                    <a:p>
                      <a:pPr algn="ctr"/>
                      <a:r>
                        <a:rPr lang="pt-BR" sz="1400" b="0" i="0" u="none" strike="noStrike" cap="none" dirty="0">
                          <a:solidFill>
                            <a:schemeClr val="dk1"/>
                          </a:solidFill>
                          <a:effectLst/>
                          <a:latin typeface="+mn-lt"/>
                          <a:ea typeface="+mn-ea"/>
                          <a:cs typeface="+mn-cs"/>
                          <a:sym typeface="Arial"/>
                        </a:rPr>
                        <a:t>K Shah, </a:t>
                      </a:r>
                    </a:p>
                    <a:p>
                      <a:pPr algn="ctr"/>
                      <a:r>
                        <a:rPr lang="pt-BR" sz="1400" b="0" i="0" u="none" strike="noStrike" cap="none" dirty="0">
                          <a:solidFill>
                            <a:schemeClr val="dk1"/>
                          </a:solidFill>
                          <a:effectLst/>
                          <a:latin typeface="+mn-lt"/>
                          <a:ea typeface="+mn-ea"/>
                          <a:cs typeface="+mn-cs"/>
                          <a:sym typeface="Arial"/>
                        </a:rPr>
                        <a:t>S Vaghela, </a:t>
                      </a:r>
                    </a:p>
                    <a:p>
                      <a:pPr algn="ctr"/>
                      <a:r>
                        <a:rPr lang="pt-BR" sz="1400" b="0" i="0" u="none" strike="noStrike" cap="none" dirty="0">
                          <a:solidFill>
                            <a:schemeClr val="dk1"/>
                          </a:solidFill>
                          <a:effectLst/>
                          <a:latin typeface="+mn-lt"/>
                          <a:ea typeface="+mn-ea"/>
                          <a:cs typeface="+mn-cs"/>
                          <a:sym typeface="Arial"/>
                        </a:rPr>
                        <a:t>M Aglodiya, </a:t>
                      </a:r>
                    </a:p>
                    <a:p>
                      <a:pPr algn="ctr"/>
                      <a:r>
                        <a:rPr lang="pt-BR" sz="1400" b="0" i="0" u="none" strike="noStrike" cap="none" dirty="0">
                          <a:solidFill>
                            <a:schemeClr val="dk1"/>
                          </a:solidFill>
                          <a:effectLst/>
                          <a:latin typeface="+mn-lt"/>
                          <a:ea typeface="+mn-ea"/>
                          <a:cs typeface="+mn-cs"/>
                          <a:sym typeface="Arial"/>
                        </a:rPr>
                        <a:t>R Bhattad</a:t>
                      </a:r>
                      <a:endParaRPr lang="en-IN" u="none" dirty="0"/>
                    </a:p>
                  </a:txBody>
                  <a:tcPr/>
                </a:tc>
                <a:tc>
                  <a:txBody>
                    <a:bodyPr/>
                    <a:lstStyle/>
                    <a:p>
                      <a:pPr algn="ctr"/>
                      <a:r>
                        <a:rPr lang="en-US" dirty="0"/>
                        <a:t>researchsquare.com</a:t>
                      </a:r>
                      <a:endParaRPr lang="en-IN" dirty="0"/>
                    </a:p>
                  </a:txBody>
                  <a:tcPr/>
                </a:tc>
                <a:tc>
                  <a:txBody>
                    <a:bodyPr/>
                    <a:lstStyle/>
                    <a:p>
                      <a:pPr algn="ctr"/>
                      <a:r>
                        <a:rPr lang="en-US" dirty="0"/>
                        <a:t>2023</a:t>
                      </a:r>
                      <a:endParaRPr lang="en-IN" dirty="0"/>
                    </a:p>
                  </a:txBody>
                  <a:tcPr/>
                </a:tc>
                <a:tc>
                  <a:txBody>
                    <a:bodyPr/>
                    <a:lstStyle/>
                    <a:p>
                      <a:pPr algn="l"/>
                      <a:r>
                        <a:rPr lang="en-US" dirty="0"/>
                        <a:t>This paper used machine learning techniques, including classification algorithms like Random Forest and Decision Trees, to predict water potability. They utilized data pre-processing methods such as feature scaling and handled missing values to improve model accuracy.</a:t>
                      </a:r>
                      <a:endParaRPr lang="en-IN" dirty="0"/>
                    </a:p>
                  </a:txBody>
                  <a:tcPr/>
                </a:tc>
                <a:extLst>
                  <a:ext uri="{0D108BD9-81ED-4DB2-BD59-A6C34878D82A}">
                    <a16:rowId xmlns:a16="http://schemas.microsoft.com/office/drawing/2014/main" val="1070270885"/>
                  </a:ext>
                </a:extLst>
              </a:tr>
              <a:tr h="1798666">
                <a:tc>
                  <a:txBody>
                    <a:bodyPr/>
                    <a:lstStyle/>
                    <a:p>
                      <a:pPr algn="ctr"/>
                      <a:r>
                        <a:rPr lang="en-US" dirty="0"/>
                        <a:t>11</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Water quality analysis and prediction using machine learning.</a:t>
                      </a:r>
                      <a:endParaRPr lang="en-IN" dirty="0"/>
                    </a:p>
                  </a:txBody>
                  <a:tcPr/>
                </a:tc>
                <a:tc>
                  <a:txBody>
                    <a:bodyPr/>
                    <a:lstStyle/>
                    <a:p>
                      <a:pPr algn="ctr"/>
                      <a:r>
                        <a:rPr lang="en-US" dirty="0"/>
                        <a:t>D Brindha,</a:t>
                      </a:r>
                    </a:p>
                    <a:p>
                      <a:pPr algn="ctr"/>
                      <a:r>
                        <a:rPr lang="en-US" dirty="0"/>
                        <a:t>V Puli,</a:t>
                      </a:r>
                    </a:p>
                    <a:p>
                      <a:pPr algn="ctr"/>
                      <a:r>
                        <a:rPr lang="en-US" dirty="0"/>
                        <a:t>BKS NVSS,</a:t>
                      </a:r>
                    </a:p>
                    <a:p>
                      <a:pPr algn="ctr"/>
                      <a:r>
                        <a:rPr lang="en-US" dirty="0"/>
                        <a:t>M Vamsi Stephen</a:t>
                      </a:r>
                      <a:endParaRPr lang="en-IN" dirty="0"/>
                    </a:p>
                  </a:txBody>
                  <a:tcPr/>
                </a:tc>
                <a:tc>
                  <a:txBody>
                    <a:bodyPr/>
                    <a:lstStyle/>
                    <a:p>
                      <a:pPr algn="ctr"/>
                      <a:r>
                        <a:rPr lang="en-US" dirty="0"/>
                        <a:t>IEEE</a:t>
                      </a:r>
                      <a:endParaRPr lang="en-IN" dirty="0"/>
                    </a:p>
                  </a:txBody>
                  <a:tcPr/>
                </a:tc>
                <a:tc>
                  <a:txBody>
                    <a:bodyPr/>
                    <a:lstStyle/>
                    <a:p>
                      <a:pPr algn="ctr"/>
                      <a:r>
                        <a:rPr lang="en-US" dirty="0"/>
                        <a:t>2023</a:t>
                      </a:r>
                      <a:endParaRPr lang="en-IN" dirty="0"/>
                    </a:p>
                  </a:txBody>
                  <a:tcPr/>
                </a:tc>
                <a:tc>
                  <a:txBody>
                    <a:bodyPr/>
                    <a:lstStyle/>
                    <a:p>
                      <a:pPr algn="l"/>
                      <a:r>
                        <a:rPr lang="en-US" dirty="0"/>
                        <a:t>The paper utilizes machine learning models, specifically decision trees and random forests, to analyze water quality parameters. These models predict water quality by identifying patterns and correlations within the dataset.</a:t>
                      </a:r>
                      <a:endParaRPr lang="en-IN" dirty="0"/>
                    </a:p>
                  </a:txBody>
                  <a:tcPr/>
                </a:tc>
                <a:extLst>
                  <a:ext uri="{0D108BD9-81ED-4DB2-BD59-A6C34878D82A}">
                    <a16:rowId xmlns:a16="http://schemas.microsoft.com/office/drawing/2014/main" val="1333044562"/>
                  </a:ext>
                </a:extLst>
              </a:tr>
            </a:tbl>
          </a:graphicData>
        </a:graphic>
      </p:graphicFrame>
    </p:spTree>
    <p:extLst>
      <p:ext uri="{BB962C8B-B14F-4D97-AF65-F5344CB8AC3E}">
        <p14:creationId xmlns:p14="http://schemas.microsoft.com/office/powerpoint/2010/main" val="626705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p:nvPr/>
        </p:nvSpPr>
        <p:spPr>
          <a:xfrm>
            <a:off x="4778188" y="189622"/>
            <a:ext cx="263562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002060"/>
                </a:solidFill>
                <a:latin typeface="Calibri"/>
                <a:ea typeface="Calibri"/>
                <a:cs typeface="Calibri"/>
                <a:sym typeface="Calibri"/>
              </a:rPr>
              <a:t>Introduction   </a:t>
            </a:r>
            <a:endParaRPr/>
          </a:p>
        </p:txBody>
      </p:sp>
      <p:sp>
        <p:nvSpPr>
          <p:cNvPr id="123" name="Google Shape;123;p18"/>
          <p:cNvSpPr txBox="1"/>
          <p:nvPr/>
        </p:nvSpPr>
        <p:spPr>
          <a:xfrm>
            <a:off x="607500" y="1039500"/>
            <a:ext cx="10894500" cy="528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50">
                <a:solidFill>
                  <a:srgbClr val="333333"/>
                </a:solidFill>
                <a:highlight>
                  <a:srgbClr val="FFFFFF"/>
                </a:highlight>
              </a:rPr>
              <a:t>In the scientific field of machine learning, it is investigated how computers learn via experience. Since the capacity to learn is the fundamental quality of an entity regarded as intelligent in the broadest meaning of the word, the words “Machine Learning” and “Artificial Intelligence” are frequently used synonymously in the minds of scientists. Building adaptable, experience-based computer systems is the goal of machine learning. It is now possible to discover a solution to this problem because of the development of machine learning methods. We have developed a technique that uses data mining to identify whether the water is portable or not. The enormous amount of data related to water quality can be mined for hidden knowledge. As a result, it now has a more significant role in the study. This research aims to develop a system that can predict water quality more precisely.</a:t>
            </a:r>
            <a:endParaRPr sz="4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38652" y="297139"/>
            <a:ext cx="9767887" cy="59531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3000"/>
              <a:buFont typeface="Cambria"/>
              <a:buNone/>
            </a:pPr>
            <a:r>
              <a:rPr lang="en-US" sz="3000" b="1" dirty="0">
                <a:solidFill>
                  <a:srgbClr val="002060"/>
                </a:solidFill>
                <a:latin typeface="Cambria"/>
                <a:ea typeface="Cambria"/>
                <a:cs typeface="Cambria"/>
                <a:sym typeface="Cambria"/>
              </a:rPr>
              <a:t>Problem</a:t>
            </a:r>
            <a:r>
              <a:rPr lang="en-US" sz="3000" b="1" dirty="0">
                <a:solidFill>
                  <a:srgbClr val="002060"/>
                </a:solidFill>
                <a:latin typeface="Calibri"/>
                <a:ea typeface="Calibri"/>
                <a:cs typeface="Calibri"/>
                <a:sym typeface="Calibri"/>
              </a:rPr>
              <a:t> </a:t>
            </a:r>
            <a:r>
              <a:rPr lang="en-US" sz="3000" b="1" dirty="0">
                <a:solidFill>
                  <a:srgbClr val="002060"/>
                </a:solidFill>
                <a:latin typeface="Cambria"/>
                <a:ea typeface="Cambria"/>
                <a:cs typeface="Cambria"/>
                <a:sym typeface="Cambria"/>
              </a:rPr>
              <a:t>Statement </a:t>
            </a:r>
            <a:endParaRPr dirty="0"/>
          </a:p>
        </p:txBody>
      </p:sp>
      <p:sp>
        <p:nvSpPr>
          <p:cNvPr id="129" name="Google Shape;129;p19"/>
          <p:cNvSpPr txBox="1"/>
          <p:nvPr/>
        </p:nvSpPr>
        <p:spPr>
          <a:xfrm>
            <a:off x="628500" y="972000"/>
            <a:ext cx="10935000" cy="4420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2600" dirty="0">
                <a:solidFill>
                  <a:schemeClr val="dk1"/>
                </a:solidFill>
              </a:rPr>
              <a:t>Develop a machine learning model to check the water quality of a sample and to classify water samples as potable or non-potable based on physicochemical properties, including pH, hardness, and conductivity etc. to ensure safe drinking water availability.</a:t>
            </a:r>
            <a:endParaRPr sz="2600" dirty="0">
              <a:solidFill>
                <a:schemeClr val="dk1"/>
              </a:solidFill>
            </a:endParaRPr>
          </a:p>
          <a:p>
            <a:pPr marL="0" lvl="0" indent="0" algn="just" rtl="0">
              <a:lnSpc>
                <a:spcPct val="115000"/>
              </a:lnSpc>
              <a:spcBef>
                <a:spcPts val="1200"/>
              </a:spcBef>
              <a:spcAft>
                <a:spcPts val="1200"/>
              </a:spcAft>
              <a:buNone/>
            </a:pPr>
            <a:r>
              <a:rPr lang="en-US" sz="2600" dirty="0">
                <a:solidFill>
                  <a:schemeClr val="dk1"/>
                </a:solidFill>
              </a:rPr>
              <a:t>The Water Quality Analysis project aims to develop a machine learning model to classify water samples as either potable (safe for drinking) or non-potable (unsafe) based on various physicochemical attributes. The dataset includes features such as pH, hardness, total dissolved solids, chloramines, sulphate, conductivity, and nitrates. </a:t>
            </a:r>
            <a:endParaRPr sz="39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2460</Words>
  <Application>Microsoft Office PowerPoint</Application>
  <PresentationFormat>Widescreen</PresentationFormat>
  <Paragraphs>175</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Cambria</vt:lpstr>
      <vt:lpstr>Office Theme</vt:lpstr>
      <vt:lpstr>PowerPoint Presentation</vt:lpstr>
      <vt:lpstr>Abstract </vt:lpstr>
      <vt:lpstr>PowerPoint Presentation</vt:lpstr>
      <vt:lpstr>PowerPoint Presentation</vt:lpstr>
      <vt:lpstr>PowerPoint Presentation</vt:lpstr>
      <vt:lpstr>PowerPoint Presentation</vt:lpstr>
      <vt:lpstr>PowerPoint Presentation</vt:lpstr>
      <vt:lpstr>PowerPoint Presentation</vt:lpstr>
      <vt:lpstr>Problem Statement </vt:lpstr>
      <vt:lpstr>PowerPoint Presentation</vt:lpstr>
      <vt:lpstr>PowerPoint Presentation</vt:lpstr>
      <vt:lpstr>Objective of the Work </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Kurva Rajesh</cp:lastModifiedBy>
  <cp:revision>1</cp:revision>
  <dcterms:modified xsi:type="dcterms:W3CDTF">2024-09-11T17:58:52Z</dcterms:modified>
</cp:coreProperties>
</file>