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8" r:id="rId7"/>
    <p:sldId id="269" r:id="rId8"/>
    <p:sldId id="261" r:id="rId9"/>
    <p:sldId id="262" r:id="rId10"/>
    <p:sldId id="264" r:id="rId11"/>
    <p:sldId id="271" r:id="rId12"/>
    <p:sldId id="272" r:id="rId13"/>
    <p:sldId id="273" r:id="rId14"/>
    <p:sldId id="274" r:id="rId15"/>
    <p:sldId id="275" r:id="rId16"/>
    <p:sldId id="276" r:id="rId17"/>
    <p:sldId id="277" r:id="rId18"/>
    <p:sldId id="278" r:id="rId19"/>
    <p:sldId id="279" r:id="rId20"/>
    <p:sldId id="280" r:id="rId21"/>
    <p:sldId id="281" r:id="rId22"/>
    <p:sldId id="270" r:id="rId23"/>
    <p:sldId id="282" r:id="rId24"/>
    <p:sldId id="290" r:id="rId25"/>
    <p:sldId id="284" r:id="rId26"/>
    <p:sldId id="285" r:id="rId27"/>
    <p:sldId id="286" r:id="rId28"/>
    <p:sldId id="287" r:id="rId29"/>
    <p:sldId id="289" r:id="rId30"/>
    <p:sldId id="288" r:id="rId31"/>
    <p:sldId id="291" r:id="rId32"/>
    <p:sldId id="265" r:id="rId33"/>
    <p:sldId id="266" r:id="rId34"/>
    <p:sldId id="283" r:id="rId35"/>
    <p:sldId id="267"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be482d9f1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be482d9f1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fbe482d9f1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be482d9f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be482d9f1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2fbe482d9f1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fbe482d9f1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fbe482d9f1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fbe482d9f1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a:stretch/>
        </p:blipFill>
        <p:spPr>
          <a:xfrm>
            <a:off x="113899" y="0"/>
            <a:ext cx="11964201" cy="1798983"/>
          </a:xfrm>
          <a:prstGeom prst="rect">
            <a:avLst/>
          </a:prstGeom>
          <a:noFill/>
          <a:ln>
            <a:noFill/>
          </a:ln>
        </p:spPr>
      </p:pic>
      <p:pic>
        <p:nvPicPr>
          <p:cNvPr id="89" name="Google Shape;89;p13"/>
          <p:cNvPicPr preferRelativeResize="0"/>
          <p:nvPr/>
        </p:nvPicPr>
        <p:blipFill rotWithShape="1">
          <a:blip r:embed="rId4">
            <a:alphaModFix/>
          </a:blip>
          <a:srcRect/>
          <a:stretch/>
        </p:blipFill>
        <p:spPr>
          <a:xfrm>
            <a:off x="1523613" y="1798975"/>
            <a:ext cx="9144776" cy="1225400"/>
          </a:xfrm>
          <a:prstGeom prst="rect">
            <a:avLst/>
          </a:prstGeom>
          <a:noFill/>
          <a:ln>
            <a:noFill/>
          </a:ln>
        </p:spPr>
      </p:pic>
      <p:sp>
        <p:nvSpPr>
          <p:cNvPr id="90" name="Google Shape;90;p13"/>
          <p:cNvSpPr txBox="1"/>
          <p:nvPr/>
        </p:nvSpPr>
        <p:spPr>
          <a:xfrm>
            <a:off x="2722965" y="2730475"/>
            <a:ext cx="67461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FF0000"/>
                </a:solidFill>
                <a:latin typeface="Calibri"/>
                <a:ea typeface="Calibri"/>
                <a:cs typeface="Calibri"/>
                <a:sym typeface="Calibri"/>
              </a:rPr>
              <a:t>Project Title :    </a:t>
            </a:r>
            <a:r>
              <a:rPr lang="en-US" sz="2400" b="1">
                <a:solidFill>
                  <a:srgbClr val="FF0000"/>
                </a:solidFill>
              </a:rPr>
              <a:t>WATER QUALITY ANALYSIS </a:t>
            </a:r>
            <a:r>
              <a:rPr lang="en-US" sz="2400" b="1" i="0" u="none" strike="noStrike" cap="none">
                <a:solidFill>
                  <a:srgbClr val="FF0000"/>
                </a:solidFill>
                <a:latin typeface="Calibri"/>
                <a:ea typeface="Calibri"/>
                <a:cs typeface="Calibri"/>
                <a:sym typeface="Calibri"/>
              </a:rPr>
              <a:t> </a:t>
            </a:r>
            <a:endParaRPr sz="2400">
              <a:solidFill>
                <a:srgbClr val="FF0000"/>
              </a:solidFill>
            </a:endParaRPr>
          </a:p>
        </p:txBody>
      </p:sp>
      <p:sp>
        <p:nvSpPr>
          <p:cNvPr id="91" name="Google Shape;91;p13"/>
          <p:cNvSpPr txBox="1"/>
          <p:nvPr/>
        </p:nvSpPr>
        <p:spPr>
          <a:xfrm>
            <a:off x="4404450" y="3253675"/>
            <a:ext cx="3383100" cy="1573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Guided By:</a:t>
            </a:r>
            <a:endParaRPr/>
          </a:p>
          <a:p>
            <a:pPr marL="0" lvl="0" indent="0" algn="ctr" rtl="0">
              <a:lnSpc>
                <a:spcPct val="115000"/>
              </a:lnSpc>
              <a:spcBef>
                <a:spcPts val="1200"/>
              </a:spcBef>
              <a:spcAft>
                <a:spcPts val="0"/>
              </a:spcAft>
              <a:buClr>
                <a:schemeClr val="dk1"/>
              </a:buClr>
              <a:buSzPts val="1100"/>
              <a:buFont typeface="Arial"/>
              <a:buNone/>
            </a:pPr>
            <a:r>
              <a:rPr lang="en-US" sz="1800">
                <a:solidFill>
                  <a:schemeClr val="dk1"/>
                </a:solidFill>
              </a:rPr>
              <a:t>Sri. M. Vishnu Chaitanya</a:t>
            </a:r>
            <a:endParaRPr sz="1800">
              <a:solidFill>
                <a:schemeClr val="dk1"/>
              </a:solidFill>
            </a:endParaRPr>
          </a:p>
          <a:p>
            <a:pPr marL="0" lvl="0" indent="0" algn="ctr" rtl="0">
              <a:lnSpc>
                <a:spcPct val="115000"/>
              </a:lnSpc>
              <a:spcBef>
                <a:spcPts val="1200"/>
              </a:spcBef>
              <a:spcAft>
                <a:spcPts val="0"/>
              </a:spcAft>
              <a:buClr>
                <a:schemeClr val="dk1"/>
              </a:buClr>
              <a:buSzPts val="1100"/>
              <a:buFont typeface="Arial"/>
              <a:buNone/>
            </a:pPr>
            <a:r>
              <a:rPr lang="en-US" sz="1700">
                <a:solidFill>
                  <a:schemeClr val="dk1"/>
                </a:solidFill>
              </a:rPr>
              <a:t>Assistant Professor</a:t>
            </a:r>
            <a:endParaRPr sz="1700">
              <a:solidFill>
                <a:schemeClr val="dk1"/>
              </a:solidFill>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3"/>
          <p:cNvSpPr txBox="1"/>
          <p:nvPr/>
        </p:nvSpPr>
        <p:spPr>
          <a:xfrm>
            <a:off x="3796075" y="4611475"/>
            <a:ext cx="4599900" cy="181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Presented By</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ctr" rtl="0">
              <a:lnSpc>
                <a:spcPct val="150000"/>
              </a:lnSpc>
              <a:spcBef>
                <a:spcPts val="1200"/>
              </a:spcBef>
              <a:spcAft>
                <a:spcPts val="0"/>
              </a:spcAft>
              <a:buClr>
                <a:schemeClr val="dk1"/>
              </a:buClr>
              <a:buSzPts val="1100"/>
              <a:buFont typeface="Arial"/>
              <a:buNone/>
            </a:pPr>
            <a:r>
              <a:rPr lang="en-US" sz="1600">
                <a:solidFill>
                  <a:schemeClr val="dk1"/>
                </a:solidFill>
              </a:rPr>
              <a:t>1601-22-748-026  K. Rajesh</a:t>
            </a:r>
            <a:endParaRPr sz="1600">
              <a:solidFill>
                <a:schemeClr val="dk1"/>
              </a:solidFill>
            </a:endParaRPr>
          </a:p>
          <a:p>
            <a:pPr marL="0" lvl="0" indent="0" algn="ctr" rtl="0">
              <a:lnSpc>
                <a:spcPct val="150000"/>
              </a:lnSpc>
              <a:spcBef>
                <a:spcPts val="1200"/>
              </a:spcBef>
              <a:spcAft>
                <a:spcPts val="0"/>
              </a:spcAft>
              <a:buSzPts val="1100"/>
              <a:buNone/>
            </a:pPr>
            <a:r>
              <a:rPr lang="en-US" sz="1600">
                <a:solidFill>
                  <a:schemeClr val="dk1"/>
                </a:solidFill>
              </a:rPr>
              <a:t>1601-22-748-027  K. Tharun Kumar Reddy</a:t>
            </a:r>
            <a:endParaRPr sz="1600">
              <a:solidFill>
                <a:schemeClr val="dk1"/>
              </a:solidFill>
            </a:endParaRPr>
          </a:p>
          <a:p>
            <a:pPr marL="0" lvl="0" indent="0" algn="ctr" rtl="0">
              <a:lnSpc>
                <a:spcPct val="150000"/>
              </a:lnSpc>
              <a:spcBef>
                <a:spcPts val="1200"/>
              </a:spcBef>
              <a:spcAft>
                <a:spcPts val="0"/>
              </a:spcAft>
              <a:buSzPts val="1100"/>
              <a:buNone/>
            </a:pPr>
            <a:r>
              <a:rPr lang="en-US" sz="1600">
                <a:solidFill>
                  <a:schemeClr val="dk1"/>
                </a:solidFill>
              </a:rPr>
              <a:t>1601-22-748-031   K. Karthik</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1138652" y="297139"/>
            <a:ext cx="9767887" cy="5953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000"/>
              <a:buFont typeface="Cambria"/>
              <a:buNone/>
            </a:pPr>
            <a:r>
              <a:rPr lang="en-US" sz="3000" b="1">
                <a:solidFill>
                  <a:srgbClr val="002060"/>
                </a:solidFill>
                <a:latin typeface="Cambria"/>
                <a:ea typeface="Cambria"/>
                <a:cs typeface="Cambria"/>
                <a:sym typeface="Cambria"/>
              </a:rPr>
              <a:t>Objective of the Work </a:t>
            </a:r>
            <a:endParaRPr/>
          </a:p>
        </p:txBody>
      </p:sp>
      <p:sp>
        <p:nvSpPr>
          <p:cNvPr id="141" name="Google Shape;141;p21"/>
          <p:cNvSpPr txBox="1"/>
          <p:nvPr/>
        </p:nvSpPr>
        <p:spPr>
          <a:xfrm>
            <a:off x="823550" y="892450"/>
            <a:ext cx="10083000" cy="5987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US" sz="2000" dirty="0">
                <a:solidFill>
                  <a:schemeClr val="dk1"/>
                </a:solidFill>
              </a:rPr>
              <a:t>The objective of the Water Quality Analysis project is to:</a:t>
            </a:r>
            <a:endParaRPr sz="2000" dirty="0">
              <a:solidFill>
                <a:schemeClr val="dk1"/>
              </a:solidFill>
            </a:endParaRPr>
          </a:p>
          <a:p>
            <a:pPr marL="457200" lvl="0" indent="-228600" algn="just" rtl="0">
              <a:lnSpc>
                <a:spcPct val="115000"/>
              </a:lnSpc>
              <a:spcBef>
                <a:spcPts val="1200"/>
              </a:spcBef>
              <a:spcAft>
                <a:spcPts val="0"/>
              </a:spcAft>
              <a:buClr>
                <a:schemeClr val="dk1"/>
              </a:buClr>
              <a:buSzPts val="1100"/>
              <a:buFont typeface="Arial"/>
              <a:buNone/>
            </a:pPr>
            <a:r>
              <a:rPr lang="en-US" sz="2000" dirty="0">
                <a:solidFill>
                  <a:schemeClr val="dk1"/>
                </a:solidFill>
              </a:rPr>
              <a:t>1.</a:t>
            </a:r>
            <a:r>
              <a:rPr lang="en-US" sz="1300" dirty="0">
                <a:solidFill>
                  <a:schemeClr val="dk1"/>
                </a:solidFill>
              </a:rPr>
              <a:t> </a:t>
            </a:r>
            <a:r>
              <a:rPr lang="en-US" sz="2000" b="1" i="1" dirty="0">
                <a:solidFill>
                  <a:schemeClr val="dk1"/>
                </a:solidFill>
              </a:rPr>
              <a:t>Develop a Predictive Model</a:t>
            </a:r>
            <a:r>
              <a:rPr lang="en-US" sz="2000" b="1" dirty="0">
                <a:solidFill>
                  <a:schemeClr val="dk1"/>
                </a:solidFill>
              </a:rPr>
              <a:t>:</a:t>
            </a:r>
            <a:r>
              <a:rPr lang="en-US" sz="2000" dirty="0">
                <a:solidFill>
                  <a:schemeClr val="dk1"/>
                </a:solidFill>
              </a:rPr>
              <a:t> Build a machine learning model that accurately classifies water samples as either potable or non-potable based on water quality analysis of the physicochemical properties.</a:t>
            </a:r>
            <a:endParaRPr sz="2000" dirty="0">
              <a:solidFill>
                <a:schemeClr val="dk1"/>
              </a:solidFill>
            </a:endParaRPr>
          </a:p>
          <a:p>
            <a:pPr marL="457200" lvl="0" indent="-228600" algn="just" rtl="0">
              <a:lnSpc>
                <a:spcPct val="115000"/>
              </a:lnSpc>
              <a:spcBef>
                <a:spcPts val="1200"/>
              </a:spcBef>
              <a:spcAft>
                <a:spcPts val="0"/>
              </a:spcAft>
              <a:buClr>
                <a:schemeClr val="dk1"/>
              </a:buClr>
              <a:buSzPts val="1100"/>
              <a:buFont typeface="Arial"/>
              <a:buNone/>
            </a:pPr>
            <a:r>
              <a:rPr lang="en-US" sz="2000" dirty="0">
                <a:solidFill>
                  <a:schemeClr val="dk1"/>
                </a:solidFill>
              </a:rPr>
              <a:t>2.</a:t>
            </a:r>
            <a:r>
              <a:rPr lang="en-US" sz="1300" dirty="0">
                <a:solidFill>
                  <a:schemeClr val="dk1"/>
                </a:solidFill>
              </a:rPr>
              <a:t> </a:t>
            </a:r>
            <a:r>
              <a:rPr lang="en-US" sz="2000" b="1" i="1" dirty="0">
                <a:solidFill>
                  <a:schemeClr val="dk1"/>
                </a:solidFill>
              </a:rPr>
              <a:t>Analyse Water Quality</a:t>
            </a:r>
            <a:r>
              <a:rPr lang="en-US" sz="2000" b="1" dirty="0">
                <a:solidFill>
                  <a:schemeClr val="dk1"/>
                </a:solidFill>
              </a:rPr>
              <a:t>:</a:t>
            </a:r>
            <a:r>
              <a:rPr lang="en-US" sz="2000" dirty="0">
                <a:solidFill>
                  <a:schemeClr val="dk1"/>
                </a:solidFill>
              </a:rPr>
              <a:t> Evaluate the impact of various features, such as pH, hardness, and nitrates, on water safety to understand their significance in determining potability.</a:t>
            </a:r>
            <a:endParaRPr sz="2000" dirty="0">
              <a:solidFill>
                <a:schemeClr val="dk1"/>
              </a:solidFill>
            </a:endParaRPr>
          </a:p>
          <a:p>
            <a:pPr marL="457200" lvl="0" indent="-228600" algn="just" rtl="0">
              <a:lnSpc>
                <a:spcPct val="115000"/>
              </a:lnSpc>
              <a:spcBef>
                <a:spcPts val="1200"/>
              </a:spcBef>
              <a:spcAft>
                <a:spcPts val="0"/>
              </a:spcAft>
              <a:buClr>
                <a:schemeClr val="dk1"/>
              </a:buClr>
              <a:buSzPts val="1100"/>
              <a:buFont typeface="Arial"/>
              <a:buNone/>
            </a:pPr>
            <a:r>
              <a:rPr lang="en-US" sz="2000" dirty="0">
                <a:solidFill>
                  <a:schemeClr val="dk1"/>
                </a:solidFill>
              </a:rPr>
              <a:t>3.</a:t>
            </a:r>
            <a:r>
              <a:rPr lang="en-US" sz="1300" dirty="0">
                <a:solidFill>
                  <a:schemeClr val="dk1"/>
                </a:solidFill>
              </a:rPr>
              <a:t> </a:t>
            </a:r>
            <a:r>
              <a:rPr lang="en-US" sz="2000" b="1" i="1" dirty="0">
                <a:solidFill>
                  <a:schemeClr val="dk1"/>
                </a:solidFill>
              </a:rPr>
              <a:t>Improve Public Health</a:t>
            </a:r>
            <a:r>
              <a:rPr lang="en-US" sz="2000" b="1" dirty="0">
                <a:solidFill>
                  <a:schemeClr val="dk1"/>
                </a:solidFill>
              </a:rPr>
              <a:t>:</a:t>
            </a:r>
            <a:r>
              <a:rPr lang="en-US" sz="2000" dirty="0">
                <a:solidFill>
                  <a:schemeClr val="dk1"/>
                </a:solidFill>
              </a:rPr>
              <a:t> Provide a tool for monitoring and assessing water quality to help in identifying unsafe water sources, thereby aiding in timely interventions and promoting better water safety practices.</a:t>
            </a:r>
            <a:endParaRPr sz="2000" dirty="0">
              <a:solidFill>
                <a:schemeClr val="dk1"/>
              </a:solidFill>
            </a:endParaRPr>
          </a:p>
          <a:p>
            <a:pPr marL="457200" lvl="0" indent="-228600" algn="just" rtl="0">
              <a:lnSpc>
                <a:spcPct val="115000"/>
              </a:lnSpc>
              <a:spcBef>
                <a:spcPts val="1200"/>
              </a:spcBef>
              <a:spcAft>
                <a:spcPts val="0"/>
              </a:spcAft>
              <a:buClr>
                <a:schemeClr val="dk1"/>
              </a:buClr>
              <a:buSzPts val="1100"/>
              <a:buFont typeface="Arial"/>
              <a:buNone/>
            </a:pPr>
            <a:r>
              <a:rPr lang="en-US" sz="2000" dirty="0">
                <a:solidFill>
                  <a:schemeClr val="dk1"/>
                </a:solidFill>
              </a:rPr>
              <a:t>4.</a:t>
            </a:r>
            <a:r>
              <a:rPr lang="en-US" sz="1300" dirty="0">
                <a:solidFill>
                  <a:schemeClr val="dk1"/>
                </a:solidFill>
              </a:rPr>
              <a:t> </a:t>
            </a:r>
            <a:r>
              <a:rPr lang="en-US" sz="2000" b="1" i="1" dirty="0">
                <a:solidFill>
                  <a:schemeClr val="dk1"/>
                </a:solidFill>
              </a:rPr>
              <a:t>Support Decision-Making</a:t>
            </a:r>
            <a:r>
              <a:rPr lang="en-US" sz="2000" b="1" dirty="0">
                <a:solidFill>
                  <a:schemeClr val="dk1"/>
                </a:solidFill>
              </a:rPr>
              <a:t>:</a:t>
            </a:r>
            <a:r>
              <a:rPr lang="en-US" sz="2000" dirty="0">
                <a:solidFill>
                  <a:schemeClr val="dk1"/>
                </a:solidFill>
              </a:rPr>
              <a:t> Generate insights and recommendations for water quality management and policy-making to enhance the safety and quality of drinking water.</a:t>
            </a:r>
            <a:endParaRPr sz="2000" dirty="0">
              <a:solidFill>
                <a:schemeClr val="dk1"/>
              </a:solidFill>
            </a:endParaRPr>
          </a:p>
          <a:p>
            <a:pPr marL="0" lvl="0" indent="0" algn="l" rtl="0">
              <a:spcBef>
                <a:spcPts val="120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9167-D5A2-831D-4DE3-F004D16B39D4}"/>
              </a:ext>
            </a:extLst>
          </p:cNvPr>
          <p:cNvSpPr>
            <a:spLocks noGrp="1"/>
          </p:cNvSpPr>
          <p:nvPr>
            <p:ph type="title"/>
          </p:nvPr>
        </p:nvSpPr>
        <p:spPr>
          <a:xfrm>
            <a:off x="4522839" y="365125"/>
            <a:ext cx="3057832" cy="470617"/>
          </a:xfrm>
        </p:spPr>
        <p:txBody>
          <a:bodyPr>
            <a:normAutofit fontScale="90000"/>
          </a:bodyPr>
          <a:lstStyle/>
          <a:p>
            <a:r>
              <a:rPr lang="en-IN" sz="2800" b="1" dirty="0">
                <a:solidFill>
                  <a:srgbClr val="002060"/>
                </a:solidFill>
                <a:latin typeface="Cambria" pitchFamily="18" charset="0"/>
                <a:ea typeface="Cambria" pitchFamily="18" charset="0"/>
                <a:cs typeface="+mj-cs"/>
              </a:rPr>
              <a:t>Literature</a:t>
            </a:r>
            <a:r>
              <a:rPr lang="en-IN" sz="11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2FF6DD24-A35E-0BFA-07C8-7ADD67028FD6}"/>
              </a:ext>
            </a:extLst>
          </p:cNvPr>
          <p:cNvSpPr>
            <a:spLocks noGrp="1"/>
          </p:cNvSpPr>
          <p:nvPr>
            <p:ph type="body" idx="1"/>
          </p:nvPr>
        </p:nvSpPr>
        <p:spPr>
          <a:xfrm>
            <a:off x="838200" y="924232"/>
            <a:ext cx="10515600" cy="5252731"/>
          </a:xfrm>
        </p:spPr>
        <p:txBody>
          <a:bodyPr>
            <a:normAutofit/>
          </a:bodyPr>
          <a:lstStyle/>
          <a:p>
            <a:pPr marL="114300" indent="0">
              <a:buNone/>
            </a:pPr>
            <a:r>
              <a:rPr lang="en-US" sz="2000" b="1" dirty="0">
                <a:solidFill>
                  <a:schemeClr val="dk1"/>
                </a:solidFill>
              </a:rPr>
              <a:t>1.   Khan, Y., &amp; See, C. S. (2016, April). Predicting and analysing water quality using machine learning: a comprehensive model. In </a:t>
            </a:r>
            <a:r>
              <a:rPr lang="en-US" sz="2000" b="1" i="1" dirty="0">
                <a:solidFill>
                  <a:schemeClr val="dk1"/>
                </a:solidFill>
              </a:rPr>
              <a:t>2016 IEEE Long Island Systems, Applications and Technology Conference (LISAT)</a:t>
            </a:r>
            <a:r>
              <a:rPr lang="en-US" sz="2000" b="1" dirty="0">
                <a:solidFill>
                  <a:schemeClr val="dk1"/>
                </a:solidFill>
              </a:rPr>
              <a:t> (pp. 1-6). IEEE.</a:t>
            </a:r>
          </a:p>
          <a:p>
            <a:pPr marL="114300" indent="0">
              <a:buNone/>
            </a:pPr>
            <a:endParaRPr lang="en-IN" sz="1600" dirty="0"/>
          </a:p>
          <a:p>
            <a:pPr marL="114300" indent="0">
              <a:lnSpc>
                <a:spcPct val="100000"/>
              </a:lnSpc>
              <a:buNone/>
            </a:pPr>
            <a:r>
              <a:rPr lang="en-US" sz="2000" dirty="0"/>
              <a:t>In the paper, the authors provide a detailed examination of the application of machine learning techniques for water quality prediction. The study reviews existing water quality prediction models and highlights their limitations, such as reliance on linear methods and limited data handling capabilities. The authors discuss various machine learning algorithms like Support Vector Machines (SVM), Decision Trees, and Neural Networks that can handle nonlinear relationships and large datasets. Additionally, the paper emphasizes the importance of feature selection and preprocessing to improve prediction accuracy. The authors propose a comprehensive model that integrates multiple machine learning techniques for real-time water quality monitoring and prediction. They also explore the potential benefits of such models in managing water resources and mitigating pollution risks. Overall, the study underscores the evolving role of machine learning in environmental monitoring.</a:t>
            </a:r>
            <a:endParaRPr lang="en-IN" sz="2000" dirty="0"/>
          </a:p>
        </p:txBody>
      </p:sp>
    </p:spTree>
    <p:extLst>
      <p:ext uri="{BB962C8B-B14F-4D97-AF65-F5344CB8AC3E}">
        <p14:creationId xmlns:p14="http://schemas.microsoft.com/office/powerpoint/2010/main" val="266829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D6A9-CE53-C0CF-947E-2053A983884E}"/>
              </a:ext>
            </a:extLst>
          </p:cNvPr>
          <p:cNvSpPr>
            <a:spLocks noGrp="1"/>
          </p:cNvSpPr>
          <p:nvPr>
            <p:ph type="title"/>
          </p:nvPr>
        </p:nvSpPr>
        <p:spPr>
          <a:xfrm>
            <a:off x="4178710" y="365125"/>
            <a:ext cx="7175090" cy="490281"/>
          </a:xfrm>
        </p:spPr>
        <p:txBody>
          <a:bodyPr>
            <a:norm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29FFF7A8-D4AB-CF84-7064-CA0D9668314D}"/>
              </a:ext>
            </a:extLst>
          </p:cNvPr>
          <p:cNvSpPr>
            <a:spLocks noGrp="1"/>
          </p:cNvSpPr>
          <p:nvPr>
            <p:ph type="body" idx="1"/>
          </p:nvPr>
        </p:nvSpPr>
        <p:spPr>
          <a:xfrm>
            <a:off x="838200" y="924232"/>
            <a:ext cx="10515600" cy="5252731"/>
          </a:xfrm>
        </p:spPr>
        <p:txBody>
          <a:bodyPr>
            <a:normAutofit/>
          </a:bodyPr>
          <a:lstStyle/>
          <a:p>
            <a:pPr marL="114300" indent="0">
              <a:buNone/>
            </a:pPr>
            <a:r>
              <a:rPr lang="en-US" sz="2000" b="1" dirty="0">
                <a:solidFill>
                  <a:schemeClr val="dk1"/>
                </a:solidFill>
              </a:rPr>
              <a:t>2.   Ahmed, A. N., Othman, F. B., Afan, H. A., Ibrahim, R. K., Fai, C. M., Hossain, M. S., ... &amp; Elshafie, A. (2019). Machine learning methods for better water quality prediction. </a:t>
            </a:r>
            <a:r>
              <a:rPr lang="en-US" sz="2000" b="1" i="1" dirty="0">
                <a:solidFill>
                  <a:schemeClr val="dk1"/>
                </a:solidFill>
              </a:rPr>
              <a:t>Journal of Hydrology</a:t>
            </a:r>
            <a:r>
              <a:rPr lang="en-US" sz="2000" b="1" dirty="0">
                <a:solidFill>
                  <a:schemeClr val="dk1"/>
                </a:solidFill>
              </a:rPr>
              <a:t>, </a:t>
            </a:r>
            <a:r>
              <a:rPr lang="en-US" sz="2000" b="1" i="1" dirty="0">
                <a:solidFill>
                  <a:schemeClr val="dk1"/>
                </a:solidFill>
              </a:rPr>
              <a:t>578</a:t>
            </a:r>
            <a:r>
              <a:rPr lang="en-US" sz="2000" b="1" dirty="0">
                <a:solidFill>
                  <a:schemeClr val="dk1"/>
                </a:solidFill>
              </a:rPr>
              <a:t>, 124084.</a:t>
            </a:r>
          </a:p>
          <a:p>
            <a:pPr marL="114300" indent="0">
              <a:lnSpc>
                <a:spcPct val="100000"/>
              </a:lnSpc>
              <a:buNone/>
            </a:pPr>
            <a:r>
              <a:rPr lang="en-US" sz="2000" dirty="0"/>
              <a:t>The paper provides a comprehensive review of various machine learning methods applied to predict water quality parameters, such as pH, dissolved oxygen, and pollutant concentrations. It highlights the limitations of traditional modeling techniques, such as regression and physical models, which may struggle with nonlinear and complex data structures. The study discusses several machine learning algorithms, including artificial neural networks (ANNs), support vector machines (SVMs), decision trees (DTs), and ensemble methods, emphasizing their potential for improving prediction accuracy. The authors also review feature selection methods that enhance model performance by identifying relevant water quality indicators. Additionally, the paper explores hybrid models that combine machine learning with conventional approaches to achieve better generalization. The review emphasizes the need for more comprehensive datasets and proper validation techniques to improve model reliability. Ultimately, the study concludes that machine learning holds promise for effective water quality management, though further research is needed to address challenges like overfitting and interpretability.</a:t>
            </a:r>
            <a:endParaRPr lang="en-IN" sz="2000" dirty="0"/>
          </a:p>
        </p:txBody>
      </p:sp>
    </p:spTree>
    <p:extLst>
      <p:ext uri="{BB962C8B-B14F-4D97-AF65-F5344CB8AC3E}">
        <p14:creationId xmlns:p14="http://schemas.microsoft.com/office/powerpoint/2010/main" val="3026265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9109-ABA2-336A-BBE7-402E731752A1}"/>
              </a:ext>
            </a:extLst>
          </p:cNvPr>
          <p:cNvSpPr>
            <a:spLocks noGrp="1"/>
          </p:cNvSpPr>
          <p:nvPr>
            <p:ph type="title"/>
          </p:nvPr>
        </p:nvSpPr>
        <p:spPr>
          <a:xfrm>
            <a:off x="4326194" y="365125"/>
            <a:ext cx="7027606" cy="559107"/>
          </a:xfrm>
        </p:spPr>
        <p:txBody>
          <a:bodyPr>
            <a:norm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A767444F-81D9-15BF-5C97-2648F312D8B9}"/>
              </a:ext>
            </a:extLst>
          </p:cNvPr>
          <p:cNvSpPr>
            <a:spLocks noGrp="1"/>
          </p:cNvSpPr>
          <p:nvPr>
            <p:ph type="body" idx="1"/>
          </p:nvPr>
        </p:nvSpPr>
        <p:spPr>
          <a:xfrm>
            <a:off x="838200" y="1012723"/>
            <a:ext cx="10515600" cy="5164240"/>
          </a:xfrm>
        </p:spPr>
        <p:txBody>
          <a:bodyPr>
            <a:normAutofit/>
          </a:bodyPr>
          <a:lstStyle/>
          <a:p>
            <a:pPr marL="114300" indent="0">
              <a:buNone/>
            </a:pPr>
            <a:r>
              <a:rPr lang="en-US" sz="2000" b="1" dirty="0">
                <a:solidFill>
                  <a:schemeClr val="dk1"/>
                </a:solidFill>
              </a:rPr>
              <a:t>3.   Vergina, S. A., Kayalvizhi, S., Bhavadharini, R., &amp; Kalpana Devi, S. (2020). A real time water quality monitoring using machine learning algorithm. </a:t>
            </a:r>
            <a:r>
              <a:rPr lang="en-US" sz="2000" b="1" i="1" dirty="0">
                <a:solidFill>
                  <a:schemeClr val="dk1"/>
                </a:solidFill>
              </a:rPr>
              <a:t>Eur. J. Mol. Clin. Med</a:t>
            </a:r>
            <a:r>
              <a:rPr lang="en-US" sz="2000" b="1" dirty="0">
                <a:solidFill>
                  <a:schemeClr val="dk1"/>
                </a:solidFill>
              </a:rPr>
              <a:t>, </a:t>
            </a:r>
            <a:r>
              <a:rPr lang="en-US" sz="2000" b="1" i="1" dirty="0">
                <a:solidFill>
                  <a:schemeClr val="dk1"/>
                </a:solidFill>
              </a:rPr>
              <a:t>7</a:t>
            </a:r>
            <a:r>
              <a:rPr lang="en-US" sz="2000" b="1" dirty="0">
                <a:solidFill>
                  <a:schemeClr val="dk1"/>
                </a:solidFill>
              </a:rPr>
              <a:t>(8), 2035-2041.</a:t>
            </a:r>
          </a:p>
          <a:p>
            <a:pPr marL="114300" indent="0">
              <a:lnSpc>
                <a:spcPct val="100000"/>
              </a:lnSpc>
              <a:buNone/>
            </a:pPr>
            <a:endParaRPr lang="en-IN" sz="2000" dirty="0"/>
          </a:p>
          <a:p>
            <a:pPr marL="114300" indent="0">
              <a:lnSpc>
                <a:spcPct val="100000"/>
              </a:lnSpc>
              <a:buNone/>
            </a:pPr>
            <a:r>
              <a:rPr lang="en-US" sz="2000" dirty="0"/>
              <a:t>The paper  explores the application of machine learning techniques to monitor and assess water quality in real time. The study highlights the growing need for efficient, automated systems to address water pollution and manage water resources effectively. Traditional water quality monitoring methods, which involve manual sampling and laboratory analysis, are time-consuming and expensive. This paper introduces a machine learning-based system that can predict water quality by analyzing sensor data on parameters such as pH, turbidity, and dissolved oxygen. The authors employ supervised learning techniques to train models capable of real-time classification and prediction. The proposed system enhances decision-making for water quality management and provides a cost-effective, scalable solution for continuous monitoring. Various algorithms are compared to identify the most accurate for water quality prediction.</a:t>
            </a:r>
            <a:endParaRPr lang="en-IN" sz="2000" dirty="0"/>
          </a:p>
        </p:txBody>
      </p:sp>
    </p:spTree>
    <p:extLst>
      <p:ext uri="{BB962C8B-B14F-4D97-AF65-F5344CB8AC3E}">
        <p14:creationId xmlns:p14="http://schemas.microsoft.com/office/powerpoint/2010/main" val="151612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C9F7-665B-BBFD-6392-C54B479B05D8}"/>
              </a:ext>
            </a:extLst>
          </p:cNvPr>
          <p:cNvSpPr>
            <a:spLocks noGrp="1"/>
          </p:cNvSpPr>
          <p:nvPr>
            <p:ph type="title"/>
          </p:nvPr>
        </p:nvSpPr>
        <p:spPr>
          <a:xfrm>
            <a:off x="4296696" y="365125"/>
            <a:ext cx="7057103" cy="618101"/>
          </a:xfrm>
        </p:spPr>
        <p:txBody>
          <a:bodyPr>
            <a:norm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2849A73B-A032-6C92-0016-F26551080B42}"/>
              </a:ext>
            </a:extLst>
          </p:cNvPr>
          <p:cNvSpPr>
            <a:spLocks noGrp="1"/>
          </p:cNvSpPr>
          <p:nvPr>
            <p:ph type="body" idx="1"/>
          </p:nvPr>
        </p:nvSpPr>
        <p:spPr>
          <a:xfrm>
            <a:off x="838200" y="983226"/>
            <a:ext cx="10515600" cy="5193737"/>
          </a:xfrm>
        </p:spPr>
        <p:txBody>
          <a:bodyPr>
            <a:normAutofit/>
          </a:bodyPr>
          <a:lstStyle/>
          <a:p>
            <a:pPr marL="114300" indent="0">
              <a:buNone/>
            </a:pPr>
            <a:r>
              <a:rPr lang="en-US" sz="2000" b="1" dirty="0">
                <a:solidFill>
                  <a:schemeClr val="dk1"/>
                </a:solidFill>
              </a:rPr>
              <a:t>4.   Melesse, A. M., Khosravi, K., Tiefenbacher, J. P., Heddam, S., Kim, S., Mosavi, A., &amp; Pham, B. T. (2020). River water salinity prediction using hybrid machine learning models. </a:t>
            </a:r>
            <a:r>
              <a:rPr lang="en-US" sz="2000" b="1" i="1" dirty="0">
                <a:solidFill>
                  <a:schemeClr val="dk1"/>
                </a:solidFill>
              </a:rPr>
              <a:t>Water</a:t>
            </a:r>
            <a:r>
              <a:rPr lang="en-US" sz="2000" b="1" dirty="0">
                <a:solidFill>
                  <a:schemeClr val="dk1"/>
                </a:solidFill>
              </a:rPr>
              <a:t>, </a:t>
            </a:r>
            <a:r>
              <a:rPr lang="en-US" sz="2000" b="1" i="1" dirty="0">
                <a:solidFill>
                  <a:schemeClr val="dk1"/>
                </a:solidFill>
              </a:rPr>
              <a:t>12</a:t>
            </a:r>
            <a:r>
              <a:rPr lang="en-US" sz="2000" b="1" dirty="0">
                <a:solidFill>
                  <a:schemeClr val="dk1"/>
                </a:solidFill>
              </a:rPr>
              <a:t>(10), 2951.</a:t>
            </a:r>
          </a:p>
          <a:p>
            <a:pPr marL="114300" indent="0">
              <a:lnSpc>
                <a:spcPct val="100000"/>
              </a:lnSpc>
              <a:buNone/>
            </a:pPr>
            <a:r>
              <a:rPr lang="en-US" sz="2000" dirty="0"/>
              <a:t>The paper focuses on predicting river water salinity using advanced hybrid machine learning models. The authors highlight the importance of accurately forecasting salinity levels due to their significant impact on water quality, agriculture, and ecosystems. The study integrates multiple machine learning algorithms, including support vector machines, decision trees, and neural networks, to improve prediction accuracy. Various environmental factors, such as water discharge, temperature, and dissolved oxygen, are used as inputs to these models. A key contribution of the research is the development of hybrid models that combine individual machine learning approaches to exploit their strengths and compensate for weaknesses. The performance of these models is compared to traditional methods, demonstrating superior accuracy and efficiency. This paper also discusses the challenges of modeling complex hydrological processes and emphasizes the potential of machine learning in addressing these issues. The findings can inform water resource management and policy-making, particularly in regions facing salinity-related challenges.</a:t>
            </a:r>
            <a:endParaRPr lang="en-IN" sz="2000" dirty="0"/>
          </a:p>
        </p:txBody>
      </p:sp>
    </p:spTree>
    <p:extLst>
      <p:ext uri="{BB962C8B-B14F-4D97-AF65-F5344CB8AC3E}">
        <p14:creationId xmlns:p14="http://schemas.microsoft.com/office/powerpoint/2010/main" val="239653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92CF-E614-36E4-962A-CB0932BC5FD4}"/>
              </a:ext>
            </a:extLst>
          </p:cNvPr>
          <p:cNvSpPr>
            <a:spLocks noGrp="1"/>
          </p:cNvSpPr>
          <p:nvPr>
            <p:ph type="title"/>
          </p:nvPr>
        </p:nvSpPr>
        <p:spPr>
          <a:xfrm>
            <a:off x="4247535" y="365126"/>
            <a:ext cx="7106264" cy="441120"/>
          </a:xfrm>
        </p:spPr>
        <p:txBody>
          <a:bodyPr>
            <a:no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CB540FFA-0EB5-48DD-506E-A5E42C5D043D}"/>
              </a:ext>
            </a:extLst>
          </p:cNvPr>
          <p:cNvSpPr>
            <a:spLocks noGrp="1"/>
          </p:cNvSpPr>
          <p:nvPr>
            <p:ph type="body" idx="1"/>
          </p:nvPr>
        </p:nvSpPr>
        <p:spPr>
          <a:xfrm>
            <a:off x="838200" y="1002890"/>
            <a:ext cx="10515600" cy="5174073"/>
          </a:xfrm>
        </p:spPr>
        <p:txBody>
          <a:bodyPr>
            <a:normAutofit/>
          </a:bodyPr>
          <a:lstStyle/>
          <a:p>
            <a:pPr marL="114300" indent="0" algn="just">
              <a:buNone/>
            </a:pPr>
            <a:r>
              <a:rPr lang="en-US" sz="2000" b="1" dirty="0">
                <a:solidFill>
                  <a:schemeClr val="dk1"/>
                </a:solidFill>
              </a:rPr>
              <a:t>5.   Kuthe, A., Bhake, C., Bhoyar, V., Yenurkar, A., Khandekar, V., &amp; Gawale, K. (2022). Water quality analysis using machine learning. </a:t>
            </a:r>
            <a:r>
              <a:rPr lang="en-US" sz="2000" b="1" i="1" dirty="0">
                <a:solidFill>
                  <a:schemeClr val="dk1"/>
                </a:solidFill>
              </a:rPr>
              <a:t>International Journal for Research in Applied Science and Engineering Technology</a:t>
            </a:r>
            <a:r>
              <a:rPr lang="en-US" sz="2000" b="1" dirty="0">
                <a:solidFill>
                  <a:schemeClr val="dk1"/>
                </a:solidFill>
              </a:rPr>
              <a:t>, </a:t>
            </a:r>
            <a:r>
              <a:rPr lang="en-US" sz="2000" b="1" i="1" dirty="0">
                <a:solidFill>
                  <a:schemeClr val="dk1"/>
                </a:solidFill>
              </a:rPr>
              <a:t>10</a:t>
            </a:r>
            <a:r>
              <a:rPr lang="en-US" sz="2000" b="1" dirty="0">
                <a:solidFill>
                  <a:schemeClr val="dk1"/>
                </a:solidFill>
              </a:rPr>
              <a:t>(12), 581-585.</a:t>
            </a:r>
          </a:p>
          <a:p>
            <a:pPr marL="114300" indent="0">
              <a:lnSpc>
                <a:spcPct val="100000"/>
              </a:lnSpc>
              <a:buNone/>
            </a:pPr>
            <a:endParaRPr lang="en-US" sz="2000" dirty="0">
              <a:solidFill>
                <a:schemeClr val="dk1"/>
              </a:solidFill>
            </a:endParaRPr>
          </a:p>
          <a:p>
            <a:pPr marL="114300" indent="0">
              <a:lnSpc>
                <a:spcPct val="100000"/>
              </a:lnSpc>
              <a:buNone/>
            </a:pPr>
            <a:r>
              <a:rPr lang="en-US" sz="2000" dirty="0">
                <a:solidFill>
                  <a:schemeClr val="dk1"/>
                </a:solidFill>
              </a:rPr>
              <a:t>The paper focuses on utilizing machine learning techniques to evaluate and predict water quality. The literature review within the paper discusses various traditional methods of water quality analysis, such as physical and chemical parameter testing, which are time-consuming and often costly. It highlights recent advances in machine learning as an alternative for accurate and efficient prediction models. The authors examine various algorithms, including Decision Trees, Support Vector Machines (SVM), and Neural Networks, which have been applied to environmental monitoring. Prior research shows that ML techniques can efficiently predict the concentrations of harmful substances and overall water quality, with some studies achieving high accuracy. Additionally, the literature acknowledges the integration of Internet of Things (IoT) devices and sensors for real-time data collection, enhancing machine learning's predictive capabilities. Overall, the survey emphasizes the growing role of ML in environmental data analysis.</a:t>
            </a:r>
          </a:p>
          <a:p>
            <a:pPr marL="114300" indent="0">
              <a:buNone/>
            </a:pPr>
            <a:endParaRPr lang="en-IN" sz="2000" dirty="0"/>
          </a:p>
        </p:txBody>
      </p:sp>
    </p:spTree>
    <p:extLst>
      <p:ext uri="{BB962C8B-B14F-4D97-AF65-F5344CB8AC3E}">
        <p14:creationId xmlns:p14="http://schemas.microsoft.com/office/powerpoint/2010/main" val="275420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2583-CDAA-CA9F-163A-13F219A9C870}"/>
              </a:ext>
            </a:extLst>
          </p:cNvPr>
          <p:cNvSpPr>
            <a:spLocks noGrp="1"/>
          </p:cNvSpPr>
          <p:nvPr>
            <p:ph type="title"/>
          </p:nvPr>
        </p:nvSpPr>
        <p:spPr>
          <a:xfrm>
            <a:off x="4414684" y="365125"/>
            <a:ext cx="6939116" cy="470617"/>
          </a:xfrm>
        </p:spPr>
        <p:txBody>
          <a:bodyPr>
            <a:no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BE7A6C3F-52E9-B6E5-7F5C-87A32B35BBE3}"/>
              </a:ext>
            </a:extLst>
          </p:cNvPr>
          <p:cNvSpPr>
            <a:spLocks noGrp="1"/>
          </p:cNvSpPr>
          <p:nvPr>
            <p:ph type="body" idx="1"/>
          </p:nvPr>
        </p:nvSpPr>
        <p:spPr>
          <a:xfrm>
            <a:off x="838200" y="963561"/>
            <a:ext cx="10515600" cy="5213402"/>
          </a:xfrm>
        </p:spPr>
        <p:txBody>
          <a:bodyPr>
            <a:norm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sym typeface="Arial"/>
              </a:rPr>
              <a:t>6.   Akshay, R., Tarun, G., Kiran, P. U., Devi, K. D., &amp; Vidhyalakshmi, M. (2022, December). Water-Quality-Analysis using Machine Learning. In </a:t>
            </a:r>
            <a:r>
              <a:rPr lang="en-US" sz="2000" b="1" i="1" dirty="0">
                <a:latin typeface="Calibri" panose="020F0502020204030204" pitchFamily="34" charset="0"/>
                <a:ea typeface="Calibri" panose="020F0502020204030204" pitchFamily="34" charset="0"/>
                <a:cs typeface="Calibri" panose="020F0502020204030204" pitchFamily="34" charset="0"/>
                <a:sym typeface="Arial"/>
              </a:rPr>
              <a:t>2022 11th International Conference on System Modeling &amp; Advancement in Research Trends (SMART)</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(pp. 13-18). IEEE.</a:t>
            </a:r>
          </a:p>
          <a:p>
            <a:pPr marL="114300" indent="0">
              <a:lnSpc>
                <a:spcPct val="100000"/>
              </a:lnSpc>
              <a:buNone/>
            </a:pPr>
            <a:endParaRPr lang="en-US" sz="2000" dirty="0">
              <a:latin typeface="Calibri" panose="020F0502020204030204" pitchFamily="34" charset="0"/>
              <a:ea typeface="Calibri" panose="020F0502020204030204" pitchFamily="34" charset="0"/>
              <a:cs typeface="Calibri" panose="020F0502020204030204" pitchFamily="34" charset="0"/>
              <a:sym typeface="Arial"/>
            </a:endParaRPr>
          </a:p>
          <a:p>
            <a:pPr marL="114300" indent="0">
              <a:lnSpc>
                <a:spcPct val="100000"/>
              </a:lnSpc>
              <a:buNone/>
            </a:pPr>
            <a:r>
              <a:rPr lang="en-US" sz="2000" dirty="0">
                <a:latin typeface="Calibri" panose="020F0502020204030204" pitchFamily="34" charset="0"/>
                <a:ea typeface="Calibri" panose="020F0502020204030204" pitchFamily="34" charset="0"/>
                <a:cs typeface="Calibri" panose="020F0502020204030204" pitchFamily="34" charset="0"/>
                <a:sym typeface="Arial"/>
              </a:rPr>
              <a:t>The paper presents an extensive review of machine learning techniques applied to water quality analysis. The authors highlight the importance of assessing water quality to ensure public health and environmental safety. Traditional water quality assessment methods are time-consuming and expensive, making machine learning a viable alternative for efficient, real-time analysis. The paper reviews various machine learning algorithms, including regression, classification, and clustering, used in predicting water quality parameters such as pH, turbidity, and dissolved oxygen. Additionally, it discusses the use of sensor-based data collection and emphasizes the need for large, accurate datasets to train models effectively. The paper also touches upon challenges such as overfitting, data preprocessing, and the complexity of water systems. Finally, the authors conclude by showcasing the potential of machine learning in advancing water quality monitoring systems.</a:t>
            </a:r>
          </a:p>
          <a:p>
            <a:pPr marL="114300" indent="0">
              <a:buNone/>
            </a:pPr>
            <a:endParaRPr lang="en-US" sz="2000" b="1" dirty="0">
              <a:latin typeface="Arial"/>
              <a:ea typeface="Arial"/>
              <a:cs typeface="Arial"/>
              <a:sym typeface="Arial"/>
            </a:endParaRPr>
          </a:p>
          <a:p>
            <a:pPr marL="114300" indent="0">
              <a:buNone/>
            </a:pPr>
            <a:endParaRPr lang="en-US" sz="1800" b="1" dirty="0">
              <a:latin typeface="Arial"/>
              <a:ea typeface="Arial"/>
              <a:cs typeface="Arial"/>
              <a:sym typeface="Arial"/>
            </a:endParaRPr>
          </a:p>
          <a:p>
            <a:pPr marL="114300" indent="0">
              <a:buNone/>
            </a:pPr>
            <a:endParaRPr lang="en-IN" sz="2000" dirty="0"/>
          </a:p>
        </p:txBody>
      </p:sp>
    </p:spTree>
    <p:extLst>
      <p:ext uri="{BB962C8B-B14F-4D97-AF65-F5344CB8AC3E}">
        <p14:creationId xmlns:p14="http://schemas.microsoft.com/office/powerpoint/2010/main" val="22335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7A632-D9FB-3C7D-2F16-C272DB47709B}"/>
              </a:ext>
            </a:extLst>
          </p:cNvPr>
          <p:cNvSpPr>
            <a:spLocks noGrp="1"/>
          </p:cNvSpPr>
          <p:nvPr>
            <p:ph type="title"/>
          </p:nvPr>
        </p:nvSpPr>
        <p:spPr>
          <a:xfrm>
            <a:off x="4345858" y="365125"/>
            <a:ext cx="7007942" cy="549275"/>
          </a:xfrm>
        </p:spPr>
        <p:txBody>
          <a:bodyPr>
            <a:norm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D16437B9-B227-E780-76E1-F895E61DE642}"/>
              </a:ext>
            </a:extLst>
          </p:cNvPr>
          <p:cNvSpPr>
            <a:spLocks noGrp="1"/>
          </p:cNvSpPr>
          <p:nvPr>
            <p:ph type="body" idx="1"/>
          </p:nvPr>
        </p:nvSpPr>
        <p:spPr>
          <a:xfrm>
            <a:off x="838200" y="914400"/>
            <a:ext cx="10515600" cy="5262563"/>
          </a:xfrm>
        </p:spPr>
        <p:txBody>
          <a:bodyPr>
            <a:norm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sym typeface="Arial"/>
              </a:rPr>
              <a:t>7.    Kaddoura, S. (2022). Evaluation of machine learning algorithm on drinking water quality for better sustainability. </a:t>
            </a:r>
            <a:r>
              <a:rPr lang="en-US" sz="2000" b="1" i="1" dirty="0">
                <a:latin typeface="Calibri" panose="020F0502020204030204" pitchFamily="34" charset="0"/>
                <a:ea typeface="Calibri" panose="020F0502020204030204" pitchFamily="34" charset="0"/>
                <a:cs typeface="Calibri" panose="020F0502020204030204" pitchFamily="34" charset="0"/>
                <a:sym typeface="Arial"/>
              </a:rPr>
              <a:t>Sustainability</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a:t>
            </a:r>
            <a:r>
              <a:rPr lang="en-US" sz="2000" b="1" i="1" dirty="0">
                <a:latin typeface="Calibri" panose="020F0502020204030204" pitchFamily="34" charset="0"/>
                <a:ea typeface="Calibri" panose="020F0502020204030204" pitchFamily="34" charset="0"/>
                <a:cs typeface="Calibri" panose="020F0502020204030204" pitchFamily="34" charset="0"/>
                <a:sym typeface="Arial"/>
              </a:rPr>
              <a:t>14</a:t>
            </a:r>
            <a:r>
              <a:rPr lang="en-US" sz="2000" b="1" dirty="0">
                <a:latin typeface="Calibri" panose="020F0502020204030204" pitchFamily="34" charset="0"/>
                <a:ea typeface="Calibri" panose="020F0502020204030204" pitchFamily="34" charset="0"/>
                <a:cs typeface="Calibri" panose="020F0502020204030204" pitchFamily="34" charset="0"/>
                <a:sym typeface="Arial"/>
              </a:rPr>
              <a:t>(18), 11478.</a:t>
            </a:r>
          </a:p>
          <a:p>
            <a:pPr marL="114300" indent="0">
              <a:lnSpc>
                <a:spcPct val="100000"/>
              </a:lnSpc>
              <a:buNone/>
            </a:pPr>
            <a:endParaRPr lang="en-US" sz="2000" dirty="0">
              <a:latin typeface="Calibri" panose="020F0502020204030204" pitchFamily="34" charset="0"/>
              <a:ea typeface="Calibri" panose="020F0502020204030204" pitchFamily="34" charset="0"/>
              <a:cs typeface="Calibri" panose="020F0502020204030204" pitchFamily="34" charset="0"/>
              <a:sym typeface="Arial"/>
            </a:endParaRPr>
          </a:p>
          <a:p>
            <a:pPr marL="114300" indent="0">
              <a:lnSpc>
                <a:spcPct val="100000"/>
              </a:lnSpc>
              <a:buNone/>
            </a:pPr>
            <a:r>
              <a:rPr lang="en-US" sz="2000" dirty="0">
                <a:latin typeface="Calibri" panose="020F0502020204030204" pitchFamily="34" charset="0"/>
                <a:ea typeface="Calibri" panose="020F0502020204030204" pitchFamily="34" charset="0"/>
                <a:cs typeface="Calibri" panose="020F0502020204030204" pitchFamily="34" charset="0"/>
                <a:sym typeface="Arial"/>
              </a:rPr>
              <a:t>In the paper the author explores the application of machine learning techniques in assessing drinking water quality. The study focuses on the potential of machine learning algorithms to enhance water quality monitoring and management systems, aiming for improved sustainability in water resources. By using various datasets on water quality parameters, the research investigates the accuracy and efficiency of different machine learning models in predicting contamination levels and ensuring safe drinking water. The paper highlights the importance of real-time monitoring and predictive analytics in preemptively addressing water pollution issues. It also emphasizes how integrating machine learning can reduce the need for frequent manual testing and help in identifying patterns that are critical for maintaining water safety standards. Ultimately, the research contributes to the development of more sustainable water quality management practices through advanced technological interventions.</a:t>
            </a:r>
          </a:p>
          <a:p>
            <a:pPr marL="114300" indent="0">
              <a:buNone/>
            </a:pPr>
            <a:endParaRPr lang="en-IN" sz="2000" dirty="0"/>
          </a:p>
        </p:txBody>
      </p:sp>
    </p:spTree>
    <p:extLst>
      <p:ext uri="{BB962C8B-B14F-4D97-AF65-F5344CB8AC3E}">
        <p14:creationId xmlns:p14="http://schemas.microsoft.com/office/powerpoint/2010/main" val="1751996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AD0D-A553-344E-903B-87806A3E2674}"/>
              </a:ext>
            </a:extLst>
          </p:cNvPr>
          <p:cNvSpPr>
            <a:spLocks noGrp="1"/>
          </p:cNvSpPr>
          <p:nvPr>
            <p:ph type="title"/>
          </p:nvPr>
        </p:nvSpPr>
        <p:spPr>
          <a:xfrm>
            <a:off x="4670322" y="365125"/>
            <a:ext cx="6683477" cy="460785"/>
          </a:xfrm>
        </p:spPr>
        <p:txBody>
          <a:bodyPr>
            <a:no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5A7BAA1A-A799-4C17-37C5-1433959126E0}"/>
              </a:ext>
            </a:extLst>
          </p:cNvPr>
          <p:cNvSpPr>
            <a:spLocks noGrp="1"/>
          </p:cNvSpPr>
          <p:nvPr>
            <p:ph type="body" idx="1"/>
          </p:nvPr>
        </p:nvSpPr>
        <p:spPr>
          <a:xfrm>
            <a:off x="838200" y="825910"/>
            <a:ext cx="10515600" cy="5351053"/>
          </a:xfrm>
        </p:spPr>
        <p:txBody>
          <a:bodyPr>
            <a:norm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sym typeface="Arial"/>
              </a:rPr>
              <a:t>8.    Poudel, D., Shrestha, D., Bhattarai, S., &amp; Ghimire, A. (2022). Comparison of machine learning algorithms in statistically imputed water potability dataset. </a:t>
            </a:r>
            <a:r>
              <a:rPr lang="en-US" sz="2000" b="1" i="1" dirty="0">
                <a:latin typeface="Calibri" panose="020F0502020204030204" pitchFamily="34" charset="0"/>
                <a:ea typeface="Calibri" panose="020F0502020204030204" pitchFamily="34" charset="0"/>
                <a:cs typeface="Calibri" panose="020F0502020204030204" pitchFamily="34" charset="0"/>
                <a:sym typeface="Arial"/>
              </a:rPr>
              <a:t>Journal of Innovations in Engineering Education</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a:t>
            </a:r>
            <a:r>
              <a:rPr lang="en-US" sz="2000" b="1" i="1" dirty="0">
                <a:latin typeface="Calibri" panose="020F0502020204030204" pitchFamily="34" charset="0"/>
                <a:ea typeface="Calibri" panose="020F0502020204030204" pitchFamily="34" charset="0"/>
                <a:cs typeface="Calibri" panose="020F0502020204030204" pitchFamily="34" charset="0"/>
                <a:sym typeface="Arial"/>
              </a:rPr>
              <a:t>5</a:t>
            </a:r>
            <a:r>
              <a:rPr lang="en-US" sz="2000" b="1" dirty="0">
                <a:latin typeface="Calibri" panose="020F0502020204030204" pitchFamily="34" charset="0"/>
                <a:ea typeface="Calibri" panose="020F0502020204030204" pitchFamily="34" charset="0"/>
                <a:cs typeface="Calibri" panose="020F0502020204030204" pitchFamily="34" charset="0"/>
                <a:sym typeface="Arial"/>
              </a:rPr>
              <a:t>(1), 38-46.</a:t>
            </a:r>
          </a:p>
          <a:p>
            <a:pPr marL="114300" indent="0">
              <a:buNone/>
            </a:pPr>
            <a:endParaRPr lang="en-US" sz="2000" b="1" dirty="0">
              <a:latin typeface="Calibri" panose="020F0502020204030204" pitchFamily="34" charset="0"/>
              <a:ea typeface="Calibri" panose="020F0502020204030204" pitchFamily="34" charset="0"/>
              <a:cs typeface="Calibri" panose="020F0502020204030204" pitchFamily="34" charset="0"/>
              <a:sym typeface="Arial"/>
            </a:endParaRPr>
          </a:p>
          <a:p>
            <a:pPr marL="114300" indent="0">
              <a:lnSpc>
                <a:spcPct val="100000"/>
              </a:lnSpc>
              <a:buNone/>
            </a:pPr>
            <a:r>
              <a:rPr lang="en-US" sz="2000" dirty="0">
                <a:latin typeface="Calibri" panose="020F0502020204030204" pitchFamily="34" charset="0"/>
                <a:ea typeface="Calibri" panose="020F0502020204030204" pitchFamily="34" charset="0"/>
                <a:cs typeface="Calibri" panose="020F0502020204030204" pitchFamily="34" charset="0"/>
                <a:sym typeface="Arial"/>
              </a:rPr>
              <a:t>The paper focuses on comparing machine learning algorithms for predicting water potability using a statistically imputed dataset. The study addresses the challenge of missing data, which is common in environmental datasets, by applying statistical imputation methods to fill in gaps. Various machine learning algorithms, such as Decision Trees, Random Forest, Support Vector Machines (SVM), and k-Nearest Neighbors (k-NN), were evaluated for their performance in classifying water as potable or non-potable. The authors emphasize the importance of data preprocessing, particularly handling missing data, to improve the accuracy of predictions. Their results indicate that ensemble methods like Random Forest outperform other classifiers. The study provides valuable insights into how different algorithms handle imputed data and suggests that machine learning can significantly enhance water quality monitoring efforts. The comparison offers a framework for selecting the best algorithm based on dataset characteristics and specific project goals.</a:t>
            </a:r>
          </a:p>
          <a:p>
            <a:pPr marL="114300" indent="0">
              <a:buNone/>
            </a:pPr>
            <a:endParaRPr lang="en-IN" sz="2000" dirty="0"/>
          </a:p>
        </p:txBody>
      </p:sp>
    </p:spTree>
    <p:extLst>
      <p:ext uri="{BB962C8B-B14F-4D97-AF65-F5344CB8AC3E}">
        <p14:creationId xmlns:p14="http://schemas.microsoft.com/office/powerpoint/2010/main" val="69172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5B22-F536-B13B-2CD6-08345EAE9CAD}"/>
              </a:ext>
            </a:extLst>
          </p:cNvPr>
          <p:cNvSpPr>
            <a:spLocks noGrp="1"/>
          </p:cNvSpPr>
          <p:nvPr>
            <p:ph type="title"/>
          </p:nvPr>
        </p:nvSpPr>
        <p:spPr>
          <a:xfrm>
            <a:off x="4503174" y="365126"/>
            <a:ext cx="6850626" cy="578772"/>
          </a:xfrm>
        </p:spPr>
        <p:txBody>
          <a:bodyPr>
            <a:norm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1C29D01A-367B-9EAF-35E2-019EB5943BD4}"/>
              </a:ext>
            </a:extLst>
          </p:cNvPr>
          <p:cNvSpPr>
            <a:spLocks noGrp="1"/>
          </p:cNvSpPr>
          <p:nvPr>
            <p:ph type="body" idx="1"/>
          </p:nvPr>
        </p:nvSpPr>
        <p:spPr>
          <a:xfrm>
            <a:off x="838200" y="943898"/>
            <a:ext cx="10515600" cy="5233065"/>
          </a:xfrm>
        </p:spPr>
        <p:txBody>
          <a:bodyPr>
            <a:norm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sym typeface="Arial"/>
              </a:rPr>
              <a:t>9.    Wang, X., Li, Y., </a:t>
            </a:r>
            <a:r>
              <a:rPr lang="en-US" sz="2000" b="1" dirty="0" err="1">
                <a:latin typeface="Calibri" panose="020F0502020204030204" pitchFamily="34" charset="0"/>
                <a:ea typeface="Calibri" panose="020F0502020204030204" pitchFamily="34" charset="0"/>
                <a:cs typeface="Calibri" panose="020F0502020204030204" pitchFamily="34" charset="0"/>
                <a:sym typeface="Arial"/>
              </a:rPr>
              <a:t>Qiao</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Q., Tavares, A., &amp; Liang, Y. (2023). Water quality prediction based on machine learning and comprehensive weighting methods. </a:t>
            </a:r>
            <a:r>
              <a:rPr lang="en-US" sz="2000" b="1" i="1" dirty="0">
                <a:latin typeface="Calibri" panose="020F0502020204030204" pitchFamily="34" charset="0"/>
                <a:ea typeface="Calibri" panose="020F0502020204030204" pitchFamily="34" charset="0"/>
                <a:cs typeface="Calibri" panose="020F0502020204030204" pitchFamily="34" charset="0"/>
                <a:sym typeface="Arial"/>
              </a:rPr>
              <a:t>Entropy</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a:t>
            </a:r>
            <a:r>
              <a:rPr lang="en-US" sz="2000" b="1" i="1" dirty="0">
                <a:latin typeface="Calibri" panose="020F0502020204030204" pitchFamily="34" charset="0"/>
                <a:ea typeface="Calibri" panose="020F0502020204030204" pitchFamily="34" charset="0"/>
                <a:cs typeface="Calibri" panose="020F0502020204030204" pitchFamily="34" charset="0"/>
                <a:sym typeface="Arial"/>
              </a:rPr>
              <a:t>25</a:t>
            </a:r>
            <a:r>
              <a:rPr lang="en-US" sz="2000" b="1" dirty="0">
                <a:latin typeface="Calibri" panose="020F0502020204030204" pitchFamily="34" charset="0"/>
                <a:ea typeface="Calibri" panose="020F0502020204030204" pitchFamily="34" charset="0"/>
                <a:cs typeface="Calibri" panose="020F0502020204030204" pitchFamily="34" charset="0"/>
                <a:sym typeface="Arial"/>
              </a:rPr>
              <a:t>(8), 1186.</a:t>
            </a:r>
          </a:p>
          <a:p>
            <a:pPr marL="114300" indent="0">
              <a:lnSpc>
                <a:spcPct val="100000"/>
              </a:lnSpc>
              <a:buNone/>
            </a:pPr>
            <a:endParaRPr lang="en-IN" sz="2000" dirty="0"/>
          </a:p>
          <a:p>
            <a:pPr marL="114300" indent="0">
              <a:lnSpc>
                <a:spcPct val="100000"/>
              </a:lnSpc>
              <a:buNone/>
            </a:pPr>
            <a:r>
              <a:rPr lang="en-US" sz="2000" dirty="0"/>
              <a:t>The paper focuses on improving water quality prediction through the application of machine learning techniques combined with comprehensive weighting methods. The authors explore how different factors affect water quality and propose a predictive model that integrates data-driven approaches with domain expertise. They evaluate various machine learning models, including neural networks and decision trees, and apply multi-criteria decision-making techniques to weigh the influence of different water quality indicators. The study leverages entropy-based methods to enhance prediction accuracy. Experimental results demonstrate the effectiveness of their hybrid approach in improving prediction performance compared to traditional models. This research provides valuable insights into environmental monitoring and the sustainable management of water resources.</a:t>
            </a:r>
            <a:endParaRPr lang="en-IN" sz="2000" dirty="0"/>
          </a:p>
          <a:p>
            <a:pPr marL="114300" indent="0">
              <a:buNone/>
            </a:pPr>
            <a:endParaRPr lang="en-IN" sz="2000" b="1" dirty="0"/>
          </a:p>
        </p:txBody>
      </p:sp>
    </p:spTree>
    <p:extLst>
      <p:ext uri="{BB962C8B-B14F-4D97-AF65-F5344CB8AC3E}">
        <p14:creationId xmlns:p14="http://schemas.microsoft.com/office/powerpoint/2010/main" val="292035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28713" y="138113"/>
            <a:ext cx="9767887" cy="5953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2600"/>
              <a:buFont typeface="Cambria"/>
              <a:buNone/>
            </a:pPr>
            <a:r>
              <a:rPr lang="en-US" sz="2600" b="1">
                <a:solidFill>
                  <a:srgbClr val="002060"/>
                </a:solidFill>
                <a:latin typeface="Cambria"/>
                <a:ea typeface="Cambria"/>
                <a:cs typeface="Cambria"/>
                <a:sym typeface="Cambria"/>
              </a:rPr>
              <a:t>Abstract </a:t>
            </a:r>
            <a:endParaRPr b="1">
              <a:solidFill>
                <a:srgbClr val="002060"/>
              </a:solidFill>
            </a:endParaRPr>
          </a:p>
        </p:txBody>
      </p:sp>
      <p:sp>
        <p:nvSpPr>
          <p:cNvPr id="98" name="Google Shape;98;p14"/>
          <p:cNvSpPr txBox="1"/>
          <p:nvPr/>
        </p:nvSpPr>
        <p:spPr>
          <a:xfrm>
            <a:off x="742500" y="958500"/>
            <a:ext cx="10489500" cy="5704500"/>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0"/>
              </a:spcAft>
              <a:buClr>
                <a:schemeClr val="dk1"/>
              </a:buClr>
              <a:buSzPts val="1100"/>
              <a:buFont typeface="Arial"/>
              <a:buNone/>
            </a:pPr>
            <a:r>
              <a:rPr lang="en-US" sz="2100" dirty="0">
                <a:solidFill>
                  <a:schemeClr val="dk1"/>
                </a:solidFill>
                <a:latin typeface="Calibri"/>
                <a:ea typeface="Calibri"/>
                <a:cs typeface="Calibri"/>
                <a:sym typeface="Calibri"/>
              </a:rPr>
              <a:t>A water quality prediction was generated for predicting if the water is safe to drink or not. This experiment was also conducted to compare the machine learning model performance between Decision Tree, Random Forest, and Logistic Regression to determine the most suitable technique for   predicting Water Quality.</a:t>
            </a:r>
            <a:endParaRPr sz="2100" dirty="0">
              <a:solidFill>
                <a:schemeClr val="dk1"/>
              </a:solidFill>
              <a:latin typeface="Calibri"/>
              <a:ea typeface="Calibri"/>
              <a:cs typeface="Calibri"/>
              <a:sym typeface="Calibri"/>
            </a:endParaRPr>
          </a:p>
          <a:p>
            <a:pPr marL="0" lvl="0" indent="0" algn="l" rtl="0">
              <a:spcBef>
                <a:spcPts val="1200"/>
              </a:spcBef>
              <a:spcAft>
                <a:spcPts val="0"/>
              </a:spcAft>
              <a:buNone/>
            </a:pPr>
            <a:r>
              <a:rPr lang="en-US" sz="2100" dirty="0">
                <a:solidFill>
                  <a:schemeClr val="dk1"/>
                </a:solidFill>
                <a:latin typeface="Calibri"/>
                <a:ea typeface="Calibri"/>
                <a:cs typeface="Calibri"/>
                <a:sym typeface="Calibri"/>
              </a:rPr>
              <a:t>Water is the most crucial resource of life and it is necessary for the survival of all living creatures including human beings. The survival of business and agriculture depends on freshwater. An essential step in managing freshwater assets is the evaluation of the quality of the water. Before using water for anything, including drinking, chemical spraying (pesticides, etc.), or animal hydration, it is crucial to assess its purity. The ecosystem and the general public’s health are directly impacted by water quality. Therefore, analysing and predicting water quality is necessary for both environmental and human protection. Machine learning can be used to analyse and predict the water quality based on the parameters like PH value, turbidity, hardness, conductivity, dissolved solids in water and other parameters. In this work, the water quality is predicted by giving the concentration of various parameters as input to machine learning algorithms and the water is classified as safe or unsafe for the usage of domestic purposes</a:t>
            </a:r>
            <a:endParaRPr sz="35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E3A5-70D0-4CC0-10BC-A7FC09374B24}"/>
              </a:ext>
            </a:extLst>
          </p:cNvPr>
          <p:cNvSpPr>
            <a:spLocks noGrp="1"/>
          </p:cNvSpPr>
          <p:nvPr>
            <p:ph type="title"/>
          </p:nvPr>
        </p:nvSpPr>
        <p:spPr>
          <a:xfrm>
            <a:off x="4473676" y="365125"/>
            <a:ext cx="6880123" cy="559107"/>
          </a:xfrm>
        </p:spPr>
        <p:txBody>
          <a:bodyPr>
            <a:norm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8C4FBF3B-4C49-9957-2B9B-E0BAEF5AE6F3}"/>
              </a:ext>
            </a:extLst>
          </p:cNvPr>
          <p:cNvSpPr>
            <a:spLocks noGrp="1"/>
          </p:cNvSpPr>
          <p:nvPr>
            <p:ph type="body" idx="1"/>
          </p:nvPr>
        </p:nvSpPr>
        <p:spPr>
          <a:xfrm>
            <a:off x="838200" y="993058"/>
            <a:ext cx="10515600" cy="5183905"/>
          </a:xfrm>
        </p:spPr>
        <p:txBody>
          <a:bodyPr>
            <a:normAutofit/>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sym typeface="Arial"/>
              </a:rPr>
              <a:t>10.    Patel, S., Shah, K., Vaghela, S., </a:t>
            </a:r>
            <a:r>
              <a:rPr lang="en-US" sz="2000" b="1" dirty="0" err="1">
                <a:latin typeface="Calibri" panose="020F0502020204030204" pitchFamily="34" charset="0"/>
                <a:ea typeface="Calibri" panose="020F0502020204030204" pitchFamily="34" charset="0"/>
                <a:cs typeface="Calibri" panose="020F0502020204030204" pitchFamily="34" charset="0"/>
                <a:sym typeface="Arial"/>
              </a:rPr>
              <a:t>Aglodiya</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M., &amp; </a:t>
            </a:r>
            <a:r>
              <a:rPr lang="en-US" sz="2000" b="1" dirty="0" err="1">
                <a:latin typeface="Calibri" panose="020F0502020204030204" pitchFamily="34" charset="0"/>
                <a:ea typeface="Calibri" panose="020F0502020204030204" pitchFamily="34" charset="0"/>
                <a:cs typeface="Calibri" panose="020F0502020204030204" pitchFamily="34" charset="0"/>
                <a:sym typeface="Arial"/>
              </a:rPr>
              <a:t>Bhattad</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R. (2023). Water Potability Prediction Using Machine Learning.</a:t>
            </a:r>
          </a:p>
          <a:p>
            <a:pPr marL="114300" indent="0">
              <a:buNone/>
            </a:pPr>
            <a:endParaRPr lang="en-IN" sz="2000" dirty="0"/>
          </a:p>
          <a:p>
            <a:pPr marL="114300" indent="0">
              <a:lnSpc>
                <a:spcPct val="100000"/>
              </a:lnSpc>
              <a:buNone/>
            </a:pPr>
            <a:r>
              <a:rPr lang="en-US" sz="2000" dirty="0"/>
              <a:t>The paper explores the use of machine learning models for predicting water potability, focusing on the classification of water as either potable or non-potable based on various water quality parameters. In their literature review, the authors highlight previous works that applied traditional statistical methods for water quality analysis, noting their limitations in handling large datasets and complex relationships. They also reference studies that employed machine learning techniques like decision trees, random forests, and support vector machines (SVM), emphasizing their improved accuracy. Additionally, the authors discuss the growing trend of using deep learning models, although they point out the challenges related to data availability and model interpretability. Lastly, they survey the use of real-time monitoring systems and IoT technologies to enhance data collection, which can be integrated with machine learning algorithms for dynamic water quality prediction.</a:t>
            </a:r>
            <a:endParaRPr lang="en-IN" sz="2000" dirty="0"/>
          </a:p>
        </p:txBody>
      </p:sp>
    </p:spTree>
    <p:extLst>
      <p:ext uri="{BB962C8B-B14F-4D97-AF65-F5344CB8AC3E}">
        <p14:creationId xmlns:p14="http://schemas.microsoft.com/office/powerpoint/2010/main" val="560955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5EE6-1DC5-BDEE-8B19-237CAC123B3F}"/>
              </a:ext>
            </a:extLst>
          </p:cNvPr>
          <p:cNvSpPr>
            <a:spLocks noGrp="1"/>
          </p:cNvSpPr>
          <p:nvPr>
            <p:ph type="title"/>
          </p:nvPr>
        </p:nvSpPr>
        <p:spPr>
          <a:xfrm>
            <a:off x="4542502" y="365126"/>
            <a:ext cx="6811297" cy="588604"/>
          </a:xfrm>
        </p:spPr>
        <p:txBody>
          <a:bodyPr>
            <a:normAutofit/>
          </a:bodyPr>
          <a:lstStyle/>
          <a:p>
            <a:r>
              <a:rPr lang="en-IN" sz="2800" b="1" dirty="0">
                <a:solidFill>
                  <a:srgbClr val="002060"/>
                </a:solidFill>
                <a:latin typeface="Cambria" pitchFamily="18" charset="0"/>
                <a:ea typeface="Cambria" pitchFamily="18" charset="0"/>
                <a:cs typeface="+mj-cs"/>
              </a:rPr>
              <a:t>Literature</a:t>
            </a:r>
            <a:r>
              <a:rPr lang="en-IN" sz="2800" b="1" dirty="0"/>
              <a:t> </a:t>
            </a:r>
            <a:r>
              <a:rPr lang="en-IN" sz="2800" b="1" dirty="0">
                <a:solidFill>
                  <a:srgbClr val="002060"/>
                </a:solidFill>
                <a:latin typeface="Cambria" pitchFamily="18" charset="0"/>
                <a:ea typeface="Cambria" pitchFamily="18" charset="0"/>
                <a:cs typeface="+mj-cs"/>
              </a:rPr>
              <a:t>survey</a:t>
            </a:r>
            <a:endParaRPr lang="en-IN" sz="2800" dirty="0"/>
          </a:p>
        </p:txBody>
      </p:sp>
      <p:sp>
        <p:nvSpPr>
          <p:cNvPr id="3" name="Text Placeholder 2">
            <a:extLst>
              <a:ext uri="{FF2B5EF4-FFF2-40B4-BE49-F238E27FC236}">
                <a16:creationId xmlns:a16="http://schemas.microsoft.com/office/drawing/2014/main" id="{259B6599-914A-E609-C969-CCAA5D21EF5F}"/>
              </a:ext>
            </a:extLst>
          </p:cNvPr>
          <p:cNvSpPr>
            <a:spLocks noGrp="1"/>
          </p:cNvSpPr>
          <p:nvPr>
            <p:ph type="body" idx="1"/>
          </p:nvPr>
        </p:nvSpPr>
        <p:spPr>
          <a:xfrm>
            <a:off x="838200" y="953730"/>
            <a:ext cx="10515600" cy="5223233"/>
          </a:xfrm>
        </p:spPr>
        <p:txBody>
          <a:bodyPr/>
          <a:lstStyle/>
          <a:p>
            <a:pPr marL="114300" indent="0">
              <a:buNone/>
            </a:pPr>
            <a:r>
              <a:rPr lang="en-US" sz="2000" b="1" dirty="0">
                <a:latin typeface="Calibri" panose="020F0502020204030204" pitchFamily="34" charset="0"/>
                <a:ea typeface="Calibri" panose="020F0502020204030204" pitchFamily="34" charset="0"/>
                <a:cs typeface="Calibri" panose="020F0502020204030204" pitchFamily="34" charset="0"/>
                <a:sym typeface="Arial"/>
              </a:rPr>
              <a:t>11.    </a:t>
            </a:r>
            <a:r>
              <a:rPr lang="en-US" sz="2000" b="1" dirty="0" err="1">
                <a:latin typeface="Calibri" panose="020F0502020204030204" pitchFamily="34" charset="0"/>
                <a:ea typeface="Calibri" panose="020F0502020204030204" pitchFamily="34" charset="0"/>
                <a:cs typeface="Calibri" panose="020F0502020204030204" pitchFamily="34" charset="0"/>
                <a:sym typeface="Arial"/>
              </a:rPr>
              <a:t>Brindha</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D., Puli, V., NVSS, B. K. S., Mittakandala, V. S., &amp; </a:t>
            </a:r>
            <a:r>
              <a:rPr lang="en-US" sz="2000" b="1" dirty="0" err="1">
                <a:latin typeface="Calibri" panose="020F0502020204030204" pitchFamily="34" charset="0"/>
                <a:ea typeface="Calibri" panose="020F0502020204030204" pitchFamily="34" charset="0"/>
                <a:cs typeface="Calibri" panose="020F0502020204030204" pitchFamily="34" charset="0"/>
                <a:sym typeface="Arial"/>
              </a:rPr>
              <a:t>Nanneboina</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G. D. (2023, February). Water quality analysis and prediction using machine learning. In </a:t>
            </a:r>
            <a:r>
              <a:rPr lang="en-US" sz="2000" b="1" i="1" dirty="0">
                <a:latin typeface="Calibri" panose="020F0502020204030204" pitchFamily="34" charset="0"/>
                <a:ea typeface="Calibri" panose="020F0502020204030204" pitchFamily="34" charset="0"/>
                <a:cs typeface="Calibri" panose="020F0502020204030204" pitchFamily="34" charset="0"/>
                <a:sym typeface="Arial"/>
              </a:rPr>
              <a:t>2023 7th International Conference on Computing Methodologies and Communication (ICCMC)</a:t>
            </a:r>
            <a:r>
              <a:rPr lang="en-US" sz="2000" b="1" dirty="0">
                <a:latin typeface="Calibri" panose="020F0502020204030204" pitchFamily="34" charset="0"/>
                <a:ea typeface="Calibri" panose="020F0502020204030204" pitchFamily="34" charset="0"/>
                <a:cs typeface="Calibri" panose="020F0502020204030204" pitchFamily="34" charset="0"/>
                <a:sym typeface="Arial"/>
              </a:rPr>
              <a:t> (pp. 175-180). IEEE.</a:t>
            </a:r>
          </a:p>
          <a:p>
            <a:pPr marL="114300" indent="0">
              <a:lnSpc>
                <a:spcPct val="100000"/>
              </a:lnSpc>
              <a:buNone/>
            </a:pPr>
            <a:r>
              <a:rPr lang="en-US" sz="2000" dirty="0"/>
              <a:t>The paper focuses on water quality analysis and prediction using machine learning techniques. The authors highlight the growing concern over water pollution and its detrimental effects on health and the environment. They present a systematic approach to analyze water quality parameters, utilizing various machine learning algorithms to predict water quality levels. The study emphasizes the importance of timely and accurate monitoring of water quality for effective management. Additionally, the authors discuss the dataset used for training and validation, which includes parameters like pH, turbidity, and chemical concentrations. Results indicate that machine learning models significantly enhance prediction accuracy compared to traditional methods. The paper also suggests potential applications of these techniques in environmental monitoring and policy-making. Overall, the research contributes to the field by providing insights into innovative methodologies for water quality assessment.</a:t>
            </a:r>
            <a:endParaRPr lang="en-IN" sz="2000" dirty="0"/>
          </a:p>
        </p:txBody>
      </p:sp>
    </p:spTree>
    <p:extLst>
      <p:ext uri="{BB962C8B-B14F-4D97-AF65-F5344CB8AC3E}">
        <p14:creationId xmlns:p14="http://schemas.microsoft.com/office/powerpoint/2010/main" val="3098351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932A67B-75B4-BBE0-50E8-C5D958994C9A}"/>
              </a:ext>
            </a:extLst>
          </p:cNvPr>
          <p:cNvSpPr>
            <a:spLocks noGrp="1"/>
          </p:cNvSpPr>
          <p:nvPr>
            <p:ph type="body" idx="1"/>
          </p:nvPr>
        </p:nvSpPr>
        <p:spPr>
          <a:xfrm>
            <a:off x="452438" y="344488"/>
            <a:ext cx="10901362" cy="5948157"/>
          </a:xfrm>
        </p:spPr>
        <p:txBody>
          <a:bodyPr>
            <a:normAutofit fontScale="92500" lnSpcReduction="20000"/>
          </a:bodyPr>
          <a:lstStyle/>
          <a:p>
            <a:pPr marL="114300" indent="0" algn="just">
              <a:lnSpc>
                <a:spcPct val="115000"/>
              </a:lnSpc>
              <a:spcAft>
                <a:spcPts val="1000"/>
              </a:spcAft>
              <a:buNone/>
            </a:pPr>
            <a:r>
              <a:rPr lang="en-IN" sz="22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3000" b="1" kern="100" dirty="0">
                <a:solidFill>
                  <a:schemeClr val="accent1">
                    <a:lumMod val="75000"/>
                  </a:schemeClr>
                </a:solidFill>
                <a:effectLst/>
                <a:latin typeface="Cambria" panose="02040503050406030204" pitchFamily="18" charset="0"/>
                <a:ea typeface="Cambria" panose="02040503050406030204" pitchFamily="18" charset="0"/>
                <a:cs typeface="Times New Roman" panose="02020603050405020304" pitchFamily="18" charset="0"/>
              </a:rPr>
              <a:t>Methodologies</a:t>
            </a:r>
            <a:endParaRPr lang="en-IN" sz="3000" b="1" kern="100"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endParaRPr>
          </a:p>
          <a:p>
            <a:pPr marL="114300" indent="0" algn="just">
              <a:lnSpc>
                <a:spcPct val="115000"/>
              </a:lnSpc>
              <a:spcAft>
                <a:spcPts val="10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In our project, we will employ a systematic and data-driven approach to develop the machine learning model for water quality analysis. First, we will collect a comprehensive dataset of water samples, which will include various physicochemical properties such as pH, hardness, conductivity, turbidity, and total dissolved solids (TDS). Once the data is collected, we will preprocess it by handling missing values, normalizing the data, and possibly applying feature selection techniques to identify the most significant indicators of water quality.</a:t>
            </a:r>
          </a:p>
          <a:p>
            <a:pPr marL="114300" indent="0" algn="just">
              <a:lnSpc>
                <a:spcPct val="115000"/>
              </a:lnSpc>
              <a:spcAft>
                <a:spcPts val="10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Next, we will split the dataset into training and testing subsets to ensure the model's ability to generalize to unseen data. we will experiment with different machine learning algorithms, such as decision trees, random forests, support vector machines (SVM), and neural networks, to identify the best-performing model for this classification task. The performance of these models will be evaluated using metrics such as accuracy, precision, recall, and F1-score.</a:t>
            </a:r>
          </a:p>
          <a:p>
            <a:pPr marL="114300" indent="0" algn="just">
              <a:lnSpc>
                <a:spcPct val="115000"/>
              </a:lnSpc>
              <a:spcAft>
                <a:spcPts val="10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After selecting the most effective model, we will fine-tune its hyperparameters to optimize its performance further. Finally, we will validate the model using the testing dataset and cross-validation techniques to ensure its robustness and reliability. Throughout this process, we will also consider the interpretability of the model to ensure that the results can be easily understood and applied by water management authorities for real-world decision-making.</a:t>
            </a:r>
          </a:p>
          <a:p>
            <a:pPr marL="114300" indent="0">
              <a:buNone/>
            </a:pPr>
            <a:endParaRPr lang="en-IN" dirty="0"/>
          </a:p>
        </p:txBody>
      </p:sp>
    </p:spTree>
    <p:extLst>
      <p:ext uri="{BB962C8B-B14F-4D97-AF65-F5344CB8AC3E}">
        <p14:creationId xmlns:p14="http://schemas.microsoft.com/office/powerpoint/2010/main" val="990044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755410-902D-6034-A421-5942E6DDDEAC}"/>
              </a:ext>
            </a:extLst>
          </p:cNvPr>
          <p:cNvSpPr>
            <a:spLocks noGrp="1"/>
          </p:cNvSpPr>
          <p:nvPr>
            <p:ph type="body" idx="1"/>
          </p:nvPr>
        </p:nvSpPr>
        <p:spPr>
          <a:xfrm>
            <a:off x="838199" y="560439"/>
            <a:ext cx="10638453" cy="5877683"/>
          </a:xfrm>
        </p:spPr>
        <p:txBody>
          <a:bodyPr>
            <a:normAutofit/>
          </a:bodyPr>
          <a:lstStyle/>
          <a:p>
            <a:r>
              <a:rPr lang="en-US" sz="1600" i="1" dirty="0"/>
              <a:t>Data Description</a:t>
            </a:r>
          </a:p>
          <a:p>
            <a:pPr marL="114300" indent="0">
              <a:buNone/>
            </a:pPr>
            <a:r>
              <a:rPr lang="en-US" sz="1600" dirty="0"/>
              <a:t>The dataset consists of observations of water quality for 3276 different sources of water:</a:t>
            </a:r>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a:p>
            <a:pPr marL="114300" indent="0">
              <a:buNone/>
            </a:pPr>
            <a:endParaRPr lang="en-US" sz="1600" dirty="0"/>
          </a:p>
          <a:p>
            <a:pPr marL="114300" indent="0">
              <a:buNone/>
            </a:pPr>
            <a:r>
              <a:rPr lang="en-US" sz="1600" b="1" dirty="0"/>
              <a:t>pH </a:t>
            </a:r>
            <a:r>
              <a:rPr lang="en-US" sz="1600" dirty="0"/>
              <a:t>- The water’s pH (0 to 14). According to EPA recommendations, tap water’s pH should range between (6.5 and 8.5). The pH level is a crucial factor in determining the acid-base nature of water. Additionally, it shows if the water is either alkaline or acidic. The present investigation’s range fell between 6.52 to 6.83, which is within WHO guidelines. </a:t>
            </a:r>
          </a:p>
          <a:p>
            <a:pPr marL="114300" indent="0">
              <a:buNone/>
            </a:pPr>
            <a:endParaRPr lang="en-US" sz="1600" dirty="0"/>
          </a:p>
          <a:p>
            <a:pPr marL="114300" indent="0">
              <a:buNone/>
            </a:pPr>
            <a:endParaRPr lang="en-IN" sz="1600" dirty="0"/>
          </a:p>
        </p:txBody>
      </p:sp>
      <p:pic>
        <p:nvPicPr>
          <p:cNvPr id="8" name="Picture 7">
            <a:extLst>
              <a:ext uri="{FF2B5EF4-FFF2-40B4-BE49-F238E27FC236}">
                <a16:creationId xmlns:a16="http://schemas.microsoft.com/office/drawing/2014/main" id="{3E9455FE-C22A-1CCF-6FAF-A1ADDD5E7A36}"/>
              </a:ext>
            </a:extLst>
          </p:cNvPr>
          <p:cNvPicPr>
            <a:picLocks noChangeAspect="1"/>
          </p:cNvPicPr>
          <p:nvPr/>
        </p:nvPicPr>
        <p:blipFill>
          <a:blip r:embed="rId2"/>
          <a:stretch>
            <a:fillRect/>
          </a:stretch>
        </p:blipFill>
        <p:spPr>
          <a:xfrm>
            <a:off x="7000268" y="1511860"/>
            <a:ext cx="4353533" cy="3238952"/>
          </a:xfrm>
          <a:prstGeom prst="rect">
            <a:avLst/>
          </a:prstGeom>
        </p:spPr>
      </p:pic>
      <p:pic>
        <p:nvPicPr>
          <p:cNvPr id="10" name="Picture 9">
            <a:extLst>
              <a:ext uri="{FF2B5EF4-FFF2-40B4-BE49-F238E27FC236}">
                <a16:creationId xmlns:a16="http://schemas.microsoft.com/office/drawing/2014/main" id="{C9E0E0C2-D235-A777-A82C-6C0E9ECF3C4A}"/>
              </a:ext>
            </a:extLst>
          </p:cNvPr>
          <p:cNvPicPr>
            <a:picLocks noChangeAspect="1"/>
          </p:cNvPicPr>
          <p:nvPr/>
        </p:nvPicPr>
        <p:blipFill>
          <a:blip r:embed="rId3"/>
          <a:stretch>
            <a:fillRect/>
          </a:stretch>
        </p:blipFill>
        <p:spPr>
          <a:xfrm>
            <a:off x="715348" y="1511860"/>
            <a:ext cx="6040015" cy="3862573"/>
          </a:xfrm>
          <a:prstGeom prst="rect">
            <a:avLst/>
          </a:prstGeom>
        </p:spPr>
      </p:pic>
    </p:spTree>
    <p:extLst>
      <p:ext uri="{BB962C8B-B14F-4D97-AF65-F5344CB8AC3E}">
        <p14:creationId xmlns:p14="http://schemas.microsoft.com/office/powerpoint/2010/main" val="2719350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1E835C-754A-1C46-CA75-56F35AFF858F}"/>
              </a:ext>
            </a:extLst>
          </p:cNvPr>
          <p:cNvSpPr>
            <a:spLocks noGrp="1"/>
          </p:cNvSpPr>
          <p:nvPr>
            <p:ph type="body" idx="1"/>
          </p:nvPr>
        </p:nvSpPr>
        <p:spPr>
          <a:xfrm>
            <a:off x="662473" y="466531"/>
            <a:ext cx="10972800" cy="5710432"/>
          </a:xfrm>
        </p:spPr>
        <p:txBody>
          <a:bodyPr>
            <a:normAutofit/>
          </a:bodyPr>
          <a:lstStyle/>
          <a:p>
            <a:pPr marL="114300" indent="0">
              <a:buNone/>
            </a:pPr>
            <a:r>
              <a:rPr lang="en-US" sz="1600" b="1" dirty="0"/>
              <a:t>Hardness</a:t>
            </a:r>
            <a:r>
              <a:rPr lang="en-US" sz="1600" dirty="0"/>
              <a:t> - It is the amount of soap that may dissolve in one </a:t>
            </a:r>
            <a:r>
              <a:rPr lang="en-US" sz="1600" dirty="0" err="1"/>
              <a:t>litre</a:t>
            </a:r>
            <a:r>
              <a:rPr lang="en-US" sz="1600" dirty="0"/>
              <a:t> of water. Salts made of calcium and magnesium are the major causes of hardness. How long water is exposed to a hardness-producing substance influences how hard the water is while it is in the raw state. The ability of water to form soap due to calcium and magnesium precipitation was the original definition of hardness. </a:t>
            </a:r>
          </a:p>
          <a:p>
            <a:pPr marL="114300" indent="0">
              <a:buNone/>
            </a:pPr>
            <a:r>
              <a:rPr lang="en-US" sz="1600" b="1" dirty="0"/>
              <a:t>Total Dissolved Solids (TDS) </a:t>
            </a:r>
            <a:r>
              <a:rPr lang="en-US" sz="1600" dirty="0"/>
              <a:t>- Water can dissolve a wide variety of chemicals and certain organic minerals or salts, including sodium, calcium, iron, zinc, bicarbonate ions, chloride ions, magnesium, and sulphates. These minerals affected the water’s appearance and gave it foul smells. This is an important consideration while using water. A </a:t>
            </a:r>
            <a:r>
              <a:rPr lang="en-US" sz="1600" dirty="0" err="1"/>
              <a:t>highTDS</a:t>
            </a:r>
            <a:r>
              <a:rPr lang="en-US" sz="1600" dirty="0"/>
              <a:t> rating indicates that the water contains a lot of minerals. For drinking purposes, the maximum and desired TDS limits are 500 mg/l and 100 mg/l, respectively.</a:t>
            </a:r>
          </a:p>
          <a:p>
            <a:pPr marL="114300" indent="0">
              <a:buNone/>
            </a:pPr>
            <a:r>
              <a:rPr lang="en-US" sz="1600" b="1" dirty="0"/>
              <a:t> Sulfates </a:t>
            </a:r>
            <a:r>
              <a:rPr lang="en-US" sz="1600" dirty="0"/>
              <a:t>- These are the organic substances that are found naturally in minerals, soil, and rocks. They are present in the air, groundwater, plants, and food in the area. Sulfate is mostly utilized for business purposes in the chemical sector. Around 2,700 mg/L of sulphate can be found in seawater. While certain places have significantly higher levels (1000 mg/L), most freshwater sources have values between 3 and 30 mg/L.</a:t>
            </a:r>
          </a:p>
          <a:p>
            <a:pPr marL="114300" indent="0">
              <a:buNone/>
            </a:pPr>
            <a:r>
              <a:rPr lang="en-US" sz="1600" b="1" dirty="0"/>
              <a:t>Conductivity</a:t>
            </a:r>
            <a:r>
              <a:rPr lang="en-US" sz="1600" dirty="0"/>
              <a:t> - Pure water is great insulation of electrical current. By raising the ion concentration, the liquid’s electric conductivity has been enhanced. The quantity of dissolved particles in the liquid often determines its conductivity. Electrical Conductivity measures how well they carry electricity through their ionic mechanism (EC). WHO recommendations state that the EC value shouldn’t be higher than 400 S/cm.</a:t>
            </a:r>
          </a:p>
          <a:p>
            <a:pPr marL="114300" indent="0">
              <a:buNone/>
            </a:pPr>
            <a:r>
              <a:rPr lang="en-US" sz="1600" b="1" dirty="0"/>
              <a:t> Chloramines </a:t>
            </a:r>
            <a:r>
              <a:rPr lang="en-US" sz="1600" dirty="0"/>
              <a:t>- The two primary disinfectants used in public water systems are chloride and chlorine. Ammonia is used in combination with chlorine to clean potable water. Drinking water can include up to 4 mg/L of chlorine, which is regarded as a safe quantity.</a:t>
            </a:r>
          </a:p>
          <a:p>
            <a:pPr marL="114300" indent="0">
              <a:buNone/>
            </a:pPr>
            <a:r>
              <a:rPr lang="en-US" sz="1600" b="1" dirty="0"/>
              <a:t> Potability </a:t>
            </a:r>
            <a:r>
              <a:rPr lang="en-US" sz="1600" dirty="0"/>
              <a:t>- It is a metric for determining whether water is fit for human consumption. Unpotable equals zero (0), while potable is one (1).</a:t>
            </a:r>
            <a:endParaRPr lang="en-IN" sz="1600" i="1" dirty="0"/>
          </a:p>
          <a:p>
            <a:pPr marL="114300" indent="0">
              <a:buNone/>
            </a:pPr>
            <a:endParaRPr lang="en-IN" sz="1600" i="1" dirty="0"/>
          </a:p>
        </p:txBody>
      </p:sp>
    </p:spTree>
    <p:extLst>
      <p:ext uri="{BB962C8B-B14F-4D97-AF65-F5344CB8AC3E}">
        <p14:creationId xmlns:p14="http://schemas.microsoft.com/office/powerpoint/2010/main" val="3894454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60F77F-92B5-4C37-A402-D1E255267C7C}"/>
              </a:ext>
            </a:extLst>
          </p:cNvPr>
          <p:cNvSpPr>
            <a:spLocks noGrp="1"/>
          </p:cNvSpPr>
          <p:nvPr>
            <p:ph type="body" idx="1"/>
          </p:nvPr>
        </p:nvSpPr>
        <p:spPr>
          <a:xfrm>
            <a:off x="838200" y="317240"/>
            <a:ext cx="10515600" cy="6083559"/>
          </a:xfrm>
        </p:spPr>
        <p:txBody>
          <a:bodyPr>
            <a:normAutofit/>
          </a:bodyPr>
          <a:lstStyle/>
          <a:p>
            <a:pPr>
              <a:lnSpc>
                <a:spcPct val="100000"/>
              </a:lnSpc>
            </a:pPr>
            <a:r>
              <a:rPr lang="en-US" sz="1600" i="1" dirty="0"/>
              <a:t>Data Pre-processing </a:t>
            </a:r>
          </a:p>
          <a:p>
            <a:pPr marL="114300" indent="0">
              <a:lnSpc>
                <a:spcPct val="100000"/>
              </a:lnSpc>
              <a:buNone/>
            </a:pPr>
            <a:r>
              <a:rPr lang="en-US" sz="1600" dirty="0"/>
              <a:t>The data quality must be improved at the processing stage of the data analysis process. The Water quality index has been determined in this phase using the important dataset parameters. The act of converting collected data into something an algorithm for machine learning can use is known as data preparation. The most important and first stage in building an algorithm for machine learning is this one. Remove all instances where the value is 0. (zero). Zero is not a possible value. Therefore, this instance is terminated. The process of deciding on feature subsets, which decreases the dimension of the data and helps to work more quickly, involves removing irrelevant characteristics and instances.</a:t>
            </a:r>
            <a:endParaRPr lang="en-IN" sz="1600" dirty="0"/>
          </a:p>
        </p:txBody>
      </p:sp>
      <p:pic>
        <p:nvPicPr>
          <p:cNvPr id="4" name="Picture 3">
            <a:extLst>
              <a:ext uri="{FF2B5EF4-FFF2-40B4-BE49-F238E27FC236}">
                <a16:creationId xmlns:a16="http://schemas.microsoft.com/office/drawing/2014/main" id="{0837BE77-783E-95E8-B299-A22B9508ED46}"/>
              </a:ext>
            </a:extLst>
          </p:cNvPr>
          <p:cNvPicPr>
            <a:picLocks noChangeAspect="1"/>
          </p:cNvPicPr>
          <p:nvPr/>
        </p:nvPicPr>
        <p:blipFill>
          <a:blip r:embed="rId2"/>
          <a:stretch>
            <a:fillRect/>
          </a:stretch>
        </p:blipFill>
        <p:spPr>
          <a:xfrm>
            <a:off x="1763487" y="2397967"/>
            <a:ext cx="6774024" cy="4312853"/>
          </a:xfrm>
          <a:prstGeom prst="rect">
            <a:avLst/>
          </a:prstGeom>
        </p:spPr>
      </p:pic>
    </p:spTree>
    <p:extLst>
      <p:ext uri="{BB962C8B-B14F-4D97-AF65-F5344CB8AC3E}">
        <p14:creationId xmlns:p14="http://schemas.microsoft.com/office/powerpoint/2010/main" val="3353672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5C5650-4F5B-6A45-4F53-CB3B3BC64C92}"/>
              </a:ext>
            </a:extLst>
          </p:cNvPr>
          <p:cNvSpPr>
            <a:spLocks noGrp="1"/>
          </p:cNvSpPr>
          <p:nvPr>
            <p:ph type="body" idx="1"/>
          </p:nvPr>
        </p:nvSpPr>
        <p:spPr>
          <a:xfrm>
            <a:off x="838200" y="363894"/>
            <a:ext cx="10515600" cy="6083559"/>
          </a:xfrm>
        </p:spPr>
        <p:txBody>
          <a:bodyPr>
            <a:normAutofit/>
          </a:bodyPr>
          <a:lstStyle/>
          <a:p>
            <a:r>
              <a:rPr lang="en-US" sz="1600" i="1" dirty="0"/>
              <a:t>Correlation Matrix </a:t>
            </a:r>
          </a:p>
          <a:p>
            <a:pPr marL="114300" indent="0">
              <a:buNone/>
            </a:pPr>
            <a:r>
              <a:rPr lang="en-US" sz="1600" dirty="0"/>
              <a:t>By Visualizing the correlation of all characteristics using a thermal foot map function. But you can see from the heat map below that there is no correlation between any characteristic; this means that we cannot reduce the dimension.</a:t>
            </a:r>
            <a:endParaRPr lang="en-IN" sz="1600" dirty="0"/>
          </a:p>
        </p:txBody>
      </p:sp>
      <p:pic>
        <p:nvPicPr>
          <p:cNvPr id="1026" name="Picture 2">
            <a:extLst>
              <a:ext uri="{FF2B5EF4-FFF2-40B4-BE49-F238E27FC236}">
                <a16:creationId xmlns:a16="http://schemas.microsoft.com/office/drawing/2014/main" id="{BE5B1B58-7C88-635C-926C-0ECF1CE10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641" y="1436913"/>
            <a:ext cx="8339753" cy="5327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35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BB7FEA-9D69-C818-476F-1332E2AB9086}"/>
              </a:ext>
            </a:extLst>
          </p:cNvPr>
          <p:cNvSpPr>
            <a:spLocks noGrp="1"/>
          </p:cNvSpPr>
          <p:nvPr>
            <p:ph type="body" idx="1"/>
          </p:nvPr>
        </p:nvSpPr>
        <p:spPr>
          <a:xfrm>
            <a:off x="838200" y="363894"/>
            <a:ext cx="10515600" cy="6120882"/>
          </a:xfrm>
        </p:spPr>
        <p:txBody>
          <a:bodyPr>
            <a:normAutofit lnSpcReduction="10000"/>
          </a:bodyPr>
          <a:lstStyle/>
          <a:p>
            <a:r>
              <a:rPr lang="en-US" sz="1600" i="1" dirty="0"/>
              <a:t>Training and Testing of Data</a:t>
            </a:r>
          </a:p>
          <a:p>
            <a:pPr marL="114300" indent="0">
              <a:lnSpc>
                <a:spcPct val="100000"/>
              </a:lnSpc>
              <a:buNone/>
            </a:pPr>
            <a:r>
              <a:rPr lang="en-US" sz="1600" dirty="0"/>
              <a:t> In machine learning, the model is instructed to perform a variety of tasks using a training set of data. The model is trained using certain features from the training set. Therefore, the prototype contains these structures. Words or word clusters are taken from tweets for sentiment analysis. They build connections, understand concepts, come to judgments, and assess their level of confidence using the training data. The quality and quantity of the Machine Learning training data, we use determines how well our data project performs, just as much as the algorithms they do. As a result, provided the training set is correctly labelled, the model will be able to learn about the features.</a:t>
            </a:r>
          </a:p>
          <a:p>
            <a:pPr>
              <a:buFont typeface="Wingdings" panose="05000000000000000000" pitchFamily="2" charset="2"/>
              <a:buChar char="Ø"/>
            </a:pPr>
            <a:r>
              <a:rPr lang="en-US" sz="1600" i="1" dirty="0"/>
              <a:t>Decision Tree</a:t>
            </a:r>
          </a:p>
          <a:p>
            <a:pPr marL="114300" indent="0">
              <a:buNone/>
            </a:pPr>
            <a:r>
              <a:rPr lang="en-US" sz="1600" dirty="0"/>
              <a:t> The decision tree is a Machine Learning algorithm, it is mostly focused on classification-related issues. The decision tree has a structured classifier in which the nodes within display the components of a particular dataset. </a:t>
            </a:r>
            <a:r>
              <a:rPr lang="en-US" sz="1600" dirty="0" err="1"/>
              <a:t>Decisionnodes</a:t>
            </a:r>
            <a:r>
              <a:rPr lang="en-US" sz="1600" dirty="0"/>
              <a:t> and leaf nodes are both types of nodes found in decision trees.</a:t>
            </a:r>
          </a:p>
          <a:p>
            <a:pPr>
              <a:buFont typeface="Wingdings" panose="05000000000000000000" pitchFamily="2" charset="2"/>
              <a:buChar char="Ø"/>
            </a:pPr>
            <a:r>
              <a:rPr lang="en-US" sz="1600" dirty="0"/>
              <a:t> </a:t>
            </a:r>
            <a:r>
              <a:rPr lang="en-US" sz="1600" i="1" dirty="0"/>
              <a:t>Support Vector Machine </a:t>
            </a:r>
          </a:p>
          <a:p>
            <a:pPr marL="114300" indent="0">
              <a:buNone/>
            </a:pPr>
            <a:r>
              <a:rPr lang="en-US" sz="1600" dirty="0"/>
              <a:t>The SVM is an algorithm which is used in machine learning to categorize the task. It is frequently used for classification problems. SVM separates the data into two classes by mapping the data points to a high-dimensional space and then locating the best hyperplane.</a:t>
            </a:r>
          </a:p>
          <a:p>
            <a:pPr>
              <a:buFont typeface="Wingdings" panose="05000000000000000000" pitchFamily="2" charset="2"/>
              <a:buChar char="Ø"/>
            </a:pPr>
            <a:r>
              <a:rPr lang="en-US" sz="1600" dirty="0"/>
              <a:t> </a:t>
            </a:r>
            <a:r>
              <a:rPr lang="en-US" sz="1600" i="1" dirty="0"/>
              <a:t>Random Forest Classifier</a:t>
            </a:r>
          </a:p>
          <a:p>
            <a:pPr marL="114300" indent="0">
              <a:lnSpc>
                <a:spcPct val="100000"/>
              </a:lnSpc>
              <a:buNone/>
            </a:pPr>
            <a:r>
              <a:rPr lang="en-US" sz="1600" dirty="0"/>
              <a:t> The popular learning algorithm Random Forest is a part of the supervised learning methodology. It may be applied to ML issues involving both classification and regression. It is built on the idea of ensemble learning, which is a method of integrating many classifiers to address difficult issues and enhance model performance. Random Forest, as the name implies, is a classifier that uses several decision trees on different subsets of the provided dataset and averages them to increase the dataset’s prediction accuracy. Instead, then depending on a single decision tree, the random forest uses forecasts from each tree and predicts the result based on the votes of most predictions. </a:t>
            </a:r>
            <a:endParaRPr lang="en-IN" sz="1600" dirty="0"/>
          </a:p>
        </p:txBody>
      </p:sp>
    </p:spTree>
    <p:extLst>
      <p:ext uri="{BB962C8B-B14F-4D97-AF65-F5344CB8AC3E}">
        <p14:creationId xmlns:p14="http://schemas.microsoft.com/office/powerpoint/2010/main" val="341959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8CC9B62-EB08-4D09-80C7-4150CD83CC00}"/>
              </a:ext>
            </a:extLst>
          </p:cNvPr>
          <p:cNvSpPr>
            <a:spLocks noGrp="1"/>
          </p:cNvSpPr>
          <p:nvPr>
            <p:ph type="body" idx="1"/>
          </p:nvPr>
        </p:nvSpPr>
        <p:spPr>
          <a:xfrm>
            <a:off x="838200" y="401638"/>
            <a:ext cx="10515600" cy="5775325"/>
          </a:xfrm>
        </p:spPr>
        <p:txBody>
          <a:bodyPr>
            <a:normAutofit/>
          </a:bodyPr>
          <a:lstStyle/>
          <a:p>
            <a:pPr>
              <a:buFont typeface="Wingdings" panose="05000000000000000000" pitchFamily="2" charset="2"/>
              <a:buChar char="Ø"/>
            </a:pPr>
            <a:r>
              <a:rPr lang="en-US" sz="1600" i="1" dirty="0"/>
              <a:t>XGBoost</a:t>
            </a:r>
          </a:p>
          <a:p>
            <a:pPr marL="114300" indent="0">
              <a:buNone/>
            </a:pPr>
            <a:r>
              <a:rPr lang="en-US" sz="1600" dirty="0"/>
              <a:t> Extreme Gradient Boosting is a framework that can run on multiple languages. It is popular supervised learning which works on large datasets. It is implemented on top of the gradient boost. The way the XGBoost algorithm is designed to work uses the parallelization concept. It uses sequentially generated shallow decision trees and a highly scalable training method to minimize overfitting to deliver accurate results.</a:t>
            </a:r>
          </a:p>
          <a:p>
            <a:pPr marL="114300" indent="0">
              <a:buNone/>
            </a:pPr>
            <a:endParaRPr lang="en-US" sz="1600" dirty="0"/>
          </a:p>
          <a:p>
            <a:r>
              <a:rPr lang="en-US" sz="1600" dirty="0"/>
              <a:t> </a:t>
            </a:r>
            <a:r>
              <a:rPr lang="en-US" sz="1600" i="1" dirty="0"/>
              <a:t>Performance Metrics </a:t>
            </a:r>
          </a:p>
          <a:p>
            <a:pPr marL="114300" indent="0">
              <a:buNone/>
            </a:pPr>
            <a:r>
              <a:rPr lang="en-US" sz="1600" b="1" dirty="0"/>
              <a:t>Accuracy</a:t>
            </a:r>
            <a:r>
              <a:rPr lang="en-US" sz="1600" dirty="0"/>
              <a:t> - Accuracy is measured as the total count of actual predictions to the available predictions and it is multiplied by 100. </a:t>
            </a:r>
          </a:p>
          <a:p>
            <a:pPr marL="114300" indent="0">
              <a:buNone/>
            </a:pPr>
            <a:r>
              <a:rPr lang="en-US" sz="1600" b="1" dirty="0"/>
              <a:t>Precision</a:t>
            </a:r>
            <a:r>
              <a:rPr lang="en-US" sz="1600" dirty="0"/>
              <a:t> - The ratio of actual positives to the total available positives is known as precision. </a:t>
            </a:r>
          </a:p>
          <a:p>
            <a:pPr marL="114300" indent="0">
              <a:buNone/>
            </a:pPr>
            <a:r>
              <a:rPr lang="en-US" sz="1600" b="1" dirty="0"/>
              <a:t>Recall</a:t>
            </a:r>
            <a:r>
              <a:rPr lang="en-US" sz="1600" dirty="0"/>
              <a:t> - It mainly focuses on type-2 errors the ratio of true positives to false negatives is called recall.</a:t>
            </a:r>
          </a:p>
          <a:p>
            <a:pPr marL="114300" indent="0">
              <a:buNone/>
            </a:pPr>
            <a:r>
              <a:rPr lang="en-US" sz="1600" b="1" dirty="0"/>
              <a:t>Fl-score</a:t>
            </a:r>
            <a:r>
              <a:rPr lang="en-US" sz="1600" dirty="0"/>
              <a:t> - The harmonic mean performance metric parameters precision with recall known as f1-score.</a:t>
            </a:r>
            <a:endParaRPr lang="en-IN" sz="1600" dirty="0"/>
          </a:p>
        </p:txBody>
      </p:sp>
    </p:spTree>
    <p:extLst>
      <p:ext uri="{BB962C8B-B14F-4D97-AF65-F5344CB8AC3E}">
        <p14:creationId xmlns:p14="http://schemas.microsoft.com/office/powerpoint/2010/main" val="4225628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1C0446-B4B3-2EE1-4FCF-88EC050CCC1A}"/>
              </a:ext>
            </a:extLst>
          </p:cNvPr>
          <p:cNvSpPr>
            <a:spLocks noGrp="1"/>
          </p:cNvSpPr>
          <p:nvPr>
            <p:ph type="body" idx="1"/>
          </p:nvPr>
        </p:nvSpPr>
        <p:spPr>
          <a:xfrm>
            <a:off x="578498" y="606490"/>
            <a:ext cx="10972800" cy="5682343"/>
          </a:xfrm>
        </p:spPr>
        <p:txBody>
          <a:bodyPr/>
          <a:lstStyle/>
          <a:p>
            <a:pPr marL="114300" indent="0">
              <a:buNone/>
            </a:pPr>
            <a:r>
              <a:rPr lang="en-IN" dirty="0">
                <a:solidFill>
                  <a:srgbClr val="00B0F0"/>
                </a:solidFill>
              </a:rPr>
              <a:t>                                                         RESULTS</a:t>
            </a:r>
          </a:p>
          <a:p>
            <a:pPr marL="114300" indent="0">
              <a:buNone/>
            </a:pPr>
            <a:r>
              <a:rPr lang="en-US" sz="1600" dirty="0"/>
              <a:t>Random Forest worked the best to train the model, giving us an Accuracy (Balanced with precision &amp; recall) of around 70%.</a:t>
            </a:r>
          </a:p>
          <a:p>
            <a:pPr marL="114300" indent="0">
              <a:buNone/>
            </a:pPr>
            <a:endParaRPr lang="en-US" sz="1600" dirty="0">
              <a:solidFill>
                <a:srgbClr val="00B0F0"/>
              </a:solidFill>
            </a:endParaRPr>
          </a:p>
          <a:p>
            <a:pPr marL="114300" indent="0">
              <a:buNone/>
            </a:pPr>
            <a:endParaRPr lang="en-US" sz="1600" dirty="0">
              <a:solidFill>
                <a:srgbClr val="00B0F0"/>
              </a:solidFill>
            </a:endParaRPr>
          </a:p>
          <a:p>
            <a:pPr marL="114300" indent="0">
              <a:buNone/>
            </a:pPr>
            <a:endParaRPr lang="en-US" sz="1600" dirty="0">
              <a:solidFill>
                <a:srgbClr val="00B0F0"/>
              </a:solidFill>
            </a:endParaRPr>
          </a:p>
          <a:p>
            <a:pPr marL="114300" indent="0">
              <a:buNone/>
            </a:pPr>
            <a:endParaRPr lang="en-US" sz="1600" dirty="0">
              <a:solidFill>
                <a:srgbClr val="00B0F0"/>
              </a:solidFill>
            </a:endParaRPr>
          </a:p>
          <a:p>
            <a:pPr marL="114300" indent="0">
              <a:buNone/>
            </a:pPr>
            <a:endParaRPr lang="en-US" sz="1600" dirty="0">
              <a:solidFill>
                <a:srgbClr val="00B0F0"/>
              </a:solidFill>
            </a:endParaRPr>
          </a:p>
          <a:p>
            <a:pPr marL="114300" indent="0">
              <a:buNone/>
            </a:pPr>
            <a:endParaRPr lang="en-US" sz="1600" dirty="0">
              <a:solidFill>
                <a:srgbClr val="00B0F0"/>
              </a:solidFill>
            </a:endParaRPr>
          </a:p>
          <a:p>
            <a:pPr marL="114300" indent="0">
              <a:buNone/>
            </a:pPr>
            <a:r>
              <a:rPr lang="en-US" sz="1600" dirty="0">
                <a:solidFill>
                  <a:schemeClr val="tx1">
                    <a:lumMod val="75000"/>
                    <a:lumOff val="25000"/>
                  </a:schemeClr>
                </a:solidFill>
              </a:rPr>
              <a:t>Sample Prediction:</a:t>
            </a:r>
          </a:p>
          <a:p>
            <a:pPr marL="114300" indent="0">
              <a:buNone/>
            </a:pPr>
            <a:r>
              <a:rPr lang="en-US" sz="1600" dirty="0">
                <a:solidFill>
                  <a:schemeClr val="tx1">
                    <a:lumMod val="75000"/>
                    <a:lumOff val="25000"/>
                  </a:schemeClr>
                </a:solidFill>
              </a:rPr>
              <a:t>#1:</a:t>
            </a:r>
          </a:p>
          <a:p>
            <a:pPr marL="114300" indent="0">
              <a:buNone/>
            </a:pPr>
            <a:endParaRPr lang="en-US" sz="1600" dirty="0">
              <a:solidFill>
                <a:schemeClr val="tx1">
                  <a:lumMod val="75000"/>
                  <a:lumOff val="25000"/>
                </a:schemeClr>
              </a:solidFill>
            </a:endParaRPr>
          </a:p>
          <a:p>
            <a:pPr marL="114300" indent="0">
              <a:buNone/>
            </a:pPr>
            <a:endParaRPr lang="en-US" sz="1600" dirty="0">
              <a:solidFill>
                <a:schemeClr val="tx1">
                  <a:lumMod val="75000"/>
                  <a:lumOff val="25000"/>
                </a:schemeClr>
              </a:solidFill>
            </a:endParaRPr>
          </a:p>
          <a:p>
            <a:pPr marL="114300" indent="0">
              <a:buNone/>
            </a:pPr>
            <a:endParaRPr lang="en-US" sz="1600" dirty="0">
              <a:solidFill>
                <a:schemeClr val="tx1">
                  <a:lumMod val="75000"/>
                  <a:lumOff val="25000"/>
                </a:schemeClr>
              </a:solidFill>
            </a:endParaRPr>
          </a:p>
          <a:p>
            <a:pPr marL="114300" indent="0">
              <a:buNone/>
            </a:pPr>
            <a:r>
              <a:rPr lang="en-US" sz="1600" dirty="0">
                <a:solidFill>
                  <a:schemeClr val="tx1">
                    <a:lumMod val="75000"/>
                    <a:lumOff val="25000"/>
                  </a:schemeClr>
                </a:solidFill>
              </a:rPr>
              <a:t>#2:</a:t>
            </a:r>
          </a:p>
          <a:p>
            <a:pPr marL="114300" indent="0">
              <a:buNone/>
            </a:pPr>
            <a:endParaRPr lang="en-IN" sz="1600" dirty="0">
              <a:solidFill>
                <a:schemeClr val="tx1">
                  <a:lumMod val="75000"/>
                  <a:lumOff val="25000"/>
                </a:schemeClr>
              </a:solidFill>
            </a:endParaRPr>
          </a:p>
          <a:p>
            <a:pPr marL="114300" indent="0">
              <a:buNone/>
            </a:pPr>
            <a:endParaRPr lang="en-IN" sz="1600" dirty="0">
              <a:solidFill>
                <a:srgbClr val="00B0F0"/>
              </a:solidFill>
            </a:endParaRPr>
          </a:p>
        </p:txBody>
      </p:sp>
      <p:pic>
        <p:nvPicPr>
          <p:cNvPr id="5" name="Picture 4">
            <a:extLst>
              <a:ext uri="{FF2B5EF4-FFF2-40B4-BE49-F238E27FC236}">
                <a16:creationId xmlns:a16="http://schemas.microsoft.com/office/drawing/2014/main" id="{645E449B-E325-C3B7-CCD8-6A93E280C3E7}"/>
              </a:ext>
            </a:extLst>
          </p:cNvPr>
          <p:cNvPicPr>
            <a:picLocks noChangeAspect="1"/>
          </p:cNvPicPr>
          <p:nvPr/>
        </p:nvPicPr>
        <p:blipFill>
          <a:blip r:embed="rId2"/>
          <a:stretch>
            <a:fillRect/>
          </a:stretch>
        </p:blipFill>
        <p:spPr>
          <a:xfrm>
            <a:off x="2847908" y="1554463"/>
            <a:ext cx="3734321" cy="2121799"/>
          </a:xfrm>
          <a:prstGeom prst="rect">
            <a:avLst/>
          </a:prstGeom>
        </p:spPr>
      </p:pic>
      <p:pic>
        <p:nvPicPr>
          <p:cNvPr id="9" name="Picture 8">
            <a:extLst>
              <a:ext uri="{FF2B5EF4-FFF2-40B4-BE49-F238E27FC236}">
                <a16:creationId xmlns:a16="http://schemas.microsoft.com/office/drawing/2014/main" id="{EB167BD8-872E-3978-27D2-FA320C438956}"/>
              </a:ext>
            </a:extLst>
          </p:cNvPr>
          <p:cNvPicPr>
            <a:picLocks noChangeAspect="1"/>
          </p:cNvPicPr>
          <p:nvPr/>
        </p:nvPicPr>
        <p:blipFill>
          <a:blip r:embed="rId3"/>
          <a:stretch>
            <a:fillRect/>
          </a:stretch>
        </p:blipFill>
        <p:spPr>
          <a:xfrm>
            <a:off x="757849" y="4346402"/>
            <a:ext cx="7097115" cy="1066949"/>
          </a:xfrm>
          <a:prstGeom prst="rect">
            <a:avLst/>
          </a:prstGeom>
        </p:spPr>
      </p:pic>
      <p:pic>
        <p:nvPicPr>
          <p:cNvPr id="11" name="Picture 10">
            <a:extLst>
              <a:ext uri="{FF2B5EF4-FFF2-40B4-BE49-F238E27FC236}">
                <a16:creationId xmlns:a16="http://schemas.microsoft.com/office/drawing/2014/main" id="{37670AC6-00AF-E5BD-381C-1A9A624C11F7}"/>
              </a:ext>
            </a:extLst>
          </p:cNvPr>
          <p:cNvPicPr>
            <a:picLocks noChangeAspect="1"/>
          </p:cNvPicPr>
          <p:nvPr/>
        </p:nvPicPr>
        <p:blipFill>
          <a:blip r:embed="rId4"/>
          <a:stretch>
            <a:fillRect/>
          </a:stretch>
        </p:blipFill>
        <p:spPr>
          <a:xfrm>
            <a:off x="757849" y="5794246"/>
            <a:ext cx="5978851" cy="457264"/>
          </a:xfrm>
          <a:prstGeom prst="rect">
            <a:avLst/>
          </a:prstGeom>
        </p:spPr>
      </p:pic>
      <p:pic>
        <p:nvPicPr>
          <p:cNvPr id="13" name="Picture 12">
            <a:extLst>
              <a:ext uri="{FF2B5EF4-FFF2-40B4-BE49-F238E27FC236}">
                <a16:creationId xmlns:a16="http://schemas.microsoft.com/office/drawing/2014/main" id="{983C4F8C-1308-D370-5E8C-C01600324509}"/>
              </a:ext>
            </a:extLst>
          </p:cNvPr>
          <p:cNvPicPr>
            <a:picLocks noChangeAspect="1"/>
          </p:cNvPicPr>
          <p:nvPr/>
        </p:nvPicPr>
        <p:blipFill>
          <a:blip r:embed="rId5"/>
          <a:stretch>
            <a:fillRect/>
          </a:stretch>
        </p:blipFill>
        <p:spPr>
          <a:xfrm>
            <a:off x="757849" y="6251510"/>
            <a:ext cx="5978851" cy="205755"/>
          </a:xfrm>
          <a:prstGeom prst="rect">
            <a:avLst/>
          </a:prstGeom>
        </p:spPr>
      </p:pic>
    </p:spTree>
    <p:extLst>
      <p:ext uri="{BB962C8B-B14F-4D97-AF65-F5344CB8AC3E}">
        <p14:creationId xmlns:p14="http://schemas.microsoft.com/office/powerpoint/2010/main" val="68650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p:nvPr/>
        </p:nvSpPr>
        <p:spPr>
          <a:xfrm>
            <a:off x="4647616" y="285747"/>
            <a:ext cx="218056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060"/>
                </a:solidFill>
                <a:latin typeface="Calibri"/>
                <a:ea typeface="Calibri"/>
                <a:cs typeface="Calibri"/>
                <a:sym typeface="Calibri"/>
              </a:rPr>
              <a:t>Base Paper </a:t>
            </a:r>
            <a:endParaRPr/>
          </a:p>
        </p:txBody>
      </p:sp>
      <p:sp>
        <p:nvSpPr>
          <p:cNvPr id="104" name="Google Shape;104;p15"/>
          <p:cNvSpPr txBox="1"/>
          <p:nvPr/>
        </p:nvSpPr>
        <p:spPr>
          <a:xfrm>
            <a:off x="594592" y="898419"/>
            <a:ext cx="10934700" cy="877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700" dirty="0">
                <a:solidFill>
                  <a:srgbClr val="222222"/>
                </a:solidFill>
                <a:highlight>
                  <a:srgbClr val="FFFFFF"/>
                </a:highlight>
              </a:rPr>
              <a:t>Akshay, R., Tarun, G., Kiran, P. U., Devi, K. D., &amp; Vidhyalakshmi, M. (2022, December). Water-Quality-Analysis using Machine Learning. In </a:t>
            </a:r>
            <a:r>
              <a:rPr lang="en-US" sz="1700" i="1" dirty="0">
                <a:solidFill>
                  <a:srgbClr val="222222"/>
                </a:solidFill>
                <a:highlight>
                  <a:srgbClr val="FFFFFF"/>
                </a:highlight>
              </a:rPr>
              <a:t>2022 11th International Conference on System Modeling &amp; Advancement in Research Trends (SMART)</a:t>
            </a:r>
            <a:r>
              <a:rPr lang="en-US" sz="1700" dirty="0">
                <a:solidFill>
                  <a:srgbClr val="222222"/>
                </a:solidFill>
                <a:highlight>
                  <a:srgbClr val="FFFFFF"/>
                </a:highlight>
              </a:rPr>
              <a:t> (pp. 13-18). IEEE.</a:t>
            </a:r>
            <a:endParaRPr sz="2500" dirty="0">
              <a:solidFill>
                <a:srgbClr val="002060"/>
              </a:solidFill>
              <a:latin typeface="Calibri"/>
              <a:ea typeface="Calibri"/>
              <a:cs typeface="Calibri"/>
              <a:sym typeface="Calibri"/>
            </a:endParaRPr>
          </a:p>
        </p:txBody>
      </p:sp>
      <p:sp>
        <p:nvSpPr>
          <p:cNvPr id="105" name="Google Shape;105;p15"/>
          <p:cNvSpPr txBox="1"/>
          <p:nvPr/>
        </p:nvSpPr>
        <p:spPr>
          <a:xfrm>
            <a:off x="594592" y="2063015"/>
            <a:ext cx="9891300" cy="4294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a:solidFill>
                  <a:srgbClr val="002060"/>
                </a:solidFill>
                <a:latin typeface="Calibri"/>
                <a:ea typeface="Calibri"/>
                <a:cs typeface="Calibri"/>
                <a:sym typeface="Calibri"/>
              </a:rPr>
              <a:t>Objective</a:t>
            </a:r>
            <a:endParaRPr sz="1900"/>
          </a:p>
          <a:p>
            <a:pPr marL="0" marR="0" lvl="0" indent="0" algn="l" rtl="0">
              <a:spcBef>
                <a:spcPts val="0"/>
              </a:spcBef>
              <a:spcAft>
                <a:spcPts val="0"/>
              </a:spcAft>
              <a:buNone/>
            </a:pPr>
            <a:r>
              <a:rPr lang="en-US" sz="2300" b="1">
                <a:solidFill>
                  <a:srgbClr val="002060"/>
                </a:solidFill>
                <a:latin typeface="Calibri"/>
                <a:ea typeface="Calibri"/>
                <a:cs typeface="Calibri"/>
                <a:sym typeface="Calibri"/>
              </a:rPr>
              <a:t>1.</a:t>
            </a:r>
            <a:r>
              <a:rPr lang="en-US" sz="1600" b="1">
                <a:solidFill>
                  <a:schemeClr val="dk1"/>
                </a:solidFill>
              </a:rPr>
              <a:t>Develop and Implement Machine Learning Models:</a:t>
            </a:r>
            <a:r>
              <a:rPr lang="en-US" sz="1600">
                <a:solidFill>
                  <a:schemeClr val="dk1"/>
                </a:solidFill>
              </a:rPr>
              <a:t> To create and deploy various machine learning models tailored for analyzing water quality data, aiming to improve predictive accuracy and data interpretation.</a:t>
            </a:r>
            <a:endParaRPr sz="23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2300" b="1">
                <a:solidFill>
                  <a:srgbClr val="002060"/>
                </a:solidFill>
                <a:latin typeface="Calibri"/>
                <a:ea typeface="Calibri"/>
                <a:cs typeface="Calibri"/>
                <a:sym typeface="Calibri"/>
              </a:rPr>
              <a:t>2.</a:t>
            </a:r>
            <a:r>
              <a:rPr lang="en-US" sz="1600" b="1">
                <a:solidFill>
                  <a:schemeClr val="dk1"/>
                </a:solidFill>
              </a:rPr>
              <a:t>Evaluate Model Performance:</a:t>
            </a:r>
            <a:r>
              <a:rPr lang="en-US" sz="1600">
                <a:solidFill>
                  <a:schemeClr val="dk1"/>
                </a:solidFill>
              </a:rPr>
              <a:t> To assess the effectiveness and performance of different ML algorithms in predicting water quality parameters, comparing their accuracy, precision, and computational efficiency.</a:t>
            </a:r>
            <a:endParaRPr sz="23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2300" b="1">
                <a:solidFill>
                  <a:srgbClr val="002060"/>
                </a:solidFill>
                <a:latin typeface="Calibri"/>
                <a:ea typeface="Calibri"/>
                <a:cs typeface="Calibri"/>
                <a:sym typeface="Calibri"/>
              </a:rPr>
              <a:t>3. </a:t>
            </a:r>
            <a:r>
              <a:rPr lang="en-US" sz="1600" b="1">
                <a:solidFill>
                  <a:schemeClr val="dk1"/>
                </a:solidFill>
              </a:rPr>
              <a:t>Optimize Data Processing Techniques:</a:t>
            </a:r>
            <a:r>
              <a:rPr lang="en-US" sz="1600">
                <a:solidFill>
                  <a:schemeClr val="dk1"/>
                </a:solidFill>
              </a:rPr>
              <a:t> To refine data preprocessing and feature extraction methods to enhance the quality of input data for ML models, ensuring better model training and prediction outcomes.</a:t>
            </a:r>
            <a:endParaRPr sz="23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2300" b="1">
                <a:solidFill>
                  <a:srgbClr val="002060"/>
                </a:solidFill>
                <a:latin typeface="Calibri"/>
                <a:ea typeface="Calibri"/>
                <a:cs typeface="Calibri"/>
                <a:sym typeface="Calibri"/>
              </a:rPr>
              <a:t>4.</a:t>
            </a:r>
            <a:r>
              <a:rPr lang="en-US" sz="1600" b="1">
                <a:solidFill>
                  <a:schemeClr val="dk1"/>
                </a:solidFill>
              </a:rPr>
              <a:t>Integrate Real-Time Data Analysis:</a:t>
            </a:r>
            <a:r>
              <a:rPr lang="en-US" sz="1600">
                <a:solidFill>
                  <a:schemeClr val="dk1"/>
                </a:solidFill>
              </a:rPr>
              <a:t> To implement ML techniques that enable real-time water quality monitoring and analysis, facilitating prompt detection of anomalies and enabling timely interventions.</a:t>
            </a:r>
            <a:endParaRPr sz="2300" b="1">
              <a:solidFill>
                <a:srgbClr val="002060"/>
              </a:solidFill>
              <a:latin typeface="Calibri"/>
              <a:ea typeface="Calibri"/>
              <a:cs typeface="Calibri"/>
              <a:sym typeface="Calibri"/>
            </a:endParaRPr>
          </a:p>
          <a:p>
            <a:pPr marL="0" marR="0" lvl="0" indent="0" algn="l" rtl="0">
              <a:spcBef>
                <a:spcPts val="0"/>
              </a:spcBef>
              <a:spcAft>
                <a:spcPts val="0"/>
              </a:spcAft>
              <a:buNone/>
            </a:pPr>
            <a:r>
              <a:rPr lang="en-US" sz="2300" b="1">
                <a:solidFill>
                  <a:srgbClr val="002060"/>
                </a:solidFill>
                <a:latin typeface="Calibri"/>
                <a:ea typeface="Calibri"/>
                <a:cs typeface="Calibri"/>
                <a:sym typeface="Calibri"/>
              </a:rPr>
              <a:t>5.</a:t>
            </a:r>
            <a:r>
              <a:rPr lang="en-US" sz="1600" b="1">
                <a:solidFill>
                  <a:schemeClr val="dk1"/>
                </a:solidFill>
              </a:rPr>
              <a:t>Enhance Decision-Making Processes:</a:t>
            </a:r>
            <a:r>
              <a:rPr lang="en-US" sz="1600">
                <a:solidFill>
                  <a:schemeClr val="dk1"/>
                </a:solidFill>
              </a:rPr>
              <a:t> To leverage ML-generated insights to support and improve decision-making processes in water quality management, contributing to better environmental and public health outcomes.</a:t>
            </a:r>
            <a:endParaRPr sz="1900"/>
          </a:p>
          <a:p>
            <a:pPr marL="0" marR="0" lvl="0" indent="0" algn="l" rtl="0">
              <a:spcBef>
                <a:spcPts val="0"/>
              </a:spcBef>
              <a:spcAft>
                <a:spcPts val="0"/>
              </a:spcAft>
              <a:buNone/>
            </a:pPr>
            <a:endParaRPr sz="2300" b="1">
              <a:solidFill>
                <a:srgbClr val="00206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0420A0-50A9-8FCE-459F-824981DD9207}"/>
              </a:ext>
            </a:extLst>
          </p:cNvPr>
          <p:cNvSpPr>
            <a:spLocks noGrp="1"/>
          </p:cNvSpPr>
          <p:nvPr>
            <p:ph type="body" idx="1"/>
          </p:nvPr>
        </p:nvSpPr>
        <p:spPr>
          <a:xfrm>
            <a:off x="838200" y="438539"/>
            <a:ext cx="10515600" cy="5738424"/>
          </a:xfrm>
        </p:spPr>
        <p:txBody>
          <a:bodyPr>
            <a:normAutofit/>
          </a:bodyPr>
          <a:lstStyle/>
          <a:p>
            <a:pPr marL="114300" indent="0">
              <a:buNone/>
            </a:pPr>
            <a:r>
              <a:rPr lang="en-US" sz="1600" dirty="0"/>
              <a:t>Performance Metrics for machine learning algorithms</a:t>
            </a:r>
            <a:r>
              <a:rPr lang="en-IN" sz="1600" dirty="0"/>
              <a:t> :</a:t>
            </a:r>
          </a:p>
        </p:txBody>
      </p:sp>
      <p:pic>
        <p:nvPicPr>
          <p:cNvPr id="5" name="Picture 4">
            <a:extLst>
              <a:ext uri="{FF2B5EF4-FFF2-40B4-BE49-F238E27FC236}">
                <a16:creationId xmlns:a16="http://schemas.microsoft.com/office/drawing/2014/main" id="{3F6AA01D-5652-98F4-23CC-E4F83F69F596}"/>
              </a:ext>
            </a:extLst>
          </p:cNvPr>
          <p:cNvPicPr>
            <a:picLocks noChangeAspect="1"/>
          </p:cNvPicPr>
          <p:nvPr/>
        </p:nvPicPr>
        <p:blipFill>
          <a:blip r:embed="rId2"/>
          <a:stretch>
            <a:fillRect/>
          </a:stretch>
        </p:blipFill>
        <p:spPr>
          <a:xfrm>
            <a:off x="838200" y="1175659"/>
            <a:ext cx="10349204" cy="5402424"/>
          </a:xfrm>
          <a:prstGeom prst="rect">
            <a:avLst/>
          </a:prstGeom>
        </p:spPr>
      </p:pic>
    </p:spTree>
    <p:extLst>
      <p:ext uri="{BB962C8B-B14F-4D97-AF65-F5344CB8AC3E}">
        <p14:creationId xmlns:p14="http://schemas.microsoft.com/office/powerpoint/2010/main" val="1040287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71179C-7828-CC41-BCF8-5A28CEAB80A1}"/>
              </a:ext>
            </a:extLst>
          </p:cNvPr>
          <p:cNvSpPr>
            <a:spLocks noGrp="1"/>
          </p:cNvSpPr>
          <p:nvPr>
            <p:ph type="body" idx="1"/>
          </p:nvPr>
        </p:nvSpPr>
        <p:spPr>
          <a:xfrm>
            <a:off x="671804" y="569167"/>
            <a:ext cx="10944808" cy="5701004"/>
          </a:xfrm>
        </p:spPr>
        <p:txBody>
          <a:bodyPr>
            <a:normAutofit/>
          </a:bodyPr>
          <a:lstStyle/>
          <a:p>
            <a:pPr marL="114300" indent="0">
              <a:buNone/>
            </a:pPr>
            <a:r>
              <a:rPr lang="en-IN" sz="2400" dirty="0"/>
              <a:t>                                                                  </a:t>
            </a:r>
            <a:r>
              <a:rPr lang="en-IN" sz="2400" b="1" dirty="0"/>
              <a:t>Conclusion</a:t>
            </a:r>
          </a:p>
          <a:p>
            <a:pPr marL="114300" indent="0">
              <a:buNone/>
            </a:pPr>
            <a:r>
              <a:rPr lang="en-US" sz="2000" dirty="0"/>
              <a:t>Future cities would benefit from real-time monitoring and evaluation of water quality due to the advancement of machine learning techniques. This work presented the results of our most recent literature analysis and comparative recent studies on the assessment of water quality using big data analytics and machine learning models and methods. Finally, it offers a few insights into </a:t>
            </a:r>
            <a:r>
              <a:rPr lang="en-US" sz="2000" dirty="0" err="1"/>
              <a:t>theproblems</a:t>
            </a:r>
            <a:r>
              <a:rPr lang="en-US" sz="2000" dirty="0"/>
              <a:t>, demands, and needs of future studies. Environmental protection greatly benefits from the modelling and forecasting of water quality. The algorithm implemented in this work improves the performance of water quality classifiers. We previously examined the performance metrics of machine learning algorithms, and we found that by utilizing Hyperparameter Tuning along with Random Forest Classifier, we delivered a better improvement in the execution of different performance metrics of the models using Hyperparameter Tuning. We have got better improvement in performance metrics. This strategy may be applied and improved for automated water quality monitoring.</a:t>
            </a:r>
            <a:endParaRPr lang="en-IN" sz="2000" dirty="0"/>
          </a:p>
        </p:txBody>
      </p:sp>
    </p:spTree>
    <p:extLst>
      <p:ext uri="{BB962C8B-B14F-4D97-AF65-F5344CB8AC3E}">
        <p14:creationId xmlns:p14="http://schemas.microsoft.com/office/powerpoint/2010/main" val="2000129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1138652" y="297139"/>
            <a:ext cx="9767887" cy="5953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000"/>
              <a:buFont typeface="Cambria"/>
              <a:buNone/>
            </a:pPr>
            <a:r>
              <a:rPr lang="en-US" sz="3000" b="1" dirty="0">
                <a:solidFill>
                  <a:srgbClr val="002060"/>
                </a:solidFill>
                <a:latin typeface="Cambria"/>
                <a:ea typeface="Cambria"/>
                <a:cs typeface="Cambria"/>
                <a:sym typeface="Cambria"/>
              </a:rPr>
              <a:t>References </a:t>
            </a:r>
            <a:endParaRPr dirty="0"/>
          </a:p>
        </p:txBody>
      </p:sp>
      <p:sp>
        <p:nvSpPr>
          <p:cNvPr id="147" name="Google Shape;147;p22"/>
          <p:cNvSpPr txBox="1"/>
          <p:nvPr/>
        </p:nvSpPr>
        <p:spPr>
          <a:xfrm>
            <a:off x="783366" y="1065312"/>
            <a:ext cx="10326900" cy="5889264"/>
          </a:xfrm>
          <a:prstGeom prst="rect">
            <a:avLst/>
          </a:prstGeom>
          <a:noFill/>
          <a:ln>
            <a:noFill/>
          </a:ln>
        </p:spPr>
        <p:txBody>
          <a:bodyPr spcFirstLastPara="1" wrap="square" lIns="91425" tIns="45700" rIns="91425" bIns="45700" anchor="t" anchorCtr="0">
            <a:spAutoFit/>
          </a:bodyPr>
          <a:lstStyle/>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1.    Khan, Y., &amp; See, C. S. (2016, April). Predicting and analysing water quality using machine learning: a comprehensive model. In </a:t>
            </a:r>
            <a:r>
              <a:rPr lang="en-US" sz="1800" i="1" dirty="0">
                <a:solidFill>
                  <a:schemeClr val="dk1"/>
                </a:solidFill>
                <a:latin typeface="Calibri" panose="020F0502020204030204" pitchFamily="34" charset="0"/>
                <a:ea typeface="Calibri" panose="020F0502020204030204" pitchFamily="34" charset="0"/>
                <a:cs typeface="Calibri" panose="020F0502020204030204" pitchFamily="34" charset="0"/>
              </a:rPr>
              <a:t>2016 IEEE Long Island Systems, Applications and Technology Conference (LISAT)</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(pp. 1-6). IEEE.</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2.    Ahmed, A. N., Othman, F. B., Afan, H. A., Ibrahim, R. K., Fai, C. M., Hossain, M. S., ... &amp; Elshafie, A. (2019). Machine learning methods for better water quality prediction. </a:t>
            </a:r>
            <a:r>
              <a:rPr lang="en-US" sz="1800" i="1" dirty="0">
                <a:solidFill>
                  <a:schemeClr val="dk1"/>
                </a:solidFill>
                <a:latin typeface="Calibri" panose="020F0502020204030204" pitchFamily="34" charset="0"/>
                <a:ea typeface="Calibri" panose="020F0502020204030204" pitchFamily="34" charset="0"/>
                <a:cs typeface="Calibri" panose="020F0502020204030204" pitchFamily="34" charset="0"/>
              </a:rPr>
              <a:t>Journal of Hydrology</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i="1" dirty="0">
                <a:solidFill>
                  <a:schemeClr val="dk1"/>
                </a:solidFill>
                <a:latin typeface="Calibri" panose="020F0502020204030204" pitchFamily="34" charset="0"/>
                <a:ea typeface="Calibri" panose="020F0502020204030204" pitchFamily="34" charset="0"/>
                <a:cs typeface="Calibri" panose="020F0502020204030204" pitchFamily="34" charset="0"/>
              </a:rPr>
              <a:t>578</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124084.</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3.    Vergina, S. A., Kayalvizhi, S., Bhavadharini, R., &amp; Kalpana Devi, S. (2020). A real time water quality monitoring using machine learning algorithm. </a:t>
            </a:r>
            <a:r>
              <a:rPr lang="en-US" sz="1800" i="1" dirty="0">
                <a:solidFill>
                  <a:schemeClr val="dk1"/>
                </a:solidFill>
                <a:latin typeface="Calibri" panose="020F0502020204030204" pitchFamily="34" charset="0"/>
                <a:ea typeface="Calibri" panose="020F0502020204030204" pitchFamily="34" charset="0"/>
                <a:cs typeface="Calibri" panose="020F0502020204030204" pitchFamily="34" charset="0"/>
              </a:rPr>
              <a:t>Eur. J. Mol. Clin. Med</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i="1" dirty="0">
                <a:solidFill>
                  <a:schemeClr val="dk1"/>
                </a:solidFill>
                <a:latin typeface="Calibri" panose="020F0502020204030204" pitchFamily="34" charset="0"/>
                <a:ea typeface="Calibri" panose="020F0502020204030204" pitchFamily="34" charset="0"/>
                <a:cs typeface="Calibri" panose="020F0502020204030204" pitchFamily="34" charset="0"/>
              </a:rPr>
              <a:t>7</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(8), 2035-2041.</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4.    Melesse, A. M., Khosravi, K., Tiefenbacher, J. P., Heddam, S., Kim, S., Mosavi, A., &amp; Pham, B. T. (2020). River water salinity prediction using hybrid machine learning models. </a:t>
            </a:r>
            <a:r>
              <a:rPr lang="en-US" sz="1800" i="1" dirty="0">
                <a:solidFill>
                  <a:schemeClr val="dk1"/>
                </a:solidFill>
                <a:latin typeface="Calibri" panose="020F0502020204030204" pitchFamily="34" charset="0"/>
                <a:ea typeface="Calibri" panose="020F0502020204030204" pitchFamily="34" charset="0"/>
                <a:cs typeface="Calibri" panose="020F0502020204030204" pitchFamily="34" charset="0"/>
              </a:rPr>
              <a:t>Water</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i="1" dirty="0">
                <a:solidFill>
                  <a:schemeClr val="dk1"/>
                </a:solidFill>
                <a:latin typeface="Calibri" panose="020F0502020204030204" pitchFamily="34" charset="0"/>
                <a:ea typeface="Calibri" panose="020F0502020204030204" pitchFamily="34" charset="0"/>
                <a:cs typeface="Calibri" panose="020F0502020204030204" pitchFamily="34" charset="0"/>
              </a:rPr>
              <a:t>12</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(10), 2951.</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228600" algn="just" rtl="0">
              <a:lnSpc>
                <a:spcPct val="115000"/>
              </a:lnSpc>
              <a:spcBef>
                <a:spcPts val="1200"/>
              </a:spcBef>
              <a:spcAft>
                <a:spcPts val="0"/>
              </a:spcAft>
              <a:buClr>
                <a:schemeClr val="dk1"/>
              </a:buClr>
              <a:buSzPts val="1100"/>
              <a:buFont typeface="Arial"/>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5.    Kuthe, A., Bhake, C., Bhoyar, V., Yenurkar, A., Khandekar, V., &amp; Gawale, K. (2022). Water quality analysis using machine learning. </a:t>
            </a:r>
            <a:r>
              <a:rPr lang="en-US" sz="1800" i="1" dirty="0">
                <a:solidFill>
                  <a:schemeClr val="dk1"/>
                </a:solidFill>
                <a:latin typeface="Calibri" panose="020F0502020204030204" pitchFamily="34" charset="0"/>
                <a:ea typeface="Calibri" panose="020F0502020204030204" pitchFamily="34" charset="0"/>
                <a:cs typeface="Calibri" panose="020F0502020204030204" pitchFamily="34" charset="0"/>
              </a:rPr>
              <a:t>International Journal for Research in Applied Science and Engineering Technology</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i="1" dirty="0">
                <a:solidFill>
                  <a:schemeClr val="dk1"/>
                </a:solidFill>
                <a:latin typeface="Calibri" panose="020F0502020204030204" pitchFamily="34" charset="0"/>
                <a:ea typeface="Calibri" panose="020F0502020204030204" pitchFamily="34" charset="0"/>
                <a:cs typeface="Calibri" panose="020F0502020204030204" pitchFamily="34" charset="0"/>
              </a:rPr>
              <a:t>10</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(12), 581-585.</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15000"/>
              </a:lnSpc>
              <a:spcBef>
                <a:spcPts val="1200"/>
              </a:spcBef>
              <a:spcAft>
                <a:spcPts val="0"/>
              </a:spcAft>
              <a:buClr>
                <a:schemeClr val="dk1"/>
              </a:buClr>
              <a:buSzPts val="1100"/>
              <a:buFont typeface="Arial"/>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endParaRPr sz="18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228600" algn="just" rtl="0">
              <a:lnSpc>
                <a:spcPct val="115000"/>
              </a:lnSpc>
              <a:spcBef>
                <a:spcPts val="1200"/>
              </a:spcBef>
              <a:spcAft>
                <a:spcPts val="1200"/>
              </a:spcAft>
              <a:buClr>
                <a:schemeClr val="dk1"/>
              </a:buClr>
              <a:buSzPts val="1100"/>
              <a:buFont typeface="Arial"/>
              <a:buNone/>
            </a:pPr>
            <a:endParaRPr sz="2400" dirty="0">
              <a:solidFill>
                <a:srgbClr val="222222"/>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body" idx="1"/>
          </p:nvPr>
        </p:nvSpPr>
        <p:spPr>
          <a:xfrm>
            <a:off x="838200" y="229500"/>
            <a:ext cx="10515600" cy="6399000"/>
          </a:xfrm>
          <a:prstGeom prst="rect">
            <a:avLst/>
          </a:prstGeom>
        </p:spPr>
        <p:txBody>
          <a:bodyPr spcFirstLastPara="1" wrap="square" lIns="91425" tIns="45700" rIns="91425" bIns="45700" anchor="t" anchorCtr="0">
            <a:noAutofit/>
          </a:bodyPr>
          <a:lstStyle/>
          <a:p>
            <a:pPr marL="0" lvl="0" indent="-228600" algn="just" rtl="0">
              <a:lnSpc>
                <a:spcPct val="115000"/>
              </a:lnSpc>
              <a:spcBef>
                <a:spcPts val="1200"/>
              </a:spcBef>
              <a:spcAft>
                <a:spcPts val="0"/>
              </a:spcAft>
              <a:buClr>
                <a:schemeClr val="dk1"/>
              </a:buClr>
              <a:buSzPts val="1100"/>
              <a:buFont typeface="Arial"/>
              <a:buNone/>
            </a:pPr>
            <a:r>
              <a:rPr lang="en-US" sz="1800" dirty="0">
                <a:latin typeface="Calibri" panose="020F0502020204030204" pitchFamily="34" charset="0"/>
                <a:ea typeface="Calibri" panose="020F0502020204030204" pitchFamily="34" charset="0"/>
                <a:cs typeface="Calibri" panose="020F0502020204030204" pitchFamily="34" charset="0"/>
                <a:sym typeface="Arial"/>
              </a:rPr>
              <a:t>6.    Akshay, R., Tarun, G., Kiran, P. U., Devi, K. D., &amp; Vidhyalakshmi, M. (2022, December). Water-Quality-Analysis using Machine Learning. In </a:t>
            </a:r>
            <a:r>
              <a:rPr lang="en-US" sz="1800" i="1" dirty="0">
                <a:latin typeface="Calibri" panose="020F0502020204030204" pitchFamily="34" charset="0"/>
                <a:ea typeface="Calibri" panose="020F0502020204030204" pitchFamily="34" charset="0"/>
                <a:cs typeface="Calibri" panose="020F0502020204030204" pitchFamily="34" charset="0"/>
                <a:sym typeface="Arial"/>
              </a:rPr>
              <a:t>2022 11th International Conference on System Modeling &amp; Advancement in Research Trends (SMART)</a:t>
            </a:r>
            <a:r>
              <a:rPr lang="en-US" sz="1800" dirty="0">
                <a:latin typeface="Calibri" panose="020F0502020204030204" pitchFamily="34" charset="0"/>
                <a:ea typeface="Calibri" panose="020F0502020204030204" pitchFamily="34" charset="0"/>
                <a:cs typeface="Calibri" panose="020F0502020204030204" pitchFamily="34" charset="0"/>
                <a:sym typeface="Arial"/>
              </a:rPr>
              <a:t> (pp. 13-18). IEEE.</a:t>
            </a:r>
            <a:endParaRPr sz="18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Calibri" panose="020F0502020204030204" pitchFamily="34" charset="0"/>
                <a:ea typeface="Calibri" panose="020F0502020204030204" pitchFamily="34" charset="0"/>
                <a:cs typeface="Calibri" panose="020F0502020204030204" pitchFamily="34" charset="0"/>
                <a:sym typeface="Arial"/>
              </a:rPr>
              <a:t>7.    Kaddoura, S. (2022). Evaluation of machine learning algorithm on drinking water quality for better sustainability. </a:t>
            </a:r>
            <a:r>
              <a:rPr lang="en-US" sz="1800" i="1" dirty="0">
                <a:latin typeface="Calibri" panose="020F0502020204030204" pitchFamily="34" charset="0"/>
                <a:ea typeface="Calibri" panose="020F0502020204030204" pitchFamily="34" charset="0"/>
                <a:cs typeface="Calibri" panose="020F0502020204030204" pitchFamily="34" charset="0"/>
                <a:sym typeface="Arial"/>
              </a:rPr>
              <a:t>Sustainability</a:t>
            </a:r>
            <a:r>
              <a:rPr lang="en-US" sz="1800" dirty="0">
                <a:latin typeface="Calibri" panose="020F0502020204030204" pitchFamily="34" charset="0"/>
                <a:ea typeface="Calibri" panose="020F0502020204030204" pitchFamily="34" charset="0"/>
                <a:cs typeface="Calibri" panose="020F0502020204030204" pitchFamily="34" charset="0"/>
                <a:sym typeface="Arial"/>
              </a:rPr>
              <a:t>, </a:t>
            </a:r>
            <a:r>
              <a:rPr lang="en-US" sz="1800" i="1" dirty="0">
                <a:latin typeface="Calibri" panose="020F0502020204030204" pitchFamily="34" charset="0"/>
                <a:ea typeface="Calibri" panose="020F0502020204030204" pitchFamily="34" charset="0"/>
                <a:cs typeface="Calibri" panose="020F0502020204030204" pitchFamily="34" charset="0"/>
                <a:sym typeface="Arial"/>
              </a:rPr>
              <a:t>14</a:t>
            </a:r>
            <a:r>
              <a:rPr lang="en-US" sz="1800" dirty="0">
                <a:latin typeface="Calibri" panose="020F0502020204030204" pitchFamily="34" charset="0"/>
                <a:ea typeface="Calibri" panose="020F0502020204030204" pitchFamily="34" charset="0"/>
                <a:cs typeface="Calibri" panose="020F0502020204030204" pitchFamily="34" charset="0"/>
                <a:sym typeface="Arial"/>
              </a:rPr>
              <a:t>(18), 11478.</a:t>
            </a:r>
            <a:endParaRPr sz="18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Calibri" panose="020F0502020204030204" pitchFamily="34" charset="0"/>
                <a:ea typeface="Calibri" panose="020F0502020204030204" pitchFamily="34" charset="0"/>
                <a:cs typeface="Calibri" panose="020F0502020204030204" pitchFamily="34" charset="0"/>
                <a:sym typeface="Arial"/>
              </a:rPr>
              <a:t>8.    Poudel, D., Shrestha, D., Bhattarai, S., &amp; Ghimire, A. (2022). Comparison of machine learning algorithms in statistically imputed water potability dataset. </a:t>
            </a:r>
            <a:r>
              <a:rPr lang="en-US" sz="1800" i="1" dirty="0">
                <a:latin typeface="Calibri" panose="020F0502020204030204" pitchFamily="34" charset="0"/>
                <a:ea typeface="Calibri" panose="020F0502020204030204" pitchFamily="34" charset="0"/>
                <a:cs typeface="Calibri" panose="020F0502020204030204" pitchFamily="34" charset="0"/>
                <a:sym typeface="Arial"/>
              </a:rPr>
              <a:t>Journal of Innovations in Engineering Education</a:t>
            </a:r>
            <a:r>
              <a:rPr lang="en-US" sz="1800" dirty="0">
                <a:latin typeface="Calibri" panose="020F0502020204030204" pitchFamily="34" charset="0"/>
                <a:ea typeface="Calibri" panose="020F0502020204030204" pitchFamily="34" charset="0"/>
                <a:cs typeface="Calibri" panose="020F0502020204030204" pitchFamily="34" charset="0"/>
                <a:sym typeface="Arial"/>
              </a:rPr>
              <a:t>, </a:t>
            </a:r>
            <a:r>
              <a:rPr lang="en-US" sz="1800" i="1" dirty="0">
                <a:latin typeface="Calibri" panose="020F0502020204030204" pitchFamily="34" charset="0"/>
                <a:ea typeface="Calibri" panose="020F0502020204030204" pitchFamily="34" charset="0"/>
                <a:cs typeface="Calibri" panose="020F0502020204030204" pitchFamily="34" charset="0"/>
                <a:sym typeface="Arial"/>
              </a:rPr>
              <a:t>5</a:t>
            </a:r>
            <a:r>
              <a:rPr lang="en-US" sz="1800" dirty="0">
                <a:latin typeface="Calibri" panose="020F0502020204030204" pitchFamily="34" charset="0"/>
                <a:ea typeface="Calibri" panose="020F0502020204030204" pitchFamily="34" charset="0"/>
                <a:cs typeface="Calibri" panose="020F0502020204030204" pitchFamily="34" charset="0"/>
                <a:sym typeface="Arial"/>
              </a:rPr>
              <a:t>(1), 38-46.</a:t>
            </a:r>
            <a:endParaRPr sz="18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Calibri" panose="020F0502020204030204" pitchFamily="34" charset="0"/>
                <a:ea typeface="Calibri" panose="020F0502020204030204" pitchFamily="34" charset="0"/>
                <a:cs typeface="Calibri" panose="020F0502020204030204" pitchFamily="34" charset="0"/>
                <a:sym typeface="Arial"/>
              </a:rPr>
              <a:t>9.    Wang, X., Li, Y., Qiao, Q., Tavares, A., &amp; Liang, Y. (2023). Water quality prediction based on machine learning and comprehensive weighting methods. </a:t>
            </a:r>
            <a:r>
              <a:rPr lang="en-US" sz="1800" i="1" dirty="0">
                <a:latin typeface="Calibri" panose="020F0502020204030204" pitchFamily="34" charset="0"/>
                <a:ea typeface="Calibri" panose="020F0502020204030204" pitchFamily="34" charset="0"/>
                <a:cs typeface="Calibri" panose="020F0502020204030204" pitchFamily="34" charset="0"/>
                <a:sym typeface="Arial"/>
              </a:rPr>
              <a:t>Entropy</a:t>
            </a:r>
            <a:r>
              <a:rPr lang="en-US" sz="1800" dirty="0">
                <a:latin typeface="Calibri" panose="020F0502020204030204" pitchFamily="34" charset="0"/>
                <a:ea typeface="Calibri" panose="020F0502020204030204" pitchFamily="34" charset="0"/>
                <a:cs typeface="Calibri" panose="020F0502020204030204" pitchFamily="34" charset="0"/>
                <a:sym typeface="Arial"/>
              </a:rPr>
              <a:t>, </a:t>
            </a:r>
            <a:r>
              <a:rPr lang="en-US" sz="1800" i="1" dirty="0">
                <a:latin typeface="Calibri" panose="020F0502020204030204" pitchFamily="34" charset="0"/>
                <a:ea typeface="Calibri" panose="020F0502020204030204" pitchFamily="34" charset="0"/>
                <a:cs typeface="Calibri" panose="020F0502020204030204" pitchFamily="34" charset="0"/>
                <a:sym typeface="Arial"/>
              </a:rPr>
              <a:t>25</a:t>
            </a:r>
            <a:r>
              <a:rPr lang="en-US" sz="1800" dirty="0">
                <a:latin typeface="Calibri" panose="020F0502020204030204" pitchFamily="34" charset="0"/>
                <a:ea typeface="Calibri" panose="020F0502020204030204" pitchFamily="34" charset="0"/>
                <a:cs typeface="Calibri" panose="020F0502020204030204" pitchFamily="34" charset="0"/>
                <a:sym typeface="Arial"/>
              </a:rPr>
              <a:t>(8), 1186.</a:t>
            </a:r>
            <a:endParaRPr sz="18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Calibri" panose="020F0502020204030204" pitchFamily="34" charset="0"/>
                <a:ea typeface="Calibri" panose="020F0502020204030204" pitchFamily="34" charset="0"/>
                <a:cs typeface="Calibri" panose="020F0502020204030204" pitchFamily="34" charset="0"/>
                <a:sym typeface="Arial"/>
              </a:rPr>
              <a:t>10.    Patel, S., Shah, K., Vaghela, S., Aglodiya, M., &amp; Bhattad, R. (2023). Water Potability Prediction Using Machine Learning.</a:t>
            </a:r>
            <a:endParaRPr sz="18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228600" algn="just" rtl="0">
              <a:lnSpc>
                <a:spcPct val="115000"/>
              </a:lnSpc>
              <a:spcBef>
                <a:spcPts val="1200"/>
              </a:spcBef>
              <a:spcAft>
                <a:spcPts val="0"/>
              </a:spcAft>
              <a:buClr>
                <a:schemeClr val="dk1"/>
              </a:buClr>
              <a:buSzPts val="1100"/>
              <a:buFont typeface="Arial"/>
              <a:buNone/>
            </a:pPr>
            <a:r>
              <a:rPr lang="en-US" sz="1800" dirty="0">
                <a:latin typeface="Calibri" panose="020F0502020204030204" pitchFamily="34" charset="0"/>
                <a:ea typeface="Calibri" panose="020F0502020204030204" pitchFamily="34" charset="0"/>
                <a:cs typeface="Calibri" panose="020F0502020204030204" pitchFamily="34" charset="0"/>
                <a:sym typeface="Arial"/>
              </a:rPr>
              <a:t>11.    Brindha, D., Puli, V., NVSS, B. K. S., Mittakandala, V. S., &amp; Nanneboina, G. D. (2023, February). Water quality analysis and prediction using machine learning. In </a:t>
            </a:r>
            <a:r>
              <a:rPr lang="en-US" sz="1800" i="1" dirty="0">
                <a:latin typeface="Calibri" panose="020F0502020204030204" pitchFamily="34" charset="0"/>
                <a:ea typeface="Calibri" panose="020F0502020204030204" pitchFamily="34" charset="0"/>
                <a:cs typeface="Calibri" panose="020F0502020204030204" pitchFamily="34" charset="0"/>
                <a:sym typeface="Arial"/>
              </a:rPr>
              <a:t>2023 7th International Conference on Computing Methodologies and Communication (ICCMC)</a:t>
            </a:r>
            <a:r>
              <a:rPr lang="en-US" sz="1800" dirty="0">
                <a:latin typeface="Calibri" panose="020F0502020204030204" pitchFamily="34" charset="0"/>
                <a:ea typeface="Calibri" panose="020F0502020204030204" pitchFamily="34" charset="0"/>
                <a:cs typeface="Calibri" panose="020F0502020204030204" pitchFamily="34" charset="0"/>
                <a:sym typeface="Arial"/>
              </a:rPr>
              <a:t> (pp. 175-180). IEEE.</a:t>
            </a:r>
            <a:endParaRPr sz="1800" dirty="0">
              <a:latin typeface="Calibri" panose="020F0502020204030204" pitchFamily="34" charset="0"/>
              <a:ea typeface="Calibri" panose="020F0502020204030204" pitchFamily="34" charset="0"/>
              <a:cs typeface="Calibri" panose="020F0502020204030204" pitchFamily="34" charset="0"/>
              <a:sym typeface="Arial"/>
            </a:endParaRPr>
          </a:p>
          <a:p>
            <a:pPr marL="0" lvl="0" indent="-228600" algn="just" rtl="0">
              <a:lnSpc>
                <a:spcPct val="115000"/>
              </a:lnSpc>
              <a:spcBef>
                <a:spcPts val="1200"/>
              </a:spcBef>
              <a:spcAft>
                <a:spcPts val="1200"/>
              </a:spcAft>
              <a:buClr>
                <a:schemeClr val="dk1"/>
              </a:buClr>
              <a:buSzPts val="1100"/>
              <a:buFont typeface="Arial"/>
              <a:buNone/>
            </a:pPr>
            <a:endParaRPr sz="2300" dirty="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69F8A4-AF51-383B-8666-83BD6603A3CE}"/>
              </a:ext>
            </a:extLst>
          </p:cNvPr>
          <p:cNvSpPr>
            <a:spLocks noGrp="1"/>
          </p:cNvSpPr>
          <p:nvPr>
            <p:ph type="body" idx="1"/>
          </p:nvPr>
        </p:nvSpPr>
        <p:spPr>
          <a:xfrm>
            <a:off x="838200" y="531845"/>
            <a:ext cx="10515600" cy="5645118"/>
          </a:xfrm>
        </p:spPr>
        <p:txBody>
          <a:bodyPr/>
          <a:lstStyle/>
          <a:p>
            <a:pPr marL="114300" indent="0">
              <a:buNone/>
            </a:pPr>
            <a:endParaRPr lang="en-IN" dirty="0"/>
          </a:p>
        </p:txBody>
      </p:sp>
    </p:spTree>
    <p:extLst>
      <p:ext uri="{BB962C8B-B14F-4D97-AF65-F5344CB8AC3E}">
        <p14:creationId xmlns:p14="http://schemas.microsoft.com/office/powerpoint/2010/main" val="2127650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4" descr="How To Write A Thank You Note In Five Easy Steps"/>
          <p:cNvPicPr preferRelativeResize="0"/>
          <p:nvPr/>
        </p:nvPicPr>
        <p:blipFill rotWithShape="1">
          <a:blip r:embed="rId3">
            <a:alphaModFix/>
          </a:blip>
          <a:srcRect/>
          <a:stretch/>
        </p:blipFill>
        <p:spPr>
          <a:xfrm>
            <a:off x="838201" y="895350"/>
            <a:ext cx="11353800" cy="4660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body" idx="1"/>
          </p:nvPr>
        </p:nvSpPr>
        <p:spPr>
          <a:xfrm>
            <a:off x="499800" y="0"/>
            <a:ext cx="11351100" cy="65541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b="1" dirty="0">
                <a:latin typeface="Arial"/>
                <a:ea typeface="Arial"/>
                <a:cs typeface="Arial"/>
                <a:sym typeface="Arial"/>
              </a:rPr>
              <a:t>                                     </a:t>
            </a:r>
            <a:r>
              <a:rPr lang="en-US" b="1" dirty="0">
                <a:solidFill>
                  <a:schemeClr val="accent1">
                    <a:lumMod val="75000"/>
                  </a:schemeClr>
                </a:solidFill>
                <a:latin typeface="Cambria" panose="02040503050406030204" pitchFamily="18" charset="0"/>
                <a:ea typeface="Cambria" panose="02040503050406030204" pitchFamily="18" charset="0"/>
                <a:cs typeface="Arial"/>
                <a:sym typeface="Arial"/>
              </a:rPr>
              <a:t>LITERATURE SURVEY</a:t>
            </a:r>
            <a:endParaRPr b="1" dirty="0">
              <a:solidFill>
                <a:schemeClr val="accent1">
                  <a:lumMod val="75000"/>
                </a:schemeClr>
              </a:solidFill>
              <a:latin typeface="Cambria" panose="02040503050406030204" pitchFamily="18" charset="0"/>
              <a:ea typeface="Cambria" panose="02040503050406030204" pitchFamily="18" charset="0"/>
              <a:cs typeface="Arial"/>
              <a:sym typeface="Arial"/>
            </a:endParaRPr>
          </a:p>
          <a:p>
            <a:pPr marL="457200" lvl="0" indent="0" algn="l" rtl="0">
              <a:lnSpc>
                <a:spcPct val="115000"/>
              </a:lnSpc>
              <a:spcBef>
                <a:spcPts val="1200"/>
              </a:spcBef>
              <a:spcAft>
                <a:spcPts val="0"/>
              </a:spcAft>
              <a:buNone/>
            </a:pPr>
            <a:endParaRPr sz="1600" dirty="0">
              <a:latin typeface="Arial"/>
              <a:ea typeface="Arial"/>
              <a:cs typeface="Arial"/>
              <a:sym typeface="Arial"/>
            </a:endParaRPr>
          </a:p>
          <a:p>
            <a:pPr marL="0" lvl="0" indent="0" algn="l" rtl="0">
              <a:spcBef>
                <a:spcPts val="1200"/>
              </a:spcBef>
              <a:spcAft>
                <a:spcPts val="0"/>
              </a:spcAft>
              <a:buNone/>
            </a:pPr>
            <a:endParaRPr sz="3300" dirty="0"/>
          </a:p>
        </p:txBody>
      </p:sp>
      <p:graphicFrame>
        <p:nvGraphicFramePr>
          <p:cNvPr id="2" name="Table 1">
            <a:extLst>
              <a:ext uri="{FF2B5EF4-FFF2-40B4-BE49-F238E27FC236}">
                <a16:creationId xmlns:a16="http://schemas.microsoft.com/office/drawing/2014/main" id="{76C67063-EA6F-3E9C-F14A-DB51048CDEB2}"/>
              </a:ext>
            </a:extLst>
          </p:cNvPr>
          <p:cNvGraphicFramePr>
            <a:graphicFrameLocks noGrp="1"/>
          </p:cNvGraphicFramePr>
          <p:nvPr>
            <p:extLst>
              <p:ext uri="{D42A27DB-BD31-4B8C-83A1-F6EECF244321}">
                <p14:modId xmlns:p14="http://schemas.microsoft.com/office/powerpoint/2010/main" val="3225314679"/>
              </p:ext>
            </p:extLst>
          </p:nvPr>
        </p:nvGraphicFramePr>
        <p:xfrm>
          <a:off x="334299" y="786581"/>
          <a:ext cx="11357901" cy="5908501"/>
        </p:xfrm>
        <a:graphic>
          <a:graphicData uri="http://schemas.openxmlformats.org/drawingml/2006/table">
            <a:tbl>
              <a:tblPr firstRow="1" bandRow="1">
                <a:tableStyleId>{5C22544A-7EE6-4342-B048-85BDC9FD1C3A}</a:tableStyleId>
              </a:tblPr>
              <a:tblGrid>
                <a:gridCol w="717755">
                  <a:extLst>
                    <a:ext uri="{9D8B030D-6E8A-4147-A177-3AD203B41FA5}">
                      <a16:colId xmlns:a16="http://schemas.microsoft.com/office/drawing/2014/main" val="879149268"/>
                    </a:ext>
                  </a:extLst>
                </a:gridCol>
                <a:gridCol w="2131473">
                  <a:extLst>
                    <a:ext uri="{9D8B030D-6E8A-4147-A177-3AD203B41FA5}">
                      <a16:colId xmlns:a16="http://schemas.microsoft.com/office/drawing/2014/main" val="1807430013"/>
                    </a:ext>
                  </a:extLst>
                </a:gridCol>
                <a:gridCol w="1837425">
                  <a:extLst>
                    <a:ext uri="{9D8B030D-6E8A-4147-A177-3AD203B41FA5}">
                      <a16:colId xmlns:a16="http://schemas.microsoft.com/office/drawing/2014/main" val="1878281344"/>
                    </a:ext>
                  </a:extLst>
                </a:gridCol>
                <a:gridCol w="1634395">
                  <a:extLst>
                    <a:ext uri="{9D8B030D-6E8A-4147-A177-3AD203B41FA5}">
                      <a16:colId xmlns:a16="http://schemas.microsoft.com/office/drawing/2014/main" val="3676756306"/>
                    </a:ext>
                  </a:extLst>
                </a:gridCol>
                <a:gridCol w="1187728">
                  <a:extLst>
                    <a:ext uri="{9D8B030D-6E8A-4147-A177-3AD203B41FA5}">
                      <a16:colId xmlns:a16="http://schemas.microsoft.com/office/drawing/2014/main" val="2196319594"/>
                    </a:ext>
                  </a:extLst>
                </a:gridCol>
                <a:gridCol w="3849125">
                  <a:extLst>
                    <a:ext uri="{9D8B030D-6E8A-4147-A177-3AD203B41FA5}">
                      <a16:colId xmlns:a16="http://schemas.microsoft.com/office/drawing/2014/main" val="2865220637"/>
                    </a:ext>
                  </a:extLst>
                </a:gridCol>
              </a:tblGrid>
              <a:tr h="514532">
                <a:tc>
                  <a:txBody>
                    <a:bodyPr/>
                    <a:lstStyle/>
                    <a:p>
                      <a:pPr algn="ctr"/>
                      <a:r>
                        <a:rPr lang="en-US" dirty="0"/>
                        <a:t>Sr.no</a:t>
                      </a:r>
                      <a:endParaRPr lang="en-IN" dirty="0"/>
                    </a:p>
                  </a:txBody>
                  <a:tcPr/>
                </a:tc>
                <a:tc>
                  <a:txBody>
                    <a:bodyPr/>
                    <a:lstStyle/>
                    <a:p>
                      <a:pPr algn="ctr"/>
                      <a:r>
                        <a:rPr lang="en-US" b="1" dirty="0"/>
                        <a:t>Title</a:t>
                      </a:r>
                      <a:endParaRPr lang="en-IN" b="1" dirty="0"/>
                    </a:p>
                  </a:txBody>
                  <a:tcPr/>
                </a:tc>
                <a:tc>
                  <a:txBody>
                    <a:bodyPr/>
                    <a:lstStyle/>
                    <a:p>
                      <a:pPr algn="ctr"/>
                      <a:r>
                        <a:rPr lang="en-US" dirty="0"/>
                        <a:t>Author</a:t>
                      </a:r>
                      <a:endParaRPr lang="en-IN" dirty="0"/>
                    </a:p>
                  </a:txBody>
                  <a:tcPr/>
                </a:tc>
                <a:tc>
                  <a:txBody>
                    <a:bodyPr/>
                    <a:lstStyle/>
                    <a:p>
                      <a:pPr algn="ctr"/>
                      <a:r>
                        <a:rPr lang="en-US" dirty="0"/>
                        <a:t>Publication</a:t>
                      </a:r>
                      <a:endParaRPr lang="en-IN" dirty="0"/>
                    </a:p>
                  </a:txBody>
                  <a:tcPr/>
                </a:tc>
                <a:tc>
                  <a:txBody>
                    <a:bodyPr/>
                    <a:lstStyle/>
                    <a:p>
                      <a:pPr algn="ctr"/>
                      <a:r>
                        <a:rPr lang="en-US" dirty="0"/>
                        <a:t>Year</a:t>
                      </a:r>
                      <a:endParaRPr lang="en-IN" dirty="0"/>
                    </a:p>
                  </a:txBody>
                  <a:tcPr/>
                </a:tc>
                <a:tc>
                  <a:txBody>
                    <a:bodyPr/>
                    <a:lstStyle/>
                    <a:p>
                      <a:pPr algn="ctr"/>
                      <a:r>
                        <a:rPr lang="en-US" dirty="0"/>
                        <a:t>Description</a:t>
                      </a:r>
                    </a:p>
                    <a:p>
                      <a:pPr algn="ctr"/>
                      <a:endParaRPr lang="en-IN" dirty="0"/>
                    </a:p>
                  </a:txBody>
                  <a:tcPr/>
                </a:tc>
                <a:extLst>
                  <a:ext uri="{0D108BD9-81ED-4DB2-BD59-A6C34878D82A}">
                    <a16:rowId xmlns:a16="http://schemas.microsoft.com/office/drawing/2014/main" val="3560216651"/>
                  </a:ext>
                </a:extLst>
              </a:tr>
              <a:tr h="1573863">
                <a:tc>
                  <a:txBody>
                    <a:bodyPr/>
                    <a:lstStyle/>
                    <a:p>
                      <a:pPr algn="ctr"/>
                      <a:r>
                        <a:rPr lang="en-US" sz="1400" dirty="0"/>
                        <a:t>1</a:t>
                      </a:r>
                      <a:endParaRPr lang="en-IN" sz="1400" dirty="0"/>
                    </a:p>
                  </a:txBody>
                  <a:tcPr/>
                </a:tc>
                <a:tc>
                  <a:txBody>
                    <a:bodyPr/>
                    <a:lstStyle/>
                    <a:p>
                      <a:pPr algn="ctr"/>
                      <a:r>
                        <a:rPr lang="en-IN" sz="1400" b="0" i="0" u="none" strike="noStrike" cap="none" dirty="0">
                          <a:solidFill>
                            <a:schemeClr val="dk1"/>
                          </a:solidFill>
                          <a:effectLst/>
                          <a:latin typeface="+mn-lt"/>
                          <a:ea typeface="+mn-ea"/>
                          <a:cs typeface="+mn-cs"/>
                          <a:sym typeface="Arial"/>
                        </a:rPr>
                        <a:t>Predicting and analysing water quality using machine learning: a comprehensive model</a:t>
                      </a:r>
                      <a:endParaRPr lang="en-IN" sz="1400" dirty="0"/>
                    </a:p>
                  </a:txBody>
                  <a:tcPr/>
                </a:tc>
                <a:tc>
                  <a:txBody>
                    <a:bodyPr/>
                    <a:lstStyle/>
                    <a:p>
                      <a:pPr algn="ctr"/>
                      <a:r>
                        <a:rPr lang="en-IN" sz="1400" b="0" i="0" u="none" strike="noStrike" cap="none" dirty="0">
                          <a:solidFill>
                            <a:schemeClr val="dk1"/>
                          </a:solidFill>
                          <a:effectLst/>
                          <a:latin typeface="+mn-lt"/>
                          <a:ea typeface="+mn-ea"/>
                          <a:cs typeface="+mn-cs"/>
                          <a:sym typeface="Arial"/>
                        </a:rPr>
                        <a:t>Y Khan,</a:t>
                      </a:r>
                    </a:p>
                    <a:p>
                      <a:pPr algn="ctr"/>
                      <a:r>
                        <a:rPr lang="en-IN" sz="1400" b="0" i="0" u="none" strike="noStrike" cap="none" dirty="0">
                          <a:solidFill>
                            <a:schemeClr val="dk1"/>
                          </a:solidFill>
                          <a:effectLst/>
                          <a:latin typeface="+mn-lt"/>
                          <a:ea typeface="+mn-ea"/>
                          <a:cs typeface="+mn-cs"/>
                          <a:sym typeface="Arial"/>
                        </a:rPr>
                        <a:t>CS See</a:t>
                      </a:r>
                      <a:endParaRPr lang="en-IN" sz="1400" u="none" dirty="0"/>
                    </a:p>
                  </a:txBody>
                  <a:tcPr/>
                </a:tc>
                <a:tc>
                  <a:txBody>
                    <a:bodyPr/>
                    <a:lstStyle/>
                    <a:p>
                      <a:pPr algn="ctr"/>
                      <a:r>
                        <a:rPr lang="en-US" sz="1400" dirty="0"/>
                        <a:t>IEEE</a:t>
                      </a:r>
                      <a:endParaRPr lang="en-IN" sz="1400" dirty="0"/>
                    </a:p>
                  </a:txBody>
                  <a:tcPr/>
                </a:tc>
                <a:tc>
                  <a:txBody>
                    <a:bodyPr/>
                    <a:lstStyle/>
                    <a:p>
                      <a:pPr algn="ctr"/>
                      <a:r>
                        <a:rPr lang="en-US" sz="1400" dirty="0"/>
                        <a:t>2016</a:t>
                      </a:r>
                      <a:endParaRPr lang="en-IN" sz="1400" dirty="0"/>
                    </a:p>
                  </a:txBody>
                  <a:tcPr/>
                </a:tc>
                <a:tc>
                  <a:txBody>
                    <a:bodyPr/>
                    <a:lstStyle/>
                    <a:p>
                      <a:pPr algn="l"/>
                      <a:r>
                        <a:rPr lang="en-US" sz="1400" dirty="0"/>
                        <a:t>In the paper the authors used machine learning techniques such as decision trees and support vector machines (SVM) to predict water quality. They implemented a comprehensive model incorporating multiple environmental parameters for accurate analysis.</a:t>
                      </a:r>
                      <a:endParaRPr lang="en-IN" sz="1400" dirty="0"/>
                    </a:p>
                  </a:txBody>
                  <a:tcPr/>
                </a:tc>
                <a:extLst>
                  <a:ext uri="{0D108BD9-81ED-4DB2-BD59-A6C34878D82A}">
                    <a16:rowId xmlns:a16="http://schemas.microsoft.com/office/drawing/2014/main" val="2394133188"/>
                  </a:ext>
                </a:extLst>
              </a:tr>
              <a:tr h="1793701">
                <a:tc>
                  <a:txBody>
                    <a:bodyPr/>
                    <a:lstStyle/>
                    <a:p>
                      <a:pPr algn="ctr"/>
                      <a:r>
                        <a:rPr lang="en-US" sz="1400" dirty="0"/>
                        <a:t>2</a:t>
                      </a:r>
                      <a:endParaRPr lang="en-IN" sz="1400" dirty="0"/>
                    </a:p>
                  </a:txBody>
                  <a:tcPr/>
                </a:tc>
                <a:tc>
                  <a:txBody>
                    <a:bodyPr/>
                    <a:lstStyle/>
                    <a:p>
                      <a:pPr algn="ctr"/>
                      <a:r>
                        <a:rPr lang="en-IN" sz="1400" b="0" i="0" u="none" strike="noStrike" cap="none" dirty="0">
                          <a:solidFill>
                            <a:schemeClr val="dk1"/>
                          </a:solidFill>
                          <a:effectLst/>
                          <a:latin typeface="+mn-lt"/>
                          <a:ea typeface="+mn-ea"/>
                          <a:cs typeface="+mn-cs"/>
                          <a:sym typeface="Arial"/>
                        </a:rPr>
                        <a:t>Machine learning methods for better water quality prediction. </a:t>
                      </a:r>
                      <a:endParaRPr lang="en-IN" sz="1400" dirty="0"/>
                    </a:p>
                  </a:txBody>
                  <a:tcPr/>
                </a:tc>
                <a:tc>
                  <a:txBody>
                    <a:bodyPr/>
                    <a:lstStyle/>
                    <a:p>
                      <a:pPr algn="ctr"/>
                      <a:r>
                        <a:rPr lang="en-IN" sz="1400" b="0" i="0" u="none" strike="noStrike" cap="none" dirty="0">
                          <a:solidFill>
                            <a:schemeClr val="dk1"/>
                          </a:solidFill>
                          <a:effectLst/>
                          <a:latin typeface="+mn-lt"/>
                          <a:ea typeface="+mn-ea"/>
                          <a:cs typeface="+mn-cs"/>
                          <a:sym typeface="Arial"/>
                        </a:rPr>
                        <a:t>AN Ahmed,</a:t>
                      </a:r>
                    </a:p>
                    <a:p>
                      <a:pPr algn="ctr"/>
                      <a:r>
                        <a:rPr lang="en-IN" sz="1400" b="0" i="0" u="none" strike="noStrike" cap="none" dirty="0">
                          <a:solidFill>
                            <a:schemeClr val="dk1"/>
                          </a:solidFill>
                          <a:effectLst/>
                          <a:latin typeface="+mn-lt"/>
                          <a:ea typeface="+mn-ea"/>
                          <a:cs typeface="+mn-cs"/>
                          <a:sym typeface="Arial"/>
                        </a:rPr>
                        <a:t>FB Othman,</a:t>
                      </a:r>
                    </a:p>
                    <a:p>
                      <a:pPr algn="ctr"/>
                      <a:r>
                        <a:rPr lang="en-IN" sz="1400" b="0" i="0" u="none" strike="noStrike" cap="none" dirty="0">
                          <a:solidFill>
                            <a:schemeClr val="dk1"/>
                          </a:solidFill>
                          <a:effectLst/>
                          <a:latin typeface="+mn-lt"/>
                          <a:ea typeface="+mn-ea"/>
                          <a:cs typeface="+mn-cs"/>
                          <a:sym typeface="Arial"/>
                        </a:rPr>
                        <a:t>HA Afan,</a:t>
                      </a:r>
                    </a:p>
                    <a:p>
                      <a:pPr algn="ctr"/>
                      <a:r>
                        <a:rPr lang="en-IN" sz="1400" b="0" i="0" u="none" strike="noStrike" cap="none" dirty="0">
                          <a:solidFill>
                            <a:schemeClr val="dk1"/>
                          </a:solidFill>
                          <a:effectLst/>
                          <a:latin typeface="+mn-lt"/>
                          <a:ea typeface="+mn-ea"/>
                          <a:cs typeface="+mn-cs"/>
                          <a:sym typeface="Arial"/>
                        </a:rPr>
                        <a:t>RK Ibrahim</a:t>
                      </a:r>
                      <a:endParaRPr lang="en-IN" sz="1400" u="none" dirty="0"/>
                    </a:p>
                  </a:txBody>
                  <a:tcPr/>
                </a:tc>
                <a:tc>
                  <a:txBody>
                    <a:bodyPr/>
                    <a:lstStyle/>
                    <a:p>
                      <a:pPr algn="ctr"/>
                      <a:r>
                        <a:rPr lang="en-US" sz="1400" dirty="0"/>
                        <a:t>Elsevier</a:t>
                      </a:r>
                      <a:endParaRPr lang="en-IN" sz="1400" dirty="0"/>
                    </a:p>
                  </a:txBody>
                  <a:tcPr/>
                </a:tc>
                <a:tc>
                  <a:txBody>
                    <a:bodyPr/>
                    <a:lstStyle/>
                    <a:p>
                      <a:pPr algn="ctr"/>
                      <a:r>
                        <a:rPr lang="en-US" sz="1400" dirty="0"/>
                        <a:t>2019</a:t>
                      </a:r>
                      <a:endParaRPr lang="en-IN" sz="1400" dirty="0"/>
                    </a:p>
                  </a:txBody>
                  <a:tcPr/>
                </a:tc>
                <a:tc>
                  <a:txBody>
                    <a:bodyPr/>
                    <a:lstStyle/>
                    <a:p>
                      <a:pPr algn="l"/>
                      <a:r>
                        <a:rPr lang="en-US" sz="1400" dirty="0"/>
                        <a:t>The paper explores various machine learning methods, including support vector machines (SVM), artificial neural networks (ANN), and decision trees, for improving water quality prediction. These techniques are compared to enhance accuracy and efficiency in predicting water quality parameters.</a:t>
                      </a:r>
                      <a:endParaRPr lang="en-IN" sz="1400" dirty="0"/>
                    </a:p>
                  </a:txBody>
                  <a:tcPr/>
                </a:tc>
                <a:extLst>
                  <a:ext uri="{0D108BD9-81ED-4DB2-BD59-A6C34878D82A}">
                    <a16:rowId xmlns:a16="http://schemas.microsoft.com/office/drawing/2014/main" val="2066244543"/>
                  </a:ext>
                </a:extLst>
              </a:tr>
              <a:tr h="1997594">
                <a:tc>
                  <a:txBody>
                    <a:bodyPr/>
                    <a:lstStyle/>
                    <a:p>
                      <a:pPr algn="ctr"/>
                      <a:r>
                        <a:rPr lang="en-US" dirty="0"/>
                        <a:t>3</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A real time water quality monitoring using machine learning algorithm</a:t>
                      </a:r>
                      <a:endParaRPr lang="en-IN" dirty="0"/>
                    </a:p>
                  </a:txBody>
                  <a:tcPr/>
                </a:tc>
                <a:tc>
                  <a:txBody>
                    <a:bodyPr/>
                    <a:lstStyle/>
                    <a:p>
                      <a:pPr algn="ctr"/>
                      <a:r>
                        <a:rPr lang="pt-BR" sz="1400" b="0" i="0" u="none" strike="noStrike" cap="none" dirty="0">
                          <a:solidFill>
                            <a:schemeClr val="dk1"/>
                          </a:solidFill>
                          <a:effectLst/>
                          <a:latin typeface="+mn-lt"/>
                          <a:ea typeface="+mn-ea"/>
                          <a:cs typeface="+mn-cs"/>
                          <a:sym typeface="Arial"/>
                        </a:rPr>
                        <a:t>SA Vergina, </a:t>
                      </a:r>
                    </a:p>
                    <a:p>
                      <a:pPr algn="ctr"/>
                      <a:r>
                        <a:rPr lang="pt-BR" sz="1400" b="0" i="0" u="none" strike="noStrike" cap="none" dirty="0">
                          <a:solidFill>
                            <a:schemeClr val="dk1"/>
                          </a:solidFill>
                          <a:effectLst/>
                          <a:latin typeface="+mn-lt"/>
                          <a:ea typeface="+mn-ea"/>
                          <a:cs typeface="+mn-cs"/>
                          <a:sym typeface="Arial"/>
                        </a:rPr>
                        <a:t>S Kayalvizhi, </a:t>
                      </a:r>
                    </a:p>
                    <a:p>
                      <a:pPr algn="ctr"/>
                      <a:r>
                        <a:rPr lang="pt-BR" sz="1400" b="0" i="0" u="none" strike="noStrike" cap="none" dirty="0">
                          <a:solidFill>
                            <a:schemeClr val="dk1"/>
                          </a:solidFill>
                          <a:effectLst/>
                          <a:latin typeface="+mn-lt"/>
                          <a:ea typeface="+mn-ea"/>
                          <a:cs typeface="+mn-cs"/>
                          <a:sym typeface="Arial"/>
                        </a:rPr>
                        <a:t>R Bhavadharini, </a:t>
                      </a:r>
                    </a:p>
                    <a:p>
                      <a:pPr algn="ctr"/>
                      <a:r>
                        <a:rPr lang="pt-BR" sz="1400" b="0" i="0" u="none" strike="noStrike" cap="none" dirty="0">
                          <a:solidFill>
                            <a:schemeClr val="dk1"/>
                          </a:solidFill>
                          <a:effectLst/>
                          <a:latin typeface="+mn-lt"/>
                          <a:ea typeface="+mn-ea"/>
                          <a:cs typeface="+mn-cs"/>
                          <a:sym typeface="Arial"/>
                        </a:rPr>
                        <a:t>S Kalpana Devi</a:t>
                      </a:r>
                      <a:endParaRPr lang="en-IN" u="none" dirty="0"/>
                    </a:p>
                  </a:txBody>
                  <a:tcPr/>
                </a:tc>
                <a:tc>
                  <a:txBody>
                    <a:bodyPr/>
                    <a:lstStyle/>
                    <a:p>
                      <a:pPr algn="ctr"/>
                      <a:r>
                        <a:rPr lang="en-US" dirty="0"/>
                        <a:t>Academia.edu</a:t>
                      </a:r>
                      <a:endParaRPr lang="en-IN" dirty="0"/>
                    </a:p>
                  </a:txBody>
                  <a:tcPr/>
                </a:tc>
                <a:tc>
                  <a:txBody>
                    <a:bodyPr/>
                    <a:lstStyle/>
                    <a:p>
                      <a:pPr algn="ctr"/>
                      <a:r>
                        <a:rPr lang="en-US" dirty="0"/>
                        <a:t>2020</a:t>
                      </a:r>
                      <a:endParaRPr lang="en-IN" dirty="0"/>
                    </a:p>
                  </a:txBody>
                  <a:tcPr/>
                </a:tc>
                <a:tc>
                  <a:txBody>
                    <a:bodyPr/>
                    <a:lstStyle/>
                    <a:p>
                      <a:pPr algn="l"/>
                      <a:r>
                        <a:rPr lang="en-US" dirty="0"/>
                        <a:t>The paper employs machine learning algorithms for real-time water quality monitoring, utilizing techniques like classification and regression to predict and analyze water quality parameters. The methodologies include data collection from sensors and the application of various machine learning models to enhance accuracy and efficiency in monitoring.</a:t>
                      </a:r>
                      <a:endParaRPr lang="en-IN" dirty="0"/>
                    </a:p>
                  </a:txBody>
                  <a:tcPr/>
                </a:tc>
                <a:extLst>
                  <a:ext uri="{0D108BD9-81ED-4DB2-BD59-A6C34878D82A}">
                    <a16:rowId xmlns:a16="http://schemas.microsoft.com/office/drawing/2014/main" val="278033214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CD4887-B8C6-8A65-9EDA-367F574AB022}"/>
              </a:ext>
            </a:extLst>
          </p:cNvPr>
          <p:cNvGraphicFramePr>
            <a:graphicFrameLocks noGrp="1"/>
          </p:cNvGraphicFramePr>
          <p:nvPr>
            <p:extLst>
              <p:ext uri="{D42A27DB-BD31-4B8C-83A1-F6EECF244321}">
                <p14:modId xmlns:p14="http://schemas.microsoft.com/office/powerpoint/2010/main" val="2762408711"/>
              </p:ext>
            </p:extLst>
          </p:nvPr>
        </p:nvGraphicFramePr>
        <p:xfrm>
          <a:off x="412954" y="540774"/>
          <a:ext cx="11238270" cy="5272169"/>
        </p:xfrm>
        <a:graphic>
          <a:graphicData uri="http://schemas.openxmlformats.org/drawingml/2006/table">
            <a:tbl>
              <a:tblPr firstRow="1" bandRow="1">
                <a:tableStyleId>{5C22544A-7EE6-4342-B048-85BDC9FD1C3A}</a:tableStyleId>
              </a:tblPr>
              <a:tblGrid>
                <a:gridCol w="806246">
                  <a:extLst>
                    <a:ext uri="{9D8B030D-6E8A-4147-A177-3AD203B41FA5}">
                      <a16:colId xmlns:a16="http://schemas.microsoft.com/office/drawing/2014/main" val="1181805991"/>
                    </a:ext>
                  </a:extLst>
                </a:gridCol>
                <a:gridCol w="2349910">
                  <a:extLst>
                    <a:ext uri="{9D8B030D-6E8A-4147-A177-3AD203B41FA5}">
                      <a16:colId xmlns:a16="http://schemas.microsoft.com/office/drawing/2014/main" val="2301622784"/>
                    </a:ext>
                  </a:extLst>
                </a:gridCol>
                <a:gridCol w="1877961">
                  <a:extLst>
                    <a:ext uri="{9D8B030D-6E8A-4147-A177-3AD203B41FA5}">
                      <a16:colId xmlns:a16="http://schemas.microsoft.com/office/drawing/2014/main" val="1775451393"/>
                    </a:ext>
                  </a:extLst>
                </a:gridCol>
                <a:gridCol w="1337187">
                  <a:extLst>
                    <a:ext uri="{9D8B030D-6E8A-4147-A177-3AD203B41FA5}">
                      <a16:colId xmlns:a16="http://schemas.microsoft.com/office/drawing/2014/main" val="981199136"/>
                    </a:ext>
                  </a:extLst>
                </a:gridCol>
                <a:gridCol w="1140542">
                  <a:extLst>
                    <a:ext uri="{9D8B030D-6E8A-4147-A177-3AD203B41FA5}">
                      <a16:colId xmlns:a16="http://schemas.microsoft.com/office/drawing/2014/main" val="3842731695"/>
                    </a:ext>
                  </a:extLst>
                </a:gridCol>
                <a:gridCol w="3726424">
                  <a:extLst>
                    <a:ext uri="{9D8B030D-6E8A-4147-A177-3AD203B41FA5}">
                      <a16:colId xmlns:a16="http://schemas.microsoft.com/office/drawing/2014/main" val="4011538639"/>
                    </a:ext>
                  </a:extLst>
                </a:gridCol>
              </a:tblGrid>
              <a:tr h="430575">
                <a:tc>
                  <a:txBody>
                    <a:bodyPr/>
                    <a:lstStyle/>
                    <a:p>
                      <a:pPr algn="ctr"/>
                      <a:r>
                        <a:rPr lang="en-US" dirty="0"/>
                        <a:t>Sr . No</a:t>
                      </a:r>
                      <a:endParaRPr lang="en-IN" dirty="0"/>
                    </a:p>
                  </a:txBody>
                  <a:tcPr/>
                </a:tc>
                <a:tc>
                  <a:txBody>
                    <a:bodyPr/>
                    <a:lstStyle/>
                    <a:p>
                      <a:pPr algn="ctr"/>
                      <a:r>
                        <a:rPr lang="en-US" dirty="0"/>
                        <a:t>Title</a:t>
                      </a:r>
                      <a:endParaRPr lang="en-IN" dirty="0"/>
                    </a:p>
                  </a:txBody>
                  <a:tcPr/>
                </a:tc>
                <a:tc>
                  <a:txBody>
                    <a:bodyPr/>
                    <a:lstStyle/>
                    <a:p>
                      <a:pPr algn="ctr"/>
                      <a:r>
                        <a:rPr lang="en-US" dirty="0"/>
                        <a:t>Author</a:t>
                      </a:r>
                      <a:endParaRPr lang="en-IN" dirty="0"/>
                    </a:p>
                  </a:txBody>
                  <a:tcPr/>
                </a:tc>
                <a:tc>
                  <a:txBody>
                    <a:bodyPr/>
                    <a:lstStyle/>
                    <a:p>
                      <a:pPr algn="ctr"/>
                      <a:r>
                        <a:rPr lang="en-US" dirty="0"/>
                        <a:t>Publication</a:t>
                      </a:r>
                      <a:endParaRPr lang="en-IN" dirty="0"/>
                    </a:p>
                  </a:txBody>
                  <a:tcPr/>
                </a:tc>
                <a:tc>
                  <a:txBody>
                    <a:bodyPr/>
                    <a:lstStyle/>
                    <a:p>
                      <a:pPr algn="ctr"/>
                      <a:r>
                        <a:rPr lang="en-US" dirty="0"/>
                        <a:t>Year</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4279492377"/>
                  </a:ext>
                </a:extLst>
              </a:tr>
              <a:tr h="1458314">
                <a:tc>
                  <a:txBody>
                    <a:bodyPr/>
                    <a:lstStyle/>
                    <a:p>
                      <a:pPr algn="ctr"/>
                      <a:r>
                        <a:rPr lang="en-US" dirty="0"/>
                        <a:t>4</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River water salinity prediction using hybrid machine learning models.</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AM Melesse, </a:t>
                      </a:r>
                    </a:p>
                    <a:p>
                      <a:pPr algn="ctr"/>
                      <a:r>
                        <a:rPr lang="en-IN" sz="1400" b="0" i="0" u="none" strike="noStrike" cap="none" dirty="0">
                          <a:solidFill>
                            <a:schemeClr val="dk1"/>
                          </a:solidFill>
                          <a:effectLst/>
                          <a:latin typeface="+mn-lt"/>
                          <a:ea typeface="+mn-ea"/>
                          <a:cs typeface="+mn-cs"/>
                          <a:sym typeface="Arial"/>
                        </a:rPr>
                        <a:t>K Khosravi, </a:t>
                      </a:r>
                    </a:p>
                    <a:p>
                      <a:pPr algn="ctr"/>
                      <a:r>
                        <a:rPr lang="en-IN" sz="1400" b="0" i="0" u="none" strike="noStrike" cap="none" dirty="0">
                          <a:solidFill>
                            <a:schemeClr val="dk1"/>
                          </a:solidFill>
                          <a:effectLst/>
                          <a:latin typeface="+mn-lt"/>
                          <a:ea typeface="+mn-ea"/>
                          <a:cs typeface="+mn-cs"/>
                          <a:sym typeface="Arial"/>
                        </a:rPr>
                        <a:t>JP Tiefenbacher, </a:t>
                      </a:r>
                    </a:p>
                    <a:p>
                      <a:pPr algn="ctr"/>
                      <a:r>
                        <a:rPr lang="en-IN" sz="1400" b="0" i="0" u="none" strike="noStrike" cap="none" dirty="0">
                          <a:solidFill>
                            <a:schemeClr val="dk1"/>
                          </a:solidFill>
                          <a:effectLst/>
                          <a:latin typeface="+mn-lt"/>
                          <a:ea typeface="+mn-ea"/>
                          <a:cs typeface="+mn-cs"/>
                          <a:sym typeface="Arial"/>
                        </a:rPr>
                        <a:t>S Heddam, </a:t>
                      </a:r>
                    </a:p>
                    <a:p>
                      <a:pPr algn="ctr"/>
                      <a:r>
                        <a:rPr lang="en-IN" sz="1400" b="0" i="0" u="none" strike="noStrike" cap="none" dirty="0">
                          <a:solidFill>
                            <a:schemeClr val="dk1"/>
                          </a:solidFill>
                          <a:effectLst/>
                          <a:latin typeface="+mn-lt"/>
                          <a:ea typeface="+mn-ea"/>
                          <a:cs typeface="+mn-cs"/>
                          <a:sym typeface="Arial"/>
                        </a:rPr>
                        <a:t>S Kim, </a:t>
                      </a:r>
                    </a:p>
                    <a:p>
                      <a:pPr algn="ctr"/>
                      <a:r>
                        <a:rPr lang="en-IN" sz="1400" b="0" i="0" u="none" strike="noStrike" cap="none" dirty="0">
                          <a:solidFill>
                            <a:schemeClr val="dk1"/>
                          </a:solidFill>
                          <a:effectLst/>
                          <a:latin typeface="+mn-lt"/>
                          <a:ea typeface="+mn-ea"/>
                          <a:cs typeface="+mn-cs"/>
                          <a:sym typeface="Arial"/>
                        </a:rPr>
                        <a:t>A Mosavi, </a:t>
                      </a:r>
                    </a:p>
                    <a:p>
                      <a:pPr algn="ctr"/>
                      <a:r>
                        <a:rPr lang="en-IN" sz="1400" b="0" i="0" u="none" strike="noStrike" cap="none" dirty="0">
                          <a:solidFill>
                            <a:schemeClr val="dk1"/>
                          </a:solidFill>
                          <a:effectLst/>
                          <a:latin typeface="+mn-lt"/>
                          <a:ea typeface="+mn-ea"/>
                          <a:cs typeface="+mn-cs"/>
                          <a:sym typeface="Arial"/>
                        </a:rPr>
                        <a:t>BT Pham</a:t>
                      </a:r>
                      <a:endParaRPr lang="en-IN" dirty="0"/>
                    </a:p>
                  </a:txBody>
                  <a:tcPr/>
                </a:tc>
                <a:tc>
                  <a:txBody>
                    <a:bodyPr/>
                    <a:lstStyle/>
                    <a:p>
                      <a:pPr algn="ctr"/>
                      <a:r>
                        <a:rPr lang="en-US" dirty="0"/>
                        <a:t>mdpi.com</a:t>
                      </a:r>
                      <a:endParaRPr lang="en-IN" dirty="0"/>
                    </a:p>
                  </a:txBody>
                  <a:tcPr/>
                </a:tc>
                <a:tc>
                  <a:txBody>
                    <a:bodyPr/>
                    <a:lstStyle/>
                    <a:p>
                      <a:pPr algn="ctr"/>
                      <a:r>
                        <a:rPr lang="en-US" dirty="0"/>
                        <a:t>2020</a:t>
                      </a:r>
                      <a:endParaRPr lang="en-IN" dirty="0"/>
                    </a:p>
                  </a:txBody>
                  <a:tcPr/>
                </a:tc>
                <a:tc>
                  <a:txBody>
                    <a:bodyPr/>
                    <a:lstStyle/>
                    <a:p>
                      <a:pPr algn="l"/>
                      <a:r>
                        <a:rPr lang="en-US" dirty="0"/>
                        <a:t>The paper focuses on predicting river water salinity using hybrid machine learning models, integrating multiple algorithms such as artificial neural networks (ANNs) and support vector regression (SVR). The methodologies combine data-driven approaches with statistical techniques to enhance predictive accuracy.</a:t>
                      </a:r>
                      <a:endParaRPr lang="en-IN" dirty="0"/>
                    </a:p>
                  </a:txBody>
                  <a:tcPr/>
                </a:tc>
                <a:extLst>
                  <a:ext uri="{0D108BD9-81ED-4DB2-BD59-A6C34878D82A}">
                    <a16:rowId xmlns:a16="http://schemas.microsoft.com/office/drawing/2014/main" val="3987383154"/>
                  </a:ext>
                </a:extLst>
              </a:tr>
              <a:tr h="1458314">
                <a:tc>
                  <a:txBody>
                    <a:bodyPr/>
                    <a:lstStyle/>
                    <a:p>
                      <a:pPr algn="ctr"/>
                      <a:r>
                        <a:rPr lang="en-US" dirty="0"/>
                        <a:t>5</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Water quality analysis using machine learning.</a:t>
                      </a:r>
                      <a:endParaRPr lang="en-IN" dirty="0"/>
                    </a:p>
                  </a:txBody>
                  <a:tcPr/>
                </a:tc>
                <a:tc>
                  <a:txBody>
                    <a:bodyPr/>
                    <a:lstStyle/>
                    <a:p>
                      <a:pPr algn="ctr"/>
                      <a:r>
                        <a:rPr lang="en-US" sz="1400" b="0" i="0" u="none" strike="noStrike" cap="none" dirty="0">
                          <a:solidFill>
                            <a:schemeClr val="dk1"/>
                          </a:solidFill>
                          <a:effectLst/>
                          <a:latin typeface="+mn-lt"/>
                          <a:ea typeface="+mn-ea"/>
                          <a:cs typeface="+mn-cs"/>
                          <a:sym typeface="Arial"/>
                        </a:rPr>
                        <a:t>A Kuthe, </a:t>
                      </a:r>
                    </a:p>
                    <a:p>
                      <a:pPr algn="ctr"/>
                      <a:r>
                        <a:rPr lang="en-US" sz="1400" b="0" i="0" u="none" strike="noStrike" cap="none" dirty="0">
                          <a:solidFill>
                            <a:schemeClr val="dk1"/>
                          </a:solidFill>
                          <a:effectLst/>
                          <a:latin typeface="+mn-lt"/>
                          <a:ea typeface="+mn-ea"/>
                          <a:cs typeface="+mn-cs"/>
                          <a:sym typeface="Arial"/>
                        </a:rPr>
                        <a:t>C Bhake, </a:t>
                      </a:r>
                    </a:p>
                    <a:p>
                      <a:pPr algn="ctr"/>
                      <a:r>
                        <a:rPr lang="en-US" sz="1400" b="0" i="0" u="none" strike="noStrike" cap="none" dirty="0">
                          <a:solidFill>
                            <a:schemeClr val="dk1"/>
                          </a:solidFill>
                          <a:effectLst/>
                          <a:latin typeface="+mn-lt"/>
                          <a:ea typeface="+mn-ea"/>
                          <a:cs typeface="+mn-cs"/>
                          <a:sym typeface="Arial"/>
                        </a:rPr>
                        <a:t>V Bhoyar, </a:t>
                      </a:r>
                    </a:p>
                    <a:p>
                      <a:pPr algn="ctr"/>
                      <a:r>
                        <a:rPr lang="en-US" sz="1400" b="0" i="0" u="none" strike="noStrike" cap="none" dirty="0">
                          <a:solidFill>
                            <a:schemeClr val="dk1"/>
                          </a:solidFill>
                          <a:effectLst/>
                          <a:latin typeface="+mn-lt"/>
                          <a:ea typeface="+mn-ea"/>
                          <a:cs typeface="+mn-cs"/>
                          <a:sym typeface="Arial"/>
                        </a:rPr>
                        <a:t>A Yenurkar</a:t>
                      </a:r>
                      <a:endParaRPr lang="en-IN" dirty="0"/>
                    </a:p>
                  </a:txBody>
                  <a:tcPr/>
                </a:tc>
                <a:tc>
                  <a:txBody>
                    <a:bodyPr/>
                    <a:lstStyle/>
                    <a:p>
                      <a:pPr algn="ctr"/>
                      <a:r>
                        <a:rPr lang="en-US" dirty="0"/>
                        <a:t>Academia.edu</a:t>
                      </a:r>
                      <a:endParaRPr lang="en-IN" dirty="0"/>
                    </a:p>
                  </a:txBody>
                  <a:tcPr/>
                </a:tc>
                <a:tc>
                  <a:txBody>
                    <a:bodyPr/>
                    <a:lstStyle/>
                    <a:p>
                      <a:pPr algn="ctr"/>
                      <a:r>
                        <a:rPr lang="en-US" dirty="0"/>
                        <a:t>2022</a:t>
                      </a:r>
                      <a:endParaRPr lang="en-IN" dirty="0"/>
                    </a:p>
                  </a:txBody>
                  <a:tcPr/>
                </a:tc>
                <a:tc>
                  <a:txBody>
                    <a:bodyPr/>
                    <a:lstStyle/>
                    <a:p>
                      <a:pPr algn="l"/>
                      <a:r>
                        <a:rPr lang="en-US" dirty="0"/>
                        <a:t>The paper presents water quality analysis using machine learning techniques. They utilized algorithms like Decision Trees, Random Forest, and K-Nearest Neighbors to classify and predict water quality parameters based on collected data.</a:t>
                      </a:r>
                      <a:endParaRPr lang="en-IN" dirty="0"/>
                    </a:p>
                  </a:txBody>
                  <a:tcPr/>
                </a:tc>
                <a:extLst>
                  <a:ext uri="{0D108BD9-81ED-4DB2-BD59-A6C34878D82A}">
                    <a16:rowId xmlns:a16="http://schemas.microsoft.com/office/drawing/2014/main" val="2061921884"/>
                  </a:ext>
                </a:extLst>
              </a:tr>
              <a:tr h="1458314">
                <a:tc>
                  <a:txBody>
                    <a:bodyPr/>
                    <a:lstStyle/>
                    <a:p>
                      <a:pPr algn="ctr"/>
                      <a:r>
                        <a:rPr lang="en-US" dirty="0"/>
                        <a:t>6</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Water-Quality-Analysis using Machine Learning</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R Akshay, </a:t>
                      </a:r>
                    </a:p>
                    <a:p>
                      <a:pPr algn="ctr"/>
                      <a:r>
                        <a:rPr lang="en-IN" sz="1400" b="0" i="0" u="none" strike="noStrike" cap="none" dirty="0">
                          <a:solidFill>
                            <a:schemeClr val="dk1"/>
                          </a:solidFill>
                          <a:effectLst/>
                          <a:latin typeface="+mn-lt"/>
                          <a:ea typeface="+mn-ea"/>
                          <a:cs typeface="+mn-cs"/>
                          <a:sym typeface="Arial"/>
                        </a:rPr>
                        <a:t>G Tarun, </a:t>
                      </a:r>
                    </a:p>
                    <a:p>
                      <a:pPr algn="ctr"/>
                      <a:r>
                        <a:rPr lang="en-IN" sz="1400" b="0" i="0" u="none" strike="noStrike" cap="none" dirty="0">
                          <a:solidFill>
                            <a:schemeClr val="dk1"/>
                          </a:solidFill>
                          <a:effectLst/>
                          <a:latin typeface="+mn-lt"/>
                          <a:ea typeface="+mn-ea"/>
                          <a:cs typeface="+mn-cs"/>
                          <a:sym typeface="Arial"/>
                        </a:rPr>
                        <a:t>PU Kiran, </a:t>
                      </a:r>
                    </a:p>
                    <a:p>
                      <a:pPr algn="ctr"/>
                      <a:r>
                        <a:rPr lang="en-IN" sz="1400" b="0" i="0" u="none" strike="noStrike" cap="none" dirty="0">
                          <a:solidFill>
                            <a:schemeClr val="dk1"/>
                          </a:solidFill>
                          <a:effectLst/>
                          <a:latin typeface="+mn-lt"/>
                          <a:ea typeface="+mn-ea"/>
                          <a:cs typeface="+mn-cs"/>
                          <a:sym typeface="Arial"/>
                        </a:rPr>
                        <a:t>KD Devi</a:t>
                      </a:r>
                      <a:endParaRPr lang="en-IN" u="none" dirty="0"/>
                    </a:p>
                  </a:txBody>
                  <a:tcPr/>
                </a:tc>
                <a:tc>
                  <a:txBody>
                    <a:bodyPr/>
                    <a:lstStyle/>
                    <a:p>
                      <a:pPr algn="ctr"/>
                      <a:r>
                        <a:rPr lang="en-US" dirty="0"/>
                        <a:t>IEEE</a:t>
                      </a:r>
                      <a:endParaRPr lang="en-IN" dirty="0"/>
                    </a:p>
                  </a:txBody>
                  <a:tcPr/>
                </a:tc>
                <a:tc>
                  <a:txBody>
                    <a:bodyPr/>
                    <a:lstStyle/>
                    <a:p>
                      <a:pPr algn="ctr"/>
                      <a:r>
                        <a:rPr lang="en-US" dirty="0"/>
                        <a:t>2022</a:t>
                      </a:r>
                      <a:endParaRPr lang="en-IN" dirty="0"/>
                    </a:p>
                  </a:txBody>
                  <a:tcPr/>
                </a:tc>
                <a:tc>
                  <a:txBody>
                    <a:bodyPr/>
                    <a:lstStyle/>
                    <a:p>
                      <a:pPr algn="l"/>
                      <a:r>
                        <a:rPr lang="en-US" dirty="0"/>
                        <a:t>The paper employs machine learning techniques, including decision trees and random forests, to analyze water quality parameters. The methodology focuses on feature selection, data preprocessing, and model training for predicting water quality levels.</a:t>
                      </a:r>
                      <a:endParaRPr lang="en-IN" dirty="0"/>
                    </a:p>
                  </a:txBody>
                  <a:tcPr/>
                </a:tc>
                <a:extLst>
                  <a:ext uri="{0D108BD9-81ED-4DB2-BD59-A6C34878D82A}">
                    <a16:rowId xmlns:a16="http://schemas.microsoft.com/office/drawing/2014/main" val="384178331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DD9F41-C1F7-9E49-6446-AADC45A0CF68}"/>
              </a:ext>
            </a:extLst>
          </p:cNvPr>
          <p:cNvGraphicFramePr>
            <a:graphicFrameLocks noGrp="1"/>
          </p:cNvGraphicFramePr>
          <p:nvPr>
            <p:extLst>
              <p:ext uri="{D42A27DB-BD31-4B8C-83A1-F6EECF244321}">
                <p14:modId xmlns:p14="http://schemas.microsoft.com/office/powerpoint/2010/main" val="1969219020"/>
              </p:ext>
            </p:extLst>
          </p:nvPr>
        </p:nvGraphicFramePr>
        <p:xfrm>
          <a:off x="403122" y="719665"/>
          <a:ext cx="11336592" cy="5128589"/>
        </p:xfrm>
        <a:graphic>
          <a:graphicData uri="http://schemas.openxmlformats.org/drawingml/2006/table">
            <a:tbl>
              <a:tblPr firstRow="1" bandRow="1">
                <a:tableStyleId>{5C22544A-7EE6-4342-B048-85BDC9FD1C3A}</a:tableStyleId>
              </a:tblPr>
              <a:tblGrid>
                <a:gridCol w="806246">
                  <a:extLst>
                    <a:ext uri="{9D8B030D-6E8A-4147-A177-3AD203B41FA5}">
                      <a16:colId xmlns:a16="http://schemas.microsoft.com/office/drawing/2014/main" val="2261115985"/>
                    </a:ext>
                  </a:extLst>
                </a:gridCol>
                <a:gridCol w="2359742">
                  <a:extLst>
                    <a:ext uri="{9D8B030D-6E8A-4147-A177-3AD203B41FA5}">
                      <a16:colId xmlns:a16="http://schemas.microsoft.com/office/drawing/2014/main" val="764618870"/>
                    </a:ext>
                  </a:extLst>
                </a:gridCol>
                <a:gridCol w="1651819">
                  <a:extLst>
                    <a:ext uri="{9D8B030D-6E8A-4147-A177-3AD203B41FA5}">
                      <a16:colId xmlns:a16="http://schemas.microsoft.com/office/drawing/2014/main" val="3022391527"/>
                    </a:ext>
                  </a:extLst>
                </a:gridCol>
                <a:gridCol w="1524000">
                  <a:extLst>
                    <a:ext uri="{9D8B030D-6E8A-4147-A177-3AD203B41FA5}">
                      <a16:colId xmlns:a16="http://schemas.microsoft.com/office/drawing/2014/main" val="3896281625"/>
                    </a:ext>
                  </a:extLst>
                </a:gridCol>
                <a:gridCol w="1032387">
                  <a:extLst>
                    <a:ext uri="{9D8B030D-6E8A-4147-A177-3AD203B41FA5}">
                      <a16:colId xmlns:a16="http://schemas.microsoft.com/office/drawing/2014/main" val="2986937099"/>
                    </a:ext>
                  </a:extLst>
                </a:gridCol>
                <a:gridCol w="3962398">
                  <a:extLst>
                    <a:ext uri="{9D8B030D-6E8A-4147-A177-3AD203B41FA5}">
                      <a16:colId xmlns:a16="http://schemas.microsoft.com/office/drawing/2014/main" val="3056352842"/>
                    </a:ext>
                  </a:extLst>
                </a:gridCol>
              </a:tblGrid>
              <a:tr h="440541">
                <a:tc>
                  <a:txBody>
                    <a:bodyPr/>
                    <a:lstStyle/>
                    <a:p>
                      <a:pPr algn="ctr"/>
                      <a:r>
                        <a:rPr lang="en-US" dirty="0"/>
                        <a:t>Sr . No</a:t>
                      </a:r>
                      <a:endParaRPr lang="en-IN" dirty="0"/>
                    </a:p>
                  </a:txBody>
                  <a:tcPr/>
                </a:tc>
                <a:tc>
                  <a:txBody>
                    <a:bodyPr/>
                    <a:lstStyle/>
                    <a:p>
                      <a:pPr algn="ctr"/>
                      <a:r>
                        <a:rPr lang="en-US" dirty="0"/>
                        <a:t>Title</a:t>
                      </a:r>
                      <a:endParaRPr lang="en-IN" dirty="0"/>
                    </a:p>
                  </a:txBody>
                  <a:tcPr/>
                </a:tc>
                <a:tc>
                  <a:txBody>
                    <a:bodyPr/>
                    <a:lstStyle/>
                    <a:p>
                      <a:pPr algn="ctr"/>
                      <a:r>
                        <a:rPr lang="en-US" dirty="0"/>
                        <a:t>Author</a:t>
                      </a:r>
                      <a:endParaRPr lang="en-IN" dirty="0"/>
                    </a:p>
                  </a:txBody>
                  <a:tcPr/>
                </a:tc>
                <a:tc>
                  <a:txBody>
                    <a:bodyPr/>
                    <a:lstStyle/>
                    <a:p>
                      <a:pPr algn="ctr"/>
                      <a:r>
                        <a:rPr lang="en-US" dirty="0"/>
                        <a:t>Publication</a:t>
                      </a:r>
                      <a:endParaRPr lang="en-IN" dirty="0"/>
                    </a:p>
                  </a:txBody>
                  <a:tcPr/>
                </a:tc>
                <a:tc>
                  <a:txBody>
                    <a:bodyPr/>
                    <a:lstStyle/>
                    <a:p>
                      <a:pPr algn="ctr"/>
                      <a:r>
                        <a:rPr lang="en-US" dirty="0"/>
                        <a:t>Year</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363280044"/>
                  </a:ext>
                </a:extLst>
              </a:tr>
              <a:tr h="1444864">
                <a:tc>
                  <a:txBody>
                    <a:bodyPr/>
                    <a:lstStyle/>
                    <a:p>
                      <a:pPr algn="ctr"/>
                      <a:r>
                        <a:rPr lang="en-US" dirty="0"/>
                        <a:t>7</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Evaluation of machine learning algorithm on drinking water quality for better sustainability.</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S Kaddoura</a:t>
                      </a:r>
                      <a:endParaRPr lang="en-IN" u="none" dirty="0"/>
                    </a:p>
                  </a:txBody>
                  <a:tcPr/>
                </a:tc>
                <a:tc>
                  <a:txBody>
                    <a:bodyPr/>
                    <a:lstStyle/>
                    <a:p>
                      <a:pPr algn="ctr"/>
                      <a:r>
                        <a:rPr lang="en-US" dirty="0"/>
                        <a:t>mdpi.com</a:t>
                      </a:r>
                      <a:endParaRPr lang="en-IN" dirty="0"/>
                    </a:p>
                  </a:txBody>
                  <a:tcPr/>
                </a:tc>
                <a:tc>
                  <a:txBody>
                    <a:bodyPr/>
                    <a:lstStyle/>
                    <a:p>
                      <a:pPr algn="ctr"/>
                      <a:r>
                        <a:rPr lang="en-US" dirty="0"/>
                        <a:t>2022</a:t>
                      </a:r>
                      <a:endParaRPr lang="en-IN" dirty="0"/>
                    </a:p>
                  </a:txBody>
                  <a:tcPr/>
                </a:tc>
                <a:tc>
                  <a:txBody>
                    <a:bodyPr/>
                    <a:lstStyle/>
                    <a:p>
                      <a:pPr algn="l"/>
                      <a:r>
                        <a:rPr lang="en-US" dirty="0"/>
                        <a:t>This paper evaluates various machine learning algorithms to assess drinking water quality for improved sustainability. The study employs classification models such as decision trees, random forests, and support vector machines to predict water quality parameters.</a:t>
                      </a:r>
                      <a:endParaRPr lang="en-IN" dirty="0"/>
                    </a:p>
                  </a:txBody>
                  <a:tcPr/>
                </a:tc>
                <a:extLst>
                  <a:ext uri="{0D108BD9-81ED-4DB2-BD59-A6C34878D82A}">
                    <a16:rowId xmlns:a16="http://schemas.microsoft.com/office/drawing/2014/main" val="3087539625"/>
                  </a:ext>
                </a:extLst>
              </a:tr>
              <a:tr h="1444864">
                <a:tc>
                  <a:txBody>
                    <a:bodyPr/>
                    <a:lstStyle/>
                    <a:p>
                      <a:pPr algn="ctr"/>
                      <a:r>
                        <a:rPr lang="en-US" dirty="0"/>
                        <a:t>8</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Comparison of machine learning algorithms in statistically imputed water potability dataset.</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D Poudel, </a:t>
                      </a:r>
                    </a:p>
                    <a:p>
                      <a:pPr algn="ctr"/>
                      <a:r>
                        <a:rPr lang="en-IN" sz="1400" b="0" i="0" u="none" strike="noStrike" cap="none" dirty="0">
                          <a:solidFill>
                            <a:schemeClr val="dk1"/>
                          </a:solidFill>
                          <a:effectLst/>
                          <a:latin typeface="+mn-lt"/>
                          <a:ea typeface="+mn-ea"/>
                          <a:cs typeface="+mn-cs"/>
                          <a:sym typeface="Arial"/>
                        </a:rPr>
                        <a:t>D Shrestha, </a:t>
                      </a:r>
                    </a:p>
                    <a:p>
                      <a:pPr algn="ctr"/>
                      <a:r>
                        <a:rPr lang="en-IN" sz="1400" b="0" i="0" u="none" strike="noStrike" cap="none" dirty="0">
                          <a:solidFill>
                            <a:schemeClr val="dk1"/>
                          </a:solidFill>
                          <a:effectLst/>
                          <a:latin typeface="+mn-lt"/>
                          <a:ea typeface="+mn-ea"/>
                          <a:cs typeface="+mn-cs"/>
                          <a:sym typeface="Arial"/>
                        </a:rPr>
                        <a:t>S Bhattarai, </a:t>
                      </a:r>
                    </a:p>
                    <a:p>
                      <a:pPr algn="ctr"/>
                      <a:r>
                        <a:rPr lang="en-IN" sz="1400" b="0" i="0" u="none" strike="noStrike" cap="none" dirty="0">
                          <a:solidFill>
                            <a:schemeClr val="dk1"/>
                          </a:solidFill>
                          <a:effectLst/>
                          <a:latin typeface="+mn-lt"/>
                          <a:ea typeface="+mn-ea"/>
                          <a:cs typeface="+mn-cs"/>
                          <a:sym typeface="Arial"/>
                        </a:rPr>
                        <a:t>A Ghimire</a:t>
                      </a:r>
                      <a:endParaRPr lang="en-IN" u="none" dirty="0"/>
                    </a:p>
                  </a:txBody>
                  <a:tcPr/>
                </a:tc>
                <a:tc>
                  <a:txBody>
                    <a:bodyPr/>
                    <a:lstStyle/>
                    <a:p>
                      <a:pPr algn="ctr"/>
                      <a:r>
                        <a:rPr lang="en-US" dirty="0"/>
                        <a:t>Semantic Scholar</a:t>
                      </a:r>
                      <a:endParaRPr lang="en-IN" dirty="0"/>
                    </a:p>
                  </a:txBody>
                  <a:tcPr/>
                </a:tc>
                <a:tc>
                  <a:txBody>
                    <a:bodyPr/>
                    <a:lstStyle/>
                    <a:p>
                      <a:pPr algn="ctr"/>
                      <a:r>
                        <a:rPr lang="en-US" dirty="0"/>
                        <a:t>2022</a:t>
                      </a:r>
                      <a:endParaRPr lang="en-IN" dirty="0"/>
                    </a:p>
                  </a:txBody>
                  <a:tcPr/>
                </a:tc>
                <a:tc>
                  <a:txBody>
                    <a:bodyPr/>
                    <a:lstStyle/>
                    <a:p>
                      <a:pPr algn="l"/>
                      <a:r>
                        <a:rPr lang="en-US" dirty="0"/>
                        <a:t>The paper compares various machine learning algorithms applied to a statistically imputed water potability dataset. It uses algorithms such as Decision Tree, Random Forest, and Support Vector Machine (SVM) to evaluate model performance in predicting water quality.</a:t>
                      </a:r>
                      <a:endParaRPr lang="en-IN" dirty="0"/>
                    </a:p>
                  </a:txBody>
                  <a:tcPr/>
                </a:tc>
                <a:extLst>
                  <a:ext uri="{0D108BD9-81ED-4DB2-BD59-A6C34878D82A}">
                    <a16:rowId xmlns:a16="http://schemas.microsoft.com/office/drawing/2014/main" val="2699441170"/>
                  </a:ext>
                </a:extLst>
              </a:tr>
              <a:tr h="1444864">
                <a:tc>
                  <a:txBody>
                    <a:bodyPr/>
                    <a:lstStyle/>
                    <a:p>
                      <a:pPr algn="ctr"/>
                      <a:r>
                        <a:rPr lang="en-US" dirty="0"/>
                        <a:t>9</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Water quality prediction based on machine learning and comprehensive weighting methods. </a:t>
                      </a:r>
                      <a:endParaRPr lang="en-IN" dirty="0"/>
                    </a:p>
                  </a:txBody>
                  <a:tcPr/>
                </a:tc>
                <a:tc>
                  <a:txBody>
                    <a:bodyPr/>
                    <a:lstStyle/>
                    <a:p>
                      <a:pPr algn="ctr"/>
                      <a:r>
                        <a:rPr lang="es-ES" sz="1400" b="0" i="0" u="none" strike="noStrike" cap="none" dirty="0">
                          <a:solidFill>
                            <a:schemeClr val="dk1"/>
                          </a:solidFill>
                          <a:effectLst/>
                          <a:latin typeface="+mn-lt"/>
                          <a:ea typeface="+mn-ea"/>
                          <a:cs typeface="+mn-cs"/>
                          <a:sym typeface="Arial"/>
                        </a:rPr>
                        <a:t>X Wang, </a:t>
                      </a:r>
                    </a:p>
                    <a:p>
                      <a:pPr algn="ctr"/>
                      <a:r>
                        <a:rPr lang="es-ES" sz="1400" b="0" i="0" u="none" strike="noStrike" cap="none" dirty="0">
                          <a:solidFill>
                            <a:schemeClr val="dk1"/>
                          </a:solidFill>
                          <a:effectLst/>
                          <a:latin typeface="+mn-lt"/>
                          <a:ea typeface="+mn-ea"/>
                          <a:cs typeface="+mn-cs"/>
                          <a:sym typeface="Arial"/>
                        </a:rPr>
                        <a:t>Y Li, </a:t>
                      </a:r>
                    </a:p>
                    <a:p>
                      <a:pPr algn="ctr"/>
                      <a:r>
                        <a:rPr lang="es-ES" sz="1400" b="0" i="0" u="none" strike="noStrike" cap="none" dirty="0">
                          <a:solidFill>
                            <a:schemeClr val="dk1"/>
                          </a:solidFill>
                          <a:effectLst/>
                          <a:latin typeface="+mn-lt"/>
                          <a:ea typeface="+mn-ea"/>
                          <a:cs typeface="+mn-cs"/>
                          <a:sym typeface="Arial"/>
                        </a:rPr>
                        <a:t>Q Qiao, </a:t>
                      </a:r>
                    </a:p>
                    <a:p>
                      <a:pPr algn="ctr"/>
                      <a:r>
                        <a:rPr lang="es-ES" sz="1400" b="0" i="0" u="none" strike="noStrike" cap="none" dirty="0">
                          <a:solidFill>
                            <a:schemeClr val="dk1"/>
                          </a:solidFill>
                          <a:effectLst/>
                          <a:latin typeface="+mn-lt"/>
                          <a:ea typeface="+mn-ea"/>
                          <a:cs typeface="+mn-cs"/>
                          <a:sym typeface="Arial"/>
                        </a:rPr>
                        <a:t>A Tavares, </a:t>
                      </a:r>
                    </a:p>
                    <a:p>
                      <a:pPr algn="ctr"/>
                      <a:r>
                        <a:rPr lang="es-ES" sz="1400" b="0" i="0" u="none" strike="noStrike" cap="none" dirty="0">
                          <a:solidFill>
                            <a:schemeClr val="dk1"/>
                          </a:solidFill>
                          <a:effectLst/>
                          <a:latin typeface="+mn-lt"/>
                          <a:ea typeface="+mn-ea"/>
                          <a:cs typeface="+mn-cs"/>
                          <a:sym typeface="Arial"/>
                        </a:rPr>
                        <a:t>Y Liang</a:t>
                      </a:r>
                      <a:endParaRPr lang="en-IN" dirty="0"/>
                    </a:p>
                  </a:txBody>
                  <a:tcPr/>
                </a:tc>
                <a:tc>
                  <a:txBody>
                    <a:bodyPr/>
                    <a:lstStyle/>
                    <a:p>
                      <a:pPr algn="ctr"/>
                      <a:r>
                        <a:rPr lang="en-US" dirty="0"/>
                        <a:t>mdpi.com</a:t>
                      </a:r>
                      <a:endParaRPr lang="en-IN" dirty="0"/>
                    </a:p>
                  </a:txBody>
                  <a:tcPr/>
                </a:tc>
                <a:tc>
                  <a:txBody>
                    <a:bodyPr/>
                    <a:lstStyle/>
                    <a:p>
                      <a:pPr algn="ctr"/>
                      <a:r>
                        <a:rPr lang="en-US" dirty="0"/>
                        <a:t>2023</a:t>
                      </a:r>
                      <a:endParaRPr lang="en-IN" dirty="0"/>
                    </a:p>
                  </a:txBody>
                  <a:tcPr/>
                </a:tc>
                <a:tc>
                  <a:txBody>
                    <a:bodyPr/>
                    <a:lstStyle/>
                    <a:p>
                      <a:pPr algn="l"/>
                      <a:r>
                        <a:rPr lang="en-US" dirty="0"/>
                        <a:t>The paper employs machine learning models, such as Random Forest and Support Vector Machine, combined with comprehensive weighting methods like entropy weight and analytic hierarchy process (AHP) to predict water quality. These methodologies integrate various factors and indicators to enhance prediction accuracy.</a:t>
                      </a:r>
                      <a:endParaRPr lang="en-IN" dirty="0"/>
                    </a:p>
                  </a:txBody>
                  <a:tcPr/>
                </a:tc>
                <a:extLst>
                  <a:ext uri="{0D108BD9-81ED-4DB2-BD59-A6C34878D82A}">
                    <a16:rowId xmlns:a16="http://schemas.microsoft.com/office/drawing/2014/main" val="1936033462"/>
                  </a:ext>
                </a:extLst>
              </a:tr>
            </a:tbl>
          </a:graphicData>
        </a:graphic>
      </p:graphicFrame>
    </p:spTree>
    <p:extLst>
      <p:ext uri="{BB962C8B-B14F-4D97-AF65-F5344CB8AC3E}">
        <p14:creationId xmlns:p14="http://schemas.microsoft.com/office/powerpoint/2010/main" val="376885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02F4F7C-C372-D685-2A04-5C7E6EBAF841}"/>
              </a:ext>
            </a:extLst>
          </p:cNvPr>
          <p:cNvGraphicFramePr>
            <a:graphicFrameLocks noGrp="1"/>
          </p:cNvGraphicFramePr>
          <p:nvPr>
            <p:extLst>
              <p:ext uri="{D42A27DB-BD31-4B8C-83A1-F6EECF244321}">
                <p14:modId xmlns:p14="http://schemas.microsoft.com/office/powerpoint/2010/main" val="3785478346"/>
              </p:ext>
            </p:extLst>
          </p:nvPr>
        </p:nvGraphicFramePr>
        <p:xfrm>
          <a:off x="481780" y="719665"/>
          <a:ext cx="10962966" cy="3998544"/>
        </p:xfrm>
        <a:graphic>
          <a:graphicData uri="http://schemas.openxmlformats.org/drawingml/2006/table">
            <a:tbl>
              <a:tblPr firstRow="1" bandRow="1">
                <a:tableStyleId>{5C22544A-7EE6-4342-B048-85BDC9FD1C3A}</a:tableStyleId>
              </a:tblPr>
              <a:tblGrid>
                <a:gridCol w="796414">
                  <a:extLst>
                    <a:ext uri="{9D8B030D-6E8A-4147-A177-3AD203B41FA5}">
                      <a16:colId xmlns:a16="http://schemas.microsoft.com/office/drawing/2014/main" val="1535160213"/>
                    </a:ext>
                  </a:extLst>
                </a:gridCol>
                <a:gridCol w="2182761">
                  <a:extLst>
                    <a:ext uri="{9D8B030D-6E8A-4147-A177-3AD203B41FA5}">
                      <a16:colId xmlns:a16="http://schemas.microsoft.com/office/drawing/2014/main" val="3889563795"/>
                    </a:ext>
                  </a:extLst>
                </a:gridCol>
                <a:gridCol w="1651819">
                  <a:extLst>
                    <a:ext uri="{9D8B030D-6E8A-4147-A177-3AD203B41FA5}">
                      <a16:colId xmlns:a16="http://schemas.microsoft.com/office/drawing/2014/main" val="563588383"/>
                    </a:ext>
                  </a:extLst>
                </a:gridCol>
                <a:gridCol w="1828800">
                  <a:extLst>
                    <a:ext uri="{9D8B030D-6E8A-4147-A177-3AD203B41FA5}">
                      <a16:colId xmlns:a16="http://schemas.microsoft.com/office/drawing/2014/main" val="1628009155"/>
                    </a:ext>
                  </a:extLst>
                </a:gridCol>
                <a:gridCol w="766916">
                  <a:extLst>
                    <a:ext uri="{9D8B030D-6E8A-4147-A177-3AD203B41FA5}">
                      <a16:colId xmlns:a16="http://schemas.microsoft.com/office/drawing/2014/main" val="329534334"/>
                    </a:ext>
                  </a:extLst>
                </a:gridCol>
                <a:gridCol w="3736256">
                  <a:extLst>
                    <a:ext uri="{9D8B030D-6E8A-4147-A177-3AD203B41FA5}">
                      <a16:colId xmlns:a16="http://schemas.microsoft.com/office/drawing/2014/main" val="1506352149"/>
                    </a:ext>
                  </a:extLst>
                </a:gridCol>
              </a:tblGrid>
              <a:tr h="401212">
                <a:tc>
                  <a:txBody>
                    <a:bodyPr/>
                    <a:lstStyle/>
                    <a:p>
                      <a:pPr algn="ctr"/>
                      <a:r>
                        <a:rPr lang="en-US" dirty="0"/>
                        <a:t>Sr. No</a:t>
                      </a:r>
                      <a:endParaRPr lang="en-IN" dirty="0"/>
                    </a:p>
                  </a:txBody>
                  <a:tcPr/>
                </a:tc>
                <a:tc>
                  <a:txBody>
                    <a:bodyPr/>
                    <a:lstStyle/>
                    <a:p>
                      <a:pPr algn="ctr"/>
                      <a:r>
                        <a:rPr lang="en-US" dirty="0"/>
                        <a:t>Title</a:t>
                      </a:r>
                      <a:endParaRPr lang="en-IN" dirty="0"/>
                    </a:p>
                  </a:txBody>
                  <a:tcPr/>
                </a:tc>
                <a:tc>
                  <a:txBody>
                    <a:bodyPr/>
                    <a:lstStyle/>
                    <a:p>
                      <a:pPr algn="ctr"/>
                      <a:r>
                        <a:rPr lang="en-US" dirty="0"/>
                        <a:t>Author</a:t>
                      </a:r>
                      <a:endParaRPr lang="en-IN" dirty="0"/>
                    </a:p>
                  </a:txBody>
                  <a:tcPr/>
                </a:tc>
                <a:tc>
                  <a:txBody>
                    <a:bodyPr/>
                    <a:lstStyle/>
                    <a:p>
                      <a:pPr algn="ctr"/>
                      <a:r>
                        <a:rPr lang="en-US" dirty="0"/>
                        <a:t>Publication</a:t>
                      </a:r>
                      <a:endParaRPr lang="en-IN" dirty="0"/>
                    </a:p>
                  </a:txBody>
                  <a:tcPr/>
                </a:tc>
                <a:tc>
                  <a:txBody>
                    <a:bodyPr/>
                    <a:lstStyle/>
                    <a:p>
                      <a:pPr algn="ctr"/>
                      <a:r>
                        <a:rPr lang="en-US" dirty="0"/>
                        <a:t>Year</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2432094410"/>
                  </a:ext>
                </a:extLst>
              </a:tr>
              <a:tr h="1798666">
                <a:tc>
                  <a:txBody>
                    <a:bodyPr/>
                    <a:lstStyle/>
                    <a:p>
                      <a:pPr algn="ctr"/>
                      <a:r>
                        <a:rPr lang="en-US" dirty="0"/>
                        <a:t>10</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 Water Potability Prediction Using Machine Learning.</a:t>
                      </a:r>
                    </a:p>
                    <a:p>
                      <a:pPr algn="ctr"/>
                      <a:endParaRPr lang="en-IN" dirty="0"/>
                    </a:p>
                  </a:txBody>
                  <a:tcPr/>
                </a:tc>
                <a:tc>
                  <a:txBody>
                    <a:bodyPr/>
                    <a:lstStyle/>
                    <a:p>
                      <a:pPr algn="ctr"/>
                      <a:r>
                        <a:rPr lang="pt-BR" sz="1400" b="0" i="0" u="none" strike="noStrike" cap="none" dirty="0">
                          <a:solidFill>
                            <a:schemeClr val="dk1"/>
                          </a:solidFill>
                          <a:effectLst/>
                          <a:latin typeface="+mn-lt"/>
                          <a:ea typeface="+mn-ea"/>
                          <a:cs typeface="+mn-cs"/>
                          <a:sym typeface="Arial"/>
                        </a:rPr>
                        <a:t>S Patel, </a:t>
                      </a:r>
                    </a:p>
                    <a:p>
                      <a:pPr algn="ctr"/>
                      <a:r>
                        <a:rPr lang="pt-BR" sz="1400" b="0" i="0" u="none" strike="noStrike" cap="none" dirty="0">
                          <a:solidFill>
                            <a:schemeClr val="dk1"/>
                          </a:solidFill>
                          <a:effectLst/>
                          <a:latin typeface="+mn-lt"/>
                          <a:ea typeface="+mn-ea"/>
                          <a:cs typeface="+mn-cs"/>
                          <a:sym typeface="Arial"/>
                        </a:rPr>
                        <a:t>K Shah, </a:t>
                      </a:r>
                    </a:p>
                    <a:p>
                      <a:pPr algn="ctr"/>
                      <a:r>
                        <a:rPr lang="pt-BR" sz="1400" b="0" i="0" u="none" strike="noStrike" cap="none" dirty="0">
                          <a:solidFill>
                            <a:schemeClr val="dk1"/>
                          </a:solidFill>
                          <a:effectLst/>
                          <a:latin typeface="+mn-lt"/>
                          <a:ea typeface="+mn-ea"/>
                          <a:cs typeface="+mn-cs"/>
                          <a:sym typeface="Arial"/>
                        </a:rPr>
                        <a:t>S Vaghela, </a:t>
                      </a:r>
                    </a:p>
                    <a:p>
                      <a:pPr algn="ctr"/>
                      <a:r>
                        <a:rPr lang="pt-BR" sz="1400" b="0" i="0" u="none" strike="noStrike" cap="none" dirty="0">
                          <a:solidFill>
                            <a:schemeClr val="dk1"/>
                          </a:solidFill>
                          <a:effectLst/>
                          <a:latin typeface="+mn-lt"/>
                          <a:ea typeface="+mn-ea"/>
                          <a:cs typeface="+mn-cs"/>
                          <a:sym typeface="Arial"/>
                        </a:rPr>
                        <a:t>M Aglodiya, </a:t>
                      </a:r>
                    </a:p>
                    <a:p>
                      <a:pPr algn="ctr"/>
                      <a:r>
                        <a:rPr lang="pt-BR" sz="1400" b="0" i="0" u="none" strike="noStrike" cap="none" dirty="0">
                          <a:solidFill>
                            <a:schemeClr val="dk1"/>
                          </a:solidFill>
                          <a:effectLst/>
                          <a:latin typeface="+mn-lt"/>
                          <a:ea typeface="+mn-ea"/>
                          <a:cs typeface="+mn-cs"/>
                          <a:sym typeface="Arial"/>
                        </a:rPr>
                        <a:t>R Bhattad</a:t>
                      </a:r>
                      <a:endParaRPr lang="en-IN" u="none" dirty="0"/>
                    </a:p>
                  </a:txBody>
                  <a:tcPr/>
                </a:tc>
                <a:tc>
                  <a:txBody>
                    <a:bodyPr/>
                    <a:lstStyle/>
                    <a:p>
                      <a:pPr algn="ctr"/>
                      <a:r>
                        <a:rPr lang="en-US" dirty="0"/>
                        <a:t>researchsquare.com</a:t>
                      </a:r>
                      <a:endParaRPr lang="en-IN" dirty="0"/>
                    </a:p>
                  </a:txBody>
                  <a:tcPr/>
                </a:tc>
                <a:tc>
                  <a:txBody>
                    <a:bodyPr/>
                    <a:lstStyle/>
                    <a:p>
                      <a:pPr algn="ctr"/>
                      <a:r>
                        <a:rPr lang="en-US" dirty="0"/>
                        <a:t>2023</a:t>
                      </a:r>
                      <a:endParaRPr lang="en-IN" dirty="0"/>
                    </a:p>
                  </a:txBody>
                  <a:tcPr/>
                </a:tc>
                <a:tc>
                  <a:txBody>
                    <a:bodyPr/>
                    <a:lstStyle/>
                    <a:p>
                      <a:pPr algn="l"/>
                      <a:r>
                        <a:rPr lang="en-US" dirty="0"/>
                        <a:t>This paper used machine learning techniques, including classification algorithms like Random Forest and Decision Trees, to predict water potability. They utilized data pre-processing methods such as feature scaling and handled missing values to improve model accuracy.</a:t>
                      </a:r>
                      <a:endParaRPr lang="en-IN" dirty="0"/>
                    </a:p>
                  </a:txBody>
                  <a:tcPr/>
                </a:tc>
                <a:extLst>
                  <a:ext uri="{0D108BD9-81ED-4DB2-BD59-A6C34878D82A}">
                    <a16:rowId xmlns:a16="http://schemas.microsoft.com/office/drawing/2014/main" val="1070270885"/>
                  </a:ext>
                </a:extLst>
              </a:tr>
              <a:tr h="1798666">
                <a:tc>
                  <a:txBody>
                    <a:bodyPr/>
                    <a:lstStyle/>
                    <a:p>
                      <a:pPr algn="ctr"/>
                      <a:r>
                        <a:rPr lang="en-US" dirty="0"/>
                        <a:t>11</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Water quality analysis and prediction using machine learning.</a:t>
                      </a:r>
                      <a:endParaRPr lang="en-IN" dirty="0"/>
                    </a:p>
                  </a:txBody>
                  <a:tcPr/>
                </a:tc>
                <a:tc>
                  <a:txBody>
                    <a:bodyPr/>
                    <a:lstStyle/>
                    <a:p>
                      <a:pPr algn="ctr"/>
                      <a:r>
                        <a:rPr lang="en-US" dirty="0"/>
                        <a:t>D Brindha,</a:t>
                      </a:r>
                    </a:p>
                    <a:p>
                      <a:pPr algn="ctr"/>
                      <a:r>
                        <a:rPr lang="en-US" dirty="0"/>
                        <a:t>V Puli,</a:t>
                      </a:r>
                    </a:p>
                    <a:p>
                      <a:pPr algn="ctr"/>
                      <a:r>
                        <a:rPr lang="en-US" dirty="0"/>
                        <a:t>BKS NVSS,</a:t>
                      </a:r>
                    </a:p>
                    <a:p>
                      <a:pPr algn="ctr"/>
                      <a:r>
                        <a:rPr lang="en-US" dirty="0"/>
                        <a:t>M Vamsi Stephen</a:t>
                      </a:r>
                      <a:endParaRPr lang="en-IN" dirty="0"/>
                    </a:p>
                  </a:txBody>
                  <a:tcPr/>
                </a:tc>
                <a:tc>
                  <a:txBody>
                    <a:bodyPr/>
                    <a:lstStyle/>
                    <a:p>
                      <a:pPr algn="ctr"/>
                      <a:r>
                        <a:rPr lang="en-US" dirty="0"/>
                        <a:t>IEEE</a:t>
                      </a:r>
                      <a:endParaRPr lang="en-IN" dirty="0"/>
                    </a:p>
                  </a:txBody>
                  <a:tcPr/>
                </a:tc>
                <a:tc>
                  <a:txBody>
                    <a:bodyPr/>
                    <a:lstStyle/>
                    <a:p>
                      <a:pPr algn="ctr"/>
                      <a:r>
                        <a:rPr lang="en-US" dirty="0"/>
                        <a:t>2023</a:t>
                      </a:r>
                      <a:endParaRPr lang="en-IN" dirty="0"/>
                    </a:p>
                  </a:txBody>
                  <a:tcPr/>
                </a:tc>
                <a:tc>
                  <a:txBody>
                    <a:bodyPr/>
                    <a:lstStyle/>
                    <a:p>
                      <a:pPr algn="l"/>
                      <a:r>
                        <a:rPr lang="en-US" dirty="0"/>
                        <a:t>The paper utilizes machine learning models, specifically decision trees and random forests, to analyze water quality parameters. These models predict water quality by identifying patterns and correlations within the dataset.</a:t>
                      </a:r>
                      <a:endParaRPr lang="en-IN" dirty="0"/>
                    </a:p>
                  </a:txBody>
                  <a:tcPr/>
                </a:tc>
                <a:extLst>
                  <a:ext uri="{0D108BD9-81ED-4DB2-BD59-A6C34878D82A}">
                    <a16:rowId xmlns:a16="http://schemas.microsoft.com/office/drawing/2014/main" val="1333044562"/>
                  </a:ext>
                </a:extLst>
              </a:tr>
            </a:tbl>
          </a:graphicData>
        </a:graphic>
      </p:graphicFrame>
    </p:spTree>
    <p:extLst>
      <p:ext uri="{BB962C8B-B14F-4D97-AF65-F5344CB8AC3E}">
        <p14:creationId xmlns:p14="http://schemas.microsoft.com/office/powerpoint/2010/main" val="62670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p:nvPr/>
        </p:nvSpPr>
        <p:spPr>
          <a:xfrm>
            <a:off x="4778188" y="189622"/>
            <a:ext cx="263562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2060"/>
                </a:solidFill>
                <a:latin typeface="Calibri"/>
                <a:ea typeface="Calibri"/>
                <a:cs typeface="Calibri"/>
                <a:sym typeface="Calibri"/>
              </a:rPr>
              <a:t>Introduction   </a:t>
            </a:r>
            <a:endParaRPr/>
          </a:p>
        </p:txBody>
      </p:sp>
      <p:sp>
        <p:nvSpPr>
          <p:cNvPr id="123" name="Google Shape;123;p18"/>
          <p:cNvSpPr txBox="1"/>
          <p:nvPr/>
        </p:nvSpPr>
        <p:spPr>
          <a:xfrm>
            <a:off x="648750" y="1067492"/>
            <a:ext cx="10894500" cy="48936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50" dirty="0">
                <a:solidFill>
                  <a:srgbClr val="333333"/>
                </a:solidFill>
                <a:highlight>
                  <a:srgbClr val="FFFFFF"/>
                </a:highlight>
                <a:latin typeface="Calibri" panose="020F0502020204030204" pitchFamily="34" charset="0"/>
                <a:ea typeface="Calibri" panose="020F0502020204030204" pitchFamily="34" charset="0"/>
                <a:cs typeface="Calibri" panose="020F0502020204030204" pitchFamily="34" charset="0"/>
              </a:rPr>
              <a:t>In the scientific field of machine learning, it is investigated how computers learn via experience. Since the capacity to learn is the fundamental quality of an entity regarded as intelligent in the broadest meaning of the word, the words “Machine Learning” and “Artificial Intelligence” are frequently used synonymously in the minds of scientists. Building adaptable, experience-based computer systems is the goal of machine learning. It is now possible to discover a solution to this problem because of the development of machine learning methods. We have developed a technique that uses data mining to identify whether the water is portable or not. The enormous amount of data related to water quality can be mined for hidden knowledge. As a result, it now has a more significant role in the study. This research aims to develop a system that can predict water quality more precisely.</a:t>
            </a:r>
            <a:endParaRPr sz="4000"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38652" y="297139"/>
            <a:ext cx="9767887" cy="5953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3000"/>
              <a:buFont typeface="Cambria"/>
              <a:buNone/>
            </a:pPr>
            <a:r>
              <a:rPr lang="en-US" sz="3000" b="1" dirty="0">
                <a:solidFill>
                  <a:srgbClr val="002060"/>
                </a:solidFill>
                <a:latin typeface="Cambria"/>
                <a:ea typeface="Cambria"/>
                <a:cs typeface="Cambria"/>
                <a:sym typeface="Cambria"/>
              </a:rPr>
              <a:t>Problem</a:t>
            </a:r>
            <a:r>
              <a:rPr lang="en-US" sz="3000" b="1" dirty="0">
                <a:solidFill>
                  <a:srgbClr val="002060"/>
                </a:solidFill>
                <a:latin typeface="Calibri"/>
                <a:ea typeface="Calibri"/>
                <a:cs typeface="Calibri"/>
                <a:sym typeface="Calibri"/>
              </a:rPr>
              <a:t> </a:t>
            </a:r>
            <a:r>
              <a:rPr lang="en-US" sz="3000" b="1" dirty="0">
                <a:solidFill>
                  <a:srgbClr val="002060"/>
                </a:solidFill>
                <a:latin typeface="Cambria"/>
                <a:ea typeface="Cambria"/>
                <a:cs typeface="Cambria"/>
                <a:sym typeface="Cambria"/>
              </a:rPr>
              <a:t>Statement </a:t>
            </a:r>
            <a:endParaRPr dirty="0"/>
          </a:p>
        </p:txBody>
      </p:sp>
      <p:sp>
        <p:nvSpPr>
          <p:cNvPr id="129" name="Google Shape;129;p19"/>
          <p:cNvSpPr txBox="1"/>
          <p:nvPr/>
        </p:nvSpPr>
        <p:spPr>
          <a:xfrm>
            <a:off x="628500" y="972000"/>
            <a:ext cx="10935000" cy="4787434"/>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600" dirty="0">
                <a:solidFill>
                  <a:schemeClr val="dk1"/>
                </a:solidFill>
                <a:latin typeface="Calibri" panose="020F0502020204030204" pitchFamily="34" charset="0"/>
                <a:ea typeface="Calibri" panose="020F0502020204030204" pitchFamily="34" charset="0"/>
                <a:cs typeface="Calibri" panose="020F0502020204030204" pitchFamily="34" charset="0"/>
              </a:rPr>
              <a:t>Develop a machine learning model to check the water quality of a sample and to classify water samples as potable or non-potable based on physicochemical properties, including pH, hardness, and conductivity etc. to ensure safe drinking water availability.</a:t>
            </a:r>
            <a:endParaRPr sz="26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15000"/>
              </a:lnSpc>
              <a:spcBef>
                <a:spcPts val="1200"/>
              </a:spcBef>
              <a:spcAft>
                <a:spcPts val="1200"/>
              </a:spcAft>
              <a:buNone/>
            </a:pPr>
            <a:r>
              <a:rPr lang="en-US" sz="2600" dirty="0">
                <a:solidFill>
                  <a:schemeClr val="dk1"/>
                </a:solidFill>
                <a:latin typeface="Calibri" panose="020F0502020204030204" pitchFamily="34" charset="0"/>
                <a:ea typeface="Calibri" panose="020F0502020204030204" pitchFamily="34" charset="0"/>
                <a:cs typeface="Calibri" panose="020F0502020204030204" pitchFamily="34" charset="0"/>
              </a:rPr>
              <a:t>The Water Quality Analysis project aims to develop a machine learning model to classify water samples as either potable (safe for drinking) or non-potable (unsafe) based on various physicochemical attributes. The dataset includes features such as pH, hardness, total dissolved solids, chloramines, sulphate, conductivity, and nitrates. </a:t>
            </a:r>
            <a:endParaRPr sz="39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6069</Words>
  <Application>Microsoft Office PowerPoint</Application>
  <PresentationFormat>Widescreen</PresentationFormat>
  <Paragraphs>274</Paragraphs>
  <Slides>35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vt:lpstr>
      <vt:lpstr>Wingdings</vt:lpstr>
      <vt:lpstr>Office Theme</vt:lpstr>
      <vt:lpstr>PowerPoint Presentation</vt:lpstr>
      <vt:lpstr>Abstract </vt:lpstr>
      <vt:lpstr>PowerPoint Presentation</vt:lpstr>
      <vt:lpstr>PowerPoint Presentation</vt:lpstr>
      <vt:lpstr>PowerPoint Presentation</vt:lpstr>
      <vt:lpstr>PowerPoint Presentation</vt:lpstr>
      <vt:lpstr>PowerPoint Presentation</vt:lpstr>
      <vt:lpstr>PowerPoint Presentation</vt:lpstr>
      <vt:lpstr>Problem Statement </vt:lpstr>
      <vt:lpstr>Objective of the Work </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Kurva Rajesh</dc:creator>
  <cp:lastModifiedBy>Kurva Rajesh</cp:lastModifiedBy>
  <cp:revision>6</cp:revision>
  <dcterms:modified xsi:type="dcterms:W3CDTF">2024-11-06T18:27:04Z</dcterms:modified>
</cp:coreProperties>
</file>