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6858000" cx="12192000"/>
  <p:notesSz cx="6858000" cy="9144000"/>
  <p:embeddedFontLst>
    <p:embeddedFont>
      <p:font typeface="Comfortaa"/>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2" roundtripDataSignature="AMtx7mgOfln1DHziIOZ9KUoAVd9/t+Vj5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1D7111E-7748-4EDA-94B3-45AF6A4C0ACA}">
  <a:tblStyle styleId="{81D7111E-7748-4EDA-94B3-45AF6A4C0ACA}"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Comfortaa-regular.fntdata"/><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font" Target="fonts/Comfortaa-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0e1200961d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0e1200961d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g30e1200961d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0e1200961d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0e1200961d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30e1200961d_0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0e1200961d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0e1200961d_1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30e1200961d_1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0e1200961d_1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0e1200961d_1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g30e1200961d_1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8" name="Google Shape;27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5" name="Google Shape;285;p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0" name="Google Shape;290;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2"/>
          <p:cNvSpPr/>
          <p:nvPr>
            <p:ph idx="2" type="pic"/>
          </p:nvPr>
        </p:nvSpPr>
        <p:spPr>
          <a:xfrm>
            <a:off x="5183188" y="987425"/>
            <a:ext cx="6172200" cy="4873625"/>
          </a:xfrm>
          <a:prstGeom prst="rect">
            <a:avLst/>
          </a:prstGeom>
          <a:noFill/>
          <a:ln>
            <a:noFill/>
          </a:ln>
        </p:spPr>
      </p:sp>
      <p:sp>
        <p:nvSpPr>
          <p:cNvPr id="68" name="Google Shape;68;p4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8.png"/><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b="0" l="0" r="0" t="0"/>
          <a:stretch/>
        </p:blipFill>
        <p:spPr>
          <a:xfrm>
            <a:off x="113899" y="0"/>
            <a:ext cx="11964201" cy="1798983"/>
          </a:xfrm>
          <a:prstGeom prst="rect">
            <a:avLst/>
          </a:prstGeom>
          <a:noFill/>
          <a:ln>
            <a:noFill/>
          </a:ln>
        </p:spPr>
      </p:pic>
      <p:pic>
        <p:nvPicPr>
          <p:cNvPr id="89" name="Google Shape;89;p1"/>
          <p:cNvPicPr preferRelativeResize="0"/>
          <p:nvPr/>
        </p:nvPicPr>
        <p:blipFill rotWithShape="1">
          <a:blip r:embed="rId4">
            <a:alphaModFix/>
          </a:blip>
          <a:srcRect b="0" l="0" r="0" t="0"/>
          <a:stretch/>
        </p:blipFill>
        <p:spPr>
          <a:xfrm>
            <a:off x="1523613" y="1798975"/>
            <a:ext cx="9144776" cy="1225400"/>
          </a:xfrm>
          <a:prstGeom prst="rect">
            <a:avLst/>
          </a:prstGeom>
          <a:noFill/>
          <a:ln>
            <a:noFill/>
          </a:ln>
        </p:spPr>
      </p:pic>
      <p:sp>
        <p:nvSpPr>
          <p:cNvPr id="90" name="Google Shape;90;p1"/>
          <p:cNvSpPr txBox="1"/>
          <p:nvPr/>
        </p:nvSpPr>
        <p:spPr>
          <a:xfrm>
            <a:off x="2722965" y="2730475"/>
            <a:ext cx="67461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FF0000"/>
                </a:solidFill>
                <a:latin typeface="Calibri"/>
                <a:ea typeface="Calibri"/>
                <a:cs typeface="Calibri"/>
                <a:sym typeface="Calibri"/>
              </a:rPr>
              <a:t>Project Title :    </a:t>
            </a:r>
            <a:r>
              <a:rPr b="1" i="0" lang="en-US" sz="2400" u="none" cap="none" strike="noStrike">
                <a:solidFill>
                  <a:srgbClr val="FF0000"/>
                </a:solidFill>
                <a:latin typeface="Arial"/>
                <a:ea typeface="Arial"/>
                <a:cs typeface="Arial"/>
                <a:sym typeface="Arial"/>
              </a:rPr>
              <a:t>WATER QUALITY ANALYSIS </a:t>
            </a:r>
            <a:r>
              <a:rPr b="1" i="0" lang="en-US" sz="2400" u="none" cap="none" strike="noStrike">
                <a:solidFill>
                  <a:srgbClr val="FF0000"/>
                </a:solidFill>
                <a:latin typeface="Calibri"/>
                <a:ea typeface="Calibri"/>
                <a:cs typeface="Calibri"/>
                <a:sym typeface="Calibri"/>
              </a:rPr>
              <a:t> </a:t>
            </a:r>
            <a:endParaRPr b="0" i="0" sz="2400" u="none" cap="none" strike="noStrike">
              <a:solidFill>
                <a:srgbClr val="FF0000"/>
              </a:solidFill>
              <a:latin typeface="Arial"/>
              <a:ea typeface="Arial"/>
              <a:cs typeface="Arial"/>
              <a:sym typeface="Arial"/>
            </a:endParaRPr>
          </a:p>
        </p:txBody>
      </p:sp>
      <p:sp>
        <p:nvSpPr>
          <p:cNvPr id="91" name="Google Shape;91;p1"/>
          <p:cNvSpPr txBox="1"/>
          <p:nvPr/>
        </p:nvSpPr>
        <p:spPr>
          <a:xfrm>
            <a:off x="4404450" y="3253675"/>
            <a:ext cx="3383100" cy="1573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Guided By:</a:t>
            </a:r>
            <a:endParaRPr b="0" i="0" sz="1400" u="none" cap="none" strike="noStrike">
              <a:solidFill>
                <a:srgbClr val="000000"/>
              </a:solidFill>
              <a:latin typeface="Arial"/>
              <a:ea typeface="Arial"/>
              <a:cs typeface="Arial"/>
              <a:sym typeface="Arial"/>
            </a:endParaRPr>
          </a:p>
          <a:p>
            <a:pPr indent="0" lvl="0" marL="0" marR="0" rtl="0" algn="ctr">
              <a:lnSpc>
                <a:spcPct val="115000"/>
              </a:lnSpc>
              <a:spcBef>
                <a:spcPts val="1200"/>
              </a:spcBef>
              <a:spcAft>
                <a:spcPts val="0"/>
              </a:spcAft>
              <a:buClr>
                <a:schemeClr val="dk1"/>
              </a:buClr>
              <a:buSzPts val="1100"/>
              <a:buFont typeface="Arial"/>
              <a:buNone/>
            </a:pPr>
            <a:r>
              <a:rPr b="0" i="0" lang="en-US" sz="1800" u="none" cap="none" strike="noStrike">
                <a:solidFill>
                  <a:schemeClr val="dk1"/>
                </a:solidFill>
                <a:latin typeface="Arial"/>
                <a:ea typeface="Arial"/>
                <a:cs typeface="Arial"/>
                <a:sym typeface="Arial"/>
              </a:rPr>
              <a:t>Sri. M. Vishnu Chaitanya</a:t>
            </a:r>
            <a:endParaRPr b="0" i="0" sz="1800" u="none" cap="none" strike="noStrike">
              <a:solidFill>
                <a:schemeClr val="dk1"/>
              </a:solidFill>
              <a:latin typeface="Arial"/>
              <a:ea typeface="Arial"/>
              <a:cs typeface="Arial"/>
              <a:sym typeface="Arial"/>
            </a:endParaRPr>
          </a:p>
          <a:p>
            <a:pPr indent="0" lvl="0" marL="0" marR="0" rtl="0" algn="ctr">
              <a:lnSpc>
                <a:spcPct val="115000"/>
              </a:lnSpc>
              <a:spcBef>
                <a:spcPts val="1200"/>
              </a:spcBef>
              <a:spcAft>
                <a:spcPts val="0"/>
              </a:spcAft>
              <a:buClr>
                <a:schemeClr val="dk1"/>
              </a:buClr>
              <a:buSzPts val="1100"/>
              <a:buFont typeface="Arial"/>
              <a:buNone/>
            </a:pPr>
            <a:r>
              <a:rPr b="0" i="0" lang="en-US" sz="1700" u="none" cap="none" strike="noStrike">
                <a:solidFill>
                  <a:schemeClr val="dk1"/>
                </a:solidFill>
                <a:latin typeface="Arial"/>
                <a:ea typeface="Arial"/>
                <a:cs typeface="Arial"/>
                <a:sym typeface="Arial"/>
              </a:rPr>
              <a:t>Assistant Professor</a:t>
            </a:r>
            <a:endParaRPr b="0" i="0" sz="17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2" name="Google Shape;92;p1"/>
          <p:cNvSpPr txBox="1"/>
          <p:nvPr/>
        </p:nvSpPr>
        <p:spPr>
          <a:xfrm>
            <a:off x="3796075" y="4611475"/>
            <a:ext cx="4599900" cy="1816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Presented By</a:t>
            </a: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p>
            <a:pPr indent="0" lvl="0" marL="0" marR="0" rtl="0" algn="ctr">
              <a:lnSpc>
                <a:spcPct val="150000"/>
              </a:lnSpc>
              <a:spcBef>
                <a:spcPts val="1200"/>
              </a:spcBef>
              <a:spcAft>
                <a:spcPts val="0"/>
              </a:spcAft>
              <a:buClr>
                <a:schemeClr val="dk1"/>
              </a:buClr>
              <a:buSzPts val="1100"/>
              <a:buFont typeface="Arial"/>
              <a:buNone/>
            </a:pPr>
            <a:r>
              <a:rPr b="0" i="0" lang="en-US" sz="1600" u="none" cap="none" strike="noStrike">
                <a:solidFill>
                  <a:schemeClr val="dk1"/>
                </a:solidFill>
                <a:latin typeface="Arial"/>
                <a:ea typeface="Arial"/>
                <a:cs typeface="Arial"/>
                <a:sym typeface="Arial"/>
              </a:rPr>
              <a:t>1601-22-748-026  K. Rajesh</a:t>
            </a:r>
            <a:endParaRPr b="0" i="0" sz="1600" u="none" cap="none" strike="noStrike">
              <a:solidFill>
                <a:schemeClr val="dk1"/>
              </a:solidFill>
              <a:latin typeface="Arial"/>
              <a:ea typeface="Arial"/>
              <a:cs typeface="Arial"/>
              <a:sym typeface="Arial"/>
            </a:endParaRPr>
          </a:p>
          <a:p>
            <a:pPr indent="0" lvl="0" marL="0" marR="0" rtl="0" algn="ctr">
              <a:lnSpc>
                <a:spcPct val="150000"/>
              </a:lnSpc>
              <a:spcBef>
                <a:spcPts val="1200"/>
              </a:spcBef>
              <a:spcAft>
                <a:spcPts val="0"/>
              </a:spcAft>
              <a:buClr>
                <a:srgbClr val="000000"/>
              </a:buClr>
              <a:buSzPts val="1100"/>
              <a:buFont typeface="Arial"/>
              <a:buNone/>
            </a:pPr>
            <a:r>
              <a:rPr b="0" i="0" lang="en-US" sz="1600" u="none" cap="none" strike="noStrike">
                <a:solidFill>
                  <a:schemeClr val="dk1"/>
                </a:solidFill>
                <a:latin typeface="Arial"/>
                <a:ea typeface="Arial"/>
                <a:cs typeface="Arial"/>
                <a:sym typeface="Arial"/>
              </a:rPr>
              <a:t>1601-22-748-027  K. Tharun Kumar Reddy</a:t>
            </a:r>
            <a:endParaRPr b="0" i="0" sz="1600" u="none" cap="none" strike="noStrike">
              <a:solidFill>
                <a:schemeClr val="dk1"/>
              </a:solidFill>
              <a:latin typeface="Arial"/>
              <a:ea typeface="Arial"/>
              <a:cs typeface="Arial"/>
              <a:sym typeface="Arial"/>
            </a:endParaRPr>
          </a:p>
          <a:p>
            <a:pPr indent="0" lvl="0" marL="0" marR="0" rtl="0" algn="ctr">
              <a:lnSpc>
                <a:spcPct val="150000"/>
              </a:lnSpc>
              <a:spcBef>
                <a:spcPts val="1200"/>
              </a:spcBef>
              <a:spcAft>
                <a:spcPts val="0"/>
              </a:spcAft>
              <a:buClr>
                <a:srgbClr val="000000"/>
              </a:buClr>
              <a:buSzPts val="1100"/>
              <a:buFont typeface="Arial"/>
              <a:buNone/>
            </a:pPr>
            <a:r>
              <a:rPr b="0" i="0" lang="en-US" sz="1600" u="none" cap="none" strike="noStrike">
                <a:solidFill>
                  <a:schemeClr val="dk1"/>
                </a:solidFill>
                <a:latin typeface="Arial"/>
                <a:ea typeface="Arial"/>
                <a:cs typeface="Arial"/>
                <a:sym typeface="Arial"/>
              </a:rPr>
              <a:t>1601-22-748-031   K. Karthik</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graphicFrame>
        <p:nvGraphicFramePr>
          <p:cNvPr id="146" name="Google Shape;146;p7"/>
          <p:cNvGraphicFramePr/>
          <p:nvPr/>
        </p:nvGraphicFramePr>
        <p:xfrm>
          <a:off x="481780" y="719665"/>
          <a:ext cx="3000000" cy="3000000"/>
        </p:xfrm>
        <a:graphic>
          <a:graphicData uri="http://schemas.openxmlformats.org/drawingml/2006/table">
            <a:tbl>
              <a:tblPr bandRow="1" firstRow="1">
                <a:noFill/>
                <a:tableStyleId>{81D7111E-7748-4EDA-94B3-45AF6A4C0ACA}</a:tableStyleId>
              </a:tblPr>
              <a:tblGrid>
                <a:gridCol w="796425"/>
                <a:gridCol w="2182750"/>
                <a:gridCol w="1651825"/>
                <a:gridCol w="1828800"/>
                <a:gridCol w="766925"/>
                <a:gridCol w="3736250"/>
              </a:tblGrid>
              <a:tr h="401200">
                <a:tc>
                  <a:txBody>
                    <a:bodyPr/>
                    <a:lstStyle/>
                    <a:p>
                      <a:pPr indent="0" lvl="0" marL="0" marR="0" rtl="0" algn="ctr">
                        <a:lnSpc>
                          <a:spcPct val="100000"/>
                        </a:lnSpc>
                        <a:spcBef>
                          <a:spcPts val="0"/>
                        </a:spcBef>
                        <a:spcAft>
                          <a:spcPts val="0"/>
                        </a:spcAft>
                        <a:buNone/>
                      </a:pPr>
                      <a:r>
                        <a:rPr lang="en-US" sz="1400" u="none" cap="none" strike="noStrike"/>
                        <a:t>Sr. No</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Title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Author</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Publication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Year</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Description</a:t>
                      </a:r>
                      <a:endParaRPr sz="1400" u="none" cap="none" strike="noStrike"/>
                    </a:p>
                  </a:txBody>
                  <a:tcPr marT="45725" marB="45725" marR="91450" marL="91450"/>
                </a:tc>
              </a:tr>
              <a:tr h="1798675">
                <a:tc>
                  <a:txBody>
                    <a:bodyPr/>
                    <a:lstStyle/>
                    <a:p>
                      <a:pPr indent="0" lvl="0" marL="0" marR="0" rtl="0" algn="ctr">
                        <a:lnSpc>
                          <a:spcPct val="100000"/>
                        </a:lnSpc>
                        <a:spcBef>
                          <a:spcPts val="0"/>
                        </a:spcBef>
                        <a:spcAft>
                          <a:spcPts val="0"/>
                        </a:spcAft>
                        <a:buNone/>
                      </a:pPr>
                      <a:r>
                        <a:rPr lang="en-US" sz="1400" u="none" cap="none" strike="noStrike"/>
                        <a:t>10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 Water Potability Prediction Using Machine Learning.</a:t>
                      </a:r>
                      <a:endParaRPr/>
                    </a:p>
                    <a:p>
                      <a:pPr indent="0" lvl="0" marL="0" marR="0" rtl="0" algn="ctr">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S Patel, </a:t>
                      </a:r>
                      <a:endParaRPr/>
                    </a:p>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K Shah, </a:t>
                      </a:r>
                      <a:endParaRPr/>
                    </a:p>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S Vaghela, </a:t>
                      </a:r>
                      <a:endParaRPr/>
                    </a:p>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M Aglodiya, </a:t>
                      </a:r>
                      <a:endParaRPr/>
                    </a:p>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R Bhattad</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researchsquare.com</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2023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This paper used machine learning techniques, including classification algorithms like Random Forest and Decision Trees, to predict water potability. They utilized data pre-processing methods such as feature scaling and handled missing values to improve model accuracy.</a:t>
                      </a:r>
                      <a:endParaRPr sz="1400" u="none" cap="none" strike="noStrike"/>
                    </a:p>
                  </a:txBody>
                  <a:tcPr marT="45725" marB="45725" marR="91450" marL="91450"/>
                </a:tc>
              </a:tr>
              <a:tr h="1798675">
                <a:tc>
                  <a:txBody>
                    <a:bodyPr/>
                    <a:lstStyle/>
                    <a:p>
                      <a:pPr indent="0" lvl="0" marL="0" marR="0" rtl="0" algn="ctr">
                        <a:lnSpc>
                          <a:spcPct val="100000"/>
                        </a:lnSpc>
                        <a:spcBef>
                          <a:spcPts val="0"/>
                        </a:spcBef>
                        <a:spcAft>
                          <a:spcPts val="0"/>
                        </a:spcAft>
                        <a:buNone/>
                      </a:pPr>
                      <a:r>
                        <a:rPr lang="en-US" sz="1400" u="none" cap="none" strike="noStrike"/>
                        <a:t>11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Water quality analysis and prediction using machine learning.</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D Brindha,</a:t>
                      </a:r>
                      <a:endParaRPr/>
                    </a:p>
                    <a:p>
                      <a:pPr indent="0" lvl="0" marL="0" marR="0" rtl="0" algn="ctr">
                        <a:lnSpc>
                          <a:spcPct val="100000"/>
                        </a:lnSpc>
                        <a:spcBef>
                          <a:spcPts val="0"/>
                        </a:spcBef>
                        <a:spcAft>
                          <a:spcPts val="0"/>
                        </a:spcAft>
                        <a:buNone/>
                      </a:pPr>
                      <a:r>
                        <a:rPr lang="en-US" sz="1400" u="none" cap="none" strike="noStrike"/>
                        <a:t>V Puli,</a:t>
                      </a:r>
                      <a:endParaRPr/>
                    </a:p>
                    <a:p>
                      <a:pPr indent="0" lvl="0" marL="0" marR="0" rtl="0" algn="ctr">
                        <a:lnSpc>
                          <a:spcPct val="100000"/>
                        </a:lnSpc>
                        <a:spcBef>
                          <a:spcPts val="0"/>
                        </a:spcBef>
                        <a:spcAft>
                          <a:spcPts val="0"/>
                        </a:spcAft>
                        <a:buNone/>
                      </a:pPr>
                      <a:r>
                        <a:rPr lang="en-US" sz="1400" u="none" cap="none" strike="noStrike"/>
                        <a:t>BKS NVSS,</a:t>
                      </a:r>
                      <a:endParaRPr/>
                    </a:p>
                    <a:p>
                      <a:pPr indent="0" lvl="0" marL="0" marR="0" rtl="0" algn="ctr">
                        <a:lnSpc>
                          <a:spcPct val="100000"/>
                        </a:lnSpc>
                        <a:spcBef>
                          <a:spcPts val="0"/>
                        </a:spcBef>
                        <a:spcAft>
                          <a:spcPts val="0"/>
                        </a:spcAft>
                        <a:buNone/>
                      </a:pPr>
                      <a:r>
                        <a:rPr lang="en-US" sz="1400" u="none" cap="none" strike="noStrike"/>
                        <a:t>M Vamsi Stephen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IEEE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2023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The paper utilizes machine learning models, specifically decision trees and random forests, to analyze water quality parameters. These models predict water quality by identifying patterns and correlations within the dataset.</a:t>
                      </a:r>
                      <a:endParaRPr sz="1400" u="none" cap="none" strike="noStrike"/>
                    </a:p>
                  </a:txBody>
                  <a:tcPr marT="45725" marB="45725" marR="91450" marL="914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1"/>
          <p:cNvSpPr txBox="1"/>
          <p:nvPr>
            <p:ph type="title"/>
          </p:nvPr>
        </p:nvSpPr>
        <p:spPr>
          <a:xfrm>
            <a:off x="4522839" y="365125"/>
            <a:ext cx="3057832" cy="47061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71428"/>
              <a:buNone/>
            </a:pPr>
            <a:r>
              <a:rPr b="1" lang="en-US" sz="2800">
                <a:solidFill>
                  <a:srgbClr val="002060"/>
                </a:solidFill>
                <a:latin typeface="Cambria"/>
                <a:ea typeface="Cambria"/>
                <a:cs typeface="Cambria"/>
                <a:sym typeface="Cambria"/>
              </a:rPr>
              <a:t>Literature</a:t>
            </a:r>
            <a:r>
              <a:rPr b="1" lang="en-US" sz="1100"/>
              <a:t> </a:t>
            </a:r>
            <a:r>
              <a:rPr b="1" lang="en-US" sz="2800">
                <a:solidFill>
                  <a:srgbClr val="002060"/>
                </a:solidFill>
                <a:latin typeface="Cambria"/>
                <a:ea typeface="Cambria"/>
                <a:cs typeface="Cambria"/>
                <a:sym typeface="Cambria"/>
              </a:rPr>
              <a:t>survey</a:t>
            </a:r>
            <a:endParaRPr sz="2800"/>
          </a:p>
        </p:txBody>
      </p:sp>
      <p:sp>
        <p:nvSpPr>
          <p:cNvPr id="152" name="Google Shape;152;p11"/>
          <p:cNvSpPr txBox="1"/>
          <p:nvPr>
            <p:ph idx="1" type="body"/>
          </p:nvPr>
        </p:nvSpPr>
        <p:spPr>
          <a:xfrm>
            <a:off x="838200" y="924232"/>
            <a:ext cx="10515600" cy="5252731"/>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rPr b="1" lang="en-US" sz="2000">
                <a:solidFill>
                  <a:schemeClr val="dk1"/>
                </a:solidFill>
              </a:rPr>
              <a:t>1.   Khan, Y., &amp; See, C. S. (2016, April). Predicting and analysing water quality using machine learning: a comprehensive model. In </a:t>
            </a:r>
            <a:r>
              <a:rPr b="1" i="1" lang="en-US" sz="2000">
                <a:solidFill>
                  <a:schemeClr val="dk1"/>
                </a:solidFill>
              </a:rPr>
              <a:t>2016 IEEE Long Island Systems, Applications and Technology Conference (LISAT)</a:t>
            </a:r>
            <a:r>
              <a:rPr b="1" lang="en-US" sz="2000">
                <a:solidFill>
                  <a:schemeClr val="dk1"/>
                </a:solidFill>
              </a:rPr>
              <a:t> (pp. 1-6). IEEE.</a:t>
            </a:r>
            <a:endParaRPr/>
          </a:p>
          <a:p>
            <a:pPr indent="0" lvl="0" marL="114300" rtl="0" algn="l">
              <a:lnSpc>
                <a:spcPct val="90000"/>
              </a:lnSpc>
              <a:spcBef>
                <a:spcPts val="1000"/>
              </a:spcBef>
              <a:spcAft>
                <a:spcPts val="0"/>
              </a:spcAft>
              <a:buSzPts val="1800"/>
              <a:buNone/>
            </a:pPr>
            <a:r>
              <a:t/>
            </a:r>
            <a:endParaRPr sz="1600"/>
          </a:p>
          <a:p>
            <a:pPr indent="0" lvl="0" marL="114300" rtl="0" algn="l">
              <a:lnSpc>
                <a:spcPct val="100000"/>
              </a:lnSpc>
              <a:spcBef>
                <a:spcPts val="1000"/>
              </a:spcBef>
              <a:spcAft>
                <a:spcPts val="0"/>
              </a:spcAft>
              <a:buSzPts val="1800"/>
              <a:buNone/>
            </a:pPr>
            <a:r>
              <a:rPr lang="en-US" sz="2000"/>
              <a:t>In the paper, the authors provide a detailed examination of the application of machine learning techniques for water quality prediction. The study reviews existing water quality prediction models and highlights their limitations, such as reliance on linear methods and limited data handling capabilities. The authors discuss various machine learning algorithms like Support Vector Machines (SVM), Decision Trees, and Neural Networks that can handle nonlinear relationships and large datasets. Additionally, the paper emphasizes the importance of feature selection and preprocessing to improve prediction accuracy. The authors propose a comprehensive model that integrates multiple machine learning techniques for real-time water quality monitoring and prediction. They also explore the potential benefits of such models in managing water resources and mitigating pollution risks. Overall, the study underscores the evolving role of machine learning in environmental monitoring.</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2"/>
          <p:cNvSpPr txBox="1"/>
          <p:nvPr>
            <p:ph type="title"/>
          </p:nvPr>
        </p:nvSpPr>
        <p:spPr>
          <a:xfrm>
            <a:off x="4178710" y="365125"/>
            <a:ext cx="7175090" cy="49028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solidFill>
                  <a:srgbClr val="002060"/>
                </a:solidFill>
                <a:latin typeface="Cambria"/>
                <a:ea typeface="Cambria"/>
                <a:cs typeface="Cambria"/>
                <a:sym typeface="Cambria"/>
              </a:rPr>
              <a:t>Literature</a:t>
            </a:r>
            <a:r>
              <a:rPr b="1" lang="en-US" sz="2800"/>
              <a:t> </a:t>
            </a:r>
            <a:r>
              <a:rPr b="1" lang="en-US" sz="2800">
                <a:solidFill>
                  <a:srgbClr val="002060"/>
                </a:solidFill>
                <a:latin typeface="Cambria"/>
                <a:ea typeface="Cambria"/>
                <a:cs typeface="Cambria"/>
                <a:sym typeface="Cambria"/>
              </a:rPr>
              <a:t>survey</a:t>
            </a:r>
            <a:endParaRPr sz="2800"/>
          </a:p>
        </p:txBody>
      </p:sp>
      <p:sp>
        <p:nvSpPr>
          <p:cNvPr id="158" name="Google Shape;158;p12"/>
          <p:cNvSpPr txBox="1"/>
          <p:nvPr>
            <p:ph idx="1" type="body"/>
          </p:nvPr>
        </p:nvSpPr>
        <p:spPr>
          <a:xfrm>
            <a:off x="838200" y="924232"/>
            <a:ext cx="10515600" cy="5252731"/>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rPr b="1" lang="en-US" sz="2000">
                <a:solidFill>
                  <a:schemeClr val="dk1"/>
                </a:solidFill>
              </a:rPr>
              <a:t>2.   Ahmed, A. N., Othman, F. B., Afan, H. A., Ibrahim, R. K., Fai, C. M., Hossain, M. S., ... &amp; Elshafie, A. (2019). Machine learning methods for better water quality prediction. </a:t>
            </a:r>
            <a:r>
              <a:rPr b="1" i="1" lang="en-US" sz="2000">
                <a:solidFill>
                  <a:schemeClr val="dk1"/>
                </a:solidFill>
              </a:rPr>
              <a:t>Journal of Hydrology</a:t>
            </a:r>
            <a:r>
              <a:rPr b="1" lang="en-US" sz="2000">
                <a:solidFill>
                  <a:schemeClr val="dk1"/>
                </a:solidFill>
              </a:rPr>
              <a:t>, </a:t>
            </a:r>
            <a:r>
              <a:rPr b="1" i="1" lang="en-US" sz="2000">
                <a:solidFill>
                  <a:schemeClr val="dk1"/>
                </a:solidFill>
              </a:rPr>
              <a:t>578</a:t>
            </a:r>
            <a:r>
              <a:rPr b="1" lang="en-US" sz="2000">
                <a:solidFill>
                  <a:schemeClr val="dk1"/>
                </a:solidFill>
              </a:rPr>
              <a:t>, 124084.</a:t>
            </a:r>
            <a:endParaRPr/>
          </a:p>
          <a:p>
            <a:pPr indent="0" lvl="0" marL="114300" rtl="0" algn="l">
              <a:lnSpc>
                <a:spcPct val="100000"/>
              </a:lnSpc>
              <a:spcBef>
                <a:spcPts val="1000"/>
              </a:spcBef>
              <a:spcAft>
                <a:spcPts val="0"/>
              </a:spcAft>
              <a:buSzPts val="1800"/>
              <a:buNone/>
            </a:pPr>
            <a:r>
              <a:rPr lang="en-US" sz="2000"/>
              <a:t>The paper provides a comprehensive review of various machine learning methods applied to predict water quality parameters, such as pH, dissolved oxygen, and pollutant concentrations. It highlights the limitations of traditional modeling techniques, such as regression and physical models, which may struggle with nonlinear and complex data structures. The study discusses several machine learning algorithms, including artificial neural networks (ANNs), support vector machines (SVMs), decision trees (DTs), and ensemble methods, emphasizing their potential for improving prediction accuracy. The authors also review feature selection methods that enhance model performance by identifying relevant water quality indicators. Additionally, the paper explores hybrid models that combine machine learning with conventional approaches to achieve better generalization. The review emphasizes the need for more comprehensive datasets and proper validation techniques to improve model reliability. Ultimately, the study concludes that machine learning holds promise for effective water quality management, though further research is needed to address challenges like overfitting and interpretability.</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3"/>
          <p:cNvSpPr txBox="1"/>
          <p:nvPr>
            <p:ph type="title"/>
          </p:nvPr>
        </p:nvSpPr>
        <p:spPr>
          <a:xfrm>
            <a:off x="4326194" y="365125"/>
            <a:ext cx="7027606" cy="55910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solidFill>
                  <a:srgbClr val="002060"/>
                </a:solidFill>
                <a:latin typeface="Cambria"/>
                <a:ea typeface="Cambria"/>
                <a:cs typeface="Cambria"/>
                <a:sym typeface="Cambria"/>
              </a:rPr>
              <a:t>Literature</a:t>
            </a:r>
            <a:r>
              <a:rPr b="1" lang="en-US" sz="2800"/>
              <a:t> </a:t>
            </a:r>
            <a:r>
              <a:rPr b="1" lang="en-US" sz="2800">
                <a:solidFill>
                  <a:srgbClr val="002060"/>
                </a:solidFill>
                <a:latin typeface="Cambria"/>
                <a:ea typeface="Cambria"/>
                <a:cs typeface="Cambria"/>
                <a:sym typeface="Cambria"/>
              </a:rPr>
              <a:t>survey</a:t>
            </a:r>
            <a:endParaRPr sz="2800"/>
          </a:p>
        </p:txBody>
      </p:sp>
      <p:sp>
        <p:nvSpPr>
          <p:cNvPr id="164" name="Google Shape;164;p13"/>
          <p:cNvSpPr txBox="1"/>
          <p:nvPr>
            <p:ph idx="1" type="body"/>
          </p:nvPr>
        </p:nvSpPr>
        <p:spPr>
          <a:xfrm>
            <a:off x="838200" y="1012723"/>
            <a:ext cx="10515600" cy="5164240"/>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rPr b="1" lang="en-US" sz="2000">
                <a:solidFill>
                  <a:schemeClr val="dk1"/>
                </a:solidFill>
              </a:rPr>
              <a:t>3.   Vergina, S. A., Kayalvizhi, S., Bhavadharini, R., &amp; Kalpana Devi, S. (2020). A real time water quality monitoring using machine learning algorithm. </a:t>
            </a:r>
            <a:r>
              <a:rPr b="1" i="1" lang="en-US" sz="2000">
                <a:solidFill>
                  <a:schemeClr val="dk1"/>
                </a:solidFill>
              </a:rPr>
              <a:t>Eur. J. Mol. Clin. Med</a:t>
            </a:r>
            <a:r>
              <a:rPr b="1" lang="en-US" sz="2000">
                <a:solidFill>
                  <a:schemeClr val="dk1"/>
                </a:solidFill>
              </a:rPr>
              <a:t>, </a:t>
            </a:r>
            <a:r>
              <a:rPr b="1" i="1" lang="en-US" sz="2000">
                <a:solidFill>
                  <a:schemeClr val="dk1"/>
                </a:solidFill>
              </a:rPr>
              <a:t>7</a:t>
            </a:r>
            <a:r>
              <a:rPr b="1" lang="en-US" sz="2000">
                <a:solidFill>
                  <a:schemeClr val="dk1"/>
                </a:solidFill>
              </a:rPr>
              <a:t>(8), 2035-2041.</a:t>
            </a:r>
            <a:endParaRPr/>
          </a:p>
          <a:p>
            <a:pPr indent="0" lvl="0" marL="114300" rtl="0" algn="l">
              <a:lnSpc>
                <a:spcPct val="100000"/>
              </a:lnSpc>
              <a:spcBef>
                <a:spcPts val="1000"/>
              </a:spcBef>
              <a:spcAft>
                <a:spcPts val="0"/>
              </a:spcAft>
              <a:buSzPts val="1800"/>
              <a:buNone/>
            </a:pPr>
            <a:r>
              <a:t/>
            </a:r>
            <a:endParaRPr sz="2000"/>
          </a:p>
          <a:p>
            <a:pPr indent="0" lvl="0" marL="114300" rtl="0" algn="l">
              <a:lnSpc>
                <a:spcPct val="100000"/>
              </a:lnSpc>
              <a:spcBef>
                <a:spcPts val="1000"/>
              </a:spcBef>
              <a:spcAft>
                <a:spcPts val="0"/>
              </a:spcAft>
              <a:buSzPts val="1800"/>
              <a:buNone/>
            </a:pPr>
            <a:r>
              <a:rPr lang="en-US" sz="2000"/>
              <a:t>The paper  explores the application of machine learning techniques to monitor and assess water quality in real time. The study highlights the growing need for efficient, automated systems to address water pollution and manage water resources effectively. Traditional water quality monitoring methods, which involve manual sampling and laboratory analysis, are time-consuming and expensive. This paper introduces a machine learning-based system that can predict water quality by analyzing sensor data on parameters such as pH, turbidity, and dissolved oxygen. The authors employ supervised learning techniques to train models capable of real-time classification and prediction. The proposed system enhances decision-making for water quality management and provides a cost-effective, scalable solution for continuous monitoring. Various algorithms are compared to identify the most accurate for water quality prediction.</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4"/>
          <p:cNvSpPr txBox="1"/>
          <p:nvPr>
            <p:ph type="title"/>
          </p:nvPr>
        </p:nvSpPr>
        <p:spPr>
          <a:xfrm>
            <a:off x="4296696" y="365125"/>
            <a:ext cx="7057103" cy="61810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solidFill>
                  <a:srgbClr val="002060"/>
                </a:solidFill>
                <a:latin typeface="Cambria"/>
                <a:ea typeface="Cambria"/>
                <a:cs typeface="Cambria"/>
                <a:sym typeface="Cambria"/>
              </a:rPr>
              <a:t>Literature</a:t>
            </a:r>
            <a:r>
              <a:rPr b="1" lang="en-US" sz="2800"/>
              <a:t> </a:t>
            </a:r>
            <a:r>
              <a:rPr b="1" lang="en-US" sz="2800">
                <a:solidFill>
                  <a:srgbClr val="002060"/>
                </a:solidFill>
                <a:latin typeface="Cambria"/>
                <a:ea typeface="Cambria"/>
                <a:cs typeface="Cambria"/>
                <a:sym typeface="Cambria"/>
              </a:rPr>
              <a:t>survey</a:t>
            </a:r>
            <a:endParaRPr sz="2800"/>
          </a:p>
        </p:txBody>
      </p:sp>
      <p:sp>
        <p:nvSpPr>
          <p:cNvPr id="170" name="Google Shape;170;p14"/>
          <p:cNvSpPr txBox="1"/>
          <p:nvPr>
            <p:ph idx="1" type="body"/>
          </p:nvPr>
        </p:nvSpPr>
        <p:spPr>
          <a:xfrm>
            <a:off x="838200" y="983226"/>
            <a:ext cx="10515600" cy="5193737"/>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rPr b="1" lang="en-US" sz="2000">
                <a:solidFill>
                  <a:schemeClr val="dk1"/>
                </a:solidFill>
              </a:rPr>
              <a:t>4.   Melesse, A. M., Khosravi, K., Tiefenbacher, J. P., Heddam, S., Kim, S., Mosavi, A., &amp; Pham, B. T. (2020). River water salinity prediction using hybrid machine learning models. </a:t>
            </a:r>
            <a:r>
              <a:rPr b="1" i="1" lang="en-US" sz="2000">
                <a:solidFill>
                  <a:schemeClr val="dk1"/>
                </a:solidFill>
              </a:rPr>
              <a:t>Water</a:t>
            </a:r>
            <a:r>
              <a:rPr b="1" lang="en-US" sz="2000">
                <a:solidFill>
                  <a:schemeClr val="dk1"/>
                </a:solidFill>
              </a:rPr>
              <a:t>, </a:t>
            </a:r>
            <a:r>
              <a:rPr b="1" i="1" lang="en-US" sz="2000">
                <a:solidFill>
                  <a:schemeClr val="dk1"/>
                </a:solidFill>
              </a:rPr>
              <a:t>12</a:t>
            </a:r>
            <a:r>
              <a:rPr b="1" lang="en-US" sz="2000">
                <a:solidFill>
                  <a:schemeClr val="dk1"/>
                </a:solidFill>
              </a:rPr>
              <a:t>(10), 2951.</a:t>
            </a:r>
            <a:endParaRPr/>
          </a:p>
          <a:p>
            <a:pPr indent="0" lvl="0" marL="114300" rtl="0" algn="l">
              <a:lnSpc>
                <a:spcPct val="100000"/>
              </a:lnSpc>
              <a:spcBef>
                <a:spcPts val="1000"/>
              </a:spcBef>
              <a:spcAft>
                <a:spcPts val="0"/>
              </a:spcAft>
              <a:buSzPts val="1800"/>
              <a:buNone/>
            </a:pPr>
            <a:r>
              <a:rPr lang="en-US" sz="2000"/>
              <a:t>The paper focuses on predicting river water salinity using advanced hybrid machine learning models. The authors highlight the importance of accurately forecasting salinity levels due to their significant impact on water quality, agriculture, and ecosystems. The study integrates multiple machine learning algorithms, including support vector machines, decision trees, and neural networks, to improve prediction accuracy. Various environmental factors, such as water discharge, temperature, and dissolved oxygen, are used as inputs to these models. A key contribution of the research is the development of hybrid models that combine individual machine learning approaches to exploit their strengths and compensate for weaknesses. The performance of these models is compared to traditional methods, demonstrating superior accuracy and efficiency. This paper also discusses the challenges of modeling complex hydrological processes and emphasizes the potential of machine learning in addressing these issues. The findings can inform water resource management and policy-making, particularly in regions facing salinity-related challenges.</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5"/>
          <p:cNvSpPr txBox="1"/>
          <p:nvPr>
            <p:ph type="title"/>
          </p:nvPr>
        </p:nvSpPr>
        <p:spPr>
          <a:xfrm>
            <a:off x="4247535" y="365126"/>
            <a:ext cx="7106264" cy="44112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lang="en-US" sz="2800">
                <a:solidFill>
                  <a:srgbClr val="002060"/>
                </a:solidFill>
                <a:latin typeface="Cambria"/>
                <a:ea typeface="Cambria"/>
                <a:cs typeface="Cambria"/>
                <a:sym typeface="Cambria"/>
              </a:rPr>
              <a:t>Literature</a:t>
            </a:r>
            <a:r>
              <a:rPr b="1" lang="en-US" sz="2800"/>
              <a:t> </a:t>
            </a:r>
            <a:r>
              <a:rPr b="1" lang="en-US" sz="2800">
                <a:solidFill>
                  <a:srgbClr val="002060"/>
                </a:solidFill>
                <a:latin typeface="Cambria"/>
                <a:ea typeface="Cambria"/>
                <a:cs typeface="Cambria"/>
                <a:sym typeface="Cambria"/>
              </a:rPr>
              <a:t>survey</a:t>
            </a:r>
            <a:endParaRPr sz="2800"/>
          </a:p>
        </p:txBody>
      </p:sp>
      <p:sp>
        <p:nvSpPr>
          <p:cNvPr id="176" name="Google Shape;176;p15"/>
          <p:cNvSpPr txBox="1"/>
          <p:nvPr>
            <p:ph idx="1" type="body"/>
          </p:nvPr>
        </p:nvSpPr>
        <p:spPr>
          <a:xfrm>
            <a:off x="838200" y="1002890"/>
            <a:ext cx="10515600" cy="5174073"/>
          </a:xfrm>
          <a:prstGeom prst="rect">
            <a:avLst/>
          </a:prstGeom>
          <a:noFill/>
          <a:ln>
            <a:noFill/>
          </a:ln>
        </p:spPr>
        <p:txBody>
          <a:bodyPr anchorCtr="0" anchor="t" bIns="45700" lIns="91425" spcFirstLastPara="1" rIns="91425" wrap="square" tIns="45700">
            <a:normAutofit/>
          </a:bodyPr>
          <a:lstStyle/>
          <a:p>
            <a:pPr indent="0" lvl="0" marL="114300" rtl="0" algn="just">
              <a:lnSpc>
                <a:spcPct val="90000"/>
              </a:lnSpc>
              <a:spcBef>
                <a:spcPts val="1000"/>
              </a:spcBef>
              <a:spcAft>
                <a:spcPts val="0"/>
              </a:spcAft>
              <a:buSzPts val="1800"/>
              <a:buNone/>
            </a:pPr>
            <a:r>
              <a:rPr b="1" lang="en-US" sz="2000">
                <a:solidFill>
                  <a:schemeClr val="dk1"/>
                </a:solidFill>
              </a:rPr>
              <a:t>5.   Kuthe, A., Bhake, C., Bhoyar, V., Yenurkar, A., Khandekar, V., &amp; Gawale, K. (2022). Water quality analysis using machine learning. </a:t>
            </a:r>
            <a:r>
              <a:rPr b="1" i="1" lang="en-US" sz="2000">
                <a:solidFill>
                  <a:schemeClr val="dk1"/>
                </a:solidFill>
              </a:rPr>
              <a:t>International Journal for Research in Applied Science and Engineering Technology</a:t>
            </a:r>
            <a:r>
              <a:rPr b="1" lang="en-US" sz="2000">
                <a:solidFill>
                  <a:schemeClr val="dk1"/>
                </a:solidFill>
              </a:rPr>
              <a:t>, </a:t>
            </a:r>
            <a:r>
              <a:rPr b="1" i="1" lang="en-US" sz="2000">
                <a:solidFill>
                  <a:schemeClr val="dk1"/>
                </a:solidFill>
              </a:rPr>
              <a:t>10</a:t>
            </a:r>
            <a:r>
              <a:rPr b="1" lang="en-US" sz="2000">
                <a:solidFill>
                  <a:schemeClr val="dk1"/>
                </a:solidFill>
              </a:rPr>
              <a:t>(12), 581-585.</a:t>
            </a:r>
            <a:endParaRPr/>
          </a:p>
          <a:p>
            <a:pPr indent="0" lvl="0" marL="114300" rtl="0" algn="l">
              <a:lnSpc>
                <a:spcPct val="100000"/>
              </a:lnSpc>
              <a:spcBef>
                <a:spcPts val="1000"/>
              </a:spcBef>
              <a:spcAft>
                <a:spcPts val="0"/>
              </a:spcAft>
              <a:buSzPts val="1800"/>
              <a:buNone/>
            </a:pPr>
            <a:r>
              <a:t/>
            </a:r>
            <a:endParaRPr sz="2000">
              <a:solidFill>
                <a:schemeClr val="dk1"/>
              </a:solidFill>
            </a:endParaRPr>
          </a:p>
          <a:p>
            <a:pPr indent="0" lvl="0" marL="114300" rtl="0" algn="l">
              <a:lnSpc>
                <a:spcPct val="100000"/>
              </a:lnSpc>
              <a:spcBef>
                <a:spcPts val="1000"/>
              </a:spcBef>
              <a:spcAft>
                <a:spcPts val="0"/>
              </a:spcAft>
              <a:buSzPts val="1800"/>
              <a:buNone/>
            </a:pPr>
            <a:r>
              <a:rPr lang="en-US" sz="2000">
                <a:solidFill>
                  <a:schemeClr val="dk1"/>
                </a:solidFill>
              </a:rPr>
              <a:t>The paper focuses on utilizing machine learning techniques to evaluate and predict water quality. The literature review within the paper discusses various traditional methods of water quality analysis, such as physical and chemical parameter testing, which are time-consuming and often costly. It highlights recent advances in machine learning as an alternative for accurate and efficient prediction models. The authors examine various algorithms, including Decision Trees, Support Vector Machines (SVM), and Neural Networks, which have been applied to environmental monitoring. Prior research shows that ML techniques can efficiently predict the concentrations of harmful substances and overall water quality, with some studies achieving high accuracy. Additionally, the literature acknowledges the integration of Internet of Things (IoT) devices and sensors for real-time data collection, enhancing machine learning's predictive capabilities. Overall, the survey emphasizes the growing role of ML in environmental data analysis.</a:t>
            </a:r>
            <a:endParaRPr/>
          </a:p>
          <a:p>
            <a:pPr indent="0" lvl="0" marL="114300" rtl="0" algn="l">
              <a:lnSpc>
                <a:spcPct val="90000"/>
              </a:lnSpc>
              <a:spcBef>
                <a:spcPts val="1000"/>
              </a:spcBef>
              <a:spcAft>
                <a:spcPts val="0"/>
              </a:spcAft>
              <a:buSzPts val="1800"/>
              <a:buNone/>
            </a:pPr>
            <a:r>
              <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6"/>
          <p:cNvSpPr txBox="1"/>
          <p:nvPr>
            <p:ph type="title"/>
          </p:nvPr>
        </p:nvSpPr>
        <p:spPr>
          <a:xfrm>
            <a:off x="4414684" y="365125"/>
            <a:ext cx="6939116" cy="47061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lang="en-US" sz="2800">
                <a:solidFill>
                  <a:srgbClr val="002060"/>
                </a:solidFill>
                <a:latin typeface="Cambria"/>
                <a:ea typeface="Cambria"/>
                <a:cs typeface="Cambria"/>
                <a:sym typeface="Cambria"/>
              </a:rPr>
              <a:t>Literature</a:t>
            </a:r>
            <a:r>
              <a:rPr b="1" lang="en-US" sz="2800"/>
              <a:t> </a:t>
            </a:r>
            <a:r>
              <a:rPr b="1" lang="en-US" sz="2800">
                <a:solidFill>
                  <a:srgbClr val="002060"/>
                </a:solidFill>
                <a:latin typeface="Cambria"/>
                <a:ea typeface="Cambria"/>
                <a:cs typeface="Cambria"/>
                <a:sym typeface="Cambria"/>
              </a:rPr>
              <a:t>survey</a:t>
            </a:r>
            <a:endParaRPr sz="2800"/>
          </a:p>
        </p:txBody>
      </p:sp>
      <p:sp>
        <p:nvSpPr>
          <p:cNvPr id="182" name="Google Shape;182;p16"/>
          <p:cNvSpPr txBox="1"/>
          <p:nvPr>
            <p:ph idx="1" type="body"/>
          </p:nvPr>
        </p:nvSpPr>
        <p:spPr>
          <a:xfrm>
            <a:off x="838200" y="963561"/>
            <a:ext cx="10515600" cy="5213402"/>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rPr b="1" lang="en-US" sz="2000">
                <a:latin typeface="Calibri"/>
                <a:ea typeface="Calibri"/>
                <a:cs typeface="Calibri"/>
                <a:sym typeface="Calibri"/>
              </a:rPr>
              <a:t>6.   Akshay, R., Tarun, G., Kiran, P. U., Devi, K. D., &amp; Vidhyalakshmi, M. (2022, December). Water-Quality-Analysis using Machine Learning. In </a:t>
            </a:r>
            <a:r>
              <a:rPr b="1" i="1" lang="en-US" sz="2000">
                <a:latin typeface="Calibri"/>
                <a:ea typeface="Calibri"/>
                <a:cs typeface="Calibri"/>
                <a:sym typeface="Calibri"/>
              </a:rPr>
              <a:t>2022 11th International Conference on System Modeling &amp; Advancement in Research Trends (SMART)</a:t>
            </a:r>
            <a:r>
              <a:rPr b="1" lang="en-US" sz="2000">
                <a:latin typeface="Calibri"/>
                <a:ea typeface="Calibri"/>
                <a:cs typeface="Calibri"/>
                <a:sym typeface="Calibri"/>
              </a:rPr>
              <a:t> (pp. 13-18). IEEE.</a:t>
            </a:r>
            <a:endParaRPr/>
          </a:p>
          <a:p>
            <a:pPr indent="0" lvl="0" marL="114300" rtl="0" algn="l">
              <a:lnSpc>
                <a:spcPct val="100000"/>
              </a:lnSpc>
              <a:spcBef>
                <a:spcPts val="1000"/>
              </a:spcBef>
              <a:spcAft>
                <a:spcPts val="0"/>
              </a:spcAft>
              <a:buSzPts val="1800"/>
              <a:buNone/>
            </a:pPr>
            <a:r>
              <a:t/>
            </a:r>
            <a:endParaRPr sz="2000">
              <a:latin typeface="Calibri"/>
              <a:ea typeface="Calibri"/>
              <a:cs typeface="Calibri"/>
              <a:sym typeface="Calibri"/>
            </a:endParaRPr>
          </a:p>
          <a:p>
            <a:pPr indent="0" lvl="0" marL="114300" rtl="0" algn="l">
              <a:lnSpc>
                <a:spcPct val="100000"/>
              </a:lnSpc>
              <a:spcBef>
                <a:spcPts val="1000"/>
              </a:spcBef>
              <a:spcAft>
                <a:spcPts val="0"/>
              </a:spcAft>
              <a:buSzPts val="1800"/>
              <a:buNone/>
            </a:pPr>
            <a:r>
              <a:rPr lang="en-US" sz="2000">
                <a:latin typeface="Calibri"/>
                <a:ea typeface="Calibri"/>
                <a:cs typeface="Calibri"/>
                <a:sym typeface="Calibri"/>
              </a:rPr>
              <a:t>The paper presents an extensive review of machine learning techniques applied to water quality analysis. The authors highlight the importance of assessing water quality to ensure public health and environmental safety. Traditional water quality assessment methods are time-consuming and expensive, making machine learning a viable alternative for efficient, real-time analysis. The paper reviews various machine learning algorithms, including regression, classification, and clustering, used in predicting water quality parameters such as pH, turbidity, and dissolved oxygen. Additionally, it discusses the use of sensor-based data collection and emphasizes the need for large, accurate datasets to train models effectively. The paper also touches upon challenges such as overfitting, data preprocessing, and the complexity of water systems. Finally, the authors conclude by showcasing the potential of machine learning in advancing water quality monitoring systems.</a:t>
            </a:r>
            <a:endParaRPr/>
          </a:p>
          <a:p>
            <a:pPr indent="0" lvl="0" marL="114300" rtl="0" algn="l">
              <a:lnSpc>
                <a:spcPct val="90000"/>
              </a:lnSpc>
              <a:spcBef>
                <a:spcPts val="1000"/>
              </a:spcBef>
              <a:spcAft>
                <a:spcPts val="0"/>
              </a:spcAft>
              <a:buSzPts val="1800"/>
              <a:buNone/>
            </a:pPr>
            <a:r>
              <a:t/>
            </a:r>
            <a:endParaRPr b="1" sz="2000">
              <a:latin typeface="Arial"/>
              <a:ea typeface="Arial"/>
              <a:cs typeface="Arial"/>
              <a:sym typeface="Arial"/>
            </a:endParaRPr>
          </a:p>
          <a:p>
            <a:pPr indent="0" lvl="0" marL="114300" rtl="0" algn="l">
              <a:lnSpc>
                <a:spcPct val="90000"/>
              </a:lnSpc>
              <a:spcBef>
                <a:spcPts val="1000"/>
              </a:spcBef>
              <a:spcAft>
                <a:spcPts val="0"/>
              </a:spcAft>
              <a:buSzPts val="1800"/>
              <a:buNone/>
            </a:pPr>
            <a:r>
              <a:t/>
            </a:r>
            <a:endParaRPr b="1" sz="1800">
              <a:latin typeface="Arial"/>
              <a:ea typeface="Arial"/>
              <a:cs typeface="Arial"/>
              <a:sym typeface="Arial"/>
            </a:endParaRPr>
          </a:p>
          <a:p>
            <a:pPr indent="0" lvl="0" marL="114300" rtl="0" algn="l">
              <a:lnSpc>
                <a:spcPct val="90000"/>
              </a:lnSpc>
              <a:spcBef>
                <a:spcPts val="1000"/>
              </a:spcBef>
              <a:spcAft>
                <a:spcPts val="0"/>
              </a:spcAft>
              <a:buSzPts val="1800"/>
              <a:buNone/>
            </a:pPr>
            <a:r>
              <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7"/>
          <p:cNvSpPr txBox="1"/>
          <p:nvPr>
            <p:ph type="title"/>
          </p:nvPr>
        </p:nvSpPr>
        <p:spPr>
          <a:xfrm>
            <a:off x="4345858" y="365125"/>
            <a:ext cx="7007942"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solidFill>
                  <a:srgbClr val="002060"/>
                </a:solidFill>
                <a:latin typeface="Cambria"/>
                <a:ea typeface="Cambria"/>
                <a:cs typeface="Cambria"/>
                <a:sym typeface="Cambria"/>
              </a:rPr>
              <a:t>Literature</a:t>
            </a:r>
            <a:r>
              <a:rPr b="1" lang="en-US" sz="2800"/>
              <a:t> </a:t>
            </a:r>
            <a:r>
              <a:rPr b="1" lang="en-US" sz="2800">
                <a:solidFill>
                  <a:srgbClr val="002060"/>
                </a:solidFill>
                <a:latin typeface="Cambria"/>
                <a:ea typeface="Cambria"/>
                <a:cs typeface="Cambria"/>
                <a:sym typeface="Cambria"/>
              </a:rPr>
              <a:t>survey</a:t>
            </a:r>
            <a:endParaRPr sz="2800"/>
          </a:p>
        </p:txBody>
      </p:sp>
      <p:sp>
        <p:nvSpPr>
          <p:cNvPr id="188" name="Google Shape;188;p17"/>
          <p:cNvSpPr txBox="1"/>
          <p:nvPr>
            <p:ph idx="1" type="body"/>
          </p:nvPr>
        </p:nvSpPr>
        <p:spPr>
          <a:xfrm>
            <a:off x="838200" y="914400"/>
            <a:ext cx="10515600" cy="5262563"/>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rPr b="1" lang="en-US" sz="2000">
                <a:latin typeface="Calibri"/>
                <a:ea typeface="Calibri"/>
                <a:cs typeface="Calibri"/>
                <a:sym typeface="Calibri"/>
              </a:rPr>
              <a:t>7.    Kaddoura, S. (2022). Evaluation of machine learning algorithm on drinking water quality for better sustainability. </a:t>
            </a:r>
            <a:r>
              <a:rPr b="1" i="1" lang="en-US" sz="2000">
                <a:latin typeface="Calibri"/>
                <a:ea typeface="Calibri"/>
                <a:cs typeface="Calibri"/>
                <a:sym typeface="Calibri"/>
              </a:rPr>
              <a:t>Sustainability</a:t>
            </a:r>
            <a:r>
              <a:rPr b="1" lang="en-US" sz="2000">
                <a:latin typeface="Calibri"/>
                <a:ea typeface="Calibri"/>
                <a:cs typeface="Calibri"/>
                <a:sym typeface="Calibri"/>
              </a:rPr>
              <a:t>, </a:t>
            </a:r>
            <a:r>
              <a:rPr b="1" i="1" lang="en-US" sz="2000">
                <a:latin typeface="Calibri"/>
                <a:ea typeface="Calibri"/>
                <a:cs typeface="Calibri"/>
                <a:sym typeface="Calibri"/>
              </a:rPr>
              <a:t>14</a:t>
            </a:r>
            <a:r>
              <a:rPr b="1" lang="en-US" sz="2000">
                <a:latin typeface="Calibri"/>
                <a:ea typeface="Calibri"/>
                <a:cs typeface="Calibri"/>
                <a:sym typeface="Calibri"/>
              </a:rPr>
              <a:t>(18), 11478.</a:t>
            </a:r>
            <a:endParaRPr/>
          </a:p>
          <a:p>
            <a:pPr indent="0" lvl="0" marL="114300" rtl="0" algn="l">
              <a:lnSpc>
                <a:spcPct val="100000"/>
              </a:lnSpc>
              <a:spcBef>
                <a:spcPts val="1000"/>
              </a:spcBef>
              <a:spcAft>
                <a:spcPts val="0"/>
              </a:spcAft>
              <a:buSzPts val="1800"/>
              <a:buNone/>
            </a:pPr>
            <a:r>
              <a:t/>
            </a:r>
            <a:endParaRPr sz="2000">
              <a:latin typeface="Calibri"/>
              <a:ea typeface="Calibri"/>
              <a:cs typeface="Calibri"/>
              <a:sym typeface="Calibri"/>
            </a:endParaRPr>
          </a:p>
          <a:p>
            <a:pPr indent="0" lvl="0" marL="114300" rtl="0" algn="l">
              <a:lnSpc>
                <a:spcPct val="100000"/>
              </a:lnSpc>
              <a:spcBef>
                <a:spcPts val="1000"/>
              </a:spcBef>
              <a:spcAft>
                <a:spcPts val="0"/>
              </a:spcAft>
              <a:buSzPts val="1800"/>
              <a:buNone/>
            </a:pPr>
            <a:r>
              <a:rPr lang="en-US" sz="2000">
                <a:latin typeface="Calibri"/>
                <a:ea typeface="Calibri"/>
                <a:cs typeface="Calibri"/>
                <a:sym typeface="Calibri"/>
              </a:rPr>
              <a:t>In the paper the author explores the application of machine learning techniques in assessing drinking water quality. The study focuses on the potential of machine learning algorithms to enhance water quality monitoring and management systems, aiming for improved sustainability in water resources. By using various datasets on water quality parameters, the research investigates the accuracy and efficiency of different machine learning models in predicting contamination levels and ensuring safe drinking water. The paper highlights the importance of real-time monitoring and predictive analytics in preemptively addressing water pollution issues. It also emphasizes how integrating machine learning can reduce the need for frequent manual testing and help in identifying patterns that are critical for maintaining water safety standards. Ultimately, the research contributes to the development of more sustainable water quality management practices through advanced technological interventions.</a:t>
            </a:r>
            <a:endParaRPr/>
          </a:p>
          <a:p>
            <a:pPr indent="0" lvl="0" marL="114300" rtl="0" algn="l">
              <a:lnSpc>
                <a:spcPct val="90000"/>
              </a:lnSpc>
              <a:spcBef>
                <a:spcPts val="1000"/>
              </a:spcBef>
              <a:spcAft>
                <a:spcPts val="0"/>
              </a:spcAft>
              <a:buSzPts val="1800"/>
              <a:buNone/>
            </a:pPr>
            <a:r>
              <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8"/>
          <p:cNvSpPr txBox="1"/>
          <p:nvPr>
            <p:ph type="title"/>
          </p:nvPr>
        </p:nvSpPr>
        <p:spPr>
          <a:xfrm>
            <a:off x="4670322" y="365125"/>
            <a:ext cx="6683477" cy="46078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lang="en-US" sz="2800">
                <a:solidFill>
                  <a:srgbClr val="002060"/>
                </a:solidFill>
                <a:latin typeface="Cambria"/>
                <a:ea typeface="Cambria"/>
                <a:cs typeface="Cambria"/>
                <a:sym typeface="Cambria"/>
              </a:rPr>
              <a:t>Literature</a:t>
            </a:r>
            <a:r>
              <a:rPr b="1" lang="en-US" sz="2800"/>
              <a:t> </a:t>
            </a:r>
            <a:r>
              <a:rPr b="1" lang="en-US" sz="2800">
                <a:solidFill>
                  <a:srgbClr val="002060"/>
                </a:solidFill>
                <a:latin typeface="Cambria"/>
                <a:ea typeface="Cambria"/>
                <a:cs typeface="Cambria"/>
                <a:sym typeface="Cambria"/>
              </a:rPr>
              <a:t>survey</a:t>
            </a:r>
            <a:endParaRPr sz="2800"/>
          </a:p>
        </p:txBody>
      </p:sp>
      <p:sp>
        <p:nvSpPr>
          <p:cNvPr id="194" name="Google Shape;194;p18"/>
          <p:cNvSpPr txBox="1"/>
          <p:nvPr>
            <p:ph idx="1" type="body"/>
          </p:nvPr>
        </p:nvSpPr>
        <p:spPr>
          <a:xfrm>
            <a:off x="838200" y="825910"/>
            <a:ext cx="10515600" cy="5351053"/>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rPr b="1" lang="en-US" sz="2000">
                <a:latin typeface="Calibri"/>
                <a:ea typeface="Calibri"/>
                <a:cs typeface="Calibri"/>
                <a:sym typeface="Calibri"/>
              </a:rPr>
              <a:t>8.    Poudel, D., Shrestha, D., Bhattarai, S., &amp; Ghimire, A. (2022). Comparison of machine learning algorithms in statistically imputed water potability dataset. </a:t>
            </a:r>
            <a:r>
              <a:rPr b="1" i="1" lang="en-US" sz="2000">
                <a:latin typeface="Calibri"/>
                <a:ea typeface="Calibri"/>
                <a:cs typeface="Calibri"/>
                <a:sym typeface="Calibri"/>
              </a:rPr>
              <a:t>Journal of Innovations in Engineering Education</a:t>
            </a:r>
            <a:r>
              <a:rPr b="1" lang="en-US" sz="2000">
                <a:latin typeface="Calibri"/>
                <a:ea typeface="Calibri"/>
                <a:cs typeface="Calibri"/>
                <a:sym typeface="Calibri"/>
              </a:rPr>
              <a:t>, </a:t>
            </a:r>
            <a:r>
              <a:rPr b="1" i="1" lang="en-US" sz="2000">
                <a:latin typeface="Calibri"/>
                <a:ea typeface="Calibri"/>
                <a:cs typeface="Calibri"/>
                <a:sym typeface="Calibri"/>
              </a:rPr>
              <a:t>5</a:t>
            </a:r>
            <a:r>
              <a:rPr b="1" lang="en-US" sz="2000">
                <a:latin typeface="Calibri"/>
                <a:ea typeface="Calibri"/>
                <a:cs typeface="Calibri"/>
                <a:sym typeface="Calibri"/>
              </a:rPr>
              <a:t>(1), 38-46.</a:t>
            </a:r>
            <a:endParaRPr/>
          </a:p>
          <a:p>
            <a:pPr indent="0" lvl="0" marL="114300" rtl="0" algn="l">
              <a:lnSpc>
                <a:spcPct val="90000"/>
              </a:lnSpc>
              <a:spcBef>
                <a:spcPts val="1000"/>
              </a:spcBef>
              <a:spcAft>
                <a:spcPts val="0"/>
              </a:spcAft>
              <a:buSzPts val="1800"/>
              <a:buNone/>
            </a:pPr>
            <a:r>
              <a:t/>
            </a:r>
            <a:endParaRPr b="1" sz="2000">
              <a:latin typeface="Calibri"/>
              <a:ea typeface="Calibri"/>
              <a:cs typeface="Calibri"/>
              <a:sym typeface="Calibri"/>
            </a:endParaRPr>
          </a:p>
          <a:p>
            <a:pPr indent="0" lvl="0" marL="114300" rtl="0" algn="l">
              <a:lnSpc>
                <a:spcPct val="100000"/>
              </a:lnSpc>
              <a:spcBef>
                <a:spcPts val="1000"/>
              </a:spcBef>
              <a:spcAft>
                <a:spcPts val="0"/>
              </a:spcAft>
              <a:buSzPts val="1800"/>
              <a:buNone/>
            </a:pPr>
            <a:r>
              <a:rPr lang="en-US" sz="2000">
                <a:latin typeface="Calibri"/>
                <a:ea typeface="Calibri"/>
                <a:cs typeface="Calibri"/>
                <a:sym typeface="Calibri"/>
              </a:rPr>
              <a:t>The paper focuses on comparing machine learning algorithms for predicting water potability using a statistically imputed dataset. The study addresses the challenge of missing data, which is common in environmental datasets, by applying statistical imputation methods to fill in gaps. Various machine learning algorithms, such as Decision Trees, Random Forest, Support Vector Machines (SVM), and k-Nearest Neighbors (k-NN), were evaluated for their performance in classifying water as potable or non-potable. The authors emphasize the importance of data preprocessing, particularly handling missing data, to improve the accuracy of predictions. Their results indicate that ensemble methods like Random Forest outperform other classifiers. The study provides valuable insights into how different algorithms handle imputed data and suggests that machine learning can significantly enhance water quality monitoring efforts. The comparison offers a framework for selecting the best algorithm based on dataset characteristics and specific project goals.</a:t>
            </a:r>
            <a:endParaRPr/>
          </a:p>
          <a:p>
            <a:pPr indent="0" lvl="0" marL="114300" rtl="0" algn="l">
              <a:lnSpc>
                <a:spcPct val="90000"/>
              </a:lnSpc>
              <a:spcBef>
                <a:spcPts val="1000"/>
              </a:spcBef>
              <a:spcAft>
                <a:spcPts val="0"/>
              </a:spcAft>
              <a:buSzPts val="1800"/>
              <a:buNone/>
            </a:pPr>
            <a:r>
              <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9"/>
          <p:cNvSpPr txBox="1"/>
          <p:nvPr>
            <p:ph type="title"/>
          </p:nvPr>
        </p:nvSpPr>
        <p:spPr>
          <a:xfrm>
            <a:off x="4503174" y="365126"/>
            <a:ext cx="6850626" cy="5787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solidFill>
                  <a:srgbClr val="002060"/>
                </a:solidFill>
                <a:latin typeface="Cambria"/>
                <a:ea typeface="Cambria"/>
                <a:cs typeface="Cambria"/>
                <a:sym typeface="Cambria"/>
              </a:rPr>
              <a:t>Literature</a:t>
            </a:r>
            <a:r>
              <a:rPr b="1" lang="en-US" sz="2800"/>
              <a:t> </a:t>
            </a:r>
            <a:r>
              <a:rPr b="1" lang="en-US" sz="2800">
                <a:solidFill>
                  <a:srgbClr val="002060"/>
                </a:solidFill>
                <a:latin typeface="Cambria"/>
                <a:ea typeface="Cambria"/>
                <a:cs typeface="Cambria"/>
                <a:sym typeface="Cambria"/>
              </a:rPr>
              <a:t>survey</a:t>
            </a:r>
            <a:endParaRPr sz="2800"/>
          </a:p>
        </p:txBody>
      </p:sp>
      <p:sp>
        <p:nvSpPr>
          <p:cNvPr id="200" name="Google Shape;200;p19"/>
          <p:cNvSpPr txBox="1"/>
          <p:nvPr>
            <p:ph idx="1" type="body"/>
          </p:nvPr>
        </p:nvSpPr>
        <p:spPr>
          <a:xfrm>
            <a:off x="838200" y="943898"/>
            <a:ext cx="10515600" cy="5233065"/>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rPr b="1" lang="en-US" sz="2000">
                <a:latin typeface="Calibri"/>
                <a:ea typeface="Calibri"/>
                <a:cs typeface="Calibri"/>
                <a:sym typeface="Calibri"/>
              </a:rPr>
              <a:t>9.    Wang, X., Li, Y., Qiao, Q., Tavares, A., &amp; Liang, Y. (2023). Water quality prediction based on machine learning and comprehensive weighting methods. </a:t>
            </a:r>
            <a:r>
              <a:rPr b="1" i="1" lang="en-US" sz="2000">
                <a:latin typeface="Calibri"/>
                <a:ea typeface="Calibri"/>
                <a:cs typeface="Calibri"/>
                <a:sym typeface="Calibri"/>
              </a:rPr>
              <a:t>Entropy</a:t>
            </a:r>
            <a:r>
              <a:rPr b="1" lang="en-US" sz="2000">
                <a:latin typeface="Calibri"/>
                <a:ea typeface="Calibri"/>
                <a:cs typeface="Calibri"/>
                <a:sym typeface="Calibri"/>
              </a:rPr>
              <a:t>, </a:t>
            </a:r>
            <a:r>
              <a:rPr b="1" i="1" lang="en-US" sz="2000">
                <a:latin typeface="Calibri"/>
                <a:ea typeface="Calibri"/>
                <a:cs typeface="Calibri"/>
                <a:sym typeface="Calibri"/>
              </a:rPr>
              <a:t>25</a:t>
            </a:r>
            <a:r>
              <a:rPr b="1" lang="en-US" sz="2000">
                <a:latin typeface="Calibri"/>
                <a:ea typeface="Calibri"/>
                <a:cs typeface="Calibri"/>
                <a:sym typeface="Calibri"/>
              </a:rPr>
              <a:t>(8), 1186.</a:t>
            </a:r>
            <a:endParaRPr/>
          </a:p>
          <a:p>
            <a:pPr indent="0" lvl="0" marL="114300" rtl="0" algn="l">
              <a:lnSpc>
                <a:spcPct val="100000"/>
              </a:lnSpc>
              <a:spcBef>
                <a:spcPts val="1000"/>
              </a:spcBef>
              <a:spcAft>
                <a:spcPts val="0"/>
              </a:spcAft>
              <a:buSzPts val="1800"/>
              <a:buNone/>
            </a:pPr>
            <a:r>
              <a:t/>
            </a:r>
            <a:endParaRPr sz="2000"/>
          </a:p>
          <a:p>
            <a:pPr indent="0" lvl="0" marL="114300" rtl="0" algn="l">
              <a:lnSpc>
                <a:spcPct val="100000"/>
              </a:lnSpc>
              <a:spcBef>
                <a:spcPts val="1000"/>
              </a:spcBef>
              <a:spcAft>
                <a:spcPts val="0"/>
              </a:spcAft>
              <a:buSzPts val="1800"/>
              <a:buNone/>
            </a:pPr>
            <a:r>
              <a:rPr lang="en-US" sz="2000"/>
              <a:t>The paper focuses on improving water quality prediction through the application of machine learning techniques combined with comprehensive weighting methods. The authors explore how different factors affect water quality and propose a predictive model that integrates data-driven approaches with domain expertise. They evaluate various machine learning models, including neural networks and decision trees, and apply multi-criteria decision-making techniques to weigh the influence of different water quality indicators. The study leverages entropy-based methods to enhance prediction accuracy. Experimental results demonstrate the effectiveness of their hybrid approach in improving prediction performance compared to traditional models. This research provides valuable insights into environmental monitoring and the sustainable management of water resources.</a:t>
            </a:r>
            <a:endParaRPr sz="2000"/>
          </a:p>
          <a:p>
            <a:pPr indent="0" lvl="0" marL="114300" rtl="0" algn="l">
              <a:lnSpc>
                <a:spcPct val="90000"/>
              </a:lnSpc>
              <a:spcBef>
                <a:spcPts val="1000"/>
              </a:spcBef>
              <a:spcAft>
                <a:spcPts val="0"/>
              </a:spcAft>
              <a:buSzPts val="1800"/>
              <a:buNone/>
            </a:pPr>
            <a:r>
              <a:t/>
            </a:r>
            <a:endParaRPr b="1"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1128713" y="138113"/>
            <a:ext cx="9767887" cy="59531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600"/>
              <a:buFont typeface="Cambria"/>
              <a:buNone/>
            </a:pPr>
            <a:r>
              <a:rPr b="1" lang="en-US" sz="2600">
                <a:solidFill>
                  <a:srgbClr val="002060"/>
                </a:solidFill>
                <a:latin typeface="Cambria"/>
                <a:ea typeface="Cambria"/>
                <a:cs typeface="Cambria"/>
                <a:sym typeface="Cambria"/>
              </a:rPr>
              <a:t>Abstract </a:t>
            </a:r>
            <a:endParaRPr b="1">
              <a:solidFill>
                <a:srgbClr val="002060"/>
              </a:solidFill>
            </a:endParaRPr>
          </a:p>
        </p:txBody>
      </p:sp>
      <p:sp>
        <p:nvSpPr>
          <p:cNvPr id="98" name="Google Shape;98;p2"/>
          <p:cNvSpPr txBox="1"/>
          <p:nvPr/>
        </p:nvSpPr>
        <p:spPr>
          <a:xfrm>
            <a:off x="742500" y="958500"/>
            <a:ext cx="10489500" cy="55104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1200"/>
              </a:spcBef>
              <a:spcAft>
                <a:spcPts val="0"/>
              </a:spcAft>
              <a:buClr>
                <a:schemeClr val="dk1"/>
              </a:buClr>
              <a:buSzPts val="1100"/>
              <a:buFont typeface="Arial"/>
              <a:buNone/>
            </a:pPr>
            <a:r>
              <a:rPr b="0" i="0" lang="en-US" sz="2100" u="none" cap="none" strike="noStrike">
                <a:solidFill>
                  <a:schemeClr val="dk1"/>
                </a:solidFill>
                <a:latin typeface="Calibri"/>
                <a:ea typeface="Calibri"/>
                <a:cs typeface="Calibri"/>
                <a:sym typeface="Calibri"/>
              </a:rPr>
              <a:t>A water </a:t>
            </a:r>
            <a:r>
              <a:rPr lang="en-US" sz="2100">
                <a:solidFill>
                  <a:schemeClr val="dk1"/>
                </a:solidFill>
                <a:latin typeface="Calibri"/>
                <a:ea typeface="Calibri"/>
                <a:cs typeface="Calibri"/>
                <a:sym typeface="Calibri"/>
              </a:rPr>
              <a:t>potability</a:t>
            </a:r>
            <a:r>
              <a:rPr b="0" i="0" lang="en-US" sz="2100" u="none" cap="none" strike="noStrike">
                <a:solidFill>
                  <a:schemeClr val="dk1"/>
                </a:solidFill>
                <a:latin typeface="Calibri"/>
                <a:ea typeface="Calibri"/>
                <a:cs typeface="Calibri"/>
                <a:sym typeface="Calibri"/>
              </a:rPr>
              <a:t> prediction was generated for predicting if the water is safe to drink or not. This experiment was also conducted to compare the machine learning model performance between Decision Tree, Random Forest, </a:t>
            </a:r>
            <a:r>
              <a:rPr lang="en-US" sz="2100">
                <a:solidFill>
                  <a:schemeClr val="dk1"/>
                </a:solidFill>
                <a:latin typeface="Calibri"/>
                <a:ea typeface="Calibri"/>
                <a:cs typeface="Calibri"/>
                <a:sym typeface="Calibri"/>
              </a:rPr>
              <a:t>KNN, SVM etc</a:t>
            </a:r>
            <a:r>
              <a:rPr b="0" i="0" lang="en-US" sz="2100" u="none" cap="none" strike="noStrike">
                <a:solidFill>
                  <a:schemeClr val="dk1"/>
                </a:solidFill>
                <a:latin typeface="Calibri"/>
                <a:ea typeface="Calibri"/>
                <a:cs typeface="Calibri"/>
                <a:sym typeface="Calibri"/>
              </a:rPr>
              <a:t> to determine the most suitable technique for   predicting Water </a:t>
            </a:r>
            <a:r>
              <a:rPr lang="en-US" sz="2100">
                <a:solidFill>
                  <a:schemeClr val="dk1"/>
                </a:solidFill>
                <a:latin typeface="Calibri"/>
                <a:ea typeface="Calibri"/>
                <a:cs typeface="Calibri"/>
                <a:sym typeface="Calibri"/>
              </a:rPr>
              <a:t>Potability</a:t>
            </a:r>
            <a:r>
              <a:rPr b="0" i="0" lang="en-US" sz="2100" u="none" cap="none" strike="noStrike">
                <a:solidFill>
                  <a:schemeClr val="dk1"/>
                </a:solidFill>
                <a:latin typeface="Calibri"/>
                <a:ea typeface="Calibri"/>
                <a:cs typeface="Calibri"/>
                <a:sym typeface="Calibri"/>
              </a:rPr>
              <a:t>.</a:t>
            </a:r>
            <a:endParaRPr b="0" i="0" sz="2100" u="none" cap="none" strike="noStrike">
              <a:solidFill>
                <a:schemeClr val="dk1"/>
              </a:solidFill>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100"/>
              <a:buFont typeface="Arial"/>
              <a:buNone/>
            </a:pPr>
            <a:r>
              <a:rPr b="0" i="0" lang="en-US" sz="2100" u="none" cap="none" strike="noStrike">
                <a:solidFill>
                  <a:schemeClr val="dk1"/>
                </a:solidFill>
                <a:latin typeface="Calibri"/>
                <a:ea typeface="Calibri"/>
                <a:cs typeface="Calibri"/>
                <a:sym typeface="Calibri"/>
              </a:rPr>
              <a:t>Water is the most crucial resource of life and it is necessary for the survival of all living creatures including human beings. The survival of business and agriculture depends on freshwater. An essential step in managing freshwater assets is the evaluation of the quality of the water. Before using water for anything, including drinking, chemical spraying (pesticides, etc.), or animal hydration, it is crucial to assess its purity. The ecosystem and the general public’s health are directly impacted by water quality. Therefore, analysing and predicting water quality is necessary for both environmental and human protection. Machine learning can be used to analyse and predict the water quality based on the parameters like PH value, turbidity, hardness, conductivity, dissolved solids in water and other parameters. In this work, the water quality is predicted by giving the concentration of various parameters as input to machine learning algorithms and the water is classified as safe or unsafe for the usage of domestic purposes</a:t>
            </a:r>
            <a:endParaRPr b="0" i="0" sz="35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0"/>
          <p:cNvSpPr txBox="1"/>
          <p:nvPr>
            <p:ph type="title"/>
          </p:nvPr>
        </p:nvSpPr>
        <p:spPr>
          <a:xfrm>
            <a:off x="4473676" y="365125"/>
            <a:ext cx="6880123" cy="55910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solidFill>
                  <a:srgbClr val="002060"/>
                </a:solidFill>
                <a:latin typeface="Cambria"/>
                <a:ea typeface="Cambria"/>
                <a:cs typeface="Cambria"/>
                <a:sym typeface="Cambria"/>
              </a:rPr>
              <a:t>Literature</a:t>
            </a:r>
            <a:r>
              <a:rPr b="1" lang="en-US" sz="2800"/>
              <a:t> </a:t>
            </a:r>
            <a:r>
              <a:rPr b="1" lang="en-US" sz="2800">
                <a:solidFill>
                  <a:srgbClr val="002060"/>
                </a:solidFill>
                <a:latin typeface="Cambria"/>
                <a:ea typeface="Cambria"/>
                <a:cs typeface="Cambria"/>
                <a:sym typeface="Cambria"/>
              </a:rPr>
              <a:t>survey</a:t>
            </a:r>
            <a:endParaRPr sz="2800"/>
          </a:p>
        </p:txBody>
      </p:sp>
      <p:sp>
        <p:nvSpPr>
          <p:cNvPr id="206" name="Google Shape;206;p20"/>
          <p:cNvSpPr txBox="1"/>
          <p:nvPr>
            <p:ph idx="1" type="body"/>
          </p:nvPr>
        </p:nvSpPr>
        <p:spPr>
          <a:xfrm>
            <a:off x="838200" y="993058"/>
            <a:ext cx="10515600" cy="5183905"/>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rPr b="1" lang="en-US" sz="2000">
                <a:latin typeface="Calibri"/>
                <a:ea typeface="Calibri"/>
                <a:cs typeface="Calibri"/>
                <a:sym typeface="Calibri"/>
              </a:rPr>
              <a:t>10.    Patel, S., Shah, K., Vaghela, S., Aglodiya, M., &amp; Bhattad, R. (2023). Water Potability Prediction Using Machine Learning.</a:t>
            </a:r>
            <a:endParaRPr/>
          </a:p>
          <a:p>
            <a:pPr indent="0" lvl="0" marL="114300" rtl="0" algn="l">
              <a:lnSpc>
                <a:spcPct val="90000"/>
              </a:lnSpc>
              <a:spcBef>
                <a:spcPts val="1000"/>
              </a:spcBef>
              <a:spcAft>
                <a:spcPts val="0"/>
              </a:spcAft>
              <a:buSzPts val="1800"/>
              <a:buNone/>
            </a:pPr>
            <a:r>
              <a:t/>
            </a:r>
            <a:endParaRPr sz="2000"/>
          </a:p>
          <a:p>
            <a:pPr indent="0" lvl="0" marL="114300" rtl="0" algn="l">
              <a:lnSpc>
                <a:spcPct val="100000"/>
              </a:lnSpc>
              <a:spcBef>
                <a:spcPts val="1000"/>
              </a:spcBef>
              <a:spcAft>
                <a:spcPts val="0"/>
              </a:spcAft>
              <a:buSzPts val="1800"/>
              <a:buNone/>
            </a:pPr>
            <a:r>
              <a:rPr lang="en-US" sz="2000"/>
              <a:t>The paper explores the use of machine learning models for predicting water potability, focusing on the classification of water as either potable or non-potable based on various water quality parameters. In their literature review, the authors highlight previous works that applied traditional statistical methods for water quality analysis, noting their limitations in handling large datasets and complex relationships. They also reference studies that employed machine learning techniques like decision trees, random forests, and support vector machines (SVM), emphasizing their improved accuracy. Additionally, the authors discuss the growing trend of using deep learning models, although they point out the challenges related to data availability and model interpretability. Lastly, they survey the use of real-time monitoring systems and IoT technologies to enhance data collection, which can be integrated with machine learning algorithms for dynamic water quality prediction.</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1"/>
          <p:cNvSpPr txBox="1"/>
          <p:nvPr>
            <p:ph type="title"/>
          </p:nvPr>
        </p:nvSpPr>
        <p:spPr>
          <a:xfrm>
            <a:off x="4542502" y="365126"/>
            <a:ext cx="6811297" cy="58860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solidFill>
                  <a:srgbClr val="002060"/>
                </a:solidFill>
                <a:latin typeface="Cambria"/>
                <a:ea typeface="Cambria"/>
                <a:cs typeface="Cambria"/>
                <a:sym typeface="Cambria"/>
              </a:rPr>
              <a:t>Literature</a:t>
            </a:r>
            <a:r>
              <a:rPr b="1" lang="en-US" sz="2800"/>
              <a:t> </a:t>
            </a:r>
            <a:r>
              <a:rPr b="1" lang="en-US" sz="2800">
                <a:solidFill>
                  <a:srgbClr val="002060"/>
                </a:solidFill>
                <a:latin typeface="Cambria"/>
                <a:ea typeface="Cambria"/>
                <a:cs typeface="Cambria"/>
                <a:sym typeface="Cambria"/>
              </a:rPr>
              <a:t>survey</a:t>
            </a:r>
            <a:endParaRPr sz="2800"/>
          </a:p>
        </p:txBody>
      </p:sp>
      <p:sp>
        <p:nvSpPr>
          <p:cNvPr id="212" name="Google Shape;212;p21"/>
          <p:cNvSpPr txBox="1"/>
          <p:nvPr>
            <p:ph idx="1" type="body"/>
          </p:nvPr>
        </p:nvSpPr>
        <p:spPr>
          <a:xfrm>
            <a:off x="838200" y="953730"/>
            <a:ext cx="10515600" cy="5223233"/>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rPr b="1" lang="en-US" sz="2000">
                <a:latin typeface="Calibri"/>
                <a:ea typeface="Calibri"/>
                <a:cs typeface="Calibri"/>
                <a:sym typeface="Calibri"/>
              </a:rPr>
              <a:t>11.    Brindha, D., Puli, V., NVSS, B. K. S., Mittakandala, V. S., &amp; Nanneboina, G. D. (2023, February). Water quality analysis and prediction using machine learning. In </a:t>
            </a:r>
            <a:r>
              <a:rPr b="1" i="1" lang="en-US" sz="2000">
                <a:latin typeface="Calibri"/>
                <a:ea typeface="Calibri"/>
                <a:cs typeface="Calibri"/>
                <a:sym typeface="Calibri"/>
              </a:rPr>
              <a:t>2023 7th International Conference on Computing Methodologies and Communication (ICCMC)</a:t>
            </a:r>
            <a:r>
              <a:rPr b="1" lang="en-US" sz="2000">
                <a:latin typeface="Calibri"/>
                <a:ea typeface="Calibri"/>
                <a:cs typeface="Calibri"/>
                <a:sym typeface="Calibri"/>
              </a:rPr>
              <a:t> (pp. 175-180). IEEE.</a:t>
            </a:r>
            <a:endParaRPr/>
          </a:p>
          <a:p>
            <a:pPr indent="0" lvl="0" marL="114300" rtl="0" algn="l">
              <a:lnSpc>
                <a:spcPct val="100000"/>
              </a:lnSpc>
              <a:spcBef>
                <a:spcPts val="1000"/>
              </a:spcBef>
              <a:spcAft>
                <a:spcPts val="0"/>
              </a:spcAft>
              <a:buSzPts val="1800"/>
              <a:buNone/>
            </a:pPr>
            <a:r>
              <a:rPr lang="en-US" sz="2000"/>
              <a:t>The paper focuses on water quality analysis and prediction using machine learning techniques. The authors highlight the growing concern over water pollution and its detrimental effects on health and the environment. They present a systematic approach to analyze water quality parameters, utilizing various machine learning algorithms to predict water quality levels. The study emphasizes the importance of timely and accurate monitoring of water quality for effective management. Additionally, the authors discuss the dataset used for training and validation, which includes parameters like pH, turbidity, and chemical concentrations. Results indicate that machine learning models significantly enhance prediction accuracy compared to traditional methods. The paper also suggests potential applications of these techniques in environmental monitoring and policy-making. Overall, the research contributes to the field by providing insights into innovative methodologies for water quality assessment.</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2"/>
          <p:cNvSpPr txBox="1"/>
          <p:nvPr>
            <p:ph idx="1" type="body"/>
          </p:nvPr>
        </p:nvSpPr>
        <p:spPr>
          <a:xfrm>
            <a:off x="452438" y="344488"/>
            <a:ext cx="10901362" cy="5948157"/>
          </a:xfrm>
          <a:prstGeom prst="rect">
            <a:avLst/>
          </a:prstGeom>
          <a:noFill/>
          <a:ln>
            <a:noFill/>
          </a:ln>
        </p:spPr>
        <p:txBody>
          <a:bodyPr anchorCtr="0" anchor="t" bIns="45700" lIns="91425" spcFirstLastPara="1" rIns="91425" wrap="square" tIns="45700">
            <a:normAutofit fontScale="92500" lnSpcReduction="20000"/>
          </a:bodyPr>
          <a:lstStyle/>
          <a:p>
            <a:pPr indent="0" lvl="0" marL="114300" rtl="0" algn="just">
              <a:lnSpc>
                <a:spcPct val="115000"/>
              </a:lnSpc>
              <a:spcBef>
                <a:spcPts val="1000"/>
              </a:spcBef>
              <a:spcAft>
                <a:spcPts val="0"/>
              </a:spcAft>
              <a:buSzPct val="88452"/>
              <a:buNone/>
            </a:pPr>
            <a:r>
              <a:rPr b="1" lang="en-US" sz="2200">
                <a:solidFill>
                  <a:srgbClr val="2F5496"/>
                </a:solidFill>
                <a:latin typeface="Calibri"/>
                <a:ea typeface="Calibri"/>
                <a:cs typeface="Calibri"/>
                <a:sym typeface="Calibri"/>
              </a:rPr>
              <a:t>                                                                   </a:t>
            </a:r>
            <a:r>
              <a:rPr b="1" lang="en-US" sz="3000">
                <a:solidFill>
                  <a:srgbClr val="2F5496"/>
                </a:solidFill>
                <a:latin typeface="Cambria"/>
                <a:ea typeface="Cambria"/>
                <a:cs typeface="Cambria"/>
                <a:sym typeface="Cambria"/>
              </a:rPr>
              <a:t>Methodologies</a:t>
            </a:r>
            <a:endParaRPr b="1" sz="3000">
              <a:solidFill>
                <a:srgbClr val="2F5496"/>
              </a:solidFill>
              <a:latin typeface="Cambria"/>
              <a:ea typeface="Cambria"/>
              <a:cs typeface="Cambria"/>
              <a:sym typeface="Cambria"/>
            </a:endParaRPr>
          </a:p>
          <a:p>
            <a:pPr indent="0" lvl="0" marL="114300" rtl="0" algn="just">
              <a:lnSpc>
                <a:spcPct val="115000"/>
              </a:lnSpc>
              <a:spcBef>
                <a:spcPts val="2000"/>
              </a:spcBef>
              <a:spcAft>
                <a:spcPts val="0"/>
              </a:spcAft>
              <a:buSzPct val="97297"/>
              <a:buNone/>
            </a:pPr>
            <a:r>
              <a:rPr lang="en-US" sz="2000">
                <a:latin typeface="Calibri"/>
                <a:ea typeface="Calibri"/>
                <a:cs typeface="Calibri"/>
                <a:sym typeface="Calibri"/>
              </a:rPr>
              <a:t>In our project, we will employ a systematic and data-driven approach to develop the machine learning model for water quality analysis. First, we will collect a comprehensive dataset of water samples, which will include various physicochemical properties such as pH, hardness, conductivity, turbidity, and total dissolved solids (TDS). Once the data is collected, we will preprocess it by handling missing values, normalizing the data, and possibly applying feature selection techniques to identify the most significant indicators of water quality.</a:t>
            </a:r>
            <a:endParaRPr/>
          </a:p>
          <a:p>
            <a:pPr indent="0" lvl="0" marL="114300" rtl="0" algn="just">
              <a:lnSpc>
                <a:spcPct val="115000"/>
              </a:lnSpc>
              <a:spcBef>
                <a:spcPts val="2000"/>
              </a:spcBef>
              <a:spcAft>
                <a:spcPts val="0"/>
              </a:spcAft>
              <a:buSzPct val="97297"/>
              <a:buNone/>
            </a:pPr>
            <a:r>
              <a:rPr lang="en-US" sz="2000">
                <a:latin typeface="Calibri"/>
                <a:ea typeface="Calibri"/>
                <a:cs typeface="Calibri"/>
                <a:sym typeface="Calibri"/>
              </a:rPr>
              <a:t>Next, we will split the dataset into training and testing subsets to ensure the model's ability to generalize to unseen data. we will experiment with different machine learning algorithms, such as decision trees, random forests, support vector machines (SVM), and neural networks, to identify the best-performing model for this classification task. The performance of these models will be evaluated using metrics such as accuracy, precision, recall, and F1-score.</a:t>
            </a:r>
            <a:endParaRPr/>
          </a:p>
          <a:p>
            <a:pPr indent="0" lvl="0" marL="114300" rtl="0" algn="just">
              <a:lnSpc>
                <a:spcPct val="115000"/>
              </a:lnSpc>
              <a:spcBef>
                <a:spcPts val="2000"/>
              </a:spcBef>
              <a:spcAft>
                <a:spcPts val="0"/>
              </a:spcAft>
              <a:buSzPct val="97297"/>
              <a:buNone/>
            </a:pPr>
            <a:r>
              <a:rPr lang="en-US" sz="2000">
                <a:latin typeface="Calibri"/>
                <a:ea typeface="Calibri"/>
                <a:cs typeface="Calibri"/>
                <a:sym typeface="Calibri"/>
              </a:rPr>
              <a:t>After selecting the most effective model, we will fine-tune its hyperparameters to optimize its performance further. Finally, we will validate the model using the testing dataset and cross-validation techniques to ensure its robustness and reliability. Throughout this process, we will also consider the interpretability of the model to ensure that the results can be easily understood and applied by water management authorities for real-world decision-making.</a:t>
            </a:r>
            <a:endParaRPr/>
          </a:p>
          <a:p>
            <a:pPr indent="0" lvl="0" marL="114300" rtl="0" algn="l">
              <a:lnSpc>
                <a:spcPct val="90000"/>
              </a:lnSpc>
              <a:spcBef>
                <a:spcPts val="2000"/>
              </a:spcBef>
              <a:spcAft>
                <a:spcPts val="0"/>
              </a:spcAft>
              <a:buSzPct val="69498"/>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3"/>
          <p:cNvSpPr txBox="1"/>
          <p:nvPr>
            <p:ph idx="1" type="body"/>
          </p:nvPr>
        </p:nvSpPr>
        <p:spPr>
          <a:xfrm>
            <a:off x="838199" y="560439"/>
            <a:ext cx="10638453" cy="5877683"/>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i="1" lang="en-US" sz="1600"/>
              <a:t>Data Description</a:t>
            </a:r>
            <a:endParaRPr/>
          </a:p>
          <a:p>
            <a:pPr indent="0" lvl="0" marL="114300" rtl="0" algn="l">
              <a:lnSpc>
                <a:spcPct val="90000"/>
              </a:lnSpc>
              <a:spcBef>
                <a:spcPts val="1000"/>
              </a:spcBef>
              <a:spcAft>
                <a:spcPts val="0"/>
              </a:spcAft>
              <a:buSzPts val="1800"/>
              <a:buNone/>
            </a:pPr>
            <a:r>
              <a:rPr lang="en-US" sz="1600"/>
              <a:t>The dataset consists of observations of water quality for 3276 different sources of water:</a:t>
            </a:r>
            <a:endParaRPr sz="1600"/>
          </a:p>
        </p:txBody>
      </p:sp>
      <p:pic>
        <p:nvPicPr>
          <p:cNvPr id="223" name="Google Shape;223;p23"/>
          <p:cNvPicPr preferRelativeResize="0"/>
          <p:nvPr/>
        </p:nvPicPr>
        <p:blipFill>
          <a:blip r:embed="rId3">
            <a:alphaModFix/>
          </a:blip>
          <a:stretch>
            <a:fillRect/>
          </a:stretch>
        </p:blipFill>
        <p:spPr>
          <a:xfrm>
            <a:off x="0" y="1593249"/>
            <a:ext cx="12191998" cy="3941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4"/>
          <p:cNvSpPr txBox="1"/>
          <p:nvPr>
            <p:ph idx="1" type="body"/>
          </p:nvPr>
        </p:nvSpPr>
        <p:spPr>
          <a:xfrm>
            <a:off x="838200" y="317240"/>
            <a:ext cx="10515600" cy="6083559"/>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1000"/>
              </a:spcBef>
              <a:spcAft>
                <a:spcPts val="0"/>
              </a:spcAft>
              <a:buSzPts val="1800"/>
              <a:buChar char="•"/>
            </a:pPr>
            <a:r>
              <a:rPr i="1" lang="en-US" sz="1600"/>
              <a:t>Data Pre-processing </a:t>
            </a:r>
            <a:endParaRPr/>
          </a:p>
          <a:p>
            <a:pPr indent="0" lvl="0" marL="114300" rtl="0" algn="l">
              <a:lnSpc>
                <a:spcPct val="100000"/>
              </a:lnSpc>
              <a:spcBef>
                <a:spcPts val="1000"/>
              </a:spcBef>
              <a:spcAft>
                <a:spcPts val="0"/>
              </a:spcAft>
              <a:buSzPts val="1800"/>
              <a:buNone/>
            </a:pPr>
            <a:r>
              <a:rPr lang="en-US" sz="1600"/>
              <a:t>The data quality must be improved at the processing stage of the data analysis process. The Water quality index has been determined in this phase using the important dataset parameters. The act of converting collected data into something an algorithm for machine learning can use is known as data preparation. The most important and first stage in building an algorithm for machine learning is this one. Remove all instances where the value is 0. (zero). Zero is not a possible value. Therefore, this instance is terminated. The process of deciding on feature subsets, which decreases the dimension of the data and helps to work more quickly, involves removing irrelevant characteristics and instances.</a:t>
            </a:r>
            <a:endParaRPr sz="1600"/>
          </a:p>
        </p:txBody>
      </p:sp>
      <p:pic>
        <p:nvPicPr>
          <p:cNvPr id="229" name="Google Shape;229;p24"/>
          <p:cNvPicPr preferRelativeResize="0"/>
          <p:nvPr/>
        </p:nvPicPr>
        <p:blipFill>
          <a:blip r:embed="rId3">
            <a:alphaModFix/>
          </a:blip>
          <a:stretch>
            <a:fillRect/>
          </a:stretch>
        </p:blipFill>
        <p:spPr>
          <a:xfrm>
            <a:off x="1203600" y="2767275"/>
            <a:ext cx="3921625" cy="3459075"/>
          </a:xfrm>
          <a:prstGeom prst="rect">
            <a:avLst/>
          </a:prstGeom>
          <a:noFill/>
          <a:ln>
            <a:noFill/>
          </a:ln>
        </p:spPr>
      </p:pic>
      <p:pic>
        <p:nvPicPr>
          <p:cNvPr id="230" name="Google Shape;230;p24"/>
          <p:cNvPicPr preferRelativeResize="0"/>
          <p:nvPr/>
        </p:nvPicPr>
        <p:blipFill>
          <a:blip r:embed="rId4">
            <a:alphaModFix/>
          </a:blip>
          <a:stretch>
            <a:fillRect/>
          </a:stretch>
        </p:blipFill>
        <p:spPr>
          <a:xfrm>
            <a:off x="5125227" y="2767277"/>
            <a:ext cx="4276875" cy="34590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5"/>
          <p:cNvSpPr txBox="1"/>
          <p:nvPr>
            <p:ph idx="1" type="body"/>
          </p:nvPr>
        </p:nvSpPr>
        <p:spPr>
          <a:xfrm>
            <a:off x="838200" y="363894"/>
            <a:ext cx="10515600" cy="6083559"/>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i="1" lang="en-US" sz="1600"/>
              <a:t>Correlation Matrix </a:t>
            </a:r>
            <a:endParaRPr/>
          </a:p>
          <a:p>
            <a:pPr indent="0" lvl="0" marL="114300" rtl="0" algn="l">
              <a:lnSpc>
                <a:spcPct val="90000"/>
              </a:lnSpc>
              <a:spcBef>
                <a:spcPts val="1000"/>
              </a:spcBef>
              <a:spcAft>
                <a:spcPts val="0"/>
              </a:spcAft>
              <a:buSzPts val="1800"/>
              <a:buNone/>
            </a:pPr>
            <a:r>
              <a:rPr lang="en-US" sz="1600"/>
              <a:t>By Visualizing the correlation of all characteristics using a thermal foot map function. But you can see from the heat map below that there is no correlation between any characteristic; this means that we cannot reduce the dimension.</a:t>
            </a:r>
            <a:endParaRPr sz="1600"/>
          </a:p>
        </p:txBody>
      </p:sp>
      <p:pic>
        <p:nvPicPr>
          <p:cNvPr id="236" name="Google Shape;236;p25"/>
          <p:cNvPicPr preferRelativeResize="0"/>
          <p:nvPr/>
        </p:nvPicPr>
        <p:blipFill>
          <a:blip r:embed="rId3">
            <a:alphaModFix/>
          </a:blip>
          <a:stretch>
            <a:fillRect/>
          </a:stretch>
        </p:blipFill>
        <p:spPr>
          <a:xfrm>
            <a:off x="2135600" y="1518975"/>
            <a:ext cx="8016050" cy="5128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6"/>
          <p:cNvSpPr txBox="1"/>
          <p:nvPr>
            <p:ph idx="1" type="body"/>
          </p:nvPr>
        </p:nvSpPr>
        <p:spPr>
          <a:xfrm>
            <a:off x="838200" y="363894"/>
            <a:ext cx="10515600" cy="6120882"/>
          </a:xfrm>
          <a:prstGeom prst="rect">
            <a:avLst/>
          </a:prstGeom>
          <a:noFill/>
          <a:ln>
            <a:noFill/>
          </a:ln>
        </p:spPr>
        <p:txBody>
          <a:bodyPr anchorCtr="0" anchor="t" bIns="45700" lIns="91425" spcFirstLastPara="1" rIns="91425" wrap="square" tIns="45700">
            <a:normAutofit lnSpcReduction="10000"/>
          </a:bodyPr>
          <a:lstStyle/>
          <a:p>
            <a:pPr indent="-342900" lvl="0" marL="457200" rtl="0" algn="l">
              <a:lnSpc>
                <a:spcPct val="90000"/>
              </a:lnSpc>
              <a:spcBef>
                <a:spcPts val="1000"/>
              </a:spcBef>
              <a:spcAft>
                <a:spcPts val="0"/>
              </a:spcAft>
              <a:buClr>
                <a:schemeClr val="dk1"/>
              </a:buClr>
              <a:buSzPts val="1800"/>
              <a:buChar char="•"/>
            </a:pPr>
            <a:r>
              <a:rPr i="1" lang="en-US" sz="1600"/>
              <a:t>Training and Testing of Data</a:t>
            </a:r>
            <a:endParaRPr/>
          </a:p>
          <a:p>
            <a:pPr indent="0" lvl="0" marL="114300" rtl="0" algn="l">
              <a:lnSpc>
                <a:spcPct val="100000"/>
              </a:lnSpc>
              <a:spcBef>
                <a:spcPts val="1000"/>
              </a:spcBef>
              <a:spcAft>
                <a:spcPts val="0"/>
              </a:spcAft>
              <a:buSzPts val="1800"/>
              <a:buNone/>
            </a:pPr>
            <a:r>
              <a:rPr lang="en-US" sz="1600"/>
              <a:t> In machine learning, the model is instructed to perform a variety of tasks using a training set of data. The model is trained using certain features from the training set. Therefore, the prototype contains these structures. Words or word clusters are taken from tweets for sentiment analysis. They build connections, understand concepts, come to judgments, and assess their level of confidence using the training data. The quality and quantity of the Machine Learning training data, we use determines how well our data project performs, just as much as the algorithms they do. As a result, provided the training set is correctly labelled, the model will be able to learn about the features.</a:t>
            </a:r>
            <a:endParaRPr/>
          </a:p>
          <a:p>
            <a:pPr indent="-342900" lvl="0" marL="457200" rtl="0" algn="l">
              <a:lnSpc>
                <a:spcPct val="90000"/>
              </a:lnSpc>
              <a:spcBef>
                <a:spcPts val="1000"/>
              </a:spcBef>
              <a:spcAft>
                <a:spcPts val="0"/>
              </a:spcAft>
              <a:buSzPts val="1800"/>
              <a:buFont typeface="Noto Sans Symbols"/>
              <a:buChar char="⮚"/>
            </a:pPr>
            <a:r>
              <a:rPr i="1" lang="en-US" sz="1600"/>
              <a:t>Decision Tree</a:t>
            </a:r>
            <a:endParaRPr/>
          </a:p>
          <a:p>
            <a:pPr indent="0" lvl="0" marL="114300" rtl="0" algn="l">
              <a:lnSpc>
                <a:spcPct val="90000"/>
              </a:lnSpc>
              <a:spcBef>
                <a:spcPts val="1000"/>
              </a:spcBef>
              <a:spcAft>
                <a:spcPts val="0"/>
              </a:spcAft>
              <a:buSzPts val="1800"/>
              <a:buNone/>
            </a:pPr>
            <a:r>
              <a:rPr lang="en-US" sz="1600"/>
              <a:t> The decision tree is a Machine Learning algorithm, it is mostly focused on classification-related issues. The decision tree has a structured classifier in which the nodes within display the components of a particular dataset. Decisionnodes and leaf nodes are both types of nodes found in decision trees.</a:t>
            </a:r>
            <a:endParaRPr/>
          </a:p>
          <a:p>
            <a:pPr indent="-342900" lvl="0" marL="457200" rtl="0" algn="l">
              <a:lnSpc>
                <a:spcPct val="90000"/>
              </a:lnSpc>
              <a:spcBef>
                <a:spcPts val="1000"/>
              </a:spcBef>
              <a:spcAft>
                <a:spcPts val="0"/>
              </a:spcAft>
              <a:buSzPts val="1800"/>
              <a:buFont typeface="Noto Sans Symbols"/>
              <a:buChar char="⮚"/>
            </a:pPr>
            <a:r>
              <a:rPr lang="en-US" sz="1600"/>
              <a:t> </a:t>
            </a:r>
            <a:r>
              <a:rPr i="1" lang="en-US" sz="1600"/>
              <a:t>Support Vector Machine </a:t>
            </a:r>
            <a:endParaRPr/>
          </a:p>
          <a:p>
            <a:pPr indent="0" lvl="0" marL="114300" rtl="0" algn="l">
              <a:lnSpc>
                <a:spcPct val="90000"/>
              </a:lnSpc>
              <a:spcBef>
                <a:spcPts val="1000"/>
              </a:spcBef>
              <a:spcAft>
                <a:spcPts val="0"/>
              </a:spcAft>
              <a:buSzPts val="1800"/>
              <a:buNone/>
            </a:pPr>
            <a:r>
              <a:rPr lang="en-US" sz="1600"/>
              <a:t>The SVM is an algorithm which is used in machine learning to categorize the task. It is frequently used for classification problems. SVM separates the data into two classes by mapping the data points to a high-dimensional space and then locating the best hyperplane.</a:t>
            </a:r>
            <a:endParaRPr/>
          </a:p>
          <a:p>
            <a:pPr indent="-342900" lvl="0" marL="457200" rtl="0" algn="l">
              <a:lnSpc>
                <a:spcPct val="90000"/>
              </a:lnSpc>
              <a:spcBef>
                <a:spcPts val="1000"/>
              </a:spcBef>
              <a:spcAft>
                <a:spcPts val="0"/>
              </a:spcAft>
              <a:buSzPts val="1800"/>
              <a:buFont typeface="Noto Sans Symbols"/>
              <a:buChar char="⮚"/>
            </a:pPr>
            <a:r>
              <a:rPr lang="en-US" sz="1600"/>
              <a:t> </a:t>
            </a:r>
            <a:r>
              <a:rPr i="1" lang="en-US" sz="1600"/>
              <a:t>Random Forest Classifier</a:t>
            </a:r>
            <a:endParaRPr/>
          </a:p>
          <a:p>
            <a:pPr indent="0" lvl="0" marL="114300" rtl="0" algn="l">
              <a:lnSpc>
                <a:spcPct val="100000"/>
              </a:lnSpc>
              <a:spcBef>
                <a:spcPts val="1000"/>
              </a:spcBef>
              <a:spcAft>
                <a:spcPts val="0"/>
              </a:spcAft>
              <a:buSzPts val="1800"/>
              <a:buNone/>
            </a:pPr>
            <a:r>
              <a:rPr lang="en-US" sz="1600"/>
              <a:t> The popular learning algorithm Random Forest is a part of the supervised learning methodology. It may be applied to ML issues involving both classification and regression. It is built on the idea of ensemble learning, which is a method of integrating many classifiers to address difficult issues and enhance model performance. Random Forest, as the name implies, is a classifier that uses several decision trees on different subsets of the provided dataset and averages them to increase the dataset’s prediction accuracy. Instead, then depending on a single decision tree, the random forest uses forecasts from each tree and predicts the result based on the votes of most predictions. </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7"/>
          <p:cNvSpPr txBox="1"/>
          <p:nvPr>
            <p:ph idx="1" type="body"/>
          </p:nvPr>
        </p:nvSpPr>
        <p:spPr>
          <a:xfrm>
            <a:off x="838200" y="401638"/>
            <a:ext cx="10515600" cy="5775325"/>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Font typeface="Noto Sans Symbols"/>
              <a:buChar char="⮚"/>
            </a:pPr>
            <a:r>
              <a:rPr i="1" lang="en-US" sz="1600"/>
              <a:t>XGBoost</a:t>
            </a:r>
            <a:endParaRPr/>
          </a:p>
          <a:p>
            <a:pPr indent="0" lvl="0" marL="114300" rtl="0" algn="l">
              <a:lnSpc>
                <a:spcPct val="90000"/>
              </a:lnSpc>
              <a:spcBef>
                <a:spcPts val="1000"/>
              </a:spcBef>
              <a:spcAft>
                <a:spcPts val="0"/>
              </a:spcAft>
              <a:buSzPts val="1800"/>
              <a:buNone/>
            </a:pPr>
            <a:r>
              <a:rPr lang="en-US" sz="1600"/>
              <a:t> Extreme Gradient Boosting is a framework that can run on multiple languages. It is popular supervised learning which works on large datasets. It is implemented on top of the gradient boost. The way the XGBoost algorithm is designed to work uses the parallelization concept. It uses sequentially generated shallow decision trees and a highly scalable training method to minimize overfitting to deliver accurate results.</a:t>
            </a:r>
            <a:endParaRPr/>
          </a:p>
          <a:p>
            <a:pPr indent="-330200" lvl="0" marL="457200" rtl="0" algn="l">
              <a:lnSpc>
                <a:spcPct val="90000"/>
              </a:lnSpc>
              <a:spcBef>
                <a:spcPts val="1000"/>
              </a:spcBef>
              <a:spcAft>
                <a:spcPts val="0"/>
              </a:spcAft>
              <a:buSzPts val="1600"/>
              <a:buChar char="➢"/>
            </a:pPr>
            <a:r>
              <a:rPr i="1" lang="en-US" sz="1600"/>
              <a:t>KNN</a:t>
            </a:r>
            <a:endParaRPr i="1" sz="1600"/>
          </a:p>
          <a:p>
            <a:pPr indent="0" lvl="0" marL="0" rtl="0" algn="l">
              <a:lnSpc>
                <a:spcPct val="90000"/>
              </a:lnSpc>
              <a:spcBef>
                <a:spcPts val="1000"/>
              </a:spcBef>
              <a:spcAft>
                <a:spcPts val="0"/>
              </a:spcAft>
              <a:buNone/>
            </a:pPr>
            <a:r>
              <a:rPr lang="en-US" sz="1600"/>
              <a:t>    K-Nearest Neighbors (KNN) is a simple, non-parametric machine learning algorithm used for classification and regression tasks. It works by finding the *k* closest data points (neighbors) to a given query point and predicting the outcome based on majority voting (for classification) or averaging (for regression). KNN relies on distance metrics like Euclidean distance to identify neighbors.</a:t>
            </a:r>
            <a:endParaRPr sz="1600"/>
          </a:p>
          <a:p>
            <a:pPr indent="-330200" lvl="0" marL="457200" rtl="0" algn="l">
              <a:lnSpc>
                <a:spcPct val="90000"/>
              </a:lnSpc>
              <a:spcBef>
                <a:spcPts val="1000"/>
              </a:spcBef>
              <a:spcAft>
                <a:spcPts val="0"/>
              </a:spcAft>
              <a:buSzPts val="1600"/>
              <a:buChar char="➢"/>
            </a:pPr>
            <a:r>
              <a:rPr lang="en-US" sz="1600"/>
              <a:t> </a:t>
            </a:r>
            <a:r>
              <a:rPr i="1" lang="en-US" sz="1600"/>
              <a:t>Gaussian Naive Bayes</a:t>
            </a:r>
            <a:endParaRPr i="1" sz="1600"/>
          </a:p>
          <a:p>
            <a:pPr indent="0" lvl="0" marL="0" rtl="0" algn="l">
              <a:lnSpc>
                <a:spcPct val="90000"/>
              </a:lnSpc>
              <a:spcBef>
                <a:spcPts val="1000"/>
              </a:spcBef>
              <a:spcAft>
                <a:spcPts val="0"/>
              </a:spcAft>
              <a:buNone/>
            </a:pPr>
            <a:r>
              <a:rPr lang="en-US" sz="1600"/>
              <a:t>    Gaussian Naive Bayes (Gaussian NB) is a variant of the Naive Bayes algorithm used for classification, which assumes that features follow a Gaussian (normal) distribution. It calculates the likelihood of each feature based on the assumption that the values of the features are independent, and uses Bayes' theorem to predict the probability of a class. This method is particularly suited for continuous data where the normality assumption holds.</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30e1200961d_0_13"/>
          <p:cNvSpPr txBox="1"/>
          <p:nvPr>
            <p:ph idx="1" type="body"/>
          </p:nvPr>
        </p:nvSpPr>
        <p:spPr>
          <a:xfrm>
            <a:off x="511350" y="572500"/>
            <a:ext cx="11159400" cy="56805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sz="1600"/>
              <a:t> </a:t>
            </a:r>
            <a:r>
              <a:rPr i="1" lang="en-US" sz="1600"/>
              <a:t>Performance Metrics </a:t>
            </a:r>
            <a:endParaRPr/>
          </a:p>
          <a:p>
            <a:pPr indent="0" lvl="0" marL="114300" rtl="0" algn="l">
              <a:spcBef>
                <a:spcPts val="1000"/>
              </a:spcBef>
              <a:spcAft>
                <a:spcPts val="0"/>
              </a:spcAft>
              <a:buClr>
                <a:schemeClr val="dk1"/>
              </a:buClr>
              <a:buSzPts val="1800"/>
              <a:buFont typeface="Arial"/>
              <a:buNone/>
            </a:pPr>
            <a:r>
              <a:rPr b="1" lang="en-US" sz="1600"/>
              <a:t>Accuracy</a:t>
            </a:r>
            <a:r>
              <a:rPr lang="en-US" sz="1600"/>
              <a:t> - Accuracy is measured as the total count of actual predictions to the available predictions and it is multiplied by 100. </a:t>
            </a:r>
            <a:endParaRPr/>
          </a:p>
          <a:p>
            <a:pPr indent="0" lvl="0" marL="114300" rtl="0" algn="l">
              <a:spcBef>
                <a:spcPts val="1000"/>
              </a:spcBef>
              <a:spcAft>
                <a:spcPts val="0"/>
              </a:spcAft>
              <a:buClr>
                <a:schemeClr val="dk1"/>
              </a:buClr>
              <a:buSzPts val="1800"/>
              <a:buFont typeface="Arial"/>
              <a:buNone/>
            </a:pPr>
            <a:r>
              <a:rPr b="1" lang="en-US" sz="1600"/>
              <a:t>Precision</a:t>
            </a:r>
            <a:r>
              <a:rPr lang="en-US" sz="1600"/>
              <a:t> - The ratio of actual positives to the total available positives is known as precision. </a:t>
            </a:r>
            <a:endParaRPr/>
          </a:p>
          <a:p>
            <a:pPr indent="0" lvl="0" marL="114300" rtl="0" algn="l">
              <a:spcBef>
                <a:spcPts val="1000"/>
              </a:spcBef>
              <a:spcAft>
                <a:spcPts val="0"/>
              </a:spcAft>
              <a:buClr>
                <a:schemeClr val="dk1"/>
              </a:buClr>
              <a:buSzPts val="1800"/>
              <a:buFont typeface="Arial"/>
              <a:buNone/>
            </a:pPr>
            <a:r>
              <a:rPr b="1" lang="en-US" sz="1600"/>
              <a:t>Recall</a:t>
            </a:r>
            <a:r>
              <a:rPr lang="en-US" sz="1600"/>
              <a:t> - It mainly focuses on type-2 errors the ratio of true positives to false negatives is called recall.</a:t>
            </a:r>
            <a:endParaRPr/>
          </a:p>
          <a:p>
            <a:pPr indent="0" lvl="0" marL="114300" rtl="0" algn="l">
              <a:spcBef>
                <a:spcPts val="1000"/>
              </a:spcBef>
              <a:spcAft>
                <a:spcPts val="0"/>
              </a:spcAft>
              <a:buClr>
                <a:schemeClr val="dk1"/>
              </a:buClr>
              <a:buSzPts val="1800"/>
              <a:buFont typeface="Arial"/>
              <a:buNone/>
            </a:pPr>
            <a:r>
              <a:rPr b="1" lang="en-US" sz="1600"/>
              <a:t>Fl-score</a:t>
            </a:r>
            <a:r>
              <a:rPr lang="en-US" sz="1600"/>
              <a:t> - The harmonic mean performance metric parameters precision with recall known as f1-score.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30e1200961d_0_4"/>
          <p:cNvSpPr txBox="1"/>
          <p:nvPr>
            <p:ph type="title"/>
          </p:nvPr>
        </p:nvSpPr>
        <p:spPr>
          <a:xfrm>
            <a:off x="4543025" y="335050"/>
            <a:ext cx="2119500" cy="687600"/>
          </a:xfrm>
          <a:prstGeom prst="rect">
            <a:avLst/>
          </a:prstGeom>
          <a:ln cap="flat" cmpd="sng" w="9525">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spcBef>
                <a:spcPts val="0"/>
              </a:spcBef>
              <a:spcAft>
                <a:spcPts val="0"/>
              </a:spcAft>
              <a:buNone/>
            </a:pPr>
            <a:r>
              <a:rPr b="1" lang="en-US" sz="3000">
                <a:latin typeface="Comfortaa"/>
                <a:ea typeface="Comfortaa"/>
                <a:cs typeface="Comfortaa"/>
                <a:sym typeface="Comfortaa"/>
              </a:rPr>
              <a:t>RESULTS</a:t>
            </a:r>
            <a:endParaRPr b="1" sz="3000">
              <a:highlight>
                <a:srgbClr val="4A86E8"/>
              </a:highlight>
              <a:latin typeface="Comfortaa"/>
              <a:ea typeface="Comfortaa"/>
              <a:cs typeface="Comfortaa"/>
              <a:sym typeface="Comfortaa"/>
            </a:endParaRPr>
          </a:p>
        </p:txBody>
      </p:sp>
      <p:pic>
        <p:nvPicPr>
          <p:cNvPr id="259" name="Google Shape;259;g30e1200961d_0_4"/>
          <p:cNvPicPr preferRelativeResize="0"/>
          <p:nvPr/>
        </p:nvPicPr>
        <p:blipFill rotWithShape="1">
          <a:blip r:embed="rId3">
            <a:alphaModFix/>
          </a:blip>
          <a:srcRect b="35525" l="0" r="0" t="0"/>
          <a:stretch/>
        </p:blipFill>
        <p:spPr>
          <a:xfrm>
            <a:off x="838200" y="1864900"/>
            <a:ext cx="10185724" cy="4722399"/>
          </a:xfrm>
          <a:prstGeom prst="rect">
            <a:avLst/>
          </a:prstGeom>
          <a:noFill/>
          <a:ln>
            <a:noFill/>
          </a:ln>
        </p:spPr>
      </p:pic>
      <p:sp>
        <p:nvSpPr>
          <p:cNvPr id="260" name="Google Shape;260;g30e1200961d_0_4"/>
          <p:cNvSpPr txBox="1"/>
          <p:nvPr/>
        </p:nvSpPr>
        <p:spPr>
          <a:xfrm>
            <a:off x="1278350" y="1135975"/>
            <a:ext cx="9023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 Performance Metrics for Machine Learning Models with graphical representation.</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nvSpPr>
        <p:spPr>
          <a:xfrm>
            <a:off x="4647616" y="285747"/>
            <a:ext cx="2180568"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libri"/>
                <a:ea typeface="Calibri"/>
                <a:cs typeface="Calibri"/>
                <a:sym typeface="Calibri"/>
              </a:rPr>
              <a:t>Base Paper </a:t>
            </a:r>
            <a:endParaRPr b="0" i="0" sz="1400" u="none" cap="none" strike="noStrike">
              <a:solidFill>
                <a:srgbClr val="000000"/>
              </a:solidFill>
              <a:latin typeface="Arial"/>
              <a:ea typeface="Arial"/>
              <a:cs typeface="Arial"/>
              <a:sym typeface="Arial"/>
            </a:endParaRPr>
          </a:p>
        </p:txBody>
      </p:sp>
      <p:sp>
        <p:nvSpPr>
          <p:cNvPr id="104" name="Google Shape;104;p3"/>
          <p:cNvSpPr txBox="1"/>
          <p:nvPr/>
        </p:nvSpPr>
        <p:spPr>
          <a:xfrm>
            <a:off x="594592" y="898419"/>
            <a:ext cx="10934700" cy="8772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700"/>
              <a:buFont typeface="Arial"/>
              <a:buNone/>
            </a:pPr>
            <a:r>
              <a:rPr b="0" i="0" lang="en-US" sz="1700" u="none" cap="none" strike="noStrike">
                <a:solidFill>
                  <a:srgbClr val="222222"/>
                </a:solidFill>
                <a:highlight>
                  <a:srgbClr val="FFFFFF"/>
                </a:highlight>
                <a:latin typeface="Arial"/>
                <a:ea typeface="Arial"/>
                <a:cs typeface="Arial"/>
                <a:sym typeface="Arial"/>
              </a:rPr>
              <a:t>Akshay, R., Tarun, G., Kiran, P. U., Devi, K. D., &amp; Vidhyalakshmi, M. (2022, December). Water-Quality-Analysis using Machine Learning. In </a:t>
            </a:r>
            <a:r>
              <a:rPr b="0" i="1" lang="en-US" sz="1700" u="none" cap="none" strike="noStrike">
                <a:solidFill>
                  <a:srgbClr val="222222"/>
                </a:solidFill>
                <a:highlight>
                  <a:srgbClr val="FFFFFF"/>
                </a:highlight>
                <a:latin typeface="Arial"/>
                <a:ea typeface="Arial"/>
                <a:cs typeface="Arial"/>
                <a:sym typeface="Arial"/>
              </a:rPr>
              <a:t>2022 11th International Conference on System Modeling &amp; Advancement in Research Trends (SMART)</a:t>
            </a:r>
            <a:r>
              <a:rPr b="0" i="0" lang="en-US" sz="1700" u="none" cap="none" strike="noStrike">
                <a:solidFill>
                  <a:srgbClr val="222222"/>
                </a:solidFill>
                <a:highlight>
                  <a:srgbClr val="FFFFFF"/>
                </a:highlight>
                <a:latin typeface="Arial"/>
                <a:ea typeface="Arial"/>
                <a:cs typeface="Arial"/>
                <a:sym typeface="Arial"/>
              </a:rPr>
              <a:t> (pp. 13-18). IEEE.</a:t>
            </a:r>
            <a:endParaRPr b="0" i="0" sz="2500" u="none" cap="none" strike="noStrike">
              <a:solidFill>
                <a:srgbClr val="002060"/>
              </a:solidFill>
              <a:latin typeface="Calibri"/>
              <a:ea typeface="Calibri"/>
              <a:cs typeface="Calibri"/>
              <a:sym typeface="Calibri"/>
            </a:endParaRPr>
          </a:p>
        </p:txBody>
      </p:sp>
      <p:sp>
        <p:nvSpPr>
          <p:cNvPr id="105" name="Google Shape;105;p3"/>
          <p:cNvSpPr txBox="1"/>
          <p:nvPr/>
        </p:nvSpPr>
        <p:spPr>
          <a:xfrm>
            <a:off x="594592" y="2063015"/>
            <a:ext cx="9891300" cy="4294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rgbClr val="002060"/>
                </a:solidFill>
                <a:latin typeface="Calibri"/>
                <a:ea typeface="Calibri"/>
                <a:cs typeface="Calibri"/>
                <a:sym typeface="Calibri"/>
              </a:rPr>
              <a:t>Objective</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rgbClr val="002060"/>
                </a:solidFill>
                <a:latin typeface="Calibri"/>
                <a:ea typeface="Calibri"/>
                <a:cs typeface="Calibri"/>
                <a:sym typeface="Calibri"/>
              </a:rPr>
              <a:t>1.</a:t>
            </a:r>
            <a:r>
              <a:rPr b="1" i="0" lang="en-US" sz="1600" u="none" cap="none" strike="noStrike">
                <a:solidFill>
                  <a:schemeClr val="dk1"/>
                </a:solidFill>
                <a:latin typeface="Arial"/>
                <a:ea typeface="Arial"/>
                <a:cs typeface="Arial"/>
                <a:sym typeface="Arial"/>
              </a:rPr>
              <a:t>Develop and Implement Machine Learning Models:</a:t>
            </a:r>
            <a:r>
              <a:rPr b="0" i="0" lang="en-US" sz="1600" u="none" cap="none" strike="noStrike">
                <a:solidFill>
                  <a:schemeClr val="dk1"/>
                </a:solidFill>
                <a:latin typeface="Arial"/>
                <a:ea typeface="Arial"/>
                <a:cs typeface="Arial"/>
                <a:sym typeface="Arial"/>
              </a:rPr>
              <a:t> To create and deploy various machine learning models tailored for analyzing water quality data, aiming to improve predictive accuracy and data interpretation.</a:t>
            </a:r>
            <a:endParaRPr b="1" i="0" sz="2300" u="none" cap="none" strike="noStrike">
              <a:solidFill>
                <a:srgbClr val="00206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rgbClr val="002060"/>
                </a:solidFill>
                <a:latin typeface="Calibri"/>
                <a:ea typeface="Calibri"/>
                <a:cs typeface="Calibri"/>
                <a:sym typeface="Calibri"/>
              </a:rPr>
              <a:t>2.</a:t>
            </a:r>
            <a:r>
              <a:rPr b="1" i="0" lang="en-US" sz="1600" u="none" cap="none" strike="noStrike">
                <a:solidFill>
                  <a:schemeClr val="dk1"/>
                </a:solidFill>
                <a:latin typeface="Arial"/>
                <a:ea typeface="Arial"/>
                <a:cs typeface="Arial"/>
                <a:sym typeface="Arial"/>
              </a:rPr>
              <a:t>Evaluate Model Performance:</a:t>
            </a:r>
            <a:r>
              <a:rPr b="0" i="0" lang="en-US" sz="1600" u="none" cap="none" strike="noStrike">
                <a:solidFill>
                  <a:schemeClr val="dk1"/>
                </a:solidFill>
                <a:latin typeface="Arial"/>
                <a:ea typeface="Arial"/>
                <a:cs typeface="Arial"/>
                <a:sym typeface="Arial"/>
              </a:rPr>
              <a:t> To assess the effectiveness and performance of different ML algorithms in predicting water quality parameters, comparing their accuracy, precision, and computational efficiency.</a:t>
            </a:r>
            <a:endParaRPr b="1" i="0" sz="2300" u="none" cap="none" strike="noStrike">
              <a:solidFill>
                <a:srgbClr val="00206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rgbClr val="002060"/>
                </a:solidFill>
                <a:latin typeface="Calibri"/>
                <a:ea typeface="Calibri"/>
                <a:cs typeface="Calibri"/>
                <a:sym typeface="Calibri"/>
              </a:rPr>
              <a:t>3. </a:t>
            </a:r>
            <a:r>
              <a:rPr b="1" i="0" lang="en-US" sz="1600" u="none" cap="none" strike="noStrike">
                <a:solidFill>
                  <a:schemeClr val="dk1"/>
                </a:solidFill>
                <a:latin typeface="Arial"/>
                <a:ea typeface="Arial"/>
                <a:cs typeface="Arial"/>
                <a:sym typeface="Arial"/>
              </a:rPr>
              <a:t>Optimize Data Processing Techniques:</a:t>
            </a:r>
            <a:r>
              <a:rPr b="0" i="0" lang="en-US" sz="1600" u="none" cap="none" strike="noStrike">
                <a:solidFill>
                  <a:schemeClr val="dk1"/>
                </a:solidFill>
                <a:latin typeface="Arial"/>
                <a:ea typeface="Arial"/>
                <a:cs typeface="Arial"/>
                <a:sym typeface="Arial"/>
              </a:rPr>
              <a:t> To refine data preprocessing and feature extraction methods to enhance the quality of input data for ML models, ensuring better model training and prediction outcomes.</a:t>
            </a:r>
            <a:endParaRPr b="1" i="0" sz="2300" u="none" cap="none" strike="noStrike">
              <a:solidFill>
                <a:srgbClr val="00206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rgbClr val="002060"/>
                </a:solidFill>
                <a:latin typeface="Calibri"/>
                <a:ea typeface="Calibri"/>
                <a:cs typeface="Calibri"/>
                <a:sym typeface="Calibri"/>
              </a:rPr>
              <a:t>4.</a:t>
            </a:r>
            <a:r>
              <a:rPr b="1" i="0" lang="en-US" sz="1600" u="none" cap="none" strike="noStrike">
                <a:solidFill>
                  <a:schemeClr val="dk1"/>
                </a:solidFill>
                <a:latin typeface="Arial"/>
                <a:ea typeface="Arial"/>
                <a:cs typeface="Arial"/>
                <a:sym typeface="Arial"/>
              </a:rPr>
              <a:t>Integrate Real-Time Data Analysis:</a:t>
            </a:r>
            <a:r>
              <a:rPr b="0" i="0" lang="en-US" sz="1600" u="none" cap="none" strike="noStrike">
                <a:solidFill>
                  <a:schemeClr val="dk1"/>
                </a:solidFill>
                <a:latin typeface="Arial"/>
                <a:ea typeface="Arial"/>
                <a:cs typeface="Arial"/>
                <a:sym typeface="Arial"/>
              </a:rPr>
              <a:t> To implement ML techniques that enable real-time water quality monitoring and analysis, facilitating prompt detection of anomalies and enabling timely interventions.</a:t>
            </a:r>
            <a:endParaRPr b="1" i="0" sz="2300" u="none" cap="none" strike="noStrike">
              <a:solidFill>
                <a:srgbClr val="00206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rgbClr val="002060"/>
                </a:solidFill>
                <a:latin typeface="Calibri"/>
                <a:ea typeface="Calibri"/>
                <a:cs typeface="Calibri"/>
                <a:sym typeface="Calibri"/>
              </a:rPr>
              <a:t>5.</a:t>
            </a:r>
            <a:r>
              <a:rPr b="1" i="0" lang="en-US" sz="1600" u="none" cap="none" strike="noStrike">
                <a:solidFill>
                  <a:schemeClr val="dk1"/>
                </a:solidFill>
                <a:latin typeface="Arial"/>
                <a:ea typeface="Arial"/>
                <a:cs typeface="Arial"/>
                <a:sym typeface="Arial"/>
              </a:rPr>
              <a:t>Enhance Decision-Making Processes:</a:t>
            </a:r>
            <a:r>
              <a:rPr b="0" i="0" lang="en-US" sz="1600" u="none" cap="none" strike="noStrike">
                <a:solidFill>
                  <a:schemeClr val="dk1"/>
                </a:solidFill>
                <a:latin typeface="Arial"/>
                <a:ea typeface="Arial"/>
                <a:cs typeface="Arial"/>
                <a:sym typeface="Arial"/>
              </a:rPr>
              <a:t> To leverage ML-generated insights to support and improve decision-making processes in water quality management, contributing to better environmental and public health outcomes.</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1" i="0" sz="2300" u="none" cap="none" strike="noStrike">
              <a:solidFill>
                <a:srgbClr val="002060"/>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30e1200961d_1_6"/>
          <p:cNvSpPr txBox="1"/>
          <p:nvPr>
            <p:ph idx="1" type="body"/>
          </p:nvPr>
        </p:nvSpPr>
        <p:spPr>
          <a:xfrm>
            <a:off x="838200" y="466225"/>
            <a:ext cx="10515600" cy="5710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Proposed Method :</a:t>
            </a:r>
            <a:endParaRPr/>
          </a:p>
          <a:p>
            <a:pPr indent="0" lvl="0" marL="0" rtl="0" algn="l">
              <a:spcBef>
                <a:spcPts val="1000"/>
              </a:spcBef>
              <a:spcAft>
                <a:spcPts val="0"/>
              </a:spcAft>
              <a:buNone/>
            </a:pPr>
            <a:r>
              <a:rPr lang="en-US" sz="1800"/>
              <a:t>Random Forest worked the best to train the model, giving us performance metrics values of around 70%. </a:t>
            </a:r>
            <a:endParaRPr sz="1800"/>
          </a:p>
          <a:p>
            <a:pPr indent="0" lvl="0" marL="0" rtl="0" algn="l">
              <a:spcBef>
                <a:spcPts val="1000"/>
              </a:spcBef>
              <a:spcAft>
                <a:spcPts val="0"/>
              </a:spcAft>
              <a:buNone/>
            </a:pPr>
            <a:r>
              <a:t/>
            </a:r>
            <a:endParaRPr/>
          </a:p>
        </p:txBody>
      </p:sp>
      <p:pic>
        <p:nvPicPr>
          <p:cNvPr id="267" name="Google Shape;267;g30e1200961d_1_6"/>
          <p:cNvPicPr preferRelativeResize="0"/>
          <p:nvPr/>
        </p:nvPicPr>
        <p:blipFill>
          <a:blip r:embed="rId3">
            <a:alphaModFix/>
          </a:blip>
          <a:stretch>
            <a:fillRect/>
          </a:stretch>
        </p:blipFill>
        <p:spPr>
          <a:xfrm>
            <a:off x="924181" y="1738075"/>
            <a:ext cx="6592950" cy="3585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30e1200961d_1_16"/>
          <p:cNvSpPr txBox="1"/>
          <p:nvPr>
            <p:ph idx="1" type="body"/>
          </p:nvPr>
        </p:nvSpPr>
        <p:spPr>
          <a:xfrm>
            <a:off x="838200" y="496300"/>
            <a:ext cx="10515600" cy="5680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2400"/>
              <a:t>Sample input for testing the model :</a:t>
            </a:r>
            <a:endParaRPr b="1" sz="2400"/>
          </a:p>
          <a:p>
            <a:pPr indent="0" lvl="0" marL="0" rtl="0" algn="l">
              <a:spcBef>
                <a:spcPts val="1000"/>
              </a:spcBef>
              <a:spcAft>
                <a:spcPts val="0"/>
              </a:spcAft>
              <a:buNone/>
            </a:pPr>
            <a:r>
              <a:t/>
            </a:r>
            <a:endParaRPr b="1" sz="2400"/>
          </a:p>
          <a:p>
            <a:pPr indent="0" lvl="0" marL="0" rtl="0" algn="l">
              <a:spcBef>
                <a:spcPts val="1000"/>
              </a:spcBef>
              <a:spcAft>
                <a:spcPts val="0"/>
              </a:spcAft>
              <a:buNone/>
            </a:pPr>
            <a:r>
              <a:t/>
            </a:r>
            <a:endParaRPr b="1" sz="2400"/>
          </a:p>
          <a:p>
            <a:pPr indent="0" lvl="0" marL="0" rtl="0" algn="l">
              <a:spcBef>
                <a:spcPts val="1000"/>
              </a:spcBef>
              <a:spcAft>
                <a:spcPts val="0"/>
              </a:spcAft>
              <a:buNone/>
            </a:pPr>
            <a:r>
              <a:t/>
            </a:r>
            <a:endParaRPr b="1" sz="2400"/>
          </a:p>
          <a:p>
            <a:pPr indent="0" lvl="0" marL="0" rtl="0" algn="l">
              <a:spcBef>
                <a:spcPts val="1000"/>
              </a:spcBef>
              <a:spcAft>
                <a:spcPts val="0"/>
              </a:spcAft>
              <a:buNone/>
            </a:pPr>
            <a:r>
              <a:rPr b="1" lang="en-US" sz="2400"/>
              <a:t>Output:</a:t>
            </a:r>
            <a:endParaRPr b="1" sz="2400"/>
          </a:p>
        </p:txBody>
      </p:sp>
      <p:pic>
        <p:nvPicPr>
          <p:cNvPr id="274" name="Google Shape;274;g30e1200961d_1_16"/>
          <p:cNvPicPr preferRelativeResize="0"/>
          <p:nvPr/>
        </p:nvPicPr>
        <p:blipFill>
          <a:blip r:embed="rId3">
            <a:alphaModFix/>
          </a:blip>
          <a:stretch>
            <a:fillRect/>
          </a:stretch>
        </p:blipFill>
        <p:spPr>
          <a:xfrm>
            <a:off x="433637" y="990225"/>
            <a:ext cx="11054025" cy="1220600"/>
          </a:xfrm>
          <a:prstGeom prst="rect">
            <a:avLst/>
          </a:prstGeom>
          <a:noFill/>
          <a:ln>
            <a:noFill/>
          </a:ln>
        </p:spPr>
      </p:pic>
      <p:pic>
        <p:nvPicPr>
          <p:cNvPr id="275" name="Google Shape;275;g30e1200961d_1_16"/>
          <p:cNvPicPr preferRelativeResize="0"/>
          <p:nvPr/>
        </p:nvPicPr>
        <p:blipFill>
          <a:blip r:embed="rId4">
            <a:alphaModFix/>
          </a:blip>
          <a:stretch>
            <a:fillRect/>
          </a:stretch>
        </p:blipFill>
        <p:spPr>
          <a:xfrm>
            <a:off x="738950" y="2719725"/>
            <a:ext cx="7036450" cy="4235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9"/>
          <p:cNvSpPr txBox="1"/>
          <p:nvPr>
            <p:ph type="title"/>
          </p:nvPr>
        </p:nvSpPr>
        <p:spPr>
          <a:xfrm>
            <a:off x="1138652" y="297139"/>
            <a:ext cx="9767887" cy="59531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3000"/>
              <a:buFont typeface="Cambria"/>
              <a:buNone/>
            </a:pPr>
            <a:r>
              <a:rPr b="1" lang="en-US" sz="3000">
                <a:solidFill>
                  <a:srgbClr val="002060"/>
                </a:solidFill>
                <a:latin typeface="Cambria"/>
                <a:ea typeface="Cambria"/>
                <a:cs typeface="Cambria"/>
                <a:sym typeface="Cambria"/>
              </a:rPr>
              <a:t>References </a:t>
            </a:r>
            <a:endParaRPr/>
          </a:p>
        </p:txBody>
      </p:sp>
      <p:sp>
        <p:nvSpPr>
          <p:cNvPr id="281" name="Google Shape;281;p29"/>
          <p:cNvSpPr txBox="1"/>
          <p:nvPr/>
        </p:nvSpPr>
        <p:spPr>
          <a:xfrm>
            <a:off x="755374" y="1093304"/>
            <a:ext cx="10326900" cy="5889264"/>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1200"/>
              </a:spcBef>
              <a:spcAft>
                <a:spcPts val="0"/>
              </a:spcAft>
              <a:buClr>
                <a:schemeClr val="dk1"/>
              </a:buClr>
              <a:buSzPts val="1100"/>
              <a:buFont typeface="Arial"/>
              <a:buNone/>
            </a:pPr>
            <a:r>
              <a:rPr b="0" i="0" lang="en-US" sz="1800" u="none" cap="none" strike="noStrike">
                <a:solidFill>
                  <a:schemeClr val="dk1"/>
                </a:solidFill>
                <a:latin typeface="Calibri"/>
                <a:ea typeface="Calibri"/>
                <a:cs typeface="Calibri"/>
                <a:sym typeface="Calibri"/>
              </a:rPr>
              <a:t>1.    Khan, Y., &amp; See, C. S. (2016, April). Predicting and analysing water quality using machine learning: a comprehensive model. In </a:t>
            </a:r>
            <a:r>
              <a:rPr b="0" i="1" lang="en-US" sz="1800" u="none" cap="none" strike="noStrike">
                <a:solidFill>
                  <a:schemeClr val="dk1"/>
                </a:solidFill>
                <a:latin typeface="Calibri"/>
                <a:ea typeface="Calibri"/>
                <a:cs typeface="Calibri"/>
                <a:sym typeface="Calibri"/>
              </a:rPr>
              <a:t>2016 IEEE Long Island Systems, Applications and Technology Conference (LISAT)</a:t>
            </a:r>
            <a:r>
              <a:rPr b="0" i="0" lang="en-US" sz="1800" u="none" cap="none" strike="noStrike">
                <a:solidFill>
                  <a:schemeClr val="dk1"/>
                </a:solidFill>
                <a:latin typeface="Calibri"/>
                <a:ea typeface="Calibri"/>
                <a:cs typeface="Calibri"/>
                <a:sym typeface="Calibri"/>
              </a:rPr>
              <a:t> (pp. 1-6). IEEE.</a:t>
            </a:r>
            <a:endParaRPr b="0" i="0" sz="1800" u="none" cap="none" strike="noStrike">
              <a:solidFill>
                <a:schemeClr val="dk1"/>
              </a:solidFill>
              <a:latin typeface="Calibri"/>
              <a:ea typeface="Calibri"/>
              <a:cs typeface="Calibri"/>
              <a:sym typeface="Calibri"/>
            </a:endParaRPr>
          </a:p>
          <a:p>
            <a:pPr indent="0" lvl="0" marL="0" marR="0" rtl="0" algn="just">
              <a:lnSpc>
                <a:spcPct val="115000"/>
              </a:lnSpc>
              <a:spcBef>
                <a:spcPts val="1200"/>
              </a:spcBef>
              <a:spcAft>
                <a:spcPts val="0"/>
              </a:spcAft>
              <a:buClr>
                <a:schemeClr val="dk1"/>
              </a:buClr>
              <a:buSzPts val="1100"/>
              <a:buFont typeface="Arial"/>
              <a:buNone/>
            </a:pPr>
            <a:r>
              <a:rPr b="0" i="0" lang="en-US" sz="1800" u="none" cap="none" strike="noStrike">
                <a:solidFill>
                  <a:schemeClr val="dk1"/>
                </a:solidFill>
                <a:latin typeface="Calibri"/>
                <a:ea typeface="Calibri"/>
                <a:cs typeface="Calibri"/>
                <a:sym typeface="Calibri"/>
              </a:rPr>
              <a:t>2.    Ahmed, A. N., Othman, F. B., Afan, H. A., Ibrahim, R. K., Fai, C. M., Hossain, M. S., ... &amp; Elshafie, A. (2019). Machine learning methods for better water quality prediction. </a:t>
            </a:r>
            <a:r>
              <a:rPr b="0" i="1" lang="en-US" sz="1800" u="none" cap="none" strike="noStrike">
                <a:solidFill>
                  <a:schemeClr val="dk1"/>
                </a:solidFill>
                <a:latin typeface="Calibri"/>
                <a:ea typeface="Calibri"/>
                <a:cs typeface="Calibri"/>
                <a:sym typeface="Calibri"/>
              </a:rPr>
              <a:t>Journal of Hydrology</a:t>
            </a:r>
            <a:r>
              <a:rPr b="0" i="0" lang="en-US" sz="1800" u="none" cap="none" strike="noStrike">
                <a:solidFill>
                  <a:schemeClr val="dk1"/>
                </a:solidFill>
                <a:latin typeface="Calibri"/>
                <a:ea typeface="Calibri"/>
                <a:cs typeface="Calibri"/>
                <a:sym typeface="Calibri"/>
              </a:rPr>
              <a:t>, </a:t>
            </a:r>
            <a:r>
              <a:rPr b="0" i="1" lang="en-US" sz="1800" u="none" cap="none" strike="noStrike">
                <a:solidFill>
                  <a:schemeClr val="dk1"/>
                </a:solidFill>
                <a:latin typeface="Calibri"/>
                <a:ea typeface="Calibri"/>
                <a:cs typeface="Calibri"/>
                <a:sym typeface="Calibri"/>
              </a:rPr>
              <a:t>578</a:t>
            </a:r>
            <a:r>
              <a:rPr b="0" i="0" lang="en-US" sz="1800" u="none" cap="none" strike="noStrike">
                <a:solidFill>
                  <a:schemeClr val="dk1"/>
                </a:solidFill>
                <a:latin typeface="Calibri"/>
                <a:ea typeface="Calibri"/>
                <a:cs typeface="Calibri"/>
                <a:sym typeface="Calibri"/>
              </a:rPr>
              <a:t>, 124084.</a:t>
            </a:r>
            <a:endParaRPr b="0" i="0" sz="1800" u="none" cap="none" strike="noStrike">
              <a:solidFill>
                <a:schemeClr val="dk1"/>
              </a:solidFill>
              <a:latin typeface="Calibri"/>
              <a:ea typeface="Calibri"/>
              <a:cs typeface="Calibri"/>
              <a:sym typeface="Calibri"/>
            </a:endParaRPr>
          </a:p>
          <a:p>
            <a:pPr indent="0" lvl="0" marL="0" marR="0" rtl="0" algn="just">
              <a:lnSpc>
                <a:spcPct val="115000"/>
              </a:lnSpc>
              <a:spcBef>
                <a:spcPts val="1200"/>
              </a:spcBef>
              <a:spcAft>
                <a:spcPts val="0"/>
              </a:spcAft>
              <a:buClr>
                <a:schemeClr val="dk1"/>
              </a:buClr>
              <a:buSzPts val="1100"/>
              <a:buFont typeface="Arial"/>
              <a:buNone/>
            </a:pPr>
            <a:r>
              <a:rPr b="0" i="0" lang="en-US" sz="1800" u="none" cap="none" strike="noStrike">
                <a:solidFill>
                  <a:schemeClr val="dk1"/>
                </a:solidFill>
                <a:latin typeface="Calibri"/>
                <a:ea typeface="Calibri"/>
                <a:cs typeface="Calibri"/>
                <a:sym typeface="Calibri"/>
              </a:rPr>
              <a:t>3.    Vergina, S. A., Kayalvizhi, S., Bhavadharini, R., &amp; Kalpana Devi, S. (2020). A real time water quality monitoring using machine learning algorithm. </a:t>
            </a:r>
            <a:r>
              <a:rPr b="0" i="1" lang="en-US" sz="1800" u="none" cap="none" strike="noStrike">
                <a:solidFill>
                  <a:schemeClr val="dk1"/>
                </a:solidFill>
                <a:latin typeface="Calibri"/>
                <a:ea typeface="Calibri"/>
                <a:cs typeface="Calibri"/>
                <a:sym typeface="Calibri"/>
              </a:rPr>
              <a:t>Eur. J. Mol. Clin. Med</a:t>
            </a:r>
            <a:r>
              <a:rPr b="0" i="0" lang="en-US" sz="1800" u="none" cap="none" strike="noStrike">
                <a:solidFill>
                  <a:schemeClr val="dk1"/>
                </a:solidFill>
                <a:latin typeface="Calibri"/>
                <a:ea typeface="Calibri"/>
                <a:cs typeface="Calibri"/>
                <a:sym typeface="Calibri"/>
              </a:rPr>
              <a:t>, </a:t>
            </a:r>
            <a:r>
              <a:rPr b="0" i="1" lang="en-US" sz="1800" u="none" cap="none" strike="noStrike">
                <a:solidFill>
                  <a:schemeClr val="dk1"/>
                </a:solidFill>
                <a:latin typeface="Calibri"/>
                <a:ea typeface="Calibri"/>
                <a:cs typeface="Calibri"/>
                <a:sym typeface="Calibri"/>
              </a:rPr>
              <a:t>7</a:t>
            </a:r>
            <a:r>
              <a:rPr b="0" i="0" lang="en-US" sz="1800" u="none" cap="none" strike="noStrike">
                <a:solidFill>
                  <a:schemeClr val="dk1"/>
                </a:solidFill>
                <a:latin typeface="Calibri"/>
                <a:ea typeface="Calibri"/>
                <a:cs typeface="Calibri"/>
                <a:sym typeface="Calibri"/>
              </a:rPr>
              <a:t>(8), 2035-2041.</a:t>
            </a:r>
            <a:endParaRPr b="0" i="0" sz="1800" u="none" cap="none" strike="noStrike">
              <a:solidFill>
                <a:schemeClr val="dk1"/>
              </a:solidFill>
              <a:latin typeface="Calibri"/>
              <a:ea typeface="Calibri"/>
              <a:cs typeface="Calibri"/>
              <a:sym typeface="Calibri"/>
            </a:endParaRPr>
          </a:p>
          <a:p>
            <a:pPr indent="0" lvl="0" marL="0" marR="0" rtl="0" algn="just">
              <a:lnSpc>
                <a:spcPct val="115000"/>
              </a:lnSpc>
              <a:spcBef>
                <a:spcPts val="1200"/>
              </a:spcBef>
              <a:spcAft>
                <a:spcPts val="0"/>
              </a:spcAft>
              <a:buClr>
                <a:schemeClr val="dk1"/>
              </a:buClr>
              <a:buSzPts val="1100"/>
              <a:buFont typeface="Arial"/>
              <a:buNone/>
            </a:pPr>
            <a:r>
              <a:rPr b="0" i="0" lang="en-US" sz="1800" u="none" cap="none" strike="noStrike">
                <a:solidFill>
                  <a:schemeClr val="dk1"/>
                </a:solidFill>
                <a:latin typeface="Calibri"/>
                <a:ea typeface="Calibri"/>
                <a:cs typeface="Calibri"/>
                <a:sym typeface="Calibri"/>
              </a:rPr>
              <a:t>4.    Melesse, A. M., Khosravi, K., Tiefenbacher, J. P., Heddam, S., Kim, S., Mosavi, A., &amp; Pham, B. T. (2020). River water salinity prediction using hybrid machine learning models. </a:t>
            </a:r>
            <a:r>
              <a:rPr b="0" i="1" lang="en-US" sz="1800" u="none" cap="none" strike="noStrike">
                <a:solidFill>
                  <a:schemeClr val="dk1"/>
                </a:solidFill>
                <a:latin typeface="Calibri"/>
                <a:ea typeface="Calibri"/>
                <a:cs typeface="Calibri"/>
                <a:sym typeface="Calibri"/>
              </a:rPr>
              <a:t>Water</a:t>
            </a:r>
            <a:r>
              <a:rPr b="0" i="0" lang="en-US" sz="1800" u="none" cap="none" strike="noStrike">
                <a:solidFill>
                  <a:schemeClr val="dk1"/>
                </a:solidFill>
                <a:latin typeface="Calibri"/>
                <a:ea typeface="Calibri"/>
                <a:cs typeface="Calibri"/>
                <a:sym typeface="Calibri"/>
              </a:rPr>
              <a:t>, </a:t>
            </a:r>
            <a:r>
              <a:rPr b="0" i="1" lang="en-US" sz="1800" u="none" cap="none" strike="noStrike">
                <a:solidFill>
                  <a:schemeClr val="dk1"/>
                </a:solidFill>
                <a:latin typeface="Calibri"/>
                <a:ea typeface="Calibri"/>
                <a:cs typeface="Calibri"/>
                <a:sym typeface="Calibri"/>
              </a:rPr>
              <a:t>12</a:t>
            </a:r>
            <a:r>
              <a:rPr b="0" i="0" lang="en-US" sz="1800" u="none" cap="none" strike="noStrike">
                <a:solidFill>
                  <a:schemeClr val="dk1"/>
                </a:solidFill>
                <a:latin typeface="Calibri"/>
                <a:ea typeface="Calibri"/>
                <a:cs typeface="Calibri"/>
                <a:sym typeface="Calibri"/>
              </a:rPr>
              <a:t>(10), 2951.</a:t>
            </a:r>
            <a:endParaRPr b="0" i="0" sz="1800" u="none" cap="none" strike="noStrike">
              <a:solidFill>
                <a:schemeClr val="dk1"/>
              </a:solidFill>
              <a:latin typeface="Calibri"/>
              <a:ea typeface="Calibri"/>
              <a:cs typeface="Calibri"/>
              <a:sym typeface="Calibri"/>
            </a:endParaRPr>
          </a:p>
          <a:p>
            <a:pPr indent="0" lvl="0" marL="0" marR="0" rtl="0" algn="just">
              <a:lnSpc>
                <a:spcPct val="115000"/>
              </a:lnSpc>
              <a:spcBef>
                <a:spcPts val="1200"/>
              </a:spcBef>
              <a:spcAft>
                <a:spcPts val="0"/>
              </a:spcAft>
              <a:buClr>
                <a:schemeClr val="dk1"/>
              </a:buClr>
              <a:buSzPts val="1100"/>
              <a:buFont typeface="Arial"/>
              <a:buNone/>
            </a:pPr>
            <a:r>
              <a:rPr b="0" i="0" lang="en-US" sz="1800" u="none" cap="none" strike="noStrike">
                <a:solidFill>
                  <a:schemeClr val="dk1"/>
                </a:solidFill>
                <a:latin typeface="Calibri"/>
                <a:ea typeface="Calibri"/>
                <a:cs typeface="Calibri"/>
                <a:sym typeface="Calibri"/>
              </a:rPr>
              <a:t>5.    Kuthe, A., Bhake, C., Bhoyar, V., Yenurkar, A., Khandekar, V., &amp; Gawale, K. (2022). Water quality analysis using machine learning. </a:t>
            </a:r>
            <a:r>
              <a:rPr b="0" i="1" lang="en-US" sz="1800" u="none" cap="none" strike="noStrike">
                <a:solidFill>
                  <a:schemeClr val="dk1"/>
                </a:solidFill>
                <a:latin typeface="Calibri"/>
                <a:ea typeface="Calibri"/>
                <a:cs typeface="Calibri"/>
                <a:sym typeface="Calibri"/>
              </a:rPr>
              <a:t>International Journal for Research in Applied Science and Engineering Technology</a:t>
            </a:r>
            <a:r>
              <a:rPr b="0" i="0" lang="en-US" sz="1800" u="none" cap="none" strike="noStrike">
                <a:solidFill>
                  <a:schemeClr val="dk1"/>
                </a:solidFill>
                <a:latin typeface="Calibri"/>
                <a:ea typeface="Calibri"/>
                <a:cs typeface="Calibri"/>
                <a:sym typeface="Calibri"/>
              </a:rPr>
              <a:t>, </a:t>
            </a:r>
            <a:r>
              <a:rPr b="0" i="1" lang="en-US" sz="1800" u="none" cap="none" strike="noStrike">
                <a:solidFill>
                  <a:schemeClr val="dk1"/>
                </a:solidFill>
                <a:latin typeface="Calibri"/>
                <a:ea typeface="Calibri"/>
                <a:cs typeface="Calibri"/>
                <a:sym typeface="Calibri"/>
              </a:rPr>
              <a:t>10</a:t>
            </a:r>
            <a:r>
              <a:rPr b="0" i="0" lang="en-US" sz="1800" u="none" cap="none" strike="noStrike">
                <a:solidFill>
                  <a:schemeClr val="dk1"/>
                </a:solidFill>
                <a:latin typeface="Calibri"/>
                <a:ea typeface="Calibri"/>
                <a:cs typeface="Calibri"/>
                <a:sym typeface="Calibri"/>
              </a:rPr>
              <a:t>(12), 581-585.</a:t>
            </a:r>
            <a:endParaRPr b="0" i="0" sz="1800" u="none" cap="none" strike="noStrike">
              <a:solidFill>
                <a:schemeClr val="dk1"/>
              </a:solidFill>
              <a:latin typeface="Calibri"/>
              <a:ea typeface="Calibri"/>
              <a:cs typeface="Calibri"/>
              <a:sym typeface="Calibri"/>
            </a:endParaRPr>
          </a:p>
          <a:p>
            <a:pPr indent="0" lvl="0" marL="0" marR="0" rtl="0" algn="just">
              <a:lnSpc>
                <a:spcPct val="115000"/>
              </a:lnSpc>
              <a:spcBef>
                <a:spcPts val="1200"/>
              </a:spcBef>
              <a:spcAft>
                <a:spcPts val="0"/>
              </a:spcAft>
              <a:buClr>
                <a:schemeClr val="dk1"/>
              </a:buClr>
              <a:buSzPts val="1100"/>
              <a:buFont typeface="Arial"/>
              <a:buNone/>
            </a:pPr>
            <a:r>
              <a:rPr b="0" i="0" lang="en-US"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a:p>
            <a:pPr indent="0" lvl="0" marL="0" marR="0" rtl="0" algn="just">
              <a:lnSpc>
                <a:spcPct val="115000"/>
              </a:lnSpc>
              <a:spcBef>
                <a:spcPts val="1200"/>
              </a:spcBef>
              <a:spcAft>
                <a:spcPts val="1200"/>
              </a:spcAft>
              <a:buClr>
                <a:schemeClr val="dk1"/>
              </a:buClr>
              <a:buSzPts val="1100"/>
              <a:buFont typeface="Arial"/>
              <a:buNone/>
            </a:pPr>
            <a:r>
              <a:t/>
            </a:r>
            <a:endParaRPr b="0" i="0" sz="2400" u="none" cap="none" strike="noStrike">
              <a:solidFill>
                <a:srgbClr val="222222"/>
              </a:solidFill>
              <a:highlight>
                <a:srgbClr val="FFFFFF"/>
              </a:highlight>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0"/>
          <p:cNvSpPr txBox="1"/>
          <p:nvPr>
            <p:ph idx="1" type="body"/>
          </p:nvPr>
        </p:nvSpPr>
        <p:spPr>
          <a:xfrm>
            <a:off x="838200" y="229500"/>
            <a:ext cx="10515600" cy="63990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Clr>
                <a:schemeClr val="dk1"/>
              </a:buClr>
              <a:buSzPts val="1100"/>
              <a:buFont typeface="Arial"/>
              <a:buNone/>
            </a:pPr>
            <a:r>
              <a:rPr lang="en-US" sz="1800">
                <a:latin typeface="Calibri"/>
                <a:ea typeface="Calibri"/>
                <a:cs typeface="Calibri"/>
                <a:sym typeface="Calibri"/>
              </a:rPr>
              <a:t>6.    Akshay, R., Tarun, G., Kiran, P. U., Devi, K. D., &amp; Vidhyalakshmi, M. (2022, December). Water-Quality-Analysis using Machine Learning. In </a:t>
            </a:r>
            <a:r>
              <a:rPr i="1" lang="en-US" sz="1800">
                <a:latin typeface="Calibri"/>
                <a:ea typeface="Calibri"/>
                <a:cs typeface="Calibri"/>
                <a:sym typeface="Calibri"/>
              </a:rPr>
              <a:t>2022 11th International Conference on System Modeling &amp; Advancement in Research Trends (SMART)</a:t>
            </a:r>
            <a:r>
              <a:rPr lang="en-US" sz="1800">
                <a:latin typeface="Calibri"/>
                <a:ea typeface="Calibri"/>
                <a:cs typeface="Calibri"/>
                <a:sym typeface="Calibri"/>
              </a:rPr>
              <a:t> (pp. 13-18). IEEE.</a:t>
            </a:r>
            <a:endParaRPr sz="1800">
              <a:latin typeface="Calibri"/>
              <a:ea typeface="Calibri"/>
              <a:cs typeface="Calibri"/>
              <a:sym typeface="Calibri"/>
            </a:endParaRPr>
          </a:p>
          <a:p>
            <a:pPr indent="0" lvl="0" marL="0" rtl="0" algn="just">
              <a:lnSpc>
                <a:spcPct val="115000"/>
              </a:lnSpc>
              <a:spcBef>
                <a:spcPts val="1200"/>
              </a:spcBef>
              <a:spcAft>
                <a:spcPts val="0"/>
              </a:spcAft>
              <a:buClr>
                <a:schemeClr val="dk1"/>
              </a:buClr>
              <a:buSzPts val="1100"/>
              <a:buFont typeface="Arial"/>
              <a:buNone/>
            </a:pPr>
            <a:r>
              <a:rPr lang="en-US" sz="1800">
                <a:latin typeface="Calibri"/>
                <a:ea typeface="Calibri"/>
                <a:cs typeface="Calibri"/>
                <a:sym typeface="Calibri"/>
              </a:rPr>
              <a:t>7.    Kaddoura, S. (2022). Evaluation of machine learning algorithm on drinking water quality for better sustainability. </a:t>
            </a:r>
            <a:r>
              <a:rPr i="1" lang="en-US" sz="1800">
                <a:latin typeface="Calibri"/>
                <a:ea typeface="Calibri"/>
                <a:cs typeface="Calibri"/>
                <a:sym typeface="Calibri"/>
              </a:rPr>
              <a:t>Sustainability</a:t>
            </a:r>
            <a:r>
              <a:rPr lang="en-US" sz="1800">
                <a:latin typeface="Calibri"/>
                <a:ea typeface="Calibri"/>
                <a:cs typeface="Calibri"/>
                <a:sym typeface="Calibri"/>
              </a:rPr>
              <a:t>, </a:t>
            </a:r>
            <a:r>
              <a:rPr i="1" lang="en-US" sz="1800">
                <a:latin typeface="Calibri"/>
                <a:ea typeface="Calibri"/>
                <a:cs typeface="Calibri"/>
                <a:sym typeface="Calibri"/>
              </a:rPr>
              <a:t>14</a:t>
            </a:r>
            <a:r>
              <a:rPr lang="en-US" sz="1800">
                <a:latin typeface="Calibri"/>
                <a:ea typeface="Calibri"/>
                <a:cs typeface="Calibri"/>
                <a:sym typeface="Calibri"/>
              </a:rPr>
              <a:t>(18), 11478.</a:t>
            </a:r>
            <a:endParaRPr sz="1800">
              <a:latin typeface="Calibri"/>
              <a:ea typeface="Calibri"/>
              <a:cs typeface="Calibri"/>
              <a:sym typeface="Calibri"/>
            </a:endParaRPr>
          </a:p>
          <a:p>
            <a:pPr indent="0" lvl="0" marL="0" rtl="0" algn="just">
              <a:lnSpc>
                <a:spcPct val="115000"/>
              </a:lnSpc>
              <a:spcBef>
                <a:spcPts val="1200"/>
              </a:spcBef>
              <a:spcAft>
                <a:spcPts val="0"/>
              </a:spcAft>
              <a:buClr>
                <a:schemeClr val="dk1"/>
              </a:buClr>
              <a:buSzPts val="1100"/>
              <a:buFont typeface="Arial"/>
              <a:buNone/>
            </a:pPr>
            <a:r>
              <a:rPr lang="en-US" sz="1800">
                <a:latin typeface="Calibri"/>
                <a:ea typeface="Calibri"/>
                <a:cs typeface="Calibri"/>
                <a:sym typeface="Calibri"/>
              </a:rPr>
              <a:t>8.    Poudel, D., Shrestha, D., Bhattarai, S., &amp; Ghimire, A. (2022). Comparison of machine learning algorithms in statistically imputed water potability dataset. </a:t>
            </a:r>
            <a:r>
              <a:rPr i="1" lang="en-US" sz="1800">
                <a:latin typeface="Calibri"/>
                <a:ea typeface="Calibri"/>
                <a:cs typeface="Calibri"/>
                <a:sym typeface="Calibri"/>
              </a:rPr>
              <a:t>Journal of Innovations in Engineering Education</a:t>
            </a:r>
            <a:r>
              <a:rPr lang="en-US" sz="1800">
                <a:latin typeface="Calibri"/>
                <a:ea typeface="Calibri"/>
                <a:cs typeface="Calibri"/>
                <a:sym typeface="Calibri"/>
              </a:rPr>
              <a:t>, </a:t>
            </a:r>
            <a:r>
              <a:rPr i="1" lang="en-US" sz="1800">
                <a:latin typeface="Calibri"/>
                <a:ea typeface="Calibri"/>
                <a:cs typeface="Calibri"/>
                <a:sym typeface="Calibri"/>
              </a:rPr>
              <a:t>5</a:t>
            </a:r>
            <a:r>
              <a:rPr lang="en-US" sz="1800">
                <a:latin typeface="Calibri"/>
                <a:ea typeface="Calibri"/>
                <a:cs typeface="Calibri"/>
                <a:sym typeface="Calibri"/>
              </a:rPr>
              <a:t>(1), 38-46.</a:t>
            </a:r>
            <a:endParaRPr sz="1800">
              <a:latin typeface="Calibri"/>
              <a:ea typeface="Calibri"/>
              <a:cs typeface="Calibri"/>
              <a:sym typeface="Calibri"/>
            </a:endParaRPr>
          </a:p>
          <a:p>
            <a:pPr indent="0" lvl="0" marL="0" rtl="0" algn="just">
              <a:lnSpc>
                <a:spcPct val="115000"/>
              </a:lnSpc>
              <a:spcBef>
                <a:spcPts val="1200"/>
              </a:spcBef>
              <a:spcAft>
                <a:spcPts val="0"/>
              </a:spcAft>
              <a:buClr>
                <a:schemeClr val="dk1"/>
              </a:buClr>
              <a:buSzPts val="1100"/>
              <a:buFont typeface="Arial"/>
              <a:buNone/>
            </a:pPr>
            <a:r>
              <a:rPr lang="en-US" sz="1800">
                <a:latin typeface="Calibri"/>
                <a:ea typeface="Calibri"/>
                <a:cs typeface="Calibri"/>
                <a:sym typeface="Calibri"/>
              </a:rPr>
              <a:t>9.    Wang, X., Li, Y., Qiao, Q., Tavares, A., &amp; Liang, Y. (2023). Water quality prediction based on machine learning and comprehensive weighting methods. </a:t>
            </a:r>
            <a:r>
              <a:rPr i="1" lang="en-US" sz="1800">
                <a:latin typeface="Calibri"/>
                <a:ea typeface="Calibri"/>
                <a:cs typeface="Calibri"/>
                <a:sym typeface="Calibri"/>
              </a:rPr>
              <a:t>Entropy</a:t>
            </a:r>
            <a:r>
              <a:rPr lang="en-US" sz="1800">
                <a:latin typeface="Calibri"/>
                <a:ea typeface="Calibri"/>
                <a:cs typeface="Calibri"/>
                <a:sym typeface="Calibri"/>
              </a:rPr>
              <a:t>, </a:t>
            </a:r>
            <a:r>
              <a:rPr i="1" lang="en-US" sz="1800">
                <a:latin typeface="Calibri"/>
                <a:ea typeface="Calibri"/>
                <a:cs typeface="Calibri"/>
                <a:sym typeface="Calibri"/>
              </a:rPr>
              <a:t>25</a:t>
            </a:r>
            <a:r>
              <a:rPr lang="en-US" sz="1800">
                <a:latin typeface="Calibri"/>
                <a:ea typeface="Calibri"/>
                <a:cs typeface="Calibri"/>
                <a:sym typeface="Calibri"/>
              </a:rPr>
              <a:t>(8), 1186.</a:t>
            </a:r>
            <a:endParaRPr sz="1800">
              <a:latin typeface="Calibri"/>
              <a:ea typeface="Calibri"/>
              <a:cs typeface="Calibri"/>
              <a:sym typeface="Calibri"/>
            </a:endParaRPr>
          </a:p>
          <a:p>
            <a:pPr indent="0" lvl="0" marL="0" rtl="0" algn="just">
              <a:lnSpc>
                <a:spcPct val="115000"/>
              </a:lnSpc>
              <a:spcBef>
                <a:spcPts val="1200"/>
              </a:spcBef>
              <a:spcAft>
                <a:spcPts val="0"/>
              </a:spcAft>
              <a:buClr>
                <a:schemeClr val="dk1"/>
              </a:buClr>
              <a:buSzPts val="1100"/>
              <a:buFont typeface="Arial"/>
              <a:buNone/>
            </a:pPr>
            <a:r>
              <a:rPr lang="en-US" sz="1800">
                <a:latin typeface="Calibri"/>
                <a:ea typeface="Calibri"/>
                <a:cs typeface="Calibri"/>
                <a:sym typeface="Calibri"/>
              </a:rPr>
              <a:t>10.    Patel, S., Shah, K., Vaghela, S., Aglodiya, M., &amp; Bhattad, R. (2023). Water Potability Prediction Using Machine Learning.</a:t>
            </a:r>
            <a:endParaRPr sz="1800">
              <a:latin typeface="Calibri"/>
              <a:ea typeface="Calibri"/>
              <a:cs typeface="Calibri"/>
              <a:sym typeface="Calibri"/>
            </a:endParaRPr>
          </a:p>
          <a:p>
            <a:pPr indent="0" lvl="0" marL="0" rtl="0" algn="just">
              <a:lnSpc>
                <a:spcPct val="115000"/>
              </a:lnSpc>
              <a:spcBef>
                <a:spcPts val="1200"/>
              </a:spcBef>
              <a:spcAft>
                <a:spcPts val="0"/>
              </a:spcAft>
              <a:buClr>
                <a:schemeClr val="dk1"/>
              </a:buClr>
              <a:buSzPts val="1100"/>
              <a:buFont typeface="Arial"/>
              <a:buNone/>
            </a:pPr>
            <a:r>
              <a:rPr lang="en-US" sz="1800">
                <a:latin typeface="Calibri"/>
                <a:ea typeface="Calibri"/>
                <a:cs typeface="Calibri"/>
                <a:sym typeface="Calibri"/>
              </a:rPr>
              <a:t>11.    Brindha, D., Puli, V., NVSS, B. K. S., Mittakandala, V. S., &amp; Nanneboina, G. D. (2023, February). Water quality analysis and prediction using machine learning. In </a:t>
            </a:r>
            <a:r>
              <a:rPr i="1" lang="en-US" sz="1800">
                <a:latin typeface="Calibri"/>
                <a:ea typeface="Calibri"/>
                <a:cs typeface="Calibri"/>
                <a:sym typeface="Calibri"/>
              </a:rPr>
              <a:t>2023 7th International Conference on Computing Methodologies and Communication (ICCMC)</a:t>
            </a:r>
            <a:r>
              <a:rPr lang="en-US" sz="1800">
                <a:latin typeface="Calibri"/>
                <a:ea typeface="Calibri"/>
                <a:cs typeface="Calibri"/>
                <a:sym typeface="Calibri"/>
              </a:rPr>
              <a:t> (pp. 175-180). IEEE.</a:t>
            </a:r>
            <a:endParaRPr sz="1800">
              <a:latin typeface="Calibri"/>
              <a:ea typeface="Calibri"/>
              <a:cs typeface="Calibri"/>
              <a:sym typeface="Calibri"/>
            </a:endParaRPr>
          </a:p>
          <a:p>
            <a:pPr indent="0" lvl="0" marL="0" rtl="0" algn="just">
              <a:lnSpc>
                <a:spcPct val="115000"/>
              </a:lnSpc>
              <a:spcBef>
                <a:spcPts val="1200"/>
              </a:spcBef>
              <a:spcAft>
                <a:spcPts val="1200"/>
              </a:spcAft>
              <a:buClr>
                <a:schemeClr val="dk1"/>
              </a:buClr>
              <a:buSzPts val="1100"/>
              <a:buFont typeface="Arial"/>
              <a:buNone/>
            </a:pPr>
            <a:r>
              <a:t/>
            </a:r>
            <a:endParaRPr sz="2300">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descr="How To Write A Thank You Note In Five Easy Steps" id="292" name="Google Shape;292;p32"/>
          <p:cNvPicPr preferRelativeResize="0"/>
          <p:nvPr/>
        </p:nvPicPr>
        <p:blipFill rotWithShape="1">
          <a:blip r:embed="rId3">
            <a:alphaModFix/>
          </a:blip>
          <a:srcRect b="0" l="0" r="0" t="0"/>
          <a:stretch/>
        </p:blipFill>
        <p:spPr>
          <a:xfrm>
            <a:off x="838201" y="895350"/>
            <a:ext cx="11353800" cy="46606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8"/>
          <p:cNvSpPr txBox="1"/>
          <p:nvPr/>
        </p:nvSpPr>
        <p:spPr>
          <a:xfrm>
            <a:off x="4778188" y="189622"/>
            <a:ext cx="2635624"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2060"/>
                </a:solidFill>
                <a:latin typeface="Calibri"/>
                <a:ea typeface="Calibri"/>
                <a:cs typeface="Calibri"/>
                <a:sym typeface="Calibri"/>
              </a:rPr>
              <a:t>Introduction   </a:t>
            </a:r>
            <a:endParaRPr b="0" i="0" sz="1400" u="none" cap="none" strike="noStrike">
              <a:solidFill>
                <a:srgbClr val="000000"/>
              </a:solidFill>
              <a:latin typeface="Arial"/>
              <a:ea typeface="Arial"/>
              <a:cs typeface="Arial"/>
              <a:sym typeface="Arial"/>
            </a:endParaRPr>
          </a:p>
        </p:txBody>
      </p:sp>
      <p:sp>
        <p:nvSpPr>
          <p:cNvPr id="111" name="Google Shape;111;p8"/>
          <p:cNvSpPr txBox="1"/>
          <p:nvPr/>
        </p:nvSpPr>
        <p:spPr>
          <a:xfrm>
            <a:off x="607500" y="1039500"/>
            <a:ext cx="10894500" cy="4893617"/>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50"/>
              <a:buFont typeface="Arial"/>
              <a:buNone/>
            </a:pPr>
            <a:r>
              <a:rPr b="0" i="0" lang="en-US" sz="2550" u="none" cap="none" strike="noStrike">
                <a:solidFill>
                  <a:srgbClr val="333333"/>
                </a:solidFill>
                <a:highlight>
                  <a:srgbClr val="FFFFFF"/>
                </a:highlight>
                <a:latin typeface="Calibri"/>
                <a:ea typeface="Calibri"/>
                <a:cs typeface="Calibri"/>
                <a:sym typeface="Calibri"/>
              </a:rPr>
              <a:t>In the scientific field of machine learning, it is investigated how computers learn via experience. Since the capacity to learn is the fundamental quality of an entity regarded as intelligent in the broadest meaning of the word, the words “Machine Learning” and “Artificial Intelligence” are frequently used synonymously in the minds of scientists. Building adaptable, experience-based computer systems is the goal of machine learning. It is now possible to discover a solution to this problem because of the development of machine learning methods. We have developed a technique that uses data mining to identify whether the water is portable or not. The enormous amount of data related to water quality can be mined for hidden knowledge. As a result, it now has a more significant role in the study. This research aims to develop a system that can predict water quality more precisely.</a:t>
            </a:r>
            <a:endParaRPr b="0" i="0" sz="40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9"/>
          <p:cNvSpPr txBox="1"/>
          <p:nvPr>
            <p:ph type="title"/>
          </p:nvPr>
        </p:nvSpPr>
        <p:spPr>
          <a:xfrm>
            <a:off x="1138652" y="297139"/>
            <a:ext cx="9767887" cy="59531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3000"/>
              <a:buFont typeface="Cambria"/>
              <a:buNone/>
            </a:pPr>
            <a:r>
              <a:rPr b="1" lang="en-US" sz="3000">
                <a:solidFill>
                  <a:srgbClr val="002060"/>
                </a:solidFill>
                <a:latin typeface="Cambria"/>
                <a:ea typeface="Cambria"/>
                <a:cs typeface="Cambria"/>
                <a:sym typeface="Cambria"/>
              </a:rPr>
              <a:t>Problem</a:t>
            </a:r>
            <a:r>
              <a:rPr b="1" lang="en-US" sz="3000">
                <a:solidFill>
                  <a:srgbClr val="002060"/>
                </a:solidFill>
                <a:latin typeface="Calibri"/>
                <a:ea typeface="Calibri"/>
                <a:cs typeface="Calibri"/>
                <a:sym typeface="Calibri"/>
              </a:rPr>
              <a:t> </a:t>
            </a:r>
            <a:r>
              <a:rPr b="1" lang="en-US" sz="3000">
                <a:solidFill>
                  <a:srgbClr val="002060"/>
                </a:solidFill>
                <a:latin typeface="Cambria"/>
                <a:ea typeface="Cambria"/>
                <a:cs typeface="Cambria"/>
                <a:sym typeface="Cambria"/>
              </a:rPr>
              <a:t>Statement </a:t>
            </a:r>
            <a:endParaRPr/>
          </a:p>
        </p:txBody>
      </p:sp>
      <p:sp>
        <p:nvSpPr>
          <p:cNvPr id="117" name="Google Shape;117;p9"/>
          <p:cNvSpPr txBox="1"/>
          <p:nvPr/>
        </p:nvSpPr>
        <p:spPr>
          <a:xfrm>
            <a:off x="628500" y="972000"/>
            <a:ext cx="10935000" cy="4787434"/>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200"/>
              </a:spcBef>
              <a:spcAft>
                <a:spcPts val="0"/>
              </a:spcAft>
              <a:buClr>
                <a:srgbClr val="000000"/>
              </a:buClr>
              <a:buSzPts val="2600"/>
              <a:buFont typeface="Arial"/>
              <a:buNone/>
            </a:pPr>
            <a:r>
              <a:rPr b="0" i="0" lang="en-US" sz="2600" u="none" cap="none" strike="noStrike">
                <a:solidFill>
                  <a:schemeClr val="dk1"/>
                </a:solidFill>
                <a:latin typeface="Calibri"/>
                <a:ea typeface="Calibri"/>
                <a:cs typeface="Calibri"/>
                <a:sym typeface="Calibri"/>
              </a:rPr>
              <a:t>Develop a machine learning model to check the water quality of a sample and to classify water samples as potable or non-potable based on physicochemical properties, including pH, hardness, and conductivity etc. to ensure safe drinking water availability.</a:t>
            </a:r>
            <a:endParaRPr b="0" i="0" sz="2600" u="none" cap="none" strike="noStrike">
              <a:solidFill>
                <a:schemeClr val="dk1"/>
              </a:solidFill>
              <a:latin typeface="Calibri"/>
              <a:ea typeface="Calibri"/>
              <a:cs typeface="Calibri"/>
              <a:sym typeface="Calibri"/>
            </a:endParaRPr>
          </a:p>
          <a:p>
            <a:pPr indent="0" lvl="0" marL="0" marR="0" rtl="0" algn="just">
              <a:lnSpc>
                <a:spcPct val="115000"/>
              </a:lnSpc>
              <a:spcBef>
                <a:spcPts val="1200"/>
              </a:spcBef>
              <a:spcAft>
                <a:spcPts val="1200"/>
              </a:spcAft>
              <a:buClr>
                <a:srgbClr val="000000"/>
              </a:buClr>
              <a:buSzPts val="2600"/>
              <a:buFont typeface="Arial"/>
              <a:buNone/>
            </a:pPr>
            <a:r>
              <a:rPr b="0" i="0" lang="en-US" sz="2600" u="none" cap="none" strike="noStrike">
                <a:solidFill>
                  <a:schemeClr val="dk1"/>
                </a:solidFill>
                <a:latin typeface="Calibri"/>
                <a:ea typeface="Calibri"/>
                <a:cs typeface="Calibri"/>
                <a:sym typeface="Calibri"/>
              </a:rPr>
              <a:t>The Water Quality Analysis project aims to develop a machine learning model to classify water samples as either potable (safe for drinking) or non-potable (unsafe) based on various physicochemical attributes. The dataset includes features such as pH, hardness, total dissolved solids, chloramines, sulphate, conductivity, and nitrates. </a:t>
            </a:r>
            <a:endParaRPr b="0" i="0" sz="39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0"/>
          <p:cNvSpPr txBox="1"/>
          <p:nvPr>
            <p:ph type="title"/>
          </p:nvPr>
        </p:nvSpPr>
        <p:spPr>
          <a:xfrm>
            <a:off x="1138652" y="297139"/>
            <a:ext cx="9767887" cy="59531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3000"/>
              <a:buFont typeface="Cambria"/>
              <a:buNone/>
            </a:pPr>
            <a:r>
              <a:rPr b="1" lang="en-US" sz="3000">
                <a:solidFill>
                  <a:srgbClr val="002060"/>
                </a:solidFill>
                <a:latin typeface="Cambria"/>
                <a:ea typeface="Cambria"/>
                <a:cs typeface="Cambria"/>
                <a:sym typeface="Cambria"/>
              </a:rPr>
              <a:t>Objective of the Work </a:t>
            </a:r>
            <a:endParaRPr/>
          </a:p>
        </p:txBody>
      </p:sp>
      <p:sp>
        <p:nvSpPr>
          <p:cNvPr id="123" name="Google Shape;123;p10"/>
          <p:cNvSpPr txBox="1"/>
          <p:nvPr/>
        </p:nvSpPr>
        <p:spPr>
          <a:xfrm>
            <a:off x="823550" y="892450"/>
            <a:ext cx="10083000" cy="59877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200"/>
              </a:spcBef>
              <a:spcAft>
                <a:spcPts val="0"/>
              </a:spcAft>
              <a:buClr>
                <a:schemeClr val="dk1"/>
              </a:buClr>
              <a:buSzPts val="1100"/>
              <a:buFont typeface="Arial"/>
              <a:buNone/>
            </a:pPr>
            <a:r>
              <a:rPr b="0" i="0" lang="en-US" sz="2000" u="none" cap="none" strike="noStrike">
                <a:solidFill>
                  <a:schemeClr val="dk1"/>
                </a:solidFill>
                <a:latin typeface="Arial"/>
                <a:ea typeface="Arial"/>
                <a:cs typeface="Arial"/>
                <a:sym typeface="Arial"/>
              </a:rPr>
              <a:t>The objective of the Water Quality Analysis project is to:</a:t>
            </a:r>
            <a:endParaRPr b="0" i="0" sz="2000" u="none" cap="none" strike="noStrike">
              <a:solidFill>
                <a:schemeClr val="dk1"/>
              </a:solidFill>
              <a:latin typeface="Arial"/>
              <a:ea typeface="Arial"/>
              <a:cs typeface="Arial"/>
              <a:sym typeface="Arial"/>
            </a:endParaRPr>
          </a:p>
          <a:p>
            <a:pPr indent="-228600" lvl="0" marL="457200" marR="0" rtl="0" algn="just">
              <a:lnSpc>
                <a:spcPct val="115000"/>
              </a:lnSpc>
              <a:spcBef>
                <a:spcPts val="1200"/>
              </a:spcBef>
              <a:spcAft>
                <a:spcPts val="0"/>
              </a:spcAft>
              <a:buClr>
                <a:schemeClr val="dk1"/>
              </a:buClr>
              <a:buSzPts val="1100"/>
              <a:buFont typeface="Arial"/>
              <a:buNone/>
            </a:pPr>
            <a:r>
              <a:rPr b="0" i="0" lang="en-US" sz="2000" u="none" cap="none" strike="noStrike">
                <a:solidFill>
                  <a:schemeClr val="dk1"/>
                </a:solidFill>
                <a:latin typeface="Arial"/>
                <a:ea typeface="Arial"/>
                <a:cs typeface="Arial"/>
                <a:sym typeface="Arial"/>
              </a:rPr>
              <a:t>1.</a:t>
            </a:r>
            <a:r>
              <a:rPr b="0" i="0" lang="en-US" sz="1300" u="none" cap="none" strike="noStrike">
                <a:solidFill>
                  <a:schemeClr val="dk1"/>
                </a:solidFill>
                <a:latin typeface="Arial"/>
                <a:ea typeface="Arial"/>
                <a:cs typeface="Arial"/>
                <a:sym typeface="Arial"/>
              </a:rPr>
              <a:t> </a:t>
            </a:r>
            <a:r>
              <a:rPr b="1" i="1" lang="en-US" sz="2000" u="none" cap="none" strike="noStrike">
                <a:solidFill>
                  <a:schemeClr val="dk1"/>
                </a:solidFill>
                <a:latin typeface="Arial"/>
                <a:ea typeface="Arial"/>
                <a:cs typeface="Arial"/>
                <a:sym typeface="Arial"/>
              </a:rPr>
              <a:t>Develop a Predictive Model</a:t>
            </a:r>
            <a:r>
              <a:rPr b="1" i="0" lang="en-US" sz="2000" u="none" cap="none" strike="noStrike">
                <a:solidFill>
                  <a:schemeClr val="dk1"/>
                </a:solidFill>
                <a:latin typeface="Arial"/>
                <a:ea typeface="Arial"/>
                <a:cs typeface="Arial"/>
                <a:sym typeface="Arial"/>
              </a:rPr>
              <a:t>:</a:t>
            </a:r>
            <a:r>
              <a:rPr b="0" i="0" lang="en-US" sz="2000" u="none" cap="none" strike="noStrike">
                <a:solidFill>
                  <a:schemeClr val="dk1"/>
                </a:solidFill>
                <a:latin typeface="Arial"/>
                <a:ea typeface="Arial"/>
                <a:cs typeface="Arial"/>
                <a:sym typeface="Arial"/>
              </a:rPr>
              <a:t> Build a machine learning model that accurately classifies water samples as either potable or non-potable based on water quality analysis of the physicochemical properties.</a:t>
            </a:r>
            <a:endParaRPr b="0" i="0" sz="2000" u="none" cap="none" strike="noStrike">
              <a:solidFill>
                <a:schemeClr val="dk1"/>
              </a:solidFill>
              <a:latin typeface="Arial"/>
              <a:ea typeface="Arial"/>
              <a:cs typeface="Arial"/>
              <a:sym typeface="Arial"/>
            </a:endParaRPr>
          </a:p>
          <a:p>
            <a:pPr indent="-228600" lvl="0" marL="457200" marR="0" rtl="0" algn="just">
              <a:lnSpc>
                <a:spcPct val="115000"/>
              </a:lnSpc>
              <a:spcBef>
                <a:spcPts val="1200"/>
              </a:spcBef>
              <a:spcAft>
                <a:spcPts val="0"/>
              </a:spcAft>
              <a:buClr>
                <a:schemeClr val="dk1"/>
              </a:buClr>
              <a:buSzPts val="1100"/>
              <a:buFont typeface="Arial"/>
              <a:buNone/>
            </a:pPr>
            <a:r>
              <a:rPr b="0" i="0" lang="en-US" sz="2000" u="none" cap="none" strike="noStrike">
                <a:solidFill>
                  <a:schemeClr val="dk1"/>
                </a:solidFill>
                <a:latin typeface="Arial"/>
                <a:ea typeface="Arial"/>
                <a:cs typeface="Arial"/>
                <a:sym typeface="Arial"/>
              </a:rPr>
              <a:t>2.</a:t>
            </a:r>
            <a:r>
              <a:rPr b="0" i="0" lang="en-US" sz="1300" u="none" cap="none" strike="noStrike">
                <a:solidFill>
                  <a:schemeClr val="dk1"/>
                </a:solidFill>
                <a:latin typeface="Arial"/>
                <a:ea typeface="Arial"/>
                <a:cs typeface="Arial"/>
                <a:sym typeface="Arial"/>
              </a:rPr>
              <a:t> </a:t>
            </a:r>
            <a:r>
              <a:rPr b="1" i="1" lang="en-US" sz="2000" u="none" cap="none" strike="noStrike">
                <a:solidFill>
                  <a:schemeClr val="dk1"/>
                </a:solidFill>
                <a:latin typeface="Arial"/>
                <a:ea typeface="Arial"/>
                <a:cs typeface="Arial"/>
                <a:sym typeface="Arial"/>
              </a:rPr>
              <a:t>Analyse Water Quality</a:t>
            </a:r>
            <a:r>
              <a:rPr b="1" i="0" lang="en-US" sz="2000" u="none" cap="none" strike="noStrike">
                <a:solidFill>
                  <a:schemeClr val="dk1"/>
                </a:solidFill>
                <a:latin typeface="Arial"/>
                <a:ea typeface="Arial"/>
                <a:cs typeface="Arial"/>
                <a:sym typeface="Arial"/>
              </a:rPr>
              <a:t>:</a:t>
            </a:r>
            <a:r>
              <a:rPr b="0" i="0" lang="en-US" sz="2000" u="none" cap="none" strike="noStrike">
                <a:solidFill>
                  <a:schemeClr val="dk1"/>
                </a:solidFill>
                <a:latin typeface="Arial"/>
                <a:ea typeface="Arial"/>
                <a:cs typeface="Arial"/>
                <a:sym typeface="Arial"/>
              </a:rPr>
              <a:t> Evaluate the impact of various features, such as pH, hardness, and nitrates, on water safety to understand their significance in determining potability.</a:t>
            </a:r>
            <a:endParaRPr b="0" i="0" sz="2000" u="none" cap="none" strike="noStrike">
              <a:solidFill>
                <a:schemeClr val="dk1"/>
              </a:solidFill>
              <a:latin typeface="Arial"/>
              <a:ea typeface="Arial"/>
              <a:cs typeface="Arial"/>
              <a:sym typeface="Arial"/>
            </a:endParaRPr>
          </a:p>
          <a:p>
            <a:pPr indent="-228600" lvl="0" marL="457200" marR="0" rtl="0" algn="just">
              <a:lnSpc>
                <a:spcPct val="115000"/>
              </a:lnSpc>
              <a:spcBef>
                <a:spcPts val="1200"/>
              </a:spcBef>
              <a:spcAft>
                <a:spcPts val="0"/>
              </a:spcAft>
              <a:buClr>
                <a:schemeClr val="dk1"/>
              </a:buClr>
              <a:buSzPts val="1100"/>
              <a:buFont typeface="Arial"/>
              <a:buNone/>
            </a:pPr>
            <a:r>
              <a:rPr b="0" i="0" lang="en-US" sz="2000" u="none" cap="none" strike="noStrike">
                <a:solidFill>
                  <a:schemeClr val="dk1"/>
                </a:solidFill>
                <a:latin typeface="Arial"/>
                <a:ea typeface="Arial"/>
                <a:cs typeface="Arial"/>
                <a:sym typeface="Arial"/>
              </a:rPr>
              <a:t>3.</a:t>
            </a:r>
            <a:r>
              <a:rPr b="0" i="0" lang="en-US" sz="1300" u="none" cap="none" strike="noStrike">
                <a:solidFill>
                  <a:schemeClr val="dk1"/>
                </a:solidFill>
                <a:latin typeface="Arial"/>
                <a:ea typeface="Arial"/>
                <a:cs typeface="Arial"/>
                <a:sym typeface="Arial"/>
              </a:rPr>
              <a:t> </a:t>
            </a:r>
            <a:r>
              <a:rPr b="1" i="1" lang="en-US" sz="2000" u="none" cap="none" strike="noStrike">
                <a:solidFill>
                  <a:schemeClr val="dk1"/>
                </a:solidFill>
                <a:latin typeface="Arial"/>
                <a:ea typeface="Arial"/>
                <a:cs typeface="Arial"/>
                <a:sym typeface="Arial"/>
              </a:rPr>
              <a:t>Improve Public Health</a:t>
            </a:r>
            <a:r>
              <a:rPr b="1" i="0" lang="en-US" sz="2000" u="none" cap="none" strike="noStrike">
                <a:solidFill>
                  <a:schemeClr val="dk1"/>
                </a:solidFill>
                <a:latin typeface="Arial"/>
                <a:ea typeface="Arial"/>
                <a:cs typeface="Arial"/>
                <a:sym typeface="Arial"/>
              </a:rPr>
              <a:t>:</a:t>
            </a:r>
            <a:r>
              <a:rPr b="0" i="0" lang="en-US" sz="2000" u="none" cap="none" strike="noStrike">
                <a:solidFill>
                  <a:schemeClr val="dk1"/>
                </a:solidFill>
                <a:latin typeface="Arial"/>
                <a:ea typeface="Arial"/>
                <a:cs typeface="Arial"/>
                <a:sym typeface="Arial"/>
              </a:rPr>
              <a:t> Provide a tool for monitoring and assessing water quality to help in identifying unsafe water sources, thereby aiding in timely interventions and promoting better water safety practices.</a:t>
            </a:r>
            <a:endParaRPr b="0" i="0" sz="2000" u="none" cap="none" strike="noStrike">
              <a:solidFill>
                <a:schemeClr val="dk1"/>
              </a:solidFill>
              <a:latin typeface="Arial"/>
              <a:ea typeface="Arial"/>
              <a:cs typeface="Arial"/>
              <a:sym typeface="Arial"/>
            </a:endParaRPr>
          </a:p>
          <a:p>
            <a:pPr indent="-228600" lvl="0" marL="457200" marR="0" rtl="0" algn="just">
              <a:lnSpc>
                <a:spcPct val="115000"/>
              </a:lnSpc>
              <a:spcBef>
                <a:spcPts val="1200"/>
              </a:spcBef>
              <a:spcAft>
                <a:spcPts val="0"/>
              </a:spcAft>
              <a:buClr>
                <a:schemeClr val="dk1"/>
              </a:buClr>
              <a:buSzPts val="1100"/>
              <a:buFont typeface="Arial"/>
              <a:buNone/>
            </a:pPr>
            <a:r>
              <a:rPr b="0" i="0" lang="en-US" sz="2000" u="none" cap="none" strike="noStrike">
                <a:solidFill>
                  <a:schemeClr val="dk1"/>
                </a:solidFill>
                <a:latin typeface="Arial"/>
                <a:ea typeface="Arial"/>
                <a:cs typeface="Arial"/>
                <a:sym typeface="Arial"/>
              </a:rPr>
              <a:t>4.</a:t>
            </a:r>
            <a:r>
              <a:rPr b="0" i="0" lang="en-US" sz="1300" u="none" cap="none" strike="noStrike">
                <a:solidFill>
                  <a:schemeClr val="dk1"/>
                </a:solidFill>
                <a:latin typeface="Arial"/>
                <a:ea typeface="Arial"/>
                <a:cs typeface="Arial"/>
                <a:sym typeface="Arial"/>
              </a:rPr>
              <a:t> </a:t>
            </a:r>
            <a:r>
              <a:rPr b="1" i="1" lang="en-US" sz="2000" u="none" cap="none" strike="noStrike">
                <a:solidFill>
                  <a:schemeClr val="dk1"/>
                </a:solidFill>
                <a:latin typeface="Arial"/>
                <a:ea typeface="Arial"/>
                <a:cs typeface="Arial"/>
                <a:sym typeface="Arial"/>
              </a:rPr>
              <a:t>Support Decision-Making</a:t>
            </a:r>
            <a:r>
              <a:rPr b="1" i="0" lang="en-US" sz="2000" u="none" cap="none" strike="noStrike">
                <a:solidFill>
                  <a:schemeClr val="dk1"/>
                </a:solidFill>
                <a:latin typeface="Arial"/>
                <a:ea typeface="Arial"/>
                <a:cs typeface="Arial"/>
                <a:sym typeface="Arial"/>
              </a:rPr>
              <a:t>:</a:t>
            </a:r>
            <a:r>
              <a:rPr b="0" i="0" lang="en-US" sz="2000" u="none" cap="none" strike="noStrike">
                <a:solidFill>
                  <a:schemeClr val="dk1"/>
                </a:solidFill>
                <a:latin typeface="Arial"/>
                <a:ea typeface="Arial"/>
                <a:cs typeface="Arial"/>
                <a:sym typeface="Arial"/>
              </a:rPr>
              <a:t> Generate insights and recommendations for water quality management and policy-making to enhance the safety and quality of drinking water.</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4"/>
          <p:cNvSpPr txBox="1"/>
          <p:nvPr>
            <p:ph idx="1" type="body"/>
          </p:nvPr>
        </p:nvSpPr>
        <p:spPr>
          <a:xfrm>
            <a:off x="499800" y="0"/>
            <a:ext cx="11351100" cy="6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SzPts val="1800"/>
              <a:buNone/>
            </a:pPr>
            <a:r>
              <a:rPr b="1" lang="en-US">
                <a:latin typeface="Arial"/>
                <a:ea typeface="Arial"/>
                <a:cs typeface="Arial"/>
                <a:sym typeface="Arial"/>
              </a:rPr>
              <a:t>                                     </a:t>
            </a:r>
            <a:r>
              <a:rPr b="1" lang="en-US">
                <a:solidFill>
                  <a:srgbClr val="2F5496"/>
                </a:solidFill>
                <a:latin typeface="Cambria"/>
                <a:ea typeface="Cambria"/>
                <a:cs typeface="Cambria"/>
                <a:sym typeface="Cambria"/>
              </a:rPr>
              <a:t>LITERATURE SURVEY</a:t>
            </a:r>
            <a:endParaRPr b="1">
              <a:solidFill>
                <a:srgbClr val="2F5496"/>
              </a:solidFill>
              <a:latin typeface="Cambria"/>
              <a:ea typeface="Cambria"/>
              <a:cs typeface="Cambria"/>
              <a:sym typeface="Cambria"/>
            </a:endParaRPr>
          </a:p>
          <a:p>
            <a:pPr indent="0" lvl="0" marL="457200" rtl="0" algn="l">
              <a:lnSpc>
                <a:spcPct val="115000"/>
              </a:lnSpc>
              <a:spcBef>
                <a:spcPts val="1200"/>
              </a:spcBef>
              <a:spcAft>
                <a:spcPts val="0"/>
              </a:spcAft>
              <a:buSzPts val="1800"/>
              <a:buNone/>
            </a:pPr>
            <a:r>
              <a:t/>
            </a:r>
            <a:endParaRPr sz="1600">
              <a:latin typeface="Arial"/>
              <a:ea typeface="Arial"/>
              <a:cs typeface="Arial"/>
              <a:sym typeface="Arial"/>
            </a:endParaRPr>
          </a:p>
          <a:p>
            <a:pPr indent="0" lvl="0" marL="0" rtl="0" algn="l">
              <a:lnSpc>
                <a:spcPct val="90000"/>
              </a:lnSpc>
              <a:spcBef>
                <a:spcPts val="1200"/>
              </a:spcBef>
              <a:spcAft>
                <a:spcPts val="0"/>
              </a:spcAft>
              <a:buSzPts val="1800"/>
              <a:buNone/>
            </a:pPr>
            <a:r>
              <a:t/>
            </a:r>
            <a:endParaRPr sz="3300"/>
          </a:p>
        </p:txBody>
      </p:sp>
      <p:graphicFrame>
        <p:nvGraphicFramePr>
          <p:cNvPr id="130" name="Google Shape;130;p4"/>
          <p:cNvGraphicFramePr/>
          <p:nvPr/>
        </p:nvGraphicFramePr>
        <p:xfrm>
          <a:off x="334299" y="786581"/>
          <a:ext cx="3000000" cy="3000000"/>
        </p:xfrm>
        <a:graphic>
          <a:graphicData uri="http://schemas.openxmlformats.org/drawingml/2006/table">
            <a:tbl>
              <a:tblPr bandRow="1" firstRow="1">
                <a:noFill/>
                <a:tableStyleId>{81D7111E-7748-4EDA-94B3-45AF6A4C0ACA}</a:tableStyleId>
              </a:tblPr>
              <a:tblGrid>
                <a:gridCol w="717750"/>
                <a:gridCol w="2131475"/>
                <a:gridCol w="1837425"/>
                <a:gridCol w="1634400"/>
                <a:gridCol w="1187725"/>
                <a:gridCol w="3849125"/>
              </a:tblGrid>
              <a:tr h="514525">
                <a:tc>
                  <a:txBody>
                    <a:bodyPr/>
                    <a:lstStyle/>
                    <a:p>
                      <a:pPr indent="0" lvl="0" marL="0" marR="0" rtl="0" algn="ctr">
                        <a:lnSpc>
                          <a:spcPct val="100000"/>
                        </a:lnSpc>
                        <a:spcBef>
                          <a:spcPts val="0"/>
                        </a:spcBef>
                        <a:spcAft>
                          <a:spcPts val="0"/>
                        </a:spcAft>
                        <a:buNone/>
                      </a:pPr>
                      <a:r>
                        <a:rPr lang="en-US" sz="1400" u="none" cap="none" strike="noStrike"/>
                        <a:t>Sr.no</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1" lang="en-US" sz="1400" u="none" cap="none" strike="noStrike"/>
                        <a:t>Title</a:t>
                      </a:r>
                      <a:endParaRPr b="1"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Author</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Publication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Year</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Description</a:t>
                      </a:r>
                      <a:endParaRPr/>
                    </a:p>
                    <a:p>
                      <a:pPr indent="0" lvl="0" marL="0" marR="0" rtl="0" algn="ctr">
                        <a:lnSpc>
                          <a:spcPct val="100000"/>
                        </a:lnSpc>
                        <a:spcBef>
                          <a:spcPts val="0"/>
                        </a:spcBef>
                        <a:spcAft>
                          <a:spcPts val="0"/>
                        </a:spcAft>
                        <a:buNone/>
                      </a:pPr>
                      <a:r>
                        <a:t/>
                      </a:r>
                      <a:endParaRPr sz="1400" u="none" cap="none" strike="noStrike"/>
                    </a:p>
                  </a:txBody>
                  <a:tcPr marT="45725" marB="45725" marR="91450" marL="91450"/>
                </a:tc>
              </a:tr>
              <a:tr h="1573875">
                <a:tc>
                  <a:txBody>
                    <a:bodyPr/>
                    <a:lstStyle/>
                    <a:p>
                      <a:pPr indent="0" lvl="0" marL="0" marR="0" rtl="0" algn="ctr">
                        <a:lnSpc>
                          <a:spcPct val="100000"/>
                        </a:lnSpc>
                        <a:spcBef>
                          <a:spcPts val="0"/>
                        </a:spcBef>
                        <a:spcAft>
                          <a:spcPts val="0"/>
                        </a:spcAft>
                        <a:buNone/>
                      </a:pPr>
                      <a:r>
                        <a:rPr lang="en-US" sz="1400" u="none" cap="none" strike="noStrike"/>
                        <a:t>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Predicting and analysing water quality using machine learning: a comprehensive model</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Y Khan,</a:t>
                      </a:r>
                      <a:endParaRPr/>
                    </a:p>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CS See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IEEE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2016</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In the paper the authors used machine learning techniques such as decision trees and support vector machines (SVM) to predict water quality. They implemented a comprehensive model incorporating multiple environmental parameters for accurate analysis.</a:t>
                      </a:r>
                      <a:endParaRPr sz="1400" u="none" cap="none" strike="noStrike"/>
                    </a:p>
                  </a:txBody>
                  <a:tcPr marT="45725" marB="45725" marR="91450" marL="91450"/>
                </a:tc>
              </a:tr>
              <a:tr h="1793700">
                <a:tc>
                  <a:txBody>
                    <a:bodyPr/>
                    <a:lstStyle/>
                    <a:p>
                      <a:pPr indent="0" lvl="0" marL="0" marR="0" rtl="0" algn="ctr">
                        <a:lnSpc>
                          <a:spcPct val="100000"/>
                        </a:lnSpc>
                        <a:spcBef>
                          <a:spcPts val="0"/>
                        </a:spcBef>
                        <a:spcAft>
                          <a:spcPts val="0"/>
                        </a:spcAft>
                        <a:buNone/>
                      </a:pPr>
                      <a:r>
                        <a:rPr lang="en-US" sz="1400" u="none" cap="none" strike="noStrike"/>
                        <a:t>2</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Machine learning methods for better water quality prediction. </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AN Ahmed,</a:t>
                      </a:r>
                      <a:endParaRPr/>
                    </a:p>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FB Othman,</a:t>
                      </a:r>
                      <a:endParaRPr/>
                    </a:p>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HA Afan,</a:t>
                      </a:r>
                      <a:endParaRPr/>
                    </a:p>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RK Ibrahim</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Elsevier</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2019</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The paper explores various machine learning methods, including support vector machines (SVM), artificial neural networks (ANN), and decision trees, for improving water quality prediction. These techniques are compared to enhance accuracy and efficiency in predicting water quality parameters.</a:t>
                      </a:r>
                      <a:endParaRPr sz="1400" u="none" cap="none" strike="noStrike"/>
                    </a:p>
                  </a:txBody>
                  <a:tcPr marT="45725" marB="45725" marR="91450" marL="91450"/>
                </a:tc>
              </a:tr>
              <a:tr h="1997600">
                <a:tc>
                  <a:txBody>
                    <a:bodyPr/>
                    <a:lstStyle/>
                    <a:p>
                      <a:pPr indent="0" lvl="0" marL="0" marR="0" rtl="0" algn="ctr">
                        <a:lnSpc>
                          <a:spcPct val="100000"/>
                        </a:lnSpc>
                        <a:spcBef>
                          <a:spcPts val="0"/>
                        </a:spcBef>
                        <a:spcAft>
                          <a:spcPts val="0"/>
                        </a:spcAft>
                        <a:buNone/>
                      </a:pPr>
                      <a:r>
                        <a:rPr lang="en-US" sz="1400" u="none" cap="none" strike="noStrike"/>
                        <a:t>3</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A real time water quality monitoring using machine learning algorithm</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SA Vergina, </a:t>
                      </a:r>
                      <a:endParaRPr/>
                    </a:p>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S Kayalvizhi, </a:t>
                      </a:r>
                      <a:endParaRPr/>
                    </a:p>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R Bhavadharini, </a:t>
                      </a:r>
                      <a:endParaRPr/>
                    </a:p>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S Kalpana Devi</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Academia.edu</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2020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The paper employs machine learning algorithms for real-time water quality monitoring, utilizing techniques like classification and regression to predict and analyze water quality parameters. The methodologies include data collection from sensors and the application of various machine learning models to enhance accuracy and efficiency in monitoring.</a:t>
                      </a:r>
                      <a:endParaRPr sz="1400" u="none" cap="none" strike="noStrike"/>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graphicFrame>
        <p:nvGraphicFramePr>
          <p:cNvPr id="136" name="Google Shape;136;p5"/>
          <p:cNvGraphicFramePr/>
          <p:nvPr/>
        </p:nvGraphicFramePr>
        <p:xfrm>
          <a:off x="412954" y="540774"/>
          <a:ext cx="3000000" cy="3000000"/>
        </p:xfrm>
        <a:graphic>
          <a:graphicData uri="http://schemas.openxmlformats.org/drawingml/2006/table">
            <a:tbl>
              <a:tblPr bandRow="1" firstRow="1">
                <a:noFill/>
                <a:tableStyleId>{81D7111E-7748-4EDA-94B3-45AF6A4C0ACA}</a:tableStyleId>
              </a:tblPr>
              <a:tblGrid>
                <a:gridCol w="806250"/>
                <a:gridCol w="2349900"/>
                <a:gridCol w="1877950"/>
                <a:gridCol w="1337175"/>
                <a:gridCol w="1140550"/>
                <a:gridCol w="3726425"/>
              </a:tblGrid>
              <a:tr h="430575">
                <a:tc>
                  <a:txBody>
                    <a:bodyPr/>
                    <a:lstStyle/>
                    <a:p>
                      <a:pPr indent="0" lvl="0" marL="0" marR="0" rtl="0" algn="ctr">
                        <a:lnSpc>
                          <a:spcPct val="100000"/>
                        </a:lnSpc>
                        <a:spcBef>
                          <a:spcPts val="0"/>
                        </a:spcBef>
                        <a:spcAft>
                          <a:spcPts val="0"/>
                        </a:spcAft>
                        <a:buNone/>
                      </a:pPr>
                      <a:r>
                        <a:rPr lang="en-US" sz="1400" u="none" cap="none" strike="noStrike"/>
                        <a:t>Sr . No</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Title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Author</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Publication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Year</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Description</a:t>
                      </a:r>
                      <a:endParaRPr sz="1400" u="none" cap="none" strike="noStrike"/>
                    </a:p>
                  </a:txBody>
                  <a:tcPr marT="45725" marB="45725" marR="91450" marL="91450"/>
                </a:tc>
              </a:tr>
              <a:tr h="1458325">
                <a:tc>
                  <a:txBody>
                    <a:bodyPr/>
                    <a:lstStyle/>
                    <a:p>
                      <a:pPr indent="0" lvl="0" marL="0" marR="0" rtl="0" algn="ctr">
                        <a:lnSpc>
                          <a:spcPct val="100000"/>
                        </a:lnSpc>
                        <a:spcBef>
                          <a:spcPts val="0"/>
                        </a:spcBef>
                        <a:spcAft>
                          <a:spcPts val="0"/>
                        </a:spcAft>
                        <a:buNone/>
                      </a:pPr>
                      <a:r>
                        <a:rPr lang="en-US" sz="1400" u="none" cap="none" strike="noStrike"/>
                        <a:t>4</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River water salinity prediction using hybrid machine learning models.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AM Melesse, </a:t>
                      </a:r>
                      <a:endParaRPr/>
                    </a:p>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K Khosravi, </a:t>
                      </a:r>
                      <a:endParaRPr/>
                    </a:p>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JP Tiefenbacher, </a:t>
                      </a:r>
                      <a:endParaRPr/>
                    </a:p>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S Heddam, </a:t>
                      </a:r>
                      <a:endParaRPr/>
                    </a:p>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S Kim, </a:t>
                      </a:r>
                      <a:endParaRPr/>
                    </a:p>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A Mosavi, </a:t>
                      </a:r>
                      <a:endParaRPr/>
                    </a:p>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BT Pham</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mdpi.com</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2020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The paper focuses on predicting river water salinity using hybrid machine learning models, integrating multiple algorithms such as artificial neural networks (ANNs) and support vector regression (SVR). The methodologies combine data-driven approaches with statistical techniques to enhance predictive accuracy.</a:t>
                      </a:r>
                      <a:endParaRPr sz="1400" u="none" cap="none" strike="noStrike"/>
                    </a:p>
                  </a:txBody>
                  <a:tcPr marT="45725" marB="45725" marR="91450" marL="91450"/>
                </a:tc>
              </a:tr>
              <a:tr h="1458325">
                <a:tc>
                  <a:txBody>
                    <a:bodyPr/>
                    <a:lstStyle/>
                    <a:p>
                      <a:pPr indent="0" lvl="0" marL="0" marR="0" rtl="0" algn="ctr">
                        <a:lnSpc>
                          <a:spcPct val="100000"/>
                        </a:lnSpc>
                        <a:spcBef>
                          <a:spcPts val="0"/>
                        </a:spcBef>
                        <a:spcAft>
                          <a:spcPts val="0"/>
                        </a:spcAft>
                        <a:buNone/>
                      </a:pPr>
                      <a:r>
                        <a:rPr lang="en-US" sz="1400" u="none" cap="none" strike="noStrike"/>
                        <a:t>5</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Water quality analysis using machine learning.</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A Kuthe, </a:t>
                      </a:r>
                      <a:endParaRPr/>
                    </a:p>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C Bhake, </a:t>
                      </a:r>
                      <a:endParaRPr/>
                    </a:p>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V Bhoyar, </a:t>
                      </a:r>
                      <a:endParaRPr/>
                    </a:p>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A Yenurkar</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Academia.edu</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2022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The paper presents water quality analysis using machine learning techniques. They utilized algorithms like Decision Trees, Random Forest, and K-Nearest Neighbors to classify and predict water quality parameters based on collected data.</a:t>
                      </a:r>
                      <a:endParaRPr sz="1400" u="none" cap="none" strike="noStrike"/>
                    </a:p>
                  </a:txBody>
                  <a:tcPr marT="45725" marB="45725" marR="91450" marL="91450"/>
                </a:tc>
              </a:tr>
              <a:tr h="1458325">
                <a:tc>
                  <a:txBody>
                    <a:bodyPr/>
                    <a:lstStyle/>
                    <a:p>
                      <a:pPr indent="0" lvl="0" marL="0" marR="0" rtl="0" algn="ctr">
                        <a:lnSpc>
                          <a:spcPct val="100000"/>
                        </a:lnSpc>
                        <a:spcBef>
                          <a:spcPts val="0"/>
                        </a:spcBef>
                        <a:spcAft>
                          <a:spcPts val="0"/>
                        </a:spcAft>
                        <a:buNone/>
                      </a:pPr>
                      <a:r>
                        <a:rPr lang="en-US" sz="1400" u="none" cap="none" strike="noStrike"/>
                        <a:t>6</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Water-Quality-Analysis using Machine Learning</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R Akshay, </a:t>
                      </a:r>
                      <a:endParaRPr/>
                    </a:p>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G Tarun, </a:t>
                      </a:r>
                      <a:endParaRPr/>
                    </a:p>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PU Kiran, </a:t>
                      </a:r>
                      <a:endParaRPr/>
                    </a:p>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KD Devi</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IEEE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2022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The paper employs machine learning techniques, including decision trees and random forests, to analyze water quality parameters. The methodology focuses on feature selection, data preprocessing, and model training for predicting water quality levels.</a:t>
                      </a:r>
                      <a:endParaRPr sz="1400" u="none" cap="none" strike="noStrike"/>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graphicFrame>
        <p:nvGraphicFramePr>
          <p:cNvPr id="141" name="Google Shape;141;p6"/>
          <p:cNvGraphicFramePr/>
          <p:nvPr/>
        </p:nvGraphicFramePr>
        <p:xfrm>
          <a:off x="403122" y="719665"/>
          <a:ext cx="3000000" cy="3000000"/>
        </p:xfrm>
        <a:graphic>
          <a:graphicData uri="http://schemas.openxmlformats.org/drawingml/2006/table">
            <a:tbl>
              <a:tblPr bandRow="1" firstRow="1">
                <a:noFill/>
                <a:tableStyleId>{81D7111E-7748-4EDA-94B3-45AF6A4C0ACA}</a:tableStyleId>
              </a:tblPr>
              <a:tblGrid>
                <a:gridCol w="806250"/>
                <a:gridCol w="2359750"/>
                <a:gridCol w="1651825"/>
                <a:gridCol w="1524000"/>
                <a:gridCol w="1032375"/>
                <a:gridCol w="3962400"/>
              </a:tblGrid>
              <a:tr h="440550">
                <a:tc>
                  <a:txBody>
                    <a:bodyPr/>
                    <a:lstStyle/>
                    <a:p>
                      <a:pPr indent="0" lvl="0" marL="0" marR="0" rtl="0" algn="ctr">
                        <a:lnSpc>
                          <a:spcPct val="100000"/>
                        </a:lnSpc>
                        <a:spcBef>
                          <a:spcPts val="0"/>
                        </a:spcBef>
                        <a:spcAft>
                          <a:spcPts val="0"/>
                        </a:spcAft>
                        <a:buNone/>
                      </a:pPr>
                      <a:r>
                        <a:rPr lang="en-US" sz="1400" u="none" cap="none" strike="noStrike"/>
                        <a:t>Sr . No</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Title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Author</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Publication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Year</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Description</a:t>
                      </a:r>
                      <a:endParaRPr sz="1400" u="none" cap="none" strike="noStrike"/>
                    </a:p>
                  </a:txBody>
                  <a:tcPr marT="45725" marB="45725" marR="91450" marL="91450"/>
                </a:tc>
              </a:tr>
              <a:tr h="1444875">
                <a:tc>
                  <a:txBody>
                    <a:bodyPr/>
                    <a:lstStyle/>
                    <a:p>
                      <a:pPr indent="0" lvl="0" marL="0" marR="0" rtl="0" algn="ctr">
                        <a:lnSpc>
                          <a:spcPct val="100000"/>
                        </a:lnSpc>
                        <a:spcBef>
                          <a:spcPts val="0"/>
                        </a:spcBef>
                        <a:spcAft>
                          <a:spcPts val="0"/>
                        </a:spcAft>
                        <a:buNone/>
                      </a:pPr>
                      <a:r>
                        <a:rPr lang="en-US" sz="1400" u="none" cap="none" strike="noStrike"/>
                        <a:t>7</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Evaluation of machine learning algorithm on drinking water quality for better sustainability.</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S Kaddoura</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mdpi.com</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2022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This paper evaluates various machine learning algorithms to assess drinking water quality for improved sustainability. The study employs classification models such as decision trees, random forests, and support vector machines to predict water quality parameters.</a:t>
                      </a:r>
                      <a:endParaRPr sz="1400" u="none" cap="none" strike="noStrike"/>
                    </a:p>
                  </a:txBody>
                  <a:tcPr marT="45725" marB="45725" marR="91450" marL="91450"/>
                </a:tc>
              </a:tr>
              <a:tr h="1444875">
                <a:tc>
                  <a:txBody>
                    <a:bodyPr/>
                    <a:lstStyle/>
                    <a:p>
                      <a:pPr indent="0" lvl="0" marL="0" marR="0" rtl="0" algn="ctr">
                        <a:lnSpc>
                          <a:spcPct val="100000"/>
                        </a:lnSpc>
                        <a:spcBef>
                          <a:spcPts val="0"/>
                        </a:spcBef>
                        <a:spcAft>
                          <a:spcPts val="0"/>
                        </a:spcAft>
                        <a:buNone/>
                      </a:pPr>
                      <a:r>
                        <a:rPr lang="en-US" sz="1400" u="none" cap="none" strike="noStrike"/>
                        <a:t>8</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Comparison of machine learning algorithms in statistically imputed water potability dataset.</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D Poudel, </a:t>
                      </a:r>
                      <a:endParaRPr/>
                    </a:p>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D Shrestha, </a:t>
                      </a:r>
                      <a:endParaRPr/>
                    </a:p>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S Bhattarai, </a:t>
                      </a:r>
                      <a:endParaRPr/>
                    </a:p>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A Ghimire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Semantic Scholar</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2022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The paper compares various machine learning algorithms applied to a statistically imputed water potability dataset. It uses algorithms such as Decision Tree, Random Forest, and Support Vector Machine (SVM) to evaluate model performance in predicting water quality.</a:t>
                      </a:r>
                      <a:endParaRPr sz="1400" u="none" cap="none" strike="noStrike"/>
                    </a:p>
                  </a:txBody>
                  <a:tcPr marT="45725" marB="45725" marR="91450" marL="91450"/>
                </a:tc>
              </a:tr>
              <a:tr h="1444875">
                <a:tc>
                  <a:txBody>
                    <a:bodyPr/>
                    <a:lstStyle/>
                    <a:p>
                      <a:pPr indent="0" lvl="0" marL="0" marR="0" rtl="0" algn="ctr">
                        <a:lnSpc>
                          <a:spcPct val="100000"/>
                        </a:lnSpc>
                        <a:spcBef>
                          <a:spcPts val="0"/>
                        </a:spcBef>
                        <a:spcAft>
                          <a:spcPts val="0"/>
                        </a:spcAft>
                        <a:buNone/>
                      </a:pPr>
                      <a:r>
                        <a:rPr lang="en-US" sz="1400" u="none" cap="none" strike="noStrike"/>
                        <a:t>9</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Water quality prediction based on machine learning and comprehensive weighting methods. </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X Wang, </a:t>
                      </a:r>
                      <a:endParaRPr/>
                    </a:p>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Y Li, </a:t>
                      </a:r>
                      <a:endParaRPr/>
                    </a:p>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Q Qiao, </a:t>
                      </a:r>
                      <a:endParaRPr/>
                    </a:p>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A Tavares, </a:t>
                      </a:r>
                      <a:endParaRPr/>
                    </a:p>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Y Liang</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mdpi.com</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2023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The paper employs machine learning models, such as Random Forest and Support Vector Machine, combined with comprehensive weighting methods like entropy weight and analytic hierarchy process (AHP) to predict water quality. These methodologies integrate various factors and indicators to enhance prediction accuracy.</a:t>
                      </a:r>
                      <a:endParaRPr sz="1400" u="none" cap="none" strike="noStrike"/>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Kurva Rajesh</dc:creator>
</cp:coreProperties>
</file>