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3"/>
  </p:notesMasterIdLst>
  <p:sldIdLst>
    <p:sldId id="285" r:id="rId5"/>
    <p:sldId id="588" r:id="rId6"/>
    <p:sldId id="1952" r:id="rId7"/>
    <p:sldId id="589" r:id="rId8"/>
    <p:sldId id="1953" r:id="rId9"/>
    <p:sldId id="1954" r:id="rId10"/>
    <p:sldId id="1955" r:id="rId11"/>
    <p:sldId id="282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B2E"/>
    <a:srgbClr val="4F81BD"/>
    <a:srgbClr val="595A5D"/>
    <a:srgbClr val="414042"/>
    <a:srgbClr val="DCDCDC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3" autoAdjust="0"/>
    <p:restoredTop sz="81474" autoAdjust="0"/>
  </p:normalViewPr>
  <p:slideViewPr>
    <p:cSldViewPr snapToGrid="0" showGuides="1">
      <p:cViewPr varScale="1">
        <p:scale>
          <a:sx n="130" d="100"/>
          <a:sy n="130" d="100"/>
        </p:scale>
        <p:origin x="1440" y="1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0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93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9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47E31C-37AF-6A4E-8391-BC4CF9C94F49}"/>
              </a:ext>
            </a:extLst>
          </p:cNvPr>
          <p:cNvSpPr txBox="1"/>
          <p:nvPr userDrawn="1"/>
        </p:nvSpPr>
        <p:spPr>
          <a:xfrm>
            <a:off x="346728" y="4920963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2025,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762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6789" y="479951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2025,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1" r:id="rId5"/>
    <p:sldLayoutId id="214748369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-83127" y="1124740"/>
            <a:ext cx="9143999" cy="1195437"/>
          </a:xfrm>
        </p:spPr>
        <p:txBody>
          <a:bodyPr/>
          <a:lstStyle/>
          <a:p>
            <a:pPr marL="0" marR="0" algn="ctr"/>
            <a:r>
              <a:rPr lang="en-US" sz="3000" b="1" dirty="0"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Database Schema Changes </a:t>
            </a:r>
          </a:p>
          <a:p>
            <a:pPr marL="0" marR="0" algn="ctr"/>
            <a:r>
              <a:rPr lang="en-US" sz="3000" b="1" dirty="0"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with </a:t>
            </a:r>
            <a:endParaRPr lang="en-US" sz="3000" dirty="0">
              <a:effectLst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algn="ctr"/>
            <a:r>
              <a:rPr lang="en-US" sz="3000" b="1" dirty="0"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Minimal/No-Downtime</a:t>
            </a:r>
            <a:endParaRPr lang="en-US" sz="3000" dirty="0">
              <a:effectLst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sz="3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76B9976-08D0-4145-B688-3AD0A1C77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43625" y="87757"/>
            <a:ext cx="1459847" cy="433387"/>
          </a:xfrm>
        </p:spPr>
        <p:txBody>
          <a:bodyPr/>
          <a:lstStyle/>
          <a:p>
            <a:r>
              <a:rPr lang="en-US" dirty="0" err="1"/>
              <a:t>PgConf</a:t>
            </a:r>
            <a:r>
              <a:rPr lang="en-US" dirty="0"/>
              <a:t>-India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422CB1E-5C31-4B95-83EB-E9DADF21B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95006" y="410541"/>
            <a:ext cx="1208466" cy="36988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05/03/2025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1B677-9B7A-A820-A205-31EC72EA3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663" y="2726463"/>
            <a:ext cx="1028551" cy="1836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3EEB3E-F136-1A51-BE89-D3B9A6AD4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447" y="2726462"/>
            <a:ext cx="1028551" cy="1836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F18FA8-D140-5A24-33A5-C7F0A9E3A943}"/>
              </a:ext>
            </a:extLst>
          </p:cNvPr>
          <p:cNvSpPr txBox="1"/>
          <p:nvPr/>
        </p:nvSpPr>
        <p:spPr>
          <a:xfrm>
            <a:off x="7858447" y="437849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Rajesh Madiwale</a:t>
            </a:r>
          </a:p>
          <a:p>
            <a:r>
              <a:rPr lang="en-US" sz="9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Lead Consultant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10176-868C-A458-BF2F-E6B7F429B02F}"/>
              </a:ext>
            </a:extLst>
          </p:cNvPr>
          <p:cNvSpPr txBox="1"/>
          <p:nvPr/>
        </p:nvSpPr>
        <p:spPr>
          <a:xfrm>
            <a:off x="6723821" y="438733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B </a:t>
            </a:r>
            <a:r>
              <a:rPr lang="en-US" sz="900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HariKrishana</a:t>
            </a:r>
            <a:endParaRPr lang="en-US" sz="9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Sr-Lead Consultant</a:t>
            </a:r>
          </a:p>
        </p:txBody>
      </p:sp>
      <p:pic>
        <p:nvPicPr>
          <p:cNvPr id="2" name="Picture 2" descr="Pgconf logo2">
            <a:extLst>
              <a:ext uri="{FF2B5EF4-FFF2-40B4-BE49-F238E27FC236}">
                <a16:creationId xmlns:a16="http://schemas.microsoft.com/office/drawing/2014/main" id="{0777C1B3-915D-D291-6835-97FCA405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3" y="2726462"/>
            <a:ext cx="1867362" cy="203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FCAF-C094-1924-19D6-989DD384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Agenda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8638214-13A8-DC39-B034-49312D66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89" y="905254"/>
            <a:ext cx="8205304" cy="3553926"/>
          </a:xfrm>
        </p:spPr>
        <p:txBody>
          <a:bodyPr/>
          <a:lstStyle/>
          <a:p>
            <a:pPr algn="l"/>
            <a:r>
              <a:rPr lang="en-CA" sz="1800" dirty="0"/>
              <a:t>					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800" dirty="0"/>
              <a:t>Introduction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800" dirty="0"/>
              <a:t>Why schema changes are required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800" dirty="0"/>
              <a:t>Risk involved in schema changes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800" dirty="0"/>
              <a:t>Mitigations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800" dirty="0"/>
              <a:t>Considerations during schema changes 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800" dirty="0"/>
              <a:t>Live demo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800" dirty="0"/>
              <a:t>Best practices 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800" dirty="0"/>
              <a:t>Conclusion</a:t>
            </a:r>
          </a:p>
          <a:p>
            <a:pPr marL="342900" indent="-342900" algn="l">
              <a:buFont typeface="Wingdings" pitchFamily="2" charset="2"/>
              <a:buChar char="ü"/>
            </a:pPr>
            <a:r>
              <a:rPr lang="en-US" sz="1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6584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96D-4D52-0041-AB6B-5120D657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11" y="321038"/>
            <a:ext cx="8158397" cy="478631"/>
          </a:xfrm>
        </p:spPr>
        <p:txBody>
          <a:bodyPr/>
          <a:lstStyle/>
          <a:p>
            <a:r>
              <a:rPr lang="en-US" b="1" dirty="0"/>
              <a:t>Agenda and session </a:t>
            </a:r>
            <a:r>
              <a:rPr lang="en-US" dirty="0"/>
              <a:t>d</a:t>
            </a:r>
            <a:r>
              <a:rPr lang="en-US" b="1" dirty="0"/>
              <a:t>etails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6F1201-243B-DC04-A28C-949E585DE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22898"/>
              </p:ext>
            </p:extLst>
          </p:nvPr>
        </p:nvGraphicFramePr>
        <p:xfrm>
          <a:off x="816543" y="1320165"/>
          <a:ext cx="7252334" cy="25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631">
                  <a:extLst>
                    <a:ext uri="{9D8B030D-6E8A-4147-A177-3AD203B41FA5}">
                      <a16:colId xmlns:a16="http://schemas.microsoft.com/office/drawing/2014/main" val="3060221252"/>
                    </a:ext>
                  </a:extLst>
                </a:gridCol>
                <a:gridCol w="2055703">
                  <a:extLst>
                    <a:ext uri="{9D8B030D-6E8A-4147-A177-3AD203B41FA5}">
                      <a16:colId xmlns:a16="http://schemas.microsoft.com/office/drawing/2014/main" val="397821730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Topic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671375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Introductions of Trainers &amp; Attendees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9:00 AM to 9:10 AM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8116044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Introduction and Objective  of training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9:10 AM to 9:20 AM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960039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Why Schema changes are required, scenarios and Mitigations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9:20 AM to 10:45 AM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9929438"/>
                  </a:ext>
                </a:extLst>
              </a:tr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Break for 15 Mins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787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Tools with best practices, Demo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11:00 AM to 12:10 PM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184598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Conclusion &amp; Key Takeaways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12:10 PM to 12:20 PM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62989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Quiz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12:20 PM to 12:30 PM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681401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9794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11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2633-B7B7-3907-CFB0-C3D1D406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87D5-1AFB-40E8-1D71-F33C720A6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89" y="605259"/>
            <a:ext cx="8205304" cy="4134168"/>
          </a:xfrm>
        </p:spPr>
        <p:txBody>
          <a:bodyPr/>
          <a:lstStyle/>
          <a:p>
            <a:r>
              <a:rPr lang="en-US" sz="1200" dirty="0">
                <a:solidFill>
                  <a:schemeClr val="accent1"/>
                </a:solidFill>
              </a:rPr>
              <a:t>Critical Best Practices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Always test migrations in staging first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Perform changes during low-traffic periods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Break large changes into smaller batches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Have a tested rollback plan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Monitor system performance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Backup before major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r>
              <a:rPr lang="en-US" sz="1200" dirty="0">
                <a:solidFill>
                  <a:schemeClr val="accent1"/>
                </a:solidFill>
              </a:rPr>
              <a:t>Essential Techniques</a:t>
            </a:r>
          </a:p>
          <a:p>
            <a:r>
              <a:rPr lang="en-US" sz="1050" dirty="0"/>
              <a:t>-- </a:t>
            </a:r>
            <a:r>
              <a:rPr lang="en-US" sz="1050" dirty="0">
                <a:solidFill>
                  <a:schemeClr val="accent1"/>
                </a:solidFill>
              </a:rPr>
              <a:t>Use concurrent operations when possible</a:t>
            </a:r>
          </a:p>
          <a:p>
            <a:r>
              <a:rPr lang="en-US" sz="1050" dirty="0"/>
              <a:t>CREATE INDEX CONCURRENTLY </a:t>
            </a:r>
            <a:r>
              <a:rPr lang="en-US" sz="1050" dirty="0" err="1"/>
              <a:t>idx_name</a:t>
            </a:r>
            <a:r>
              <a:rPr lang="en-US" sz="1050" dirty="0"/>
              <a:t> ON </a:t>
            </a:r>
            <a:r>
              <a:rPr lang="en-US" sz="1050" dirty="0" err="1"/>
              <a:t>tabtable_name</a:t>
            </a:r>
            <a:r>
              <a:rPr lang="en-US" sz="1050" dirty="0"/>
              <a:t> (column);</a:t>
            </a:r>
          </a:p>
          <a:p>
            <a:r>
              <a:rPr lang="en-US" sz="1050" dirty="0"/>
              <a:t>-- </a:t>
            </a:r>
            <a:r>
              <a:rPr lang="en-US" sz="1050" dirty="0">
                <a:solidFill>
                  <a:schemeClr val="accent1"/>
                </a:solidFill>
              </a:rPr>
              <a:t>Batch large operations</a:t>
            </a:r>
          </a:p>
          <a:p>
            <a:r>
              <a:rPr lang="en-US" sz="1050" dirty="0"/>
              <a:t>DO $$</a:t>
            </a:r>
          </a:p>
          <a:p>
            <a:r>
              <a:rPr lang="en-US" sz="1050" dirty="0"/>
              <a:t>BEGIN</a:t>
            </a:r>
          </a:p>
          <a:p>
            <a:r>
              <a:rPr lang="en-US" sz="1050" dirty="0"/>
              <a:t>    FOR </a:t>
            </a:r>
            <a:r>
              <a:rPr lang="en-US" sz="1050" dirty="0" err="1"/>
              <a:t>i</a:t>
            </a:r>
            <a:r>
              <a:rPr lang="en-US" sz="1050" dirty="0"/>
              <a:t> IN 1..10 LOOP</a:t>
            </a:r>
          </a:p>
          <a:p>
            <a:r>
              <a:rPr lang="en-US" sz="1050" dirty="0"/>
              <a:t>        UPDATE </a:t>
            </a:r>
            <a:r>
              <a:rPr lang="en-US" sz="1050" dirty="0" err="1"/>
              <a:t>table_name</a:t>
            </a:r>
            <a:endParaRPr lang="en-US" sz="1050" dirty="0"/>
          </a:p>
          <a:p>
            <a:r>
              <a:rPr lang="en-US" sz="1050" dirty="0"/>
              <a:t>        SET column = value</a:t>
            </a:r>
          </a:p>
          <a:p>
            <a:r>
              <a:rPr lang="en-US" sz="1050" dirty="0"/>
              <a:t>        WHERE id BETWEEN (i-1)*1000 + 1 AND </a:t>
            </a:r>
            <a:r>
              <a:rPr lang="en-US" sz="1050" dirty="0" err="1"/>
              <a:t>i</a:t>
            </a:r>
            <a:r>
              <a:rPr lang="en-US" sz="1050" dirty="0"/>
              <a:t>*1000;</a:t>
            </a:r>
          </a:p>
          <a:p>
            <a:r>
              <a:rPr lang="en-US" sz="1050" dirty="0"/>
              <a:t>        COMMIT;</a:t>
            </a:r>
          </a:p>
          <a:p>
            <a:r>
              <a:rPr lang="en-US" sz="1050" dirty="0"/>
              <a:t>    END LOOP;</a:t>
            </a:r>
          </a:p>
          <a:p>
            <a:r>
              <a:rPr lang="en-US" sz="1050" dirty="0"/>
              <a:t>END $$;</a:t>
            </a:r>
          </a:p>
          <a:p>
            <a:endParaRPr lang="en-US" sz="105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237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33E4B-4B3E-28CE-0D5E-5BE383060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335E-904A-6E85-E205-52BBD900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Key Takeaways –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83AD-D217-3060-9C5D-E69DA1EB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89" y="504666"/>
            <a:ext cx="8205304" cy="4279770"/>
          </a:xfrm>
        </p:spPr>
        <p:txBody>
          <a:bodyPr/>
          <a:lstStyle/>
          <a:p>
            <a:r>
              <a:rPr lang="en-US" sz="1000" dirty="0">
                <a:solidFill>
                  <a:schemeClr val="accent1"/>
                </a:solidFill>
              </a:rPr>
              <a:t>Zero-Downtime Migration Pattern</a:t>
            </a:r>
          </a:p>
          <a:p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-- 1. Create new table</a:t>
            </a:r>
          </a:p>
          <a:p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(LIKE </a:t>
            </a: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original_table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-- 2. Add new structure</a:t>
            </a:r>
          </a:p>
          <a:p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ADD COLUMN </a:t>
            </a: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new_col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type;</a:t>
            </a:r>
          </a:p>
          <a:p>
            <a:endParaRPr lang="en-US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-- 3. Copy data incrementally</a:t>
            </a:r>
          </a:p>
          <a:p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SELECT *, </a:t>
            </a: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default_value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original_table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WHERE id BETWEEN x AND y;</a:t>
            </a:r>
          </a:p>
          <a:p>
            <a:endParaRPr lang="en-US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-- 4. Switch tables</a:t>
            </a:r>
          </a:p>
          <a:p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BEGIN;</a:t>
            </a:r>
          </a:p>
          <a:p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original_table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RENAME TO </a:t>
            </a: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table_old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RENAME TO </a:t>
            </a:r>
            <a:r>
              <a:rPr lang="en-US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original_table</a:t>
            </a:r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850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</a:p>
          <a:p>
            <a:endParaRPr lang="en-US" sz="1000" dirty="0">
              <a:solidFill>
                <a:schemeClr val="accent1"/>
              </a:solidFill>
            </a:endParaRPr>
          </a:p>
          <a:p>
            <a:r>
              <a:rPr lang="en-US" sz="1000" dirty="0">
                <a:solidFill>
                  <a:schemeClr val="accent1"/>
                </a:solidFill>
              </a:rPr>
              <a:t>Critical Monitoring Points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-- Check lock queues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relation::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regclass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mode, granted 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pg_locks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WHERE relation IN (SELECT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pg_class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'); -- Monitor progress SELECT phase,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blocks_done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blocks_total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pg_stat_progress_alter_table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Monitor progress </a:t>
            </a:r>
          </a:p>
          <a:p>
            <a:r>
              <a:rPr lang="en-US" sz="800" dirty="0"/>
              <a:t>SELECT phase, </a:t>
            </a:r>
            <a:r>
              <a:rPr lang="en-US" sz="800" dirty="0" err="1"/>
              <a:t>blocks_done</a:t>
            </a:r>
            <a:r>
              <a:rPr lang="en-US" sz="800" dirty="0"/>
              <a:t>, </a:t>
            </a:r>
            <a:r>
              <a:rPr lang="en-US" sz="800" dirty="0" err="1"/>
              <a:t>blocks_total</a:t>
            </a:r>
            <a:r>
              <a:rPr lang="en-US" sz="800" dirty="0"/>
              <a:t> FROM </a:t>
            </a:r>
            <a:r>
              <a:rPr lang="en-US" sz="800" dirty="0" err="1"/>
              <a:t>pg_stat_progress_alter_table</a:t>
            </a:r>
            <a:r>
              <a:rPr lang="en-US" sz="800" dirty="0"/>
              <a:t>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719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AC8E1-5502-1730-5D11-834AF9EE4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5D2B-725B-650B-D94D-2DD35360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Key Takeaways –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8002E-BC71-E407-CC64-7170A60A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89" y="660677"/>
            <a:ext cx="8205304" cy="4134168"/>
          </a:xfrm>
        </p:spPr>
        <p:txBody>
          <a:bodyPr/>
          <a:lstStyle/>
          <a:p>
            <a:r>
              <a:rPr lang="en-US" sz="1000" dirty="0">
                <a:solidFill>
                  <a:schemeClr val="accent1"/>
                </a:solidFill>
              </a:rPr>
              <a:t>Risk Mitigation Checklist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Verify disk space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Check replication lag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Monitor transaction wraparound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Watch for connection pile-ups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Track query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Observe lock queues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Performance Considerations</a:t>
            </a:r>
          </a:p>
          <a:p>
            <a:r>
              <a:rPr lang="en-US" sz="1000" dirty="0"/>
              <a:t>Key configuration parameters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maintenance_work_mem</a:t>
            </a:r>
            <a:r>
              <a:rPr lang="en-US" sz="1000" dirty="0"/>
              <a:t> = 256MB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statement_timeout</a:t>
            </a:r>
            <a:r>
              <a:rPr lang="en-US" sz="1000" dirty="0"/>
              <a:t> = 3600000 # 1 hour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lock_timeout</a:t>
            </a:r>
            <a:r>
              <a:rPr lang="en-US" sz="1000" dirty="0"/>
              <a:t> = 60000 # 1 minute </a:t>
            </a:r>
          </a:p>
          <a:p>
            <a:endParaRPr lang="en-US" sz="1000" dirty="0">
              <a:solidFill>
                <a:schemeClr val="accent1"/>
              </a:solidFill>
            </a:endParaRPr>
          </a:p>
          <a:p>
            <a:r>
              <a:rPr lang="en-US" sz="1000" dirty="0">
                <a:solidFill>
                  <a:schemeClr val="accent1"/>
                </a:solidFill>
              </a:rPr>
              <a:t>Emergency Response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Have cancel/terminate commands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Maintain old structures until verified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Monitor application error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Keep rollback scripts prepared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400" dirty="0">
                <a:solidFill>
                  <a:schemeClr val="accent1"/>
                </a:solidFill>
              </a:rPr>
              <a:t>Remember: The goal is to balance minimal disruption with data integrity and system stability.</a:t>
            </a: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0671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367147-255C-4F07-0976-22F46B07ECE3}"/>
              </a:ext>
            </a:extLst>
          </p:cNvPr>
          <p:cNvSpPr/>
          <p:nvPr/>
        </p:nvSpPr>
        <p:spPr>
          <a:xfrm>
            <a:off x="2425218" y="1869939"/>
            <a:ext cx="3480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Quiz Time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13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692186-E6CA-3B45-8825-1D522FEEC46A}"/>
              </a:ext>
            </a:extLst>
          </p:cNvPr>
          <p:cNvSpPr txBox="1">
            <a:spLocks/>
          </p:cNvSpPr>
          <p:nvPr/>
        </p:nvSpPr>
        <p:spPr>
          <a:xfrm>
            <a:off x="979270" y="1781651"/>
            <a:ext cx="21203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 cap="none">
                <a:solidFill>
                  <a:srgbClr val="FFFFFF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r>
              <a:rPr lang="en-US" sz="3200" dirty="0"/>
              <a:t>Questions</a:t>
            </a:r>
          </a:p>
        </p:txBody>
      </p:sp>
      <p:sp>
        <p:nvSpPr>
          <p:cNvPr id="5" name="Straight Connector 7">
            <a:extLst>
              <a:ext uri="{FF2B5EF4-FFF2-40B4-BE49-F238E27FC236}">
                <a16:creationId xmlns:a16="http://schemas.microsoft.com/office/drawing/2014/main" id="{31E7FD80-5583-D940-8E69-CCF6B1E3A62F}"/>
              </a:ext>
            </a:extLst>
          </p:cNvPr>
          <p:cNvSpPr/>
          <p:nvPr/>
        </p:nvSpPr>
        <p:spPr>
          <a:xfrm>
            <a:off x="4082182" y="900642"/>
            <a:ext cx="2983" cy="3077567"/>
          </a:xfrm>
          <a:prstGeom prst="line">
            <a:avLst/>
          </a:prstGeom>
          <a:ln w="254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38099" rIns="38099"/>
          <a:lstStyle/>
          <a:p>
            <a:pPr defTabSz="609575" hangingPunct="0">
              <a:defRPr/>
            </a:pPr>
            <a:endParaRPr sz="2333" kern="0" dirty="0">
              <a:solidFill>
                <a:srgbClr val="000000"/>
              </a:solidFill>
              <a:latin typeface="Amazon Ember"/>
              <a:sym typeface="Amazon Ember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C2C4E66-FD4B-6F48-9F20-0E62CD010D3C}"/>
              </a:ext>
            </a:extLst>
          </p:cNvPr>
          <p:cNvSpPr txBox="1">
            <a:spLocks/>
          </p:cNvSpPr>
          <p:nvPr/>
        </p:nvSpPr>
        <p:spPr>
          <a:xfrm>
            <a:off x="3622987" y="1781651"/>
            <a:ext cx="3952157" cy="116866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 defTabSz="380985">
              <a:defRPr/>
            </a:pPr>
            <a:r>
              <a:rPr lang="en-US" sz="3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Amazon Ember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2770966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18329</TotalTime>
  <Words>511</Words>
  <Application>Microsoft Macintosh PowerPoint</Application>
  <PresentationFormat>On-screen Show (16:9)</PresentationFormat>
  <Paragraphs>112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Amazon Ember</vt:lpstr>
      <vt:lpstr>Amazon Ember Regular</vt:lpstr>
      <vt:lpstr>Arial</vt:lpstr>
      <vt:lpstr>Courier New</vt:lpstr>
      <vt:lpstr>Wingdings</vt:lpstr>
      <vt:lpstr>DeckTemplate-AWS</vt:lpstr>
      <vt:lpstr>PowerPoint Presentation</vt:lpstr>
      <vt:lpstr>Agenda</vt:lpstr>
      <vt:lpstr>Agenda and session details</vt:lpstr>
      <vt:lpstr>Key Takeaways</vt:lpstr>
      <vt:lpstr>Key Takeaways – Contd..</vt:lpstr>
      <vt:lpstr>Key Takeaways – Contd..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Madiwale, Rajesh</cp:lastModifiedBy>
  <cp:revision>248</cp:revision>
  <dcterms:created xsi:type="dcterms:W3CDTF">2016-06-17T18:22:10Z</dcterms:created>
  <dcterms:modified xsi:type="dcterms:W3CDTF">2025-03-05T13:53:51Z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  <property fmtid="{D5CDD505-2E9C-101B-9397-08002B2CF9AE}" pid="3" name="MSIP_Label_929eed6f-34eb-4453-9f97-09510b9b219f_Enabled">
    <vt:lpwstr>true</vt:lpwstr>
  </property>
  <property fmtid="{D5CDD505-2E9C-101B-9397-08002B2CF9AE}" pid="4" name="MSIP_Label_929eed6f-34eb-4453-9f97-09510b9b219f_SetDate">
    <vt:lpwstr>2025-02-22T13:28:23Z</vt:lpwstr>
  </property>
  <property fmtid="{D5CDD505-2E9C-101B-9397-08002B2CF9AE}" pid="5" name="MSIP_Label_929eed6f-34eb-4453-9f97-09510b9b219f_Method">
    <vt:lpwstr>Standard</vt:lpwstr>
  </property>
  <property fmtid="{D5CDD505-2E9C-101B-9397-08002B2CF9AE}" pid="6" name="MSIP_Label_929eed6f-34eb-4453-9f97-09510b9b219f_Name">
    <vt:lpwstr>Amazon Pending_Classification</vt:lpwstr>
  </property>
  <property fmtid="{D5CDD505-2E9C-101B-9397-08002B2CF9AE}" pid="7" name="MSIP_Label_929eed6f-34eb-4453-9f97-09510b9b219f_SiteId">
    <vt:lpwstr>5280104a-472d-4538-9ccf-1e1d0efe8b1b</vt:lpwstr>
  </property>
  <property fmtid="{D5CDD505-2E9C-101B-9397-08002B2CF9AE}" pid="8" name="MSIP_Label_929eed6f-34eb-4453-9f97-09510b9b219f_ActionId">
    <vt:lpwstr>0f971ac2-4293-49c6-be2d-9cc4227bf594</vt:lpwstr>
  </property>
  <property fmtid="{D5CDD505-2E9C-101B-9397-08002B2CF9AE}" pid="9" name="MSIP_Label_929eed6f-34eb-4453-9f97-09510b9b219f_ContentBits">
    <vt:lpwstr>0</vt:lpwstr>
  </property>
  <property fmtid="{D5CDD505-2E9C-101B-9397-08002B2CF9AE}" pid="10" name="MSIP_Label_929eed6f-34eb-4453-9f97-09510b9b219f_Tag">
    <vt:lpwstr>50, 3, 0, 1</vt:lpwstr>
  </property>
</Properties>
</file>