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03" r:id="rId2"/>
    <p:sldId id="704" r:id="rId3"/>
    <p:sldId id="705" r:id="rId4"/>
    <p:sldId id="708" r:id="rId5"/>
    <p:sldId id="709" r:id="rId6"/>
    <p:sldId id="710" r:id="rId7"/>
    <p:sldId id="711" r:id="rId8"/>
    <p:sldId id="712" r:id="rId9"/>
    <p:sldId id="713" r:id="rId10"/>
    <p:sldId id="714" r:id="rId11"/>
    <p:sldId id="715" r:id="rId12"/>
    <p:sldId id="716" r:id="rId13"/>
    <p:sldId id="71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F82EA5-ADE1-49F4-A348-45CF5C292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DCBE71F-F37A-4CF3-AC0A-7ACC685E8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CFB372-6393-41D7-A564-3636AA95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226-6C2A-4D86-AEE8-C7533295DCC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441CCD-ACB1-4C55-B59F-AF84FBEE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D22F73-4446-4057-B381-202CC86A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FAD5-F083-4072-AF38-91AC99E0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8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B95DC2-95A9-4E32-9BE9-20AF809A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55D3532-149E-4368-BE33-F955585DB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E704DC-49AF-4022-8525-A86FE3A0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226-6C2A-4D86-AEE8-C7533295DCC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2B8A74-53F6-4714-92F4-CDE7E4B7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5D1CC2-4301-43B7-B545-24DE073A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FAD5-F083-4072-AF38-91AC99E0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0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914BCE8-F519-40A6-B7AC-6A4406134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3DC3FF3-C36F-48F0-940E-81C1E8838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9163A6-444E-4AC4-B546-FD64EFFB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226-6C2A-4D86-AEE8-C7533295DCC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BBF3FF-FECA-4B8C-8231-D4C5A27B5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720E59-B567-4884-8B83-698A0CD51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FAD5-F083-4072-AF38-91AC99E0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8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21B266-C3B2-4CE7-81F0-B711814C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9CD81A-5475-4C07-931E-E3B1C56C9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BD81C4-D2A7-414F-A59F-A21A068A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226-6C2A-4D86-AEE8-C7533295DCC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71BE80-E0C6-4084-8FBA-A9321D20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17CC07-CA5B-495D-A2E5-344E0853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FAD5-F083-4072-AF38-91AC99E0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792C33-C06D-4622-BF7B-435CE18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958F7C-912B-48F3-A284-392032A8C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F9D597-61B1-4AE3-A665-62D27A75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226-6C2A-4D86-AEE8-C7533295DCC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6A69E5-7A77-43C3-A659-07D06944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99C107-F2F5-44A5-BB54-FD6BF955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FAD5-F083-4072-AF38-91AC99E0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6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55C031-C93A-4FA9-A043-B163CF28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8601F7-A515-44E8-8006-06181F03D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C73B9C4-D640-41FB-A7A4-4F65F280A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E72C9DE-7907-4E49-83B8-7FAFAA29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226-6C2A-4D86-AEE8-C7533295DCC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753933B-2DC0-408B-A066-D92CB659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298418F-AF56-417C-85E2-B3E10752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FAD5-F083-4072-AF38-91AC99E0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3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3C9BC3-BD49-4E91-8135-E3A2BEC20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09F90A-827E-46D9-BE3B-B1783397C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9FC2760-9BF4-472B-B838-AB8E425BF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0F10A53-4C13-43FA-9FB1-577A8E1DC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4543542-9513-45EB-BE13-4A2791B4F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9CDFE43-8AFD-4D65-AE2B-A474272F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226-6C2A-4D86-AEE8-C7533295DCC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EA63315-B5CA-4A7F-8AEB-3D3F3B64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ABDFB1-5903-423A-8A6B-E4DD13B8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FAD5-F083-4072-AF38-91AC99E0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8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935778-4838-4FCC-BF3F-443C1F43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5165EE9-98E7-4D41-A1F9-D8469AED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226-6C2A-4D86-AEE8-C7533295DCC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955D4D1-DB11-4935-B77A-08CC7811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D3234C8-F7F5-402C-97CB-04EF0E1D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FAD5-F083-4072-AF38-91AC99E0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2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71E5700-BF0F-41C7-96B8-D76088B8E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226-6C2A-4D86-AEE8-C7533295DCC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B1F71D5-773E-4069-B37E-64C6640C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0A1E6C-52C0-4297-9734-FA78037F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FAD5-F083-4072-AF38-91AC99E0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7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4D7AC-9CAD-4236-B83C-F06762B96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549ED2-4866-4E3A-96B7-20D2C4D96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3DF581B-E539-4774-B0DA-E7501AB68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D948060-064B-4E17-8056-14521FAA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226-6C2A-4D86-AEE8-C7533295DCC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4541350-3366-4C68-AD36-98D00BA6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9A9F9A-C519-4529-8278-3677A4C8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FAD5-F083-4072-AF38-91AC99E0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4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1F0716-D073-49FB-B2EC-4C2A6275E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6C40DB7-7B3F-43DA-B254-63A8A5C00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5F0DA0C-A624-4A10-A147-7A1E16CD3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803B846-7F0A-42D0-B5AE-4A479A23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226-6C2A-4D86-AEE8-C7533295DCC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4594D0-622D-47EC-ABDD-28ED9472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C223553-B4BB-459D-B91E-601A475F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BFAD5-F083-4072-AF38-91AC99E0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4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E1DB11E-5AE9-4430-B0EB-1A010D77D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C37F84-C700-4BF2-9EB1-BEEF69463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64D6E0-1354-48C2-BCCF-4CA95604C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02226-6C2A-4D86-AEE8-C7533295DCC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4F3C21-3A06-4928-9437-9FBE86366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0D0BDD-2F34-493A-85ED-DA76562DB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BFAD5-F083-4072-AF38-91AC99E0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9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70172" y="2608981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Abstract Classes and Methods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2000" y="3745450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3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70172" y="2608981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Abstract Classes and Methods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2000" y="3745450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Last Topic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427" y="1603952"/>
            <a:ext cx="10943771" cy="435133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OOP Abstract Classes and Methods.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61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What we have learnt?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BAEA76F-F07B-4B15-8341-FAD74DBD2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27" y="1673135"/>
            <a:ext cx="10515600" cy="351173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OOP Abstract Classes and Methods.</a:t>
            </a:r>
          </a:p>
        </p:txBody>
      </p:sp>
    </p:spTree>
    <p:extLst>
      <p:ext uri="{BB962C8B-B14F-4D97-AF65-F5344CB8AC3E}">
        <p14:creationId xmlns:p14="http://schemas.microsoft.com/office/powerpoint/2010/main" val="57593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Next Topic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224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OOP Interface.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06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Last Topic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427" y="1603952"/>
            <a:ext cx="10943771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OOP Access Modifiers</a:t>
            </a:r>
            <a:endParaRPr lang="en-US" sz="3600" b="1" i="0" dirty="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1289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286" y="-564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Abstract Classes and Methods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0415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C137CB9-8FDA-4007-A7B6-88A11D4991A2}"/>
              </a:ext>
            </a:extLst>
          </p:cNvPr>
          <p:cNvSpPr txBox="1"/>
          <p:nvPr/>
        </p:nvSpPr>
        <p:spPr>
          <a:xfrm>
            <a:off x="642001" y="1403928"/>
            <a:ext cx="1094377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212529"/>
                </a:solidFill>
              </a:rPr>
              <a:t>An abstract class is a class that contains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at least one abstract method</a:t>
            </a:r>
            <a:r>
              <a:rPr lang="en-US" sz="3200" dirty="0">
                <a:solidFill>
                  <a:srgbClr val="212529"/>
                </a:solidFill>
              </a:rPr>
              <a:t>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212529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212529"/>
                </a:solidFill>
              </a:rPr>
              <a:t>The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abstract method </a:t>
            </a:r>
            <a:r>
              <a:rPr lang="en-US" sz="3200" dirty="0">
                <a:solidFill>
                  <a:srgbClr val="212529"/>
                </a:solidFill>
              </a:rPr>
              <a:t>is a function declaration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without any body</a:t>
            </a:r>
            <a:r>
              <a:rPr lang="en-US" sz="3200" dirty="0">
                <a:solidFill>
                  <a:srgbClr val="212529"/>
                </a:solidFill>
              </a:rPr>
              <a:t> and it has the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only name of the method </a:t>
            </a:r>
            <a:r>
              <a:rPr lang="en-US" sz="3200" dirty="0">
                <a:solidFill>
                  <a:srgbClr val="212529"/>
                </a:solidFill>
              </a:rPr>
              <a:t>and its parameters.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212529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212529"/>
                </a:solidFill>
              </a:rPr>
              <a:t>Abstract class could not create object.</a:t>
            </a:r>
          </a:p>
        </p:txBody>
      </p:sp>
    </p:spTree>
    <p:extLst>
      <p:ext uri="{BB962C8B-B14F-4D97-AF65-F5344CB8AC3E}">
        <p14:creationId xmlns:p14="http://schemas.microsoft.com/office/powerpoint/2010/main" val="5760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286" y="-564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Why use Abstract Class?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0415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C137CB9-8FDA-4007-A7B6-88A11D4991A2}"/>
              </a:ext>
            </a:extLst>
          </p:cNvPr>
          <p:cNvSpPr txBox="1"/>
          <p:nvPr/>
        </p:nvSpPr>
        <p:spPr>
          <a:xfrm>
            <a:off x="642001" y="1391690"/>
            <a:ext cx="109437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212529"/>
                </a:solidFill>
              </a:rPr>
              <a:t>When the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parent</a:t>
            </a:r>
            <a:r>
              <a:rPr lang="en-US" sz="3200" dirty="0">
                <a:solidFill>
                  <a:srgbClr val="212529"/>
                </a:solidFill>
              </a:rPr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class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12529"/>
                </a:solidFill>
              </a:rPr>
              <a:t>Knows what to do and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12529"/>
                </a:solidFill>
              </a:rPr>
              <a:t>Need its child class to do some tasks.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212529"/>
              </a:solidFill>
              <a:effectLst/>
            </a:endParaRPr>
          </a:p>
          <a:p>
            <a:pPr lvl="1" indent="-457200" algn="just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212529"/>
                </a:solidFill>
                <a:effectLst/>
              </a:rPr>
              <a:t>Abstract classes have </a:t>
            </a:r>
            <a:r>
              <a:rPr lang="en-US" sz="32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abstract methods</a:t>
            </a:r>
            <a:r>
              <a:rPr lang="en-US" sz="3200" b="0" i="0" dirty="0">
                <a:solidFill>
                  <a:srgbClr val="212529"/>
                </a:solidFill>
                <a:effectLst/>
              </a:rPr>
              <a:t> in it which they need their child classes to </a:t>
            </a:r>
            <a:r>
              <a:rPr lang="en-US" sz="32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override when inheriting</a:t>
            </a:r>
            <a:r>
              <a:rPr lang="en-US" sz="3200" b="0" i="0" dirty="0">
                <a:solidFill>
                  <a:srgbClr val="212529"/>
                </a:solidFill>
                <a:effectLst/>
              </a:rPr>
              <a:t>.</a:t>
            </a:r>
            <a:endParaRPr lang="en-US" sz="3200" dirty="0">
              <a:solidFill>
                <a:srgbClr val="2125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2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286" y="-564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Declaring Abstract Classes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0415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C137CB9-8FDA-4007-A7B6-88A11D4991A2}"/>
              </a:ext>
            </a:extLst>
          </p:cNvPr>
          <p:cNvSpPr txBox="1"/>
          <p:nvPr/>
        </p:nvSpPr>
        <p:spPr>
          <a:xfrm>
            <a:off x="642001" y="1391690"/>
            <a:ext cx="109437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212529"/>
                </a:solidFill>
                <a:effectLst/>
              </a:rPr>
              <a:t>The </a:t>
            </a:r>
            <a:r>
              <a:rPr lang="en-US" sz="32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</a:rPr>
              <a:t>abstract</a:t>
            </a:r>
            <a:r>
              <a:rPr lang="en-US" sz="3200" b="0" i="0" dirty="0">
                <a:solidFill>
                  <a:srgbClr val="212529"/>
                </a:solidFill>
                <a:effectLst/>
              </a:rPr>
              <a:t> keyword is used to define an abstract class.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212529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212529"/>
                </a:solidFill>
              </a:rPr>
              <a:t>Syntax</a:t>
            </a:r>
            <a:r>
              <a:rPr lang="en-US" sz="3200" dirty="0">
                <a:solidFill>
                  <a:srgbClr val="212529"/>
                </a:solidFill>
              </a:rPr>
              <a:t>:-</a:t>
            </a:r>
          </a:p>
          <a:p>
            <a:pPr lvl="2" algn="just"/>
            <a:r>
              <a:rPr lang="en-US" sz="3200" dirty="0">
                <a:solidFill>
                  <a:srgbClr val="212529"/>
                </a:solidFill>
                <a:latin typeface="Bahnschrift" panose="020B0502040204020203" pitchFamily="34" charset="0"/>
              </a:rPr>
              <a:t>abstract class </a:t>
            </a:r>
            <a:r>
              <a:rPr lang="en-US" sz="3200" dirty="0" err="1">
                <a:solidFill>
                  <a:srgbClr val="212529"/>
                </a:solidFill>
                <a:latin typeface="Bahnschrift" panose="020B0502040204020203" pitchFamily="34" charset="0"/>
              </a:rPr>
              <a:t>demoAbstractClass</a:t>
            </a:r>
            <a:r>
              <a:rPr lang="en-US" sz="3200" dirty="0">
                <a:solidFill>
                  <a:srgbClr val="212529"/>
                </a:solidFill>
                <a:latin typeface="Bahnschrift" panose="020B0502040204020203" pitchFamily="34" charset="0"/>
              </a:rPr>
              <a:t> {</a:t>
            </a:r>
          </a:p>
          <a:p>
            <a:pPr lvl="2" algn="just"/>
            <a:r>
              <a:rPr lang="en-US" sz="3200" dirty="0">
                <a:solidFill>
                  <a:srgbClr val="212529"/>
                </a:solidFill>
                <a:latin typeface="Bahnschrift" panose="020B0502040204020203" pitchFamily="34" charset="0"/>
              </a:rPr>
              <a:t>	//</a:t>
            </a:r>
          </a:p>
          <a:p>
            <a:pPr lvl="2" algn="just"/>
            <a:r>
              <a:rPr lang="en-US" sz="3200" dirty="0">
                <a:solidFill>
                  <a:srgbClr val="212529"/>
                </a:solidFill>
                <a:latin typeface="Bahnschrif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394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286" y="-564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Declaring Abstract Methods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0415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C137CB9-8FDA-4007-A7B6-88A11D4991A2}"/>
              </a:ext>
            </a:extLst>
          </p:cNvPr>
          <p:cNvSpPr txBox="1"/>
          <p:nvPr/>
        </p:nvSpPr>
        <p:spPr>
          <a:xfrm>
            <a:off x="642001" y="1391690"/>
            <a:ext cx="109437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212529"/>
                </a:solidFill>
                <a:effectLst/>
              </a:rPr>
              <a:t>The </a:t>
            </a:r>
            <a:r>
              <a:rPr lang="en-US" sz="32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</a:rPr>
              <a:t>abstract</a:t>
            </a:r>
            <a:r>
              <a:rPr lang="en-US" sz="3200" b="0" i="0" dirty="0">
                <a:solidFill>
                  <a:srgbClr val="212529"/>
                </a:solidFill>
                <a:effectLst/>
              </a:rPr>
              <a:t> keyword is used to define an abstract methods.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b="0" i="0" dirty="0">
              <a:solidFill>
                <a:srgbClr val="212529"/>
              </a:solidFill>
              <a:effectLst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212529"/>
                </a:solidFill>
              </a:rPr>
              <a:t>Note</a:t>
            </a:r>
            <a:r>
              <a:rPr lang="en-US" sz="3200" dirty="0">
                <a:solidFill>
                  <a:srgbClr val="212529"/>
                </a:solidFill>
              </a:rPr>
              <a:t>: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3200" dirty="0">
                <a:solidFill>
                  <a:srgbClr val="212529"/>
                </a:solidFill>
              </a:rPr>
              <a:t>Abstract methods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do not have a body</a:t>
            </a:r>
            <a:r>
              <a:rPr lang="en-US" sz="3200" dirty="0">
                <a:solidFill>
                  <a:srgbClr val="212529"/>
                </a:solidFill>
              </a:rPr>
              <a:t>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3200" b="0" i="0" dirty="0">
                <a:solidFill>
                  <a:srgbClr val="212529"/>
                </a:solidFill>
                <a:effectLst/>
              </a:rPr>
              <a:t>Abstract method's visibility can either be </a:t>
            </a:r>
            <a:r>
              <a:rPr lang="en-US" sz="32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public or protected</a:t>
            </a:r>
            <a:r>
              <a:rPr lang="en-US" sz="3200" b="0" i="0" dirty="0">
                <a:solidFill>
                  <a:srgbClr val="212529"/>
                </a:solidFill>
                <a:effectLst/>
              </a:rPr>
              <a:t>, but not private.</a:t>
            </a:r>
            <a:endParaRPr lang="en-US" sz="3200" dirty="0">
              <a:solidFill>
                <a:srgbClr val="212529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b="0" i="0" dirty="0">
              <a:solidFill>
                <a:srgbClr val="21252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80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286" y="-564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Declaring Abstract Methods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0415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C137CB9-8FDA-4007-A7B6-88A11D4991A2}"/>
              </a:ext>
            </a:extLst>
          </p:cNvPr>
          <p:cNvSpPr txBox="1"/>
          <p:nvPr/>
        </p:nvSpPr>
        <p:spPr>
          <a:xfrm>
            <a:off x="642001" y="1391690"/>
            <a:ext cx="1094377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212529"/>
                </a:solidFill>
              </a:rPr>
              <a:t>Syntax</a:t>
            </a:r>
            <a:r>
              <a:rPr lang="en-US" sz="3600" dirty="0">
                <a:solidFill>
                  <a:srgbClr val="212529"/>
                </a:solidFill>
              </a:rPr>
              <a:t>:-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212529"/>
              </a:solidFill>
              <a:latin typeface="Bahnschrift" panose="020B0502040204020203" pitchFamily="34" charset="0"/>
            </a:endParaRPr>
          </a:p>
          <a:p>
            <a:pPr lvl="1" algn="just"/>
            <a:r>
              <a:rPr lang="en-US" sz="3200" dirty="0">
                <a:solidFill>
                  <a:srgbClr val="212529"/>
                </a:solidFill>
                <a:latin typeface="Bahnschrift" panose="020B0502040204020203" pitchFamily="34" charset="0"/>
              </a:rPr>
              <a:t>abstract class </a:t>
            </a:r>
            <a:r>
              <a:rPr lang="en-US" sz="3200" dirty="0" err="1">
                <a:solidFill>
                  <a:srgbClr val="212529"/>
                </a:solidFill>
                <a:latin typeface="Bahnschrift" panose="020B0502040204020203" pitchFamily="34" charset="0"/>
              </a:rPr>
              <a:t>demoAbstractClass</a:t>
            </a:r>
            <a:r>
              <a:rPr lang="en-US" sz="3200" dirty="0">
                <a:solidFill>
                  <a:srgbClr val="212529"/>
                </a:solidFill>
                <a:latin typeface="Bahnschrift" panose="020B0502040204020203" pitchFamily="34" charset="0"/>
              </a:rPr>
              <a:t> {</a:t>
            </a:r>
          </a:p>
          <a:p>
            <a:pPr lvl="1"/>
            <a:r>
              <a:rPr lang="en-US" sz="2800" dirty="0">
                <a:latin typeface="Bahnschrift" panose="020B0502040204020203" pitchFamily="34" charset="0"/>
              </a:rPr>
              <a:t>	</a:t>
            </a:r>
            <a:r>
              <a:rPr lang="en-IN" sz="2800" b="0" i="0" dirty="0">
                <a:effectLst/>
                <a:latin typeface="Bahnschrift" panose="020B0502040204020203" pitchFamily="34" charset="0"/>
              </a:rPr>
              <a:t>abstract public function demoMethod1();</a:t>
            </a:r>
          </a:p>
          <a:p>
            <a:pPr lvl="1"/>
            <a:r>
              <a:rPr lang="en-US" sz="2800" b="0" i="0" dirty="0">
                <a:effectLst/>
                <a:latin typeface="Bahnschrift" panose="020B0502040204020203" pitchFamily="34" charset="0"/>
              </a:rPr>
              <a:t>	abstract protected function </a:t>
            </a:r>
            <a:r>
              <a:rPr lang="en-US" sz="2800" b="0" i="0" dirty="0" err="1">
                <a:effectLst/>
                <a:latin typeface="Bahnschrift" panose="020B0502040204020203" pitchFamily="34" charset="0"/>
              </a:rPr>
              <a:t>demoMethod</a:t>
            </a:r>
            <a:r>
              <a:rPr lang="en-US" sz="2800" b="0" i="0" dirty="0">
                <a:effectLst/>
                <a:latin typeface="Bahnschrift" panose="020B0502040204020203" pitchFamily="34" charset="0"/>
              </a:rPr>
              <a:t>($param1, $param2);</a:t>
            </a:r>
            <a:endParaRPr lang="en-US" sz="2800" dirty="0">
              <a:latin typeface="Bahnschrift" panose="020B0502040204020203" pitchFamily="34" charset="0"/>
            </a:endParaRPr>
          </a:p>
          <a:p>
            <a:pPr lvl="1" algn="just"/>
            <a:r>
              <a:rPr lang="en-US" sz="3200" dirty="0">
                <a:solidFill>
                  <a:srgbClr val="212529"/>
                </a:solidFill>
                <a:latin typeface="Bahnschrif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949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What we have learnt?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BAEA76F-F07B-4B15-8341-FAD74DBD2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27" y="1673135"/>
            <a:ext cx="10515600" cy="351173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OOP Abstract Classes and Methods.</a:t>
            </a:r>
          </a:p>
        </p:txBody>
      </p:sp>
    </p:spTree>
    <p:extLst>
      <p:ext uri="{BB962C8B-B14F-4D97-AF65-F5344CB8AC3E}">
        <p14:creationId xmlns:p14="http://schemas.microsoft.com/office/powerpoint/2010/main" val="394232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Next Topic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224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OOP Abstract Classes and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Methods with an example.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3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165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Bahnschrift</vt:lpstr>
      <vt:lpstr>Calibri</vt:lpstr>
      <vt:lpstr>Calibri Light</vt:lpstr>
      <vt:lpstr>Wingdings</vt:lpstr>
      <vt:lpstr>Office Theme</vt:lpstr>
      <vt:lpstr>PowerPoint Presentation</vt:lpstr>
      <vt:lpstr>Last Topic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we have learnt?</vt:lpstr>
      <vt:lpstr>Next Topic</vt:lpstr>
      <vt:lpstr>PowerPoint Presentation</vt:lpstr>
      <vt:lpstr>Last Topic</vt:lpstr>
      <vt:lpstr>What we have learnt?</vt:lpstr>
      <vt:lpstr>Next Topic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TOPS</dc:creator>
  <cp:lastModifiedBy>LV</cp:lastModifiedBy>
  <cp:revision>5</cp:revision>
  <dcterms:created xsi:type="dcterms:W3CDTF">2021-06-19T04:42:05Z</dcterms:created>
  <dcterms:modified xsi:type="dcterms:W3CDTF">2021-09-12T05:42:45Z</dcterms:modified>
</cp:coreProperties>
</file>