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016-4CA7-4F8F-A2F7-D44EFF8399C5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B2B0-1FB8-4E38-86E7-FA41F69E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34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016-4CA7-4F8F-A2F7-D44EFF8399C5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B2B0-1FB8-4E38-86E7-FA41F69E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50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016-4CA7-4F8F-A2F7-D44EFF8399C5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B2B0-1FB8-4E38-86E7-FA41F69E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81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016-4CA7-4F8F-A2F7-D44EFF8399C5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B2B0-1FB8-4E38-86E7-FA41F69E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80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016-4CA7-4F8F-A2F7-D44EFF8399C5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B2B0-1FB8-4E38-86E7-FA41F69E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08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016-4CA7-4F8F-A2F7-D44EFF8399C5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B2B0-1FB8-4E38-86E7-FA41F69E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92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016-4CA7-4F8F-A2F7-D44EFF8399C5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B2B0-1FB8-4E38-86E7-FA41F69E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31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016-4CA7-4F8F-A2F7-D44EFF8399C5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B2B0-1FB8-4E38-86E7-FA41F69E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86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016-4CA7-4F8F-A2F7-D44EFF8399C5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B2B0-1FB8-4E38-86E7-FA41F69E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5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016-4CA7-4F8F-A2F7-D44EFF8399C5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B2B0-1FB8-4E38-86E7-FA41F69E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97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E3016-4CA7-4F8F-A2F7-D44EFF8399C5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4B2B0-1FB8-4E38-86E7-FA41F69E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51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E3016-4CA7-4F8F-A2F7-D44EFF8399C5}" type="datetimeFigureOut">
              <a:rPr lang="en-IN" smtClean="0"/>
              <a:t>13-06-2021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4B2B0-1FB8-4E38-86E7-FA41F69E7C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70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70172" y="2608981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Access Modifiers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000" y="3745450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97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Last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27" y="1603952"/>
            <a:ext cx="10943771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Inheritance.</a:t>
            </a:r>
            <a:endParaRPr lang="en-US" sz="3600" b="1" i="0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412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Access Modifiers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137CB9-8FDA-4007-A7B6-88A11D4991A2}"/>
              </a:ext>
            </a:extLst>
          </p:cNvPr>
          <p:cNvSpPr txBox="1"/>
          <p:nvPr/>
        </p:nvSpPr>
        <p:spPr>
          <a:xfrm>
            <a:off x="642001" y="1413164"/>
            <a:ext cx="109437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12529"/>
                </a:solidFill>
                <a:effectLst/>
                <a:latin typeface="-apple-system"/>
              </a:rPr>
              <a:t>The </a:t>
            </a:r>
            <a:r>
              <a:rPr lang="en-US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visibility</a:t>
            </a:r>
            <a:r>
              <a:rPr lang="en-US" sz="3200" b="0" i="0" dirty="0">
                <a:solidFill>
                  <a:srgbClr val="212529"/>
                </a:solidFill>
                <a:effectLst/>
                <a:latin typeface="-apple-system"/>
              </a:rPr>
              <a:t> of a property, a method or a constant can be defined by </a:t>
            </a:r>
            <a:r>
              <a:rPr lang="en-US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prefixing</a:t>
            </a:r>
            <a:r>
              <a:rPr lang="en-US" sz="3200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en-US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the declaration </a:t>
            </a:r>
            <a:r>
              <a:rPr lang="en-US" sz="3200" b="0" i="0" dirty="0">
                <a:solidFill>
                  <a:srgbClr val="212529"/>
                </a:solidFill>
                <a:effectLst/>
                <a:latin typeface="-apple-system"/>
              </a:rPr>
              <a:t>with the </a:t>
            </a:r>
            <a:r>
              <a:rPr lang="en-US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access modifiers</a:t>
            </a:r>
            <a:r>
              <a:rPr lang="en-US" sz="32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>
              <a:solidFill>
                <a:srgbClr val="212529"/>
              </a:solidFill>
              <a:latin typeface="-apple-system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212529"/>
                </a:solidFill>
                <a:latin typeface="-apple-system"/>
              </a:rPr>
              <a:t>It allows you to control where your class members can be accessed from, for instance to prevent a certain variable to be modified from outside the class.</a:t>
            </a:r>
          </a:p>
        </p:txBody>
      </p:sp>
    </p:spTree>
    <p:extLst>
      <p:ext uri="{BB962C8B-B14F-4D97-AF65-F5344CB8AC3E}">
        <p14:creationId xmlns:p14="http://schemas.microsoft.com/office/powerpoint/2010/main" val="690360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Types of Access Modifiers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049004-FE8C-49BC-892E-9764C1DD5CCB}"/>
              </a:ext>
            </a:extLst>
          </p:cNvPr>
          <p:cNvSpPr txBox="1"/>
          <p:nvPr/>
        </p:nvSpPr>
        <p:spPr>
          <a:xfrm>
            <a:off x="614878" y="1413163"/>
            <a:ext cx="1094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endParaRPr lang="en-IN" sz="3600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xmlns="" id="{06285135-B143-4FFA-9370-94892FE9F0A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7216" y="1602293"/>
          <a:ext cx="10413339" cy="429299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80144">
                  <a:extLst>
                    <a:ext uri="{9D8B030D-6E8A-4147-A177-3AD203B41FA5}">
                      <a16:colId xmlns:a16="http://schemas.microsoft.com/office/drawing/2014/main" xmlns="" val="1757154207"/>
                    </a:ext>
                  </a:extLst>
                </a:gridCol>
                <a:gridCol w="2447562">
                  <a:extLst>
                    <a:ext uri="{9D8B030D-6E8A-4147-A177-3AD203B41FA5}">
                      <a16:colId xmlns:a16="http://schemas.microsoft.com/office/drawing/2014/main" xmlns="" val="3697400517"/>
                    </a:ext>
                  </a:extLst>
                </a:gridCol>
                <a:gridCol w="2423753">
                  <a:extLst>
                    <a:ext uri="{9D8B030D-6E8A-4147-A177-3AD203B41FA5}">
                      <a16:colId xmlns:a16="http://schemas.microsoft.com/office/drawing/2014/main" xmlns="" val="32768869"/>
                    </a:ext>
                  </a:extLst>
                </a:gridCol>
                <a:gridCol w="2561880">
                  <a:extLst>
                    <a:ext uri="{9D8B030D-6E8A-4147-A177-3AD203B41FA5}">
                      <a16:colId xmlns:a16="http://schemas.microsoft.com/office/drawing/2014/main" xmlns="" val="3096502484"/>
                    </a:ext>
                  </a:extLst>
                </a:gridCol>
              </a:tblGrid>
              <a:tr h="6169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Access Modifier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Class Level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Function Level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Variable Level</a:t>
                      </a:r>
                      <a:endParaRPr lang="en-IN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08937563"/>
                  </a:ext>
                </a:extLst>
              </a:tr>
              <a:tr h="628073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4879183"/>
                  </a:ext>
                </a:extLst>
              </a:tr>
              <a:tr h="581891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Protected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4885969"/>
                  </a:ext>
                </a:extLst>
              </a:tr>
              <a:tr h="646546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Private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3950080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Abstract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231254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Final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82079607"/>
                  </a:ext>
                </a:extLst>
              </a:tr>
              <a:tr h="600363">
                <a:tc>
                  <a:txBody>
                    <a:bodyPr/>
                    <a:lstStyle/>
                    <a:p>
                      <a:pPr algn="just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  <a:endParaRPr lang="en-IN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05290256"/>
                  </a:ext>
                </a:extLst>
              </a:tr>
            </a:tbl>
          </a:graphicData>
        </a:graphic>
      </p:graphicFrame>
      <p:pic>
        <p:nvPicPr>
          <p:cNvPr id="12" name="Graphic 11" descr="Checkmark">
            <a:extLst>
              <a:ext uri="{FF2B5EF4-FFF2-40B4-BE49-F238E27FC236}">
                <a16:creationId xmlns:a16="http://schemas.microsoft.com/office/drawing/2014/main" xmlns="" id="{E60E7921-432E-4D0F-928C-788D6A4488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62945" y="4194700"/>
            <a:ext cx="457200" cy="457200"/>
          </a:xfrm>
          <a:prstGeom prst="rect">
            <a:avLst/>
          </a:prstGeom>
        </p:spPr>
      </p:pic>
      <p:pic>
        <p:nvPicPr>
          <p:cNvPr id="13" name="Graphic 12" descr="Checkmark">
            <a:extLst>
              <a:ext uri="{FF2B5EF4-FFF2-40B4-BE49-F238E27FC236}">
                <a16:creationId xmlns:a16="http://schemas.microsoft.com/office/drawing/2014/main" xmlns="" id="{A9A5B8D3-649D-431C-BDFD-ED5321B645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62945" y="4798507"/>
            <a:ext cx="457200" cy="457200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xmlns="" id="{D16C764C-1FB5-4165-BEDD-D7EA626259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22837" y="2349363"/>
            <a:ext cx="457200" cy="457200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xmlns="" id="{7AB0230D-8334-4A74-8349-B32A73DD79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22837" y="2941606"/>
            <a:ext cx="457200" cy="457200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xmlns="" id="{91E3E6F5-1432-401D-AC81-71F075579E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22837" y="3584297"/>
            <a:ext cx="457200" cy="457200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xmlns="" id="{064A30D4-A6C0-40AD-B725-6ABF2BFFE9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22837" y="4194700"/>
            <a:ext cx="457200" cy="457200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xmlns="" id="{56872B1E-FA40-405D-88BD-67F0B074EC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22837" y="4833951"/>
            <a:ext cx="457200" cy="4572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xmlns="" id="{B8C9A3A9-DCA6-41E9-956A-354F7C0876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222837" y="5418025"/>
            <a:ext cx="457200" cy="457200"/>
          </a:xfrm>
          <a:prstGeom prst="rect">
            <a:avLst/>
          </a:prstGeom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xmlns="" id="{23240D15-496B-4BB9-B94A-8179029960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24596" y="5418025"/>
            <a:ext cx="457200" cy="457200"/>
          </a:xfrm>
          <a:prstGeom prst="rect">
            <a:avLst/>
          </a:prstGeom>
        </p:spPr>
      </p:pic>
      <p:pic>
        <p:nvPicPr>
          <p:cNvPr id="23" name="Graphic 22" descr="Checkmark">
            <a:extLst>
              <a:ext uri="{FF2B5EF4-FFF2-40B4-BE49-F238E27FC236}">
                <a16:creationId xmlns:a16="http://schemas.microsoft.com/office/drawing/2014/main" xmlns="" id="{9C06517D-38FB-4EF1-9C17-18E2E29426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07406" y="2319409"/>
            <a:ext cx="457200" cy="457200"/>
          </a:xfrm>
          <a:prstGeom prst="rect">
            <a:avLst/>
          </a:prstGeom>
        </p:spPr>
      </p:pic>
      <p:pic>
        <p:nvPicPr>
          <p:cNvPr id="24" name="Graphic 23" descr="Checkmark">
            <a:extLst>
              <a:ext uri="{FF2B5EF4-FFF2-40B4-BE49-F238E27FC236}">
                <a16:creationId xmlns:a16="http://schemas.microsoft.com/office/drawing/2014/main" xmlns="" id="{55F1A887-C36C-4A7B-B0AC-4D19EFF7B2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07406" y="2923002"/>
            <a:ext cx="457200" cy="457200"/>
          </a:xfrm>
          <a:prstGeom prst="rect">
            <a:avLst/>
          </a:prstGeom>
        </p:spPr>
      </p:pic>
      <p:pic>
        <p:nvPicPr>
          <p:cNvPr id="25" name="Graphic 24" descr="Checkmark">
            <a:extLst>
              <a:ext uri="{FF2B5EF4-FFF2-40B4-BE49-F238E27FC236}">
                <a16:creationId xmlns:a16="http://schemas.microsoft.com/office/drawing/2014/main" xmlns="" id="{0B860BC7-E0DA-4D5D-9058-EFA1D27B7F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9807406" y="3576951"/>
            <a:ext cx="457200" cy="457200"/>
          </a:xfrm>
          <a:prstGeom prst="rect">
            <a:avLst/>
          </a:prstGeom>
        </p:spPr>
      </p:pic>
      <p:pic>
        <p:nvPicPr>
          <p:cNvPr id="27" name="Graphic 26" descr="Close">
            <a:extLst>
              <a:ext uri="{FF2B5EF4-FFF2-40B4-BE49-F238E27FC236}">
                <a16:creationId xmlns:a16="http://schemas.microsoft.com/office/drawing/2014/main" xmlns="" id="{09BA0763-93BB-4546-A702-AA49E7C09E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827501" y="2349363"/>
            <a:ext cx="528088" cy="528088"/>
          </a:xfrm>
          <a:prstGeom prst="rect">
            <a:avLst/>
          </a:prstGeom>
        </p:spPr>
      </p:pic>
      <p:pic>
        <p:nvPicPr>
          <p:cNvPr id="29" name="Graphic 28" descr="Close">
            <a:extLst>
              <a:ext uri="{FF2B5EF4-FFF2-40B4-BE49-F238E27FC236}">
                <a16:creationId xmlns:a16="http://schemas.microsoft.com/office/drawing/2014/main" xmlns="" id="{F570B55D-2E07-4511-8B41-A3B00AEB06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829002" y="2904940"/>
            <a:ext cx="528088" cy="528088"/>
          </a:xfrm>
          <a:prstGeom prst="rect">
            <a:avLst/>
          </a:prstGeom>
        </p:spPr>
      </p:pic>
      <p:pic>
        <p:nvPicPr>
          <p:cNvPr id="30" name="Graphic 29" descr="Close">
            <a:extLst>
              <a:ext uri="{FF2B5EF4-FFF2-40B4-BE49-F238E27FC236}">
                <a16:creationId xmlns:a16="http://schemas.microsoft.com/office/drawing/2014/main" xmlns="" id="{1AC84C35-2901-4D60-BC54-AB037A0096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827282" y="3488774"/>
            <a:ext cx="528088" cy="528088"/>
          </a:xfrm>
          <a:prstGeom prst="rect">
            <a:avLst/>
          </a:prstGeom>
        </p:spPr>
      </p:pic>
      <p:pic>
        <p:nvPicPr>
          <p:cNvPr id="31" name="Graphic 30" descr="Close">
            <a:extLst>
              <a:ext uri="{FF2B5EF4-FFF2-40B4-BE49-F238E27FC236}">
                <a16:creationId xmlns:a16="http://schemas.microsoft.com/office/drawing/2014/main" xmlns="" id="{89ABA512-23E4-474D-A0DB-5794DECFA9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827282" y="5367199"/>
            <a:ext cx="528088" cy="528088"/>
          </a:xfrm>
          <a:prstGeom prst="rect">
            <a:avLst/>
          </a:prstGeom>
        </p:spPr>
      </p:pic>
      <p:pic>
        <p:nvPicPr>
          <p:cNvPr id="32" name="Graphic 31" descr="Close">
            <a:extLst>
              <a:ext uri="{FF2B5EF4-FFF2-40B4-BE49-F238E27FC236}">
                <a16:creationId xmlns:a16="http://schemas.microsoft.com/office/drawing/2014/main" xmlns="" id="{09A6C93A-C4D7-4C0B-BC36-1E0E7196DF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772180" y="4181800"/>
            <a:ext cx="528088" cy="528088"/>
          </a:xfrm>
          <a:prstGeom prst="rect">
            <a:avLst/>
          </a:prstGeom>
        </p:spPr>
      </p:pic>
      <p:pic>
        <p:nvPicPr>
          <p:cNvPr id="33" name="Graphic 32" descr="Close">
            <a:extLst>
              <a:ext uri="{FF2B5EF4-FFF2-40B4-BE49-F238E27FC236}">
                <a16:creationId xmlns:a16="http://schemas.microsoft.com/office/drawing/2014/main" xmlns="" id="{54DC0525-EB27-49E9-93A7-FC24C6E43A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9771524" y="4763063"/>
            <a:ext cx="528088" cy="52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17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Types of Access Modifiers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C049004-FE8C-49BC-892E-9764C1DD5CCB}"/>
              </a:ext>
            </a:extLst>
          </p:cNvPr>
          <p:cNvSpPr txBox="1"/>
          <p:nvPr/>
        </p:nvSpPr>
        <p:spPr>
          <a:xfrm>
            <a:off x="614878" y="1413163"/>
            <a:ext cx="109437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3200" b="1" i="0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Public</a:t>
            </a:r>
            <a:r>
              <a:rPr lang="en-US" sz="3200" b="0" i="0" dirty="0">
                <a:effectLst/>
              </a:rPr>
              <a:t> - It can be accessed from everywhere.</a:t>
            </a:r>
          </a:p>
          <a:p>
            <a:pPr algn="just">
              <a:buFont typeface="+mj-lt"/>
              <a:buAutoNum type="arabicPeriod"/>
            </a:pPr>
            <a:endParaRPr lang="en-US" sz="3200" b="0" i="0" dirty="0"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US" sz="3200" b="1" i="0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Private</a:t>
            </a:r>
            <a:r>
              <a:rPr lang="en-US" sz="3200" b="0" i="0" dirty="0">
                <a:effectLst/>
              </a:rPr>
              <a:t> - It can only be accessed within the class.</a:t>
            </a:r>
          </a:p>
          <a:p>
            <a:pPr algn="just">
              <a:buFont typeface="+mj-lt"/>
              <a:buAutoNum type="arabicPeriod"/>
            </a:pPr>
            <a:endParaRPr lang="en-US" sz="3200" b="1" i="0" strike="noStrike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just">
              <a:buFont typeface="+mj-lt"/>
              <a:buAutoNum type="arabicPeriod"/>
            </a:pPr>
            <a:r>
              <a:rPr lang="en-US" sz="3200" b="1" i="0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Protected</a:t>
            </a:r>
            <a:r>
              <a:rPr lang="en-US" sz="3200" b="0" i="0" dirty="0">
                <a:effectLst/>
              </a:rPr>
              <a:t> - It can be accessed by the class declared it and by the classes that inherit the above declared class.</a:t>
            </a:r>
          </a:p>
          <a:p>
            <a:pPr algn="just"/>
            <a:r>
              <a:rPr lang="en-US" sz="3200" dirty="0"/>
              <a:t/>
            </a:r>
            <a:br>
              <a:rPr lang="en-US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0221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chemeClr val="tx1"/>
                </a:solidFill>
              </a:rPr>
              <a:t>Example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2001" y="1627098"/>
          <a:ext cx="10943772" cy="4419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647924"/>
                <a:gridCol w="3647924"/>
                <a:gridCol w="3647924"/>
              </a:tblGrid>
              <a:tr h="4347817">
                <a:tc>
                  <a:txBody>
                    <a:bodyPr/>
                    <a:lstStyle/>
                    <a:p>
                      <a:pPr algn="ctr"/>
                      <a:r>
                        <a:rPr lang="en-US" sz="3200" u="sng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Public</a:t>
                      </a:r>
                    </a:p>
                    <a:p>
                      <a:pPr algn="ctr"/>
                      <a:endParaRPr lang="en-US" sz="3200" u="sng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3200" u="sng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3200" u="sng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3200" u="sng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3200" u="sng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3200" u="sng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800" b="0" u="none" dirty="0" smtClean="0">
                          <a:solidFill>
                            <a:schemeClr val="tx1"/>
                          </a:solidFill>
                        </a:rPr>
                        <a:t>Public Parking</a:t>
                      </a:r>
                      <a:r>
                        <a:rPr lang="en-US" sz="2800" b="0" u="none" baseline="0" dirty="0" smtClean="0">
                          <a:solidFill>
                            <a:schemeClr val="tx1"/>
                          </a:solidFill>
                        </a:rPr>
                        <a:t> Slot.</a:t>
                      </a:r>
                      <a:endParaRPr lang="en-IN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u="sng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Protected</a:t>
                      </a:r>
                    </a:p>
                    <a:p>
                      <a:pPr algn="ctr"/>
                      <a:endParaRPr lang="en-US" sz="3200" u="sng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3200" u="sng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3200" u="sng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3200" u="sng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3200" u="sng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3200" u="sng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2800" b="0" u="none" dirty="0" smtClean="0">
                          <a:solidFill>
                            <a:schemeClr val="tx1"/>
                          </a:solidFill>
                        </a:rPr>
                        <a:t>Protected Parking Slot</a:t>
                      </a:r>
                      <a:endParaRPr lang="en-IN" sz="28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u="sng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Private</a:t>
                      </a:r>
                    </a:p>
                    <a:p>
                      <a:pPr algn="ctr"/>
                      <a:endParaRPr lang="en-US" sz="3200" u="sng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3200" u="sng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3200" u="sng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3200" u="sng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3200" u="sng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US" sz="3200" u="sng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u="none" dirty="0" smtClean="0">
                          <a:solidFill>
                            <a:schemeClr val="tx1"/>
                          </a:solidFill>
                        </a:rPr>
                        <a:t>Private</a:t>
                      </a:r>
                      <a:r>
                        <a:rPr lang="en-US" sz="2800" b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800" b="0" u="none" dirty="0" smtClean="0">
                          <a:solidFill>
                            <a:schemeClr val="tx1"/>
                          </a:solidFill>
                        </a:rPr>
                        <a:t>Parking Slot</a:t>
                      </a:r>
                      <a:endParaRPr lang="en-IN" sz="2800" b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IN" sz="3200" u="sng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563" y="2693141"/>
            <a:ext cx="3310645" cy="21544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257" y="2693141"/>
            <a:ext cx="3424584" cy="2154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4088" y="2728201"/>
            <a:ext cx="3414426" cy="211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18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Why Access Modifiers?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30980AC-38D7-4652-9105-6E7540E10379}"/>
              </a:ext>
            </a:extLst>
          </p:cNvPr>
          <p:cNvSpPr txBox="1"/>
          <p:nvPr/>
        </p:nvSpPr>
        <p:spPr>
          <a:xfrm>
            <a:off x="715892" y="1398961"/>
            <a:ext cx="1094377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12529"/>
                </a:solidFill>
                <a:effectLst/>
              </a:rPr>
              <a:t>There are two reasons.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3200" b="0" i="0" dirty="0">
              <a:solidFill>
                <a:srgbClr val="212529"/>
              </a:solidFill>
              <a:effectLst/>
            </a:endParaRPr>
          </a:p>
          <a:p>
            <a:pPr marL="1485900" lvl="2" indent="-571500">
              <a:buFont typeface="+mj-lt"/>
              <a:buAutoNum type="romanLcPeriod"/>
            </a:pPr>
            <a:r>
              <a:rPr lang="en-US" sz="3200" b="0" i="0" dirty="0">
                <a:solidFill>
                  <a:srgbClr val="212529"/>
                </a:solidFill>
                <a:effectLst/>
              </a:rPr>
              <a:t>To validate and restrict data.</a:t>
            </a:r>
          </a:p>
          <a:p>
            <a:pPr marL="1485900" lvl="2" indent="-571500">
              <a:buFont typeface="+mj-lt"/>
              <a:buAutoNum type="romanLcPeriod"/>
            </a:pPr>
            <a:r>
              <a:rPr lang="en-US" sz="3200" b="0" i="0" dirty="0">
                <a:solidFill>
                  <a:srgbClr val="212529"/>
                </a:solidFill>
                <a:effectLst/>
              </a:rPr>
              <a:t>To keep private things private.</a:t>
            </a:r>
          </a:p>
        </p:txBody>
      </p:sp>
    </p:spTree>
    <p:extLst>
      <p:ext uri="{BB962C8B-B14F-4D97-AF65-F5344CB8AC3E}">
        <p14:creationId xmlns:p14="http://schemas.microsoft.com/office/powerpoint/2010/main" val="171469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What we have learnt?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AEA76F-F07B-4B15-8341-FAD74DBD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7" y="1673135"/>
            <a:ext cx="10515600" cy="35117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Access Modifiers.</a:t>
            </a:r>
          </a:p>
        </p:txBody>
      </p:sp>
    </p:spTree>
    <p:extLst>
      <p:ext uri="{BB962C8B-B14F-4D97-AF65-F5344CB8AC3E}">
        <p14:creationId xmlns:p14="http://schemas.microsoft.com/office/powerpoint/2010/main" val="1643804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Next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224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Abstract Class.</a:t>
            </a:r>
          </a:p>
        </p:txBody>
      </p:sp>
    </p:spTree>
    <p:extLst>
      <p:ext uri="{BB962C8B-B14F-4D97-AF65-F5344CB8AC3E}">
        <p14:creationId xmlns:p14="http://schemas.microsoft.com/office/powerpoint/2010/main" val="219031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Last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have learnt?</vt:lpstr>
      <vt:lpstr>Next Topic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BAPS</dc:creator>
  <cp:lastModifiedBy>BAPS</cp:lastModifiedBy>
  <cp:revision>1</cp:revision>
  <dcterms:created xsi:type="dcterms:W3CDTF">2021-06-13T05:18:35Z</dcterms:created>
  <dcterms:modified xsi:type="dcterms:W3CDTF">2021-06-13T05:19:23Z</dcterms:modified>
</cp:coreProperties>
</file>