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AFE2-3D35-4584-9073-3EE4FC2C6175}" type="datetimeFigureOut">
              <a:rPr lang="en-IN" smtClean="0"/>
              <a:t>07-08-2021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7BF71-6FEF-438E-B57F-C7C51CECA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8164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AFE2-3D35-4584-9073-3EE4FC2C6175}" type="datetimeFigureOut">
              <a:rPr lang="en-IN" smtClean="0"/>
              <a:t>07-08-2021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7BF71-6FEF-438E-B57F-C7C51CECA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3579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AFE2-3D35-4584-9073-3EE4FC2C6175}" type="datetimeFigureOut">
              <a:rPr lang="en-IN" smtClean="0"/>
              <a:t>07-08-2021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7BF71-6FEF-438E-B57F-C7C51CECA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1988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AFE2-3D35-4584-9073-3EE4FC2C6175}" type="datetimeFigureOut">
              <a:rPr lang="en-IN" smtClean="0"/>
              <a:t>07-08-2021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7BF71-6FEF-438E-B57F-C7C51CECA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7576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AFE2-3D35-4584-9073-3EE4FC2C6175}" type="datetimeFigureOut">
              <a:rPr lang="en-IN" smtClean="0"/>
              <a:t>07-08-2021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7BF71-6FEF-438E-B57F-C7C51CECA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003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AFE2-3D35-4584-9073-3EE4FC2C6175}" type="datetimeFigureOut">
              <a:rPr lang="en-IN" smtClean="0"/>
              <a:t>07-08-2021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7BF71-6FEF-438E-B57F-C7C51CECA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436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AFE2-3D35-4584-9073-3EE4FC2C6175}" type="datetimeFigureOut">
              <a:rPr lang="en-IN" smtClean="0"/>
              <a:t>07-08-2021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7BF71-6FEF-438E-B57F-C7C51CECA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87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AFE2-3D35-4584-9073-3EE4FC2C6175}" type="datetimeFigureOut">
              <a:rPr lang="en-IN" smtClean="0"/>
              <a:t>07-08-2021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7BF71-6FEF-438E-B57F-C7C51CECA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862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AFE2-3D35-4584-9073-3EE4FC2C6175}" type="datetimeFigureOut">
              <a:rPr lang="en-IN" smtClean="0"/>
              <a:t>07-08-2021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7BF71-6FEF-438E-B57F-C7C51CECA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803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AFE2-3D35-4584-9073-3EE4FC2C6175}" type="datetimeFigureOut">
              <a:rPr lang="en-IN" smtClean="0"/>
              <a:t>07-08-2021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7BF71-6FEF-438E-B57F-C7C51CECA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404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AFE2-3D35-4584-9073-3EE4FC2C6175}" type="datetimeFigureOut">
              <a:rPr lang="en-IN" smtClean="0"/>
              <a:t>07-08-2021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7BF71-6FEF-438E-B57F-C7C51CECA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03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8AFE2-3D35-4584-9073-3EE4FC2C6175}" type="datetimeFigureOut">
              <a:rPr lang="en-IN" smtClean="0"/>
              <a:t>07-08-2021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7BF71-6FEF-438E-B57F-C7C51CECA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705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42002" y="3214255"/>
            <a:ext cx="10838798" cy="762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Advanced PHP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42001" y="4019744"/>
            <a:ext cx="10943771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52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42002" y="3214255"/>
            <a:ext cx="10838798" cy="762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Object Oriented Programming Structure (OOPS)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42001" y="4019744"/>
            <a:ext cx="10943771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95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0172" y="32147"/>
            <a:ext cx="10087428" cy="11364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What is Programming?</a:t>
            </a:r>
          </a:p>
        </p:txBody>
      </p:sp>
      <p:sp>
        <p:nvSpPr>
          <p:cNvPr id="7" name="Rectangle 6"/>
          <p:cNvSpPr/>
          <p:nvPr/>
        </p:nvSpPr>
        <p:spPr>
          <a:xfrm>
            <a:off x="642001" y="1143194"/>
            <a:ext cx="10943771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02B4E4B-01A4-4555-8677-F0CB43049197}"/>
              </a:ext>
            </a:extLst>
          </p:cNvPr>
          <p:cNvSpPr txBox="1"/>
          <p:nvPr/>
        </p:nvSpPr>
        <p:spPr>
          <a:xfrm>
            <a:off x="1783497" y="4342937"/>
            <a:ext cx="86250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chemeClr val="accent2">
                    <a:lumMod val="75000"/>
                  </a:schemeClr>
                </a:solidFill>
              </a:rPr>
              <a:t>“Instruct the computer to perform various tasks.”</a:t>
            </a:r>
            <a:endParaRPr lang="en-IN" sz="3200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Graphic 4" descr="Programmer">
            <a:extLst>
              <a:ext uri="{FF2B5EF4-FFF2-40B4-BE49-F238E27FC236}">
                <a16:creationId xmlns="" xmlns:a16="http://schemas.microsoft.com/office/drawing/2014/main" id="{8A01D170-B1DF-4839-A989-5E52E484C8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1804" y="1932493"/>
            <a:ext cx="3149599" cy="241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45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0172" y="32147"/>
            <a:ext cx="10087428" cy="11364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Programming Methods</a:t>
            </a:r>
          </a:p>
        </p:txBody>
      </p:sp>
      <p:sp>
        <p:nvSpPr>
          <p:cNvPr id="7" name="Rectangle 6"/>
          <p:cNvSpPr/>
          <p:nvPr/>
        </p:nvSpPr>
        <p:spPr>
          <a:xfrm>
            <a:off x="642001" y="1143194"/>
            <a:ext cx="10943771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AC0D873-9C04-4E84-8F22-91316720E782}"/>
              </a:ext>
            </a:extLst>
          </p:cNvPr>
          <p:cNvSpPr txBox="1"/>
          <p:nvPr/>
        </p:nvSpPr>
        <p:spPr>
          <a:xfrm>
            <a:off x="642001" y="1431636"/>
            <a:ext cx="10943771" cy="2072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2800" b="1" dirty="0"/>
              <a:t>Procedure Oriented Programming (POP).</a:t>
            </a: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2800" b="1" dirty="0"/>
              <a:t>Object Oriented Programming (OOP).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44489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0172" y="32147"/>
            <a:ext cx="10087428" cy="11364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OOP vs. POP</a:t>
            </a:r>
          </a:p>
        </p:txBody>
      </p:sp>
      <p:sp>
        <p:nvSpPr>
          <p:cNvPr id="7" name="Rectangle 6"/>
          <p:cNvSpPr/>
          <p:nvPr/>
        </p:nvSpPr>
        <p:spPr>
          <a:xfrm>
            <a:off x="642001" y="1143194"/>
            <a:ext cx="10943771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9F2B3B7D-6127-4AF9-8F19-78C4C9FE605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42001" y="1378302"/>
          <a:ext cx="10943770" cy="4468779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433708">
                  <a:extLst>
                    <a:ext uri="{9D8B030D-6E8A-4147-A177-3AD203B41FA5}">
                      <a16:colId xmlns="" xmlns:a16="http://schemas.microsoft.com/office/drawing/2014/main" val="159714585"/>
                    </a:ext>
                  </a:extLst>
                </a:gridCol>
                <a:gridCol w="4553527">
                  <a:extLst>
                    <a:ext uri="{9D8B030D-6E8A-4147-A177-3AD203B41FA5}">
                      <a16:colId xmlns="" xmlns:a16="http://schemas.microsoft.com/office/drawing/2014/main" val="2613916991"/>
                    </a:ext>
                  </a:extLst>
                </a:gridCol>
                <a:gridCol w="3956535">
                  <a:extLst>
                    <a:ext uri="{9D8B030D-6E8A-4147-A177-3AD203B41FA5}">
                      <a16:colId xmlns="" xmlns:a16="http://schemas.microsoft.com/office/drawing/2014/main" val="2375181338"/>
                    </a:ext>
                  </a:extLst>
                </a:gridCol>
              </a:tblGrid>
              <a:tr h="112698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b="1" dirty="0">
                          <a:effectLst/>
                          <a:latin typeface="+mn-lt"/>
                        </a:rPr>
                        <a:t>Parameters</a:t>
                      </a:r>
                      <a:endParaRPr lang="en-IN" sz="2400" b="1" dirty="0">
                        <a:effectLst/>
                        <a:latin typeface="+mn-lt"/>
                      </a:endParaRPr>
                    </a:p>
                  </a:txBody>
                  <a:tcPr marL="14105" marR="14105" marT="14105" marB="1410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400" b="1" dirty="0">
                          <a:effectLst/>
                          <a:latin typeface="+mn-lt"/>
                        </a:rPr>
                        <a:t>Object Oriented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400" b="1" dirty="0">
                          <a:effectLst/>
                          <a:latin typeface="+mn-lt"/>
                        </a:rPr>
                        <a:t>Programming (OOP)</a:t>
                      </a:r>
                      <a:endParaRPr lang="en-IN" sz="2400" dirty="0">
                        <a:effectLst/>
                        <a:latin typeface="+mn-lt"/>
                      </a:endParaRPr>
                    </a:p>
                  </a:txBody>
                  <a:tcPr marL="14105" marR="14105" marT="14105" marB="1410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400" b="1" dirty="0">
                          <a:effectLst/>
                          <a:latin typeface="+mn-lt"/>
                        </a:rPr>
                        <a:t>Procedure Oriented Programming (POP)</a:t>
                      </a:r>
                      <a:endParaRPr lang="en-IN" sz="2400" dirty="0">
                        <a:effectLst/>
                        <a:latin typeface="+mn-lt"/>
                      </a:endParaRPr>
                    </a:p>
                  </a:txBody>
                  <a:tcPr marL="14105" marR="14105" marT="14105" marB="1410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04157357"/>
                  </a:ext>
                </a:extLst>
              </a:tr>
              <a:tr h="12344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400" b="1" dirty="0">
                          <a:effectLst/>
                          <a:latin typeface="+mn-lt"/>
                        </a:rPr>
                        <a:t>Problem Solving</a:t>
                      </a:r>
                      <a:endParaRPr lang="en-IN" sz="2400" dirty="0">
                        <a:effectLst/>
                        <a:latin typeface="+mn-lt"/>
                      </a:endParaRPr>
                    </a:p>
                  </a:txBody>
                  <a:tcPr marL="14105" marR="14105" marT="14105" marB="1410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Importance is given to objects.</a:t>
                      </a:r>
                    </a:p>
                  </a:txBody>
                  <a:tcPr marL="14105" marR="14105" marT="14105" marB="1410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Importance is given to functions or procedures. </a:t>
                      </a:r>
                    </a:p>
                  </a:txBody>
                  <a:tcPr marL="14105" marR="14105" marT="14105" marB="1410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19671088"/>
                  </a:ext>
                </a:extLst>
              </a:tr>
              <a:tr h="98036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400" b="1" dirty="0">
                          <a:effectLst/>
                          <a:latin typeface="+mn-lt"/>
                        </a:rPr>
                        <a:t>Approach</a:t>
                      </a:r>
                      <a:endParaRPr lang="en-IN" sz="2400" dirty="0">
                        <a:effectLst/>
                        <a:latin typeface="+mn-lt"/>
                      </a:endParaRPr>
                    </a:p>
                  </a:txBody>
                  <a:tcPr marL="14105" marR="14105" marT="14105" marB="1410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It follows bottom up approach.</a:t>
                      </a:r>
                    </a:p>
                  </a:txBody>
                  <a:tcPr marL="14105" marR="14105" marT="14105" marB="1410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>
                          <a:effectLst/>
                          <a:latin typeface="+mn-lt"/>
                        </a:rPr>
                        <a:t>It follows top down approach.</a:t>
                      </a:r>
                    </a:p>
                  </a:txBody>
                  <a:tcPr marL="14105" marR="14105" marT="14105" marB="1410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26364913"/>
                  </a:ext>
                </a:extLst>
              </a:tr>
              <a:tr h="112698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400" b="1" dirty="0">
                          <a:effectLst/>
                          <a:latin typeface="+mn-lt"/>
                        </a:rPr>
                        <a:t>Code Reusability</a:t>
                      </a:r>
                      <a:endParaRPr lang="en-IN" sz="2400" dirty="0">
                        <a:effectLst/>
                        <a:latin typeface="+mn-lt"/>
                      </a:endParaRPr>
                    </a:p>
                  </a:txBody>
                  <a:tcPr marL="14105" marR="14105" marT="14105" marB="1410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The existing code can be reused by the feature called inheritance.</a:t>
                      </a:r>
                    </a:p>
                  </a:txBody>
                  <a:tcPr marL="14105" marR="14105" marT="14105" marB="1410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There is no such feature.</a:t>
                      </a:r>
                    </a:p>
                  </a:txBody>
                  <a:tcPr marL="14105" marR="14105" marT="14105" marB="1410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641195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221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0172" y="32147"/>
            <a:ext cx="10087428" cy="11364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OOP vs. POP</a:t>
            </a:r>
          </a:p>
        </p:txBody>
      </p:sp>
      <p:sp>
        <p:nvSpPr>
          <p:cNvPr id="7" name="Rectangle 6"/>
          <p:cNvSpPr/>
          <p:nvPr/>
        </p:nvSpPr>
        <p:spPr>
          <a:xfrm>
            <a:off x="642001" y="1143194"/>
            <a:ext cx="10943771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B18872AE-A984-4D5C-BDE5-6030087AEE3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4115" y="1405234"/>
          <a:ext cx="10943770" cy="522625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433708">
                  <a:extLst>
                    <a:ext uri="{9D8B030D-6E8A-4147-A177-3AD203B41FA5}">
                      <a16:colId xmlns="" xmlns:a16="http://schemas.microsoft.com/office/drawing/2014/main" val="413210425"/>
                    </a:ext>
                  </a:extLst>
                </a:gridCol>
                <a:gridCol w="4507345">
                  <a:extLst>
                    <a:ext uri="{9D8B030D-6E8A-4147-A177-3AD203B41FA5}">
                      <a16:colId xmlns="" xmlns:a16="http://schemas.microsoft.com/office/drawing/2014/main" val="3507096320"/>
                    </a:ext>
                  </a:extLst>
                </a:gridCol>
                <a:gridCol w="4002717">
                  <a:extLst>
                    <a:ext uri="{9D8B030D-6E8A-4147-A177-3AD203B41FA5}">
                      <a16:colId xmlns="" xmlns:a16="http://schemas.microsoft.com/office/drawing/2014/main" val="1932024199"/>
                    </a:ext>
                  </a:extLst>
                </a:gridCol>
              </a:tblGrid>
              <a:tr h="17713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400" b="1" dirty="0">
                          <a:effectLst/>
                          <a:latin typeface="+mn-lt"/>
                        </a:rPr>
                        <a:t>Data Hiding</a:t>
                      </a:r>
                      <a:endParaRPr lang="en-IN" sz="2400" dirty="0">
                        <a:effectLst/>
                        <a:latin typeface="+mn-lt"/>
                      </a:endParaRPr>
                    </a:p>
                  </a:txBody>
                  <a:tcPr marL="14105" marR="14105" marT="14105" marB="1410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The data is kept secure in class using access specifiers private and protected.  </a:t>
                      </a:r>
                    </a:p>
                  </a:txBody>
                  <a:tcPr marL="14105" marR="14105" marT="14105" marB="1410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The data is less secure as this pattern doesn’t provide any way to hide it.</a:t>
                      </a:r>
                    </a:p>
                  </a:txBody>
                  <a:tcPr marL="14105" marR="14105" marT="14105" marB="1410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74404451"/>
                  </a:ext>
                </a:extLst>
              </a:tr>
              <a:tr h="131228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400" b="1" dirty="0">
                          <a:effectLst/>
                          <a:latin typeface="+mn-lt"/>
                        </a:rPr>
                        <a:t>Modification</a:t>
                      </a:r>
                      <a:endParaRPr lang="en-IN" sz="2400" dirty="0">
                        <a:effectLst/>
                        <a:latin typeface="+mn-lt"/>
                      </a:endParaRPr>
                    </a:p>
                  </a:txBody>
                  <a:tcPr marL="14105" marR="14105" marT="14105" marB="1410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Addition and modifications of new feature(s) is easier.</a:t>
                      </a:r>
                    </a:p>
                  </a:txBody>
                  <a:tcPr marL="14105" marR="14105" marT="14105" marB="1410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Addition and modifications of new feature(s) is difficult.</a:t>
                      </a:r>
                    </a:p>
                  </a:txBody>
                  <a:tcPr marL="14105" marR="14105" marT="14105" marB="1410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98683398"/>
                  </a:ext>
                </a:extLst>
              </a:tr>
              <a:tr h="131480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400" b="1" dirty="0">
                          <a:effectLst/>
                          <a:latin typeface="+mn-lt"/>
                        </a:rPr>
                        <a:t>Problem Size</a:t>
                      </a:r>
                      <a:endParaRPr lang="en-IN" sz="2400" dirty="0">
                        <a:effectLst/>
                        <a:latin typeface="+mn-lt"/>
                      </a:endParaRPr>
                    </a:p>
                  </a:txBody>
                  <a:tcPr marL="14105" marR="14105" marT="14105" marB="1410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It is suitable for solving huge problems.</a:t>
                      </a:r>
                    </a:p>
                  </a:txBody>
                  <a:tcPr marL="14105" marR="14105" marT="14105" marB="1410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It is not suitable for solving huge problems.</a:t>
                      </a:r>
                    </a:p>
                  </a:txBody>
                  <a:tcPr marL="14105" marR="14105" marT="14105" marB="1410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90262701"/>
                  </a:ext>
                </a:extLst>
              </a:tr>
              <a:tr h="82780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400" b="1" dirty="0">
                          <a:effectLst/>
                          <a:latin typeface="+mn-lt"/>
                        </a:rPr>
                        <a:t>Example</a:t>
                      </a:r>
                      <a:endParaRPr lang="en-IN" sz="2400" dirty="0">
                        <a:effectLst/>
                        <a:latin typeface="+mn-lt"/>
                      </a:endParaRPr>
                    </a:p>
                  </a:txBody>
                  <a:tcPr marL="14105" marR="14105" marT="14105" marB="1410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PHP, C++, Java and Python.</a:t>
                      </a:r>
                    </a:p>
                  </a:txBody>
                  <a:tcPr marL="14105" marR="14105" marT="14105" marB="1410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C, Fortran and Pascal.</a:t>
                      </a:r>
                    </a:p>
                  </a:txBody>
                  <a:tcPr marL="14105" marR="14105" marT="14105" marB="1410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59431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088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0172" y="32147"/>
            <a:ext cx="10087428" cy="11364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OOP vs. POP</a:t>
            </a:r>
          </a:p>
        </p:txBody>
      </p:sp>
      <p:sp>
        <p:nvSpPr>
          <p:cNvPr id="7" name="Rectangle 6"/>
          <p:cNvSpPr/>
          <p:nvPr/>
        </p:nvSpPr>
        <p:spPr>
          <a:xfrm>
            <a:off x="642001" y="1143194"/>
            <a:ext cx="10943771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="" xmlns:a16="http://schemas.microsoft.com/office/drawing/2014/main" id="{3A577DE5-48B4-40F5-BDDD-CFF34A1996C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42001" y="1522583"/>
          <a:ext cx="10943770" cy="491516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5471885">
                  <a:extLst>
                    <a:ext uri="{9D8B030D-6E8A-4147-A177-3AD203B41FA5}">
                      <a16:colId xmlns="" xmlns:a16="http://schemas.microsoft.com/office/drawing/2014/main" val="1648540912"/>
                    </a:ext>
                  </a:extLst>
                </a:gridCol>
                <a:gridCol w="5471885">
                  <a:extLst>
                    <a:ext uri="{9D8B030D-6E8A-4147-A177-3AD203B41FA5}">
                      <a16:colId xmlns="" xmlns:a16="http://schemas.microsoft.com/office/drawing/2014/main" val="927867921"/>
                    </a:ext>
                  </a:extLst>
                </a:gridCol>
              </a:tblGrid>
              <a:tr h="491516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Object oriented programming (OOP)</a:t>
                      </a:r>
                      <a:endParaRPr lang="en-IN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Procedure oriented programming (POP)</a:t>
                      </a:r>
                      <a:endParaRPr lang="en-IN" sz="1600" dirty="0"/>
                    </a:p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62512923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9448D3DB-EAB1-450E-ACE9-0F78DBAFB6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022764"/>
            <a:ext cx="5283200" cy="408247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FB0D9914-DD5C-4CEE-BEB3-917572938C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505" y="2279663"/>
            <a:ext cx="4638095" cy="334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06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F98F1F-13DB-49AE-A812-75DD0F82A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693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+mn-lt"/>
              </a:rPr>
              <a:t>What we have learnt?</a:t>
            </a:r>
            <a:endParaRPr lang="en-IN" sz="5400" b="1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F024994D-A8BA-4C03-A6E6-4009ADDF3DB0}"/>
              </a:ext>
            </a:extLst>
          </p:cNvPr>
          <p:cNvSpPr/>
          <p:nvPr/>
        </p:nvSpPr>
        <p:spPr>
          <a:xfrm>
            <a:off x="689427" y="1283696"/>
            <a:ext cx="10943771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BAEA76F-F07B-4B15-8341-FAD74DBD2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427" y="1673135"/>
            <a:ext cx="10943770" cy="3511730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 smtClean="0">
                <a:solidFill>
                  <a:schemeClr val="accent2">
                    <a:lumMod val="75000"/>
                  </a:schemeClr>
                </a:solidFill>
                <a:effectLst/>
              </a:rPr>
              <a:t>Advanced PHP introduction.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POP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vs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 OOP.</a:t>
            </a:r>
            <a:endParaRPr lang="en-US" b="1" i="0" dirty="0">
              <a:solidFill>
                <a:schemeClr val="accent2">
                  <a:lumMod val="7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5984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F98F1F-13DB-49AE-A812-75DD0F82A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693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+mn-lt"/>
              </a:rPr>
              <a:t>Next Topic</a:t>
            </a:r>
            <a:endParaRPr lang="en-IN" sz="5400" b="1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F024994D-A8BA-4C03-A6E6-4009ADDF3DB0}"/>
              </a:ext>
            </a:extLst>
          </p:cNvPr>
          <p:cNvSpPr/>
          <p:nvPr/>
        </p:nvSpPr>
        <p:spPr>
          <a:xfrm>
            <a:off x="689427" y="1283696"/>
            <a:ext cx="10943771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OOP </a:t>
            </a:r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Introduction.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9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we have learnt?</vt:lpstr>
      <vt:lpstr>Next Topic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BAPS</dc:creator>
  <cp:lastModifiedBy>BAPS</cp:lastModifiedBy>
  <cp:revision>1</cp:revision>
  <dcterms:created xsi:type="dcterms:W3CDTF">2021-08-07T06:50:07Z</dcterms:created>
  <dcterms:modified xsi:type="dcterms:W3CDTF">2021-08-07T06:50:53Z</dcterms:modified>
</cp:coreProperties>
</file>