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9B46-EC45-41C2-A84B-BF50E6A24B58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B150-68A8-42DC-9FA1-1CB5B1865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9B46-EC45-41C2-A84B-BF50E6A24B58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B150-68A8-42DC-9FA1-1CB5B1865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06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9B46-EC45-41C2-A84B-BF50E6A24B58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B150-68A8-42DC-9FA1-1CB5B1865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95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9B46-EC45-41C2-A84B-BF50E6A24B58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B150-68A8-42DC-9FA1-1CB5B1865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6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9B46-EC45-41C2-A84B-BF50E6A24B58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B150-68A8-42DC-9FA1-1CB5B1865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19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9B46-EC45-41C2-A84B-BF50E6A24B58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B150-68A8-42DC-9FA1-1CB5B1865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20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9B46-EC45-41C2-A84B-BF50E6A24B58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B150-68A8-42DC-9FA1-1CB5B1865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08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9B46-EC45-41C2-A84B-BF50E6A24B58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B150-68A8-42DC-9FA1-1CB5B1865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3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9B46-EC45-41C2-A84B-BF50E6A24B58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B150-68A8-42DC-9FA1-1CB5B1865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9B46-EC45-41C2-A84B-BF50E6A24B58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B150-68A8-42DC-9FA1-1CB5B1865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73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9B46-EC45-41C2-A84B-BF50E6A24B58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7B150-68A8-42DC-9FA1-1CB5B1865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7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A9B46-EC45-41C2-A84B-BF50E6A24B58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7B150-68A8-42DC-9FA1-1CB5B1865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0172" y="2608981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Final Keyword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2000" y="3745450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What we have learnt?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AEA76F-F07B-4B15-8341-FAD74DB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7" y="1673135"/>
            <a:ext cx="10515600" cy="351173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OOP Final Keyword.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Next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2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PHP Email Handling.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0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Last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7" y="1603952"/>
            <a:ext cx="10943771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Type Hinting.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Final Keyword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C137CB9-8FDA-4007-A7B6-88A11D4991A2}"/>
              </a:ext>
            </a:extLst>
          </p:cNvPr>
          <p:cNvSpPr txBox="1"/>
          <p:nvPr/>
        </p:nvSpPr>
        <p:spPr>
          <a:xfrm>
            <a:off x="642001" y="1403928"/>
            <a:ext cx="109437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The </a:t>
            </a:r>
            <a:r>
              <a:rPr lang="en-US" sz="3200" i="1" dirty="0"/>
              <a:t>final keyword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prevents child classes from overriding </a:t>
            </a:r>
            <a:r>
              <a:rPr lang="en-US" sz="3200" dirty="0"/>
              <a:t>a method by prefixing the definition with </a:t>
            </a: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If </a:t>
            </a:r>
            <a:r>
              <a:rPr lang="en-US" sz="3200" dirty="0"/>
              <a:t>the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3200" dirty="0"/>
              <a:t> itself is being defined </a:t>
            </a:r>
            <a:r>
              <a:rPr lang="en-US" sz="3200" i="1" dirty="0"/>
              <a:t>final</a:t>
            </a:r>
            <a:r>
              <a:rPr lang="en-US" sz="3200" dirty="0"/>
              <a:t> then it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cannot be extended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0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Types of Access Modifiers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049004-FE8C-49BC-892E-9764C1DD5CCB}"/>
              </a:ext>
            </a:extLst>
          </p:cNvPr>
          <p:cNvSpPr txBox="1"/>
          <p:nvPr/>
        </p:nvSpPr>
        <p:spPr>
          <a:xfrm>
            <a:off x="614878" y="1413163"/>
            <a:ext cx="1094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IN" sz="3600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="" xmlns:a16="http://schemas.microsoft.com/office/drawing/2014/main" id="{06285135-B143-4FFA-9370-94892FE9F0A5}"/>
              </a:ext>
            </a:extLst>
          </p:cNvPr>
          <p:cNvGraphicFramePr>
            <a:graphicFrameLocks noGrp="1"/>
          </p:cNvGraphicFramePr>
          <p:nvPr/>
        </p:nvGraphicFramePr>
        <p:xfrm>
          <a:off x="907216" y="1602293"/>
          <a:ext cx="10413339" cy="42929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80144">
                  <a:extLst>
                    <a:ext uri="{9D8B030D-6E8A-4147-A177-3AD203B41FA5}">
                      <a16:colId xmlns="" xmlns:a16="http://schemas.microsoft.com/office/drawing/2014/main" val="1757154207"/>
                    </a:ext>
                  </a:extLst>
                </a:gridCol>
                <a:gridCol w="2447562">
                  <a:extLst>
                    <a:ext uri="{9D8B030D-6E8A-4147-A177-3AD203B41FA5}">
                      <a16:colId xmlns="" xmlns:a16="http://schemas.microsoft.com/office/drawing/2014/main" val="3697400517"/>
                    </a:ext>
                  </a:extLst>
                </a:gridCol>
                <a:gridCol w="2423753">
                  <a:extLst>
                    <a:ext uri="{9D8B030D-6E8A-4147-A177-3AD203B41FA5}">
                      <a16:colId xmlns="" xmlns:a16="http://schemas.microsoft.com/office/drawing/2014/main" val="32768869"/>
                    </a:ext>
                  </a:extLst>
                </a:gridCol>
                <a:gridCol w="2561880">
                  <a:extLst>
                    <a:ext uri="{9D8B030D-6E8A-4147-A177-3AD203B41FA5}">
                      <a16:colId xmlns="" xmlns:a16="http://schemas.microsoft.com/office/drawing/2014/main" val="3096502484"/>
                    </a:ext>
                  </a:extLst>
                </a:gridCol>
              </a:tblGrid>
              <a:tr h="6169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Access Modifier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Class Level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Function Level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Variable Level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8937563"/>
                  </a:ext>
                </a:extLst>
              </a:tr>
              <a:tr h="628073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4879183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4885969"/>
                  </a:ext>
                </a:extLst>
              </a:tr>
              <a:tr h="646546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395008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Abstract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4231254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Final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2079607"/>
                  </a:ext>
                </a:extLst>
              </a:tr>
              <a:tr h="600363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05290256"/>
                  </a:ext>
                </a:extLst>
              </a:tr>
            </a:tbl>
          </a:graphicData>
        </a:graphic>
      </p:graphicFrame>
      <p:pic>
        <p:nvPicPr>
          <p:cNvPr id="12" name="Graphic 11" descr="Checkmark">
            <a:extLst>
              <a:ext uri="{FF2B5EF4-FFF2-40B4-BE49-F238E27FC236}">
                <a16:creationId xmlns="" xmlns:a16="http://schemas.microsoft.com/office/drawing/2014/main" id="{E60E7921-432E-4D0F-928C-788D6A448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2945" y="4194700"/>
            <a:ext cx="457200" cy="457200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="" xmlns:a16="http://schemas.microsoft.com/office/drawing/2014/main" id="{A9A5B8D3-649D-431C-BDFD-ED5321B645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2945" y="4798507"/>
            <a:ext cx="457200" cy="457200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="" xmlns:a16="http://schemas.microsoft.com/office/drawing/2014/main" id="{D16C764C-1FB5-4165-BEDD-D7EA626259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837" y="2349363"/>
            <a:ext cx="457200" cy="457200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="" xmlns:a16="http://schemas.microsoft.com/office/drawing/2014/main" id="{7AB0230D-8334-4A74-8349-B32A73DD79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837" y="2941606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="" xmlns:a16="http://schemas.microsoft.com/office/drawing/2014/main" id="{91E3E6F5-1432-401D-AC81-71F075579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837" y="3584297"/>
            <a:ext cx="457200" cy="457200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="" xmlns:a16="http://schemas.microsoft.com/office/drawing/2014/main" id="{064A30D4-A6C0-40AD-B725-6ABF2BFFE9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837" y="4194700"/>
            <a:ext cx="457200" cy="457200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="" xmlns:a16="http://schemas.microsoft.com/office/drawing/2014/main" id="{56872B1E-FA40-405D-88BD-67F0B074E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837" y="4833951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="" xmlns:a16="http://schemas.microsoft.com/office/drawing/2014/main" id="{B8C9A3A9-DCA6-41E9-956A-354F7C0876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2837" y="5418025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="" xmlns:a16="http://schemas.microsoft.com/office/drawing/2014/main" id="{23240D15-496B-4BB9-B94A-8179029960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4596" y="5418025"/>
            <a:ext cx="457200" cy="457200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="" xmlns:a16="http://schemas.microsoft.com/office/drawing/2014/main" id="{9C06517D-38FB-4EF1-9C17-18E2E2942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7406" y="2319409"/>
            <a:ext cx="457200" cy="457200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="" xmlns:a16="http://schemas.microsoft.com/office/drawing/2014/main" id="{55F1A887-C36C-4A7B-B0AC-4D19EFF7B2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7406" y="2923002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="" xmlns:a16="http://schemas.microsoft.com/office/drawing/2014/main" id="{0B860BC7-E0DA-4D5D-9058-EFA1D27B7F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7406" y="3576951"/>
            <a:ext cx="457200" cy="457200"/>
          </a:xfrm>
          <a:prstGeom prst="rect">
            <a:avLst/>
          </a:prstGeom>
        </p:spPr>
      </p:pic>
      <p:pic>
        <p:nvPicPr>
          <p:cNvPr id="27" name="Graphic 26" descr="Close">
            <a:extLst>
              <a:ext uri="{FF2B5EF4-FFF2-40B4-BE49-F238E27FC236}">
                <a16:creationId xmlns="" xmlns:a16="http://schemas.microsoft.com/office/drawing/2014/main" id="{09BA0763-93BB-4546-A702-AA49E7C09E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7501" y="2349363"/>
            <a:ext cx="528088" cy="528088"/>
          </a:xfrm>
          <a:prstGeom prst="rect">
            <a:avLst/>
          </a:prstGeom>
        </p:spPr>
      </p:pic>
      <p:pic>
        <p:nvPicPr>
          <p:cNvPr id="29" name="Graphic 28" descr="Close">
            <a:extLst>
              <a:ext uri="{FF2B5EF4-FFF2-40B4-BE49-F238E27FC236}">
                <a16:creationId xmlns="" xmlns:a16="http://schemas.microsoft.com/office/drawing/2014/main" id="{F570B55D-2E07-4511-8B41-A3B00AEB06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9002" y="2904940"/>
            <a:ext cx="528088" cy="528088"/>
          </a:xfrm>
          <a:prstGeom prst="rect">
            <a:avLst/>
          </a:prstGeom>
        </p:spPr>
      </p:pic>
      <p:pic>
        <p:nvPicPr>
          <p:cNvPr id="30" name="Graphic 29" descr="Close">
            <a:extLst>
              <a:ext uri="{FF2B5EF4-FFF2-40B4-BE49-F238E27FC236}">
                <a16:creationId xmlns="" xmlns:a16="http://schemas.microsoft.com/office/drawing/2014/main" id="{1AC84C35-2901-4D60-BC54-AB037A0096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7282" y="3488774"/>
            <a:ext cx="528088" cy="528088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="" xmlns:a16="http://schemas.microsoft.com/office/drawing/2014/main" id="{89ABA512-23E4-474D-A0DB-5794DECFA9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7282" y="5367199"/>
            <a:ext cx="528088" cy="528088"/>
          </a:xfrm>
          <a:prstGeom prst="rect">
            <a:avLst/>
          </a:prstGeom>
        </p:spPr>
      </p:pic>
      <p:pic>
        <p:nvPicPr>
          <p:cNvPr id="32" name="Graphic 31" descr="Close">
            <a:extLst>
              <a:ext uri="{FF2B5EF4-FFF2-40B4-BE49-F238E27FC236}">
                <a16:creationId xmlns="" xmlns:a16="http://schemas.microsoft.com/office/drawing/2014/main" id="{09A6C93A-C4D7-4C0B-BC36-1E0E7196DF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2180" y="4181800"/>
            <a:ext cx="528088" cy="528088"/>
          </a:xfrm>
          <a:prstGeom prst="rect">
            <a:avLst/>
          </a:prstGeom>
        </p:spPr>
      </p:pic>
      <p:pic>
        <p:nvPicPr>
          <p:cNvPr id="33" name="Graphic 32" descr="Close">
            <a:extLst>
              <a:ext uri="{FF2B5EF4-FFF2-40B4-BE49-F238E27FC236}">
                <a16:creationId xmlns="" xmlns:a16="http://schemas.microsoft.com/office/drawing/2014/main" id="{54DC0525-EB27-49E9-93A7-FC24C6E43A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1524" y="4763063"/>
            <a:ext cx="528088" cy="5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What we have learnt?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AEA76F-F07B-4B15-8341-FAD74DB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7" y="1673135"/>
            <a:ext cx="10515600" cy="351173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OOP Final Keyword.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Next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2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PHP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Final Keyword with an example.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9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0172" y="2608981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Final Keyword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2000" y="3745450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Last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7" y="1603952"/>
            <a:ext cx="10943771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Final Keyword.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Advantages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C137CB9-8FDA-4007-A7B6-88A11D4991A2}"/>
              </a:ext>
            </a:extLst>
          </p:cNvPr>
          <p:cNvSpPr txBox="1"/>
          <p:nvPr/>
        </p:nvSpPr>
        <p:spPr>
          <a:xfrm>
            <a:off x="642001" y="1403928"/>
            <a:ext cx="109437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i="1" dirty="0" smtClean="0"/>
              <a:t>Final class concept </a:t>
            </a:r>
            <a:r>
              <a:rPr lang="en-US" sz="3200" dirty="0" smtClean="0"/>
              <a:t>is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unique and non-extendable </a:t>
            </a:r>
            <a:r>
              <a:rPr lang="en-US" sz="3200" dirty="0" smtClean="0"/>
              <a:t>like the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normal classes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 smtClean="0"/>
              <a:t>PHP </a:t>
            </a:r>
            <a:r>
              <a:rPr lang="en-US" sz="3200" i="1" dirty="0"/>
              <a:t>Final Class concept</a:t>
            </a:r>
            <a:r>
              <a:rPr lang="en-US" sz="3200" dirty="0"/>
              <a:t> will prevent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inheritance</a:t>
            </a:r>
            <a:r>
              <a:rPr lang="en-US" sz="3200" dirty="0" smtClean="0"/>
              <a:t> </a:t>
            </a:r>
            <a:r>
              <a:rPr lang="en-US" sz="3200" dirty="0"/>
              <a:t>functionality and also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encourages the composition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The </a:t>
            </a:r>
            <a:r>
              <a:rPr lang="en-US" sz="3200" i="1" dirty="0"/>
              <a:t>final </a:t>
            </a:r>
            <a:r>
              <a:rPr lang="en-US" sz="3200" i="1" dirty="0" smtClean="0"/>
              <a:t>class or method</a:t>
            </a:r>
            <a:r>
              <a:rPr lang="en-US" sz="3200" dirty="0" smtClean="0"/>
              <a:t> </a:t>
            </a:r>
            <a:r>
              <a:rPr lang="en-US" sz="3200" dirty="0"/>
              <a:t>will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prevent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class or method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from overriding </a:t>
            </a:r>
            <a:r>
              <a:rPr lang="en-US" sz="3200" dirty="0"/>
              <a:t>the child </a:t>
            </a:r>
            <a:r>
              <a:rPr lang="en-US" sz="3200" dirty="0" smtClean="0"/>
              <a:t>classes or methods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351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Last Topic</vt:lpstr>
      <vt:lpstr>PowerPoint Presentation</vt:lpstr>
      <vt:lpstr>PowerPoint Presentation</vt:lpstr>
      <vt:lpstr>What we have learnt?</vt:lpstr>
      <vt:lpstr>Next Topic</vt:lpstr>
      <vt:lpstr>PowerPoint Presentation</vt:lpstr>
      <vt:lpstr>Last Topic</vt:lpstr>
      <vt:lpstr>PowerPoint Presentation</vt:lpstr>
      <vt:lpstr>What we have learnt?</vt:lpstr>
      <vt:lpstr>Next Topic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LV</cp:lastModifiedBy>
  <cp:revision>6</cp:revision>
  <dcterms:created xsi:type="dcterms:W3CDTF">2021-07-03T04:13:45Z</dcterms:created>
  <dcterms:modified xsi:type="dcterms:W3CDTF">2021-09-12T06:28:30Z</dcterms:modified>
</cp:coreProperties>
</file>