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2" r:id="rId2"/>
    <p:sldId id="713" r:id="rId3"/>
    <p:sldId id="714" r:id="rId4"/>
    <p:sldId id="722" r:id="rId5"/>
    <p:sldId id="721" r:id="rId6"/>
    <p:sldId id="724" r:id="rId7"/>
    <p:sldId id="725" r:id="rId8"/>
    <p:sldId id="726" r:id="rId9"/>
    <p:sldId id="727" r:id="rId10"/>
    <p:sldId id="715" r:id="rId11"/>
    <p:sldId id="723" r:id="rId12"/>
    <p:sldId id="719" r:id="rId13"/>
    <p:sldId id="72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16B14-D180-4CC3-8137-BECA5AB81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1BCA20E-58A6-4A3B-99B8-89DF78F9B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3429E-1128-4C2F-ADEB-CF6B5091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72-F3C0-4742-B7E5-92B0A52AEA0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F95339-FD92-44B1-88F0-0F51DD48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A6240D-558C-4502-80B8-7931A596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1BA-5212-42E2-AF21-553F8D73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1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3D339-6648-4DB5-808C-6CB17D27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D7BC5C-8197-476F-9ABB-F13A335A2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677C73-DA35-4DE6-AE86-E977BAD9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72-F3C0-4742-B7E5-92B0A52AEA0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8E0B47-78BE-475A-8DDA-4F196244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51193D-F1C8-491F-8356-62F5768B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1BA-5212-42E2-AF21-553F8D73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E250D28-0A10-44BC-8A76-564D2F80D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3785D45-C291-40D2-8C7C-74F7B1E98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276A3B-7D1F-4241-AEB6-C661E6B5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72-F3C0-4742-B7E5-92B0A52AEA0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37B327-931C-42C3-8747-035D0242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055FCE-139E-4588-B477-A3174442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1BA-5212-42E2-AF21-553F8D73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E255C0-859B-480D-B5DB-4A8D24D7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2822D-A6C7-4C78-B277-1EB14AA3B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FEA644-CEDC-4D3B-A557-191E3E73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72-F3C0-4742-B7E5-92B0A52AEA0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1FE6E6-771E-44B4-9734-58A5E6B8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644409-D69F-4CE3-BC4E-0F78262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1BA-5212-42E2-AF21-553F8D73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1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DCB2D5-E748-4B7F-A171-C5D23BFB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71444B-7A7C-48F8-9BE2-0344DE696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7C3270-D394-4E2D-BBA7-9FEE088B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72-F3C0-4742-B7E5-92B0A52AEA0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77FC2E-1EAC-4CC9-876E-0547903B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E48FB3-E4DE-415D-B576-172E972A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1BA-5212-42E2-AF21-553F8D73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7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955FD9-0D41-4C3A-94F3-5540937C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D657DF-549B-4670-8D38-37F12C60F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CB02601-6A51-4C01-8A29-7B5ECFFE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E96725-D365-4A78-B46C-D7874CAB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72-F3C0-4742-B7E5-92B0A52AEA0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074C1B-E059-4724-BF76-C355FF04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1B8F04-CB28-41A3-858A-710F4A4E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1BA-5212-42E2-AF21-553F8D73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2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E61F26-1F78-437E-B5E0-D13E0EE8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136F17-FB95-4FA0-B90E-0B429309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9AEF8C-5BAC-44D9-835F-65ED18692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26E106A-A8BF-48F9-A1AD-3F2DDBF42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D792F04-3655-4B91-BC43-DABE460B3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249EB02-34AC-4140-B105-1A3C0F11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72-F3C0-4742-B7E5-92B0A52AEA0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DF948-D7A5-4C64-9237-32FA50DE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BCB70A7-2FC6-4F20-AB98-52A1441F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1BA-5212-42E2-AF21-553F8D73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7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44D077-1FEA-4F8F-B758-51EC8080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3C28B8D-18AE-4952-94FD-25D3496A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72-F3C0-4742-B7E5-92B0A52AEA0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13870F-7C6E-4C89-9ECC-14654DFF0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5BB3B69-120A-472E-923A-DC1F4E6A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1BA-5212-42E2-AF21-553F8D73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7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5A5B828-B2B9-4406-B980-445CECE3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72-F3C0-4742-B7E5-92B0A52AEA0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A059489-7635-4E25-A25F-1C9D2895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FA0740-43E5-4BE9-87E0-1E28A507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1BA-5212-42E2-AF21-553F8D73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3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1DCEFE-98C0-484A-BD45-F525E2B1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BD8040-D170-4786-A60E-B58F91845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0129B-C90D-4E3E-92BF-D665894C2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935F59-DE70-4448-B464-A053BCEC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72-F3C0-4742-B7E5-92B0A52AEA0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EB1B0D-87DD-4D2C-866B-ED2AEC72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AD33A1-5AED-4E95-97EC-87E58F76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1BA-5212-42E2-AF21-553F8D73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4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629466-820D-409A-B0CF-66C3F4A2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68964C7-DFBF-40F6-AC59-46A4E05BB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4D09F23-18FE-4CCB-AA47-CD49E2824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DF0406-493B-49D8-95FA-166D9416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A072-F3C0-4742-B7E5-92B0A52AEA0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96DA40-128C-4890-9141-38C324CEF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1D07A3-8A64-48C0-8C0D-B140B720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BB1BA-5212-42E2-AF21-553F8D73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9B98A58-4735-40D8-B6F3-D4C4E06D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29D4650-11FC-4EB0-8536-EEA4AE24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575C07-D153-4BDC-A478-51E1CFD5F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A072-F3C0-4742-B7E5-92B0A52AEA0B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2A2F55-FD99-498E-AFE0-F1D587E79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F436A2-5F24-4F71-A667-05392907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B1BA-5212-42E2-AF21-553F8D738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1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0172" y="2608981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000" y="3745450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137CB9-8FDA-4007-A7B6-88A11D4991A2}"/>
              </a:ext>
            </a:extLst>
          </p:cNvPr>
          <p:cNvSpPr txBox="1"/>
          <p:nvPr/>
        </p:nvSpPr>
        <p:spPr>
          <a:xfrm>
            <a:off x="642001" y="1391690"/>
            <a:ext cx="109437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212529"/>
                </a:solidFill>
              </a:rPr>
              <a:t>Syntax</a:t>
            </a:r>
            <a:r>
              <a:rPr lang="en-US" sz="3200" dirty="0">
                <a:solidFill>
                  <a:srgbClr val="212529"/>
                </a:solidFill>
              </a:rPr>
              <a:t>:</a:t>
            </a:r>
          </a:p>
          <a:p>
            <a:pPr lvl="1" algn="just"/>
            <a:r>
              <a:rPr lang="en-IN" sz="3200" b="0" i="0" dirty="0">
                <a:effectLst/>
                <a:latin typeface="Bahnschrift" panose="020B0502040204020203" pitchFamily="34" charset="0"/>
              </a:rPr>
              <a:t>	</a:t>
            </a:r>
          </a:p>
          <a:p>
            <a:pPr lvl="1" algn="just"/>
            <a:r>
              <a:rPr lang="en-IN" sz="3200" dirty="0">
                <a:latin typeface="Bahnschrift" panose="020B0502040204020203" pitchFamily="34" charset="0"/>
              </a:rPr>
              <a:t>	</a:t>
            </a:r>
            <a:r>
              <a:rPr lang="en-IN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Interface </a:t>
            </a:r>
            <a:r>
              <a:rPr lang="en-IN" sz="3200" b="0" i="0" dirty="0" err="1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demoInterface</a:t>
            </a:r>
            <a:r>
              <a:rPr lang="en-IN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{</a:t>
            </a:r>
          </a:p>
          <a:p>
            <a:pPr lvl="1" algn="just"/>
            <a:r>
              <a:rPr lang="en-IN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		//</a:t>
            </a:r>
          </a:p>
          <a:p>
            <a:pPr lvl="1" algn="just"/>
            <a:r>
              <a:rPr lang="en-IN" sz="32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	</a:t>
            </a:r>
            <a:r>
              <a:rPr lang="en-IN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}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9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Interface vs Abstract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993A9859-FFB8-433F-A071-6985ADB86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692965"/>
              </p:ext>
            </p:extLst>
          </p:nvPr>
        </p:nvGraphicFramePr>
        <p:xfrm>
          <a:off x="642001" y="1440553"/>
          <a:ext cx="10907998" cy="349280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453999">
                  <a:extLst>
                    <a:ext uri="{9D8B030D-6E8A-4147-A177-3AD203B41FA5}">
                      <a16:colId xmlns:a16="http://schemas.microsoft.com/office/drawing/2014/main" xmlns="" val="229688765"/>
                    </a:ext>
                  </a:extLst>
                </a:gridCol>
                <a:gridCol w="5453999">
                  <a:extLst>
                    <a:ext uri="{9D8B030D-6E8A-4147-A177-3AD203B41FA5}">
                      <a16:colId xmlns:a16="http://schemas.microsoft.com/office/drawing/2014/main" xmlns="" val="897011455"/>
                    </a:ext>
                  </a:extLst>
                </a:gridCol>
              </a:tblGrid>
              <a:tr h="52724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Interface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Abstract Class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7831787"/>
                  </a:ext>
                </a:extLst>
              </a:tr>
              <a:tr h="484089">
                <a:tc>
                  <a:txBody>
                    <a:bodyPr/>
                    <a:lstStyle/>
                    <a:p>
                      <a:r>
                        <a:rPr lang="en-US" sz="2400" dirty="0"/>
                        <a:t>Interface support multiple inheritance.</a:t>
                      </a:r>
                      <a:endParaRPr lang="en-IN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Abstract class does not support multiple inheritance.</a:t>
                      </a:r>
                      <a:endParaRPr lang="en-IN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9567291"/>
                  </a:ext>
                </a:extLst>
              </a:tr>
              <a:tr h="527898">
                <a:tc>
                  <a:txBody>
                    <a:bodyPr/>
                    <a:lstStyle/>
                    <a:p>
                      <a:r>
                        <a:rPr lang="en-US" sz="2400" dirty="0"/>
                        <a:t>Interface does not contains data members.</a:t>
                      </a:r>
                      <a:endParaRPr lang="en-IN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Abstract class contains data members.</a:t>
                      </a:r>
                      <a:endParaRPr lang="en-IN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5336335"/>
                  </a:ext>
                </a:extLst>
              </a:tr>
              <a:tr h="835551">
                <a:tc>
                  <a:txBody>
                    <a:bodyPr/>
                    <a:lstStyle/>
                    <a:p>
                      <a:r>
                        <a:rPr lang="en-US" sz="2400" dirty="0"/>
                        <a:t>Interface only contains incomplete member.</a:t>
                      </a:r>
                      <a:endParaRPr lang="en-IN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Abstract class contains both completer and incomplete member.</a:t>
                      </a:r>
                      <a:endParaRPr lang="en-IN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415515"/>
                  </a:ext>
                </a:extLst>
              </a:tr>
              <a:tr h="484089">
                <a:tc>
                  <a:txBody>
                    <a:bodyPr/>
                    <a:lstStyle/>
                    <a:p>
                      <a:r>
                        <a:rPr lang="en-US" sz="2400" dirty="0"/>
                        <a:t>Interface cannot have access modifiers.</a:t>
                      </a:r>
                      <a:endParaRPr lang="en-IN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Abstract class can have access modifiers.</a:t>
                      </a:r>
                      <a:endParaRPr lang="en-IN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875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86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What we have learnt?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AEA76F-F07B-4B15-8341-FAD74DB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7" y="1673135"/>
            <a:ext cx="10515600" cy="35117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Interface</a:t>
            </a:r>
          </a:p>
        </p:txBody>
      </p:sp>
    </p:spTree>
    <p:extLst>
      <p:ext uri="{BB962C8B-B14F-4D97-AF65-F5344CB8AC3E}">
        <p14:creationId xmlns:p14="http://schemas.microsoft.com/office/powerpoint/2010/main" val="32420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Next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2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Trait.</a:t>
            </a:r>
          </a:p>
        </p:txBody>
      </p:sp>
    </p:spTree>
    <p:extLst>
      <p:ext uri="{BB962C8B-B14F-4D97-AF65-F5344CB8AC3E}">
        <p14:creationId xmlns:p14="http://schemas.microsoft.com/office/powerpoint/2010/main" val="38506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Last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7" y="1603952"/>
            <a:ext cx="10943771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Abstract Classes and Methods.</a:t>
            </a:r>
          </a:p>
        </p:txBody>
      </p:sp>
    </p:spTree>
    <p:extLst>
      <p:ext uri="{BB962C8B-B14F-4D97-AF65-F5344CB8AC3E}">
        <p14:creationId xmlns:p14="http://schemas.microsoft.com/office/powerpoint/2010/main" val="11777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137CB9-8FDA-4007-A7B6-88A11D4991A2}"/>
              </a:ext>
            </a:extLst>
          </p:cNvPr>
          <p:cNvSpPr txBox="1"/>
          <p:nvPr/>
        </p:nvSpPr>
        <p:spPr>
          <a:xfrm>
            <a:off x="642001" y="1403928"/>
            <a:ext cx="109437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Interfaces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 allow you to specify what methods a class should implement.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b="0" i="0" dirty="0">
              <a:solidFill>
                <a:srgbClr val="212529"/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212529"/>
                </a:solidFill>
              </a:rPr>
              <a:t>Interfaces could not create object.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212529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212529"/>
                </a:solidFill>
              </a:rPr>
              <a:t>All the methods must have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public visibility</a:t>
            </a:r>
            <a:r>
              <a:rPr lang="en-US" sz="3200" dirty="0">
                <a:solidFill>
                  <a:srgbClr val="212529"/>
                </a:solidFill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b="1" dirty="0">
              <a:solidFill>
                <a:srgbClr val="212529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212529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212529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137CB9-8FDA-4007-A7B6-88A11D4991A2}"/>
              </a:ext>
            </a:extLst>
          </p:cNvPr>
          <p:cNvSpPr txBox="1"/>
          <p:nvPr/>
        </p:nvSpPr>
        <p:spPr>
          <a:xfrm>
            <a:off x="642001" y="1391690"/>
            <a:ext cx="109437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we use the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implements</a:t>
            </a:r>
            <a:r>
              <a:rPr lang="en-US" sz="3200" dirty="0"/>
              <a:t> keyword to implement an interface in a child class.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12529"/>
                </a:solidFill>
                <a:effectLst/>
                <a:latin typeface="-apple-system"/>
              </a:rPr>
              <a:t>All the abstraction rules apply while using Interfaces.</a:t>
            </a: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1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B65CC1B-2E80-4F9E-945B-262A74625B45}"/>
              </a:ext>
            </a:extLst>
          </p:cNvPr>
          <p:cNvSpPr/>
          <p:nvPr/>
        </p:nvSpPr>
        <p:spPr>
          <a:xfrm>
            <a:off x="3097689" y="1655573"/>
            <a:ext cx="2172797" cy="80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Parent Class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(Class 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DA732D0-346A-458E-8693-FBFD383FD59B}"/>
              </a:ext>
            </a:extLst>
          </p:cNvPr>
          <p:cNvSpPr/>
          <p:nvPr/>
        </p:nvSpPr>
        <p:spPr>
          <a:xfrm>
            <a:off x="7333049" y="1607183"/>
            <a:ext cx="2172805" cy="80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Parent Class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(Class B)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3FF6D36-E7CF-4FCC-B9CE-5536989F3B9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6113886" y="2411897"/>
            <a:ext cx="2305566" cy="158346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E0BDC7E-9AD7-4661-B32A-95594DD1301F}"/>
              </a:ext>
            </a:extLst>
          </p:cNvPr>
          <p:cNvSpPr/>
          <p:nvPr/>
        </p:nvSpPr>
        <p:spPr>
          <a:xfrm>
            <a:off x="5027487" y="3995357"/>
            <a:ext cx="2172797" cy="804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Child Class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(Class C)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489A450-E7BF-4F4A-9E4A-1CC54CE2E52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184088" y="2460287"/>
            <a:ext cx="1929798" cy="15350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C7E2991F-D459-4F9B-BEDA-F722CB69163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478290" y="1784834"/>
            <a:ext cx="619399" cy="2730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FB11CE4A-93A5-42AB-9DBD-8B991818FBE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478290" y="2057930"/>
            <a:ext cx="619399" cy="34694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859AF1C-052B-4625-A618-217288A2EA8A}"/>
              </a:ext>
            </a:extLst>
          </p:cNvPr>
          <p:cNvSpPr txBox="1"/>
          <p:nvPr/>
        </p:nvSpPr>
        <p:spPr>
          <a:xfrm>
            <a:off x="892100" y="1533393"/>
            <a:ext cx="1478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Properties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CA7D30DE-CDA0-404B-82BB-D296BBF89075}"/>
              </a:ext>
            </a:extLst>
          </p:cNvPr>
          <p:cNvSpPr txBox="1"/>
          <p:nvPr/>
        </p:nvSpPr>
        <p:spPr>
          <a:xfrm>
            <a:off x="977027" y="2178063"/>
            <a:ext cx="1308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Methods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xmlns="" id="{5978DDA7-877B-46E3-BF71-81C57672EC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91810" y="1595855"/>
            <a:ext cx="392000" cy="392000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xmlns="" id="{E469DF07-CCB4-44A9-93F6-F4A5811FBA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11168" y="2265564"/>
            <a:ext cx="461665" cy="46166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0FD3565-3414-4F25-8CE7-152BD74ABD79}"/>
              </a:ext>
            </a:extLst>
          </p:cNvPr>
          <p:cNvSpPr txBox="1"/>
          <p:nvPr/>
        </p:nvSpPr>
        <p:spPr>
          <a:xfrm>
            <a:off x="2111349" y="3390415"/>
            <a:ext cx="113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Declare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A684EFB-9A12-4E06-83D8-0D3C3E99CBAB}"/>
              </a:ext>
            </a:extLst>
          </p:cNvPr>
          <p:cNvSpPr txBox="1"/>
          <p:nvPr/>
        </p:nvSpPr>
        <p:spPr>
          <a:xfrm>
            <a:off x="2081849" y="4116269"/>
            <a:ext cx="1553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Implement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F0B7806E-B7AC-49C5-B565-CDA27AA90E66}"/>
              </a:ext>
            </a:extLst>
          </p:cNvPr>
          <p:cNvCxnSpPr>
            <a:cxnSpLocks/>
            <a:stCxn id="31" idx="2"/>
            <a:endCxn id="37" idx="1"/>
          </p:cNvCxnSpPr>
          <p:nvPr/>
        </p:nvCxnSpPr>
        <p:spPr>
          <a:xfrm rot="16200000" flipH="1">
            <a:off x="1380505" y="2890404"/>
            <a:ext cx="981520" cy="480168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8">
            <a:extLst>
              <a:ext uri="{FF2B5EF4-FFF2-40B4-BE49-F238E27FC236}">
                <a16:creationId xmlns:a16="http://schemas.microsoft.com/office/drawing/2014/main" xmlns="" id="{C539ED40-2D5A-4DB1-B401-07CA3A3214B6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1009036" y="3274289"/>
            <a:ext cx="1694958" cy="45066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Close">
            <a:extLst>
              <a:ext uri="{FF2B5EF4-FFF2-40B4-BE49-F238E27FC236}">
                <a16:creationId xmlns:a16="http://schemas.microsoft.com/office/drawing/2014/main" xmlns="" id="{010E400A-0BE0-4477-B202-5905339DA9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21844" y="4185934"/>
            <a:ext cx="392000" cy="392000"/>
          </a:xfrm>
          <a:prstGeom prst="rect">
            <a:avLst/>
          </a:prstGeom>
        </p:spPr>
      </p:pic>
      <p:pic>
        <p:nvPicPr>
          <p:cNvPr id="47" name="Graphic 46" descr="Checkmark">
            <a:extLst>
              <a:ext uri="{FF2B5EF4-FFF2-40B4-BE49-F238E27FC236}">
                <a16:creationId xmlns:a16="http://schemas.microsoft.com/office/drawing/2014/main" xmlns="" id="{449033BA-8FC7-4B61-B56B-6D887B8D56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273660" y="3390415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What we have learnt?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AEA76F-F07B-4B15-8341-FAD74DB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7" y="1673135"/>
            <a:ext cx="10515600" cy="35117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Interface</a:t>
            </a:r>
          </a:p>
        </p:txBody>
      </p:sp>
    </p:spTree>
    <p:extLst>
      <p:ext uri="{BB962C8B-B14F-4D97-AF65-F5344CB8AC3E}">
        <p14:creationId xmlns:p14="http://schemas.microsoft.com/office/powerpoint/2010/main" val="27076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Next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2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Interface with Example.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2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0172" y="2608981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Interface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000" y="3745450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7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Last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7" y="1603952"/>
            <a:ext cx="10943771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Interface.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179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Bahnschrift</vt:lpstr>
      <vt:lpstr>Calibri</vt:lpstr>
      <vt:lpstr>Calibri Light</vt:lpstr>
      <vt:lpstr>Wingdings</vt:lpstr>
      <vt:lpstr>Office Theme</vt:lpstr>
      <vt:lpstr>PowerPoint Presentation</vt:lpstr>
      <vt:lpstr>Last Topic</vt:lpstr>
      <vt:lpstr>PowerPoint Presentation</vt:lpstr>
      <vt:lpstr>PowerPoint Presentation</vt:lpstr>
      <vt:lpstr>PowerPoint Presentation</vt:lpstr>
      <vt:lpstr>What we have learnt?</vt:lpstr>
      <vt:lpstr>Next Topic</vt:lpstr>
      <vt:lpstr>PowerPoint Presentation</vt:lpstr>
      <vt:lpstr>Last Topic</vt:lpstr>
      <vt:lpstr>PowerPoint Presentation</vt:lpstr>
      <vt:lpstr>PowerPoint Presentation</vt:lpstr>
      <vt:lpstr>What we have learnt?</vt:lpstr>
      <vt:lpstr>Next Topic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TOPS</dc:creator>
  <cp:lastModifiedBy>LV</cp:lastModifiedBy>
  <cp:revision>6</cp:revision>
  <dcterms:created xsi:type="dcterms:W3CDTF">2021-06-20T03:11:43Z</dcterms:created>
  <dcterms:modified xsi:type="dcterms:W3CDTF">2021-09-12T05:46:55Z</dcterms:modified>
</cp:coreProperties>
</file>