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00EE-D987-4DEC-BE6D-71891BB118B9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0FFC-13F3-4930-B552-016BC8A23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18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00EE-D987-4DEC-BE6D-71891BB118B9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0FFC-13F3-4930-B552-016BC8A23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15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00EE-D987-4DEC-BE6D-71891BB118B9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0FFC-13F3-4930-B552-016BC8A23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37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00EE-D987-4DEC-BE6D-71891BB118B9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0FFC-13F3-4930-B552-016BC8A23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50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00EE-D987-4DEC-BE6D-71891BB118B9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0FFC-13F3-4930-B552-016BC8A23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33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00EE-D987-4DEC-BE6D-71891BB118B9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0FFC-13F3-4930-B552-016BC8A23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413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00EE-D987-4DEC-BE6D-71891BB118B9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0FFC-13F3-4930-B552-016BC8A23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62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00EE-D987-4DEC-BE6D-71891BB118B9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0FFC-13F3-4930-B552-016BC8A23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02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00EE-D987-4DEC-BE6D-71891BB118B9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0FFC-13F3-4930-B552-016BC8A23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37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00EE-D987-4DEC-BE6D-71891BB118B9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0FFC-13F3-4930-B552-016BC8A23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35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E00EE-D987-4DEC-BE6D-71891BB118B9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10FFC-13F3-4930-B552-016BC8A23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9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E00EE-D987-4DEC-BE6D-71891BB118B9}" type="datetimeFigureOut">
              <a:rPr lang="en-IN" smtClean="0"/>
              <a:t>07-08-2021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10FFC-13F3-4930-B552-016BC8A23C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37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Last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9427" y="1603952"/>
            <a:ext cx="10943771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smtClean="0">
                <a:solidFill>
                  <a:schemeClr val="accent2">
                    <a:lumMod val="75000"/>
                  </a:schemeClr>
                </a:solidFill>
                <a:effectLst/>
              </a:rPr>
              <a:t>Introduction </a:t>
            </a:r>
            <a:r>
              <a:rPr lang="en-US" sz="2400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to th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 OOP.</a:t>
            </a:r>
            <a:endParaRPr lang="en-US" sz="2400" b="1" i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Create the blueprint (Class).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Create car from the blueprint (Object).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Add color, features, accessories etc. to the car (Properties).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chemeClr val="accent2">
                    <a:lumMod val="75000"/>
                  </a:schemeClr>
                </a:solidFill>
                <a:effectLst/>
              </a:rPr>
              <a:t>Change the color and made modifications to the car when you need (Methods).</a:t>
            </a:r>
          </a:p>
        </p:txBody>
      </p:sp>
    </p:spTree>
    <p:extLst>
      <p:ext uri="{BB962C8B-B14F-4D97-AF65-F5344CB8AC3E}">
        <p14:creationId xmlns:p14="http://schemas.microsoft.com/office/powerpoint/2010/main" val="368415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Next Topic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Objects.</a:t>
            </a:r>
          </a:p>
        </p:txBody>
      </p:sp>
    </p:spTree>
    <p:extLst>
      <p:ext uri="{BB962C8B-B14F-4D97-AF65-F5344CB8AC3E}">
        <p14:creationId xmlns:p14="http://schemas.microsoft.com/office/powerpoint/2010/main" val="363782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642002" y="3214255"/>
            <a:ext cx="10838798" cy="7621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OOP Classes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2001" y="401974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01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OOP Classes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527321-79CA-4E7E-A7AE-AD32F19895B6}"/>
              </a:ext>
            </a:extLst>
          </p:cNvPr>
          <p:cNvSpPr txBox="1"/>
          <p:nvPr/>
        </p:nvSpPr>
        <p:spPr>
          <a:xfrm>
            <a:off x="642001" y="1376218"/>
            <a:ext cx="10943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Class:-</a:t>
            </a:r>
            <a:r>
              <a:rPr lang="en-US" dirty="0"/>
              <a:t>  </a:t>
            </a:r>
            <a:r>
              <a:rPr lang="en-US" sz="2800" dirty="0"/>
              <a:t>It is a collection of data member and member function.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/>
              <a:t>A class is a piece of code depicting what we need to save (properties) and what sort of tasks we need to perform with that saved information</a:t>
            </a:r>
            <a:r>
              <a:rPr lang="en-IN" sz="2800" dirty="0"/>
              <a:t> (methods).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2800" dirty="0"/>
              <a:t>It is the easiest way to consider class as a blueprint for better understanding.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49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How to declare OOP Class?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527321-79CA-4E7E-A7AE-AD32F19895B6}"/>
              </a:ext>
            </a:extLst>
          </p:cNvPr>
          <p:cNvSpPr txBox="1"/>
          <p:nvPr/>
        </p:nvSpPr>
        <p:spPr>
          <a:xfrm>
            <a:off x="642001" y="1376218"/>
            <a:ext cx="109437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0" i="0" dirty="0">
                <a:effectLst/>
              </a:rPr>
              <a:t>The </a:t>
            </a:r>
            <a:r>
              <a:rPr lang="en-US" sz="2800" b="0" i="0" u="none" strike="noStrike" dirty="0">
                <a:effectLst/>
              </a:rPr>
              <a:t>class</a:t>
            </a:r>
            <a:r>
              <a:rPr lang="en-US" sz="2800" b="0" i="0" dirty="0">
                <a:effectLst/>
              </a:rPr>
              <a:t> keyword followed by the class name is used to declare a class.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/>
              <a:t>Syntax:-</a:t>
            </a:r>
          </a:p>
          <a:p>
            <a:r>
              <a:rPr lang="en-IN" sz="2800" dirty="0"/>
              <a:t>	</a:t>
            </a:r>
          </a:p>
          <a:p>
            <a:r>
              <a:rPr lang="en-IN" sz="2800" b="0" i="0" dirty="0">
                <a:effectLst/>
              </a:rPr>
              <a:t>	&lt;?php </a:t>
            </a:r>
          </a:p>
          <a:p>
            <a:r>
              <a:rPr lang="en-IN" sz="2800" dirty="0"/>
              <a:t>		</a:t>
            </a:r>
            <a:r>
              <a:rPr lang="en-IN" sz="2800" b="0" i="0" dirty="0">
                <a:effectLst/>
              </a:rPr>
              <a:t>class C</a:t>
            </a:r>
            <a:r>
              <a:rPr lang="en-IN" sz="2800" dirty="0"/>
              <a:t>ar </a:t>
            </a:r>
            <a:r>
              <a:rPr lang="en-IN" sz="2800" b="0" i="0" dirty="0">
                <a:effectLst/>
              </a:rPr>
              <a:t>{ </a:t>
            </a:r>
          </a:p>
          <a:p>
            <a:r>
              <a:rPr lang="en-IN" sz="2800" dirty="0"/>
              <a:t>			</a:t>
            </a:r>
            <a:r>
              <a:rPr lang="en-IN" sz="2800" b="0" i="0" dirty="0">
                <a:effectLst/>
              </a:rPr>
              <a:t>// code </a:t>
            </a:r>
          </a:p>
          <a:p>
            <a:r>
              <a:rPr lang="en-IN" sz="2800" dirty="0"/>
              <a:t>		</a:t>
            </a:r>
            <a:r>
              <a:rPr lang="en-IN" sz="2800" b="0" i="0" dirty="0">
                <a:effectLst/>
              </a:rPr>
              <a:t>}</a:t>
            </a:r>
          </a:p>
          <a:p>
            <a:r>
              <a:rPr lang="en-IN" sz="2800" dirty="0"/>
              <a:t>	?&gt;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5836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How to name an OOP Class?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527321-79CA-4E7E-A7AE-AD32F19895B6}"/>
              </a:ext>
            </a:extLst>
          </p:cNvPr>
          <p:cNvSpPr txBox="1"/>
          <p:nvPr/>
        </p:nvSpPr>
        <p:spPr>
          <a:xfrm>
            <a:off x="642001" y="1376218"/>
            <a:ext cx="10943771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There are few rules to name 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2800" dirty="0"/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The name of 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en-US" sz="2800" dirty="0"/>
              <a:t>,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 i="0" dirty="0">
                <a:effectLst/>
              </a:rPr>
              <a:t>Should not be a PHP </a:t>
            </a:r>
            <a:r>
              <a:rPr lang="en-US" sz="2400" dirty="0"/>
              <a:t>reserved word</a:t>
            </a:r>
            <a:r>
              <a:rPr lang="en-US" sz="2400" i="0" dirty="0">
                <a:effectLst/>
              </a:rPr>
              <a:t>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 i="0" dirty="0">
                <a:effectLst/>
              </a:rPr>
              <a:t>Should start with a letter or underscore.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US" sz="2400" i="0" dirty="0">
                <a:effectLst/>
              </a:rPr>
              <a:t>Can have letters, numbers or underscores after the first character.</a:t>
            </a:r>
          </a:p>
          <a:p>
            <a:pPr marL="0" lvl="1" algn="just"/>
            <a:endParaRPr lang="en-US" sz="2400" i="0" dirty="0"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It is good practice to start a class name with uppercase character.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If you have more than one word then, capitalize each word’s first character.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Such as Car, </a:t>
            </a:r>
            <a:r>
              <a:rPr lang="en-US" sz="2800" dirty="0" err="1"/>
              <a:t>LearnVern</a:t>
            </a:r>
            <a:r>
              <a:rPr lang="en-US" sz="2800" dirty="0"/>
              <a:t>, </a:t>
            </a:r>
            <a:r>
              <a:rPr lang="en-US" sz="2800" dirty="0" err="1"/>
              <a:t>VolksWagen</a:t>
            </a:r>
            <a:r>
              <a:rPr lang="en-US" sz="2800" dirty="0"/>
              <a:t>, </a:t>
            </a:r>
            <a:r>
              <a:rPr lang="en-US" sz="2800" dirty="0" err="1"/>
              <a:t>UnitedStates</a:t>
            </a:r>
            <a:r>
              <a:rPr lang="en-US" sz="2800" dirty="0"/>
              <a:t> etcetera. </a:t>
            </a:r>
          </a:p>
        </p:txBody>
      </p:sp>
    </p:spTree>
    <p:extLst>
      <p:ext uri="{BB962C8B-B14F-4D97-AF65-F5344CB8AC3E}">
        <p14:creationId xmlns:p14="http://schemas.microsoft.com/office/powerpoint/2010/main" val="133082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OOP Properties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527321-79CA-4E7E-A7AE-AD32F19895B6}"/>
              </a:ext>
            </a:extLst>
          </p:cNvPr>
          <p:cNvSpPr txBox="1"/>
          <p:nvPr/>
        </p:nvSpPr>
        <p:spPr>
          <a:xfrm>
            <a:off x="642001" y="1376218"/>
            <a:ext cx="10943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</a:rPr>
              <a:t>Classes can have variables within it.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b="0" i="0" dirty="0"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</a:rPr>
              <a:t>Those variables are known as </a:t>
            </a:r>
            <a:r>
              <a:rPr lang="en-US" sz="2800" i="0" dirty="0">
                <a:solidFill>
                  <a:schemeClr val="accent2">
                    <a:lumMod val="75000"/>
                  </a:schemeClr>
                </a:solidFill>
                <a:effectLst/>
              </a:rPr>
              <a:t>properties</a:t>
            </a:r>
            <a:r>
              <a:rPr lang="en-US" sz="2800" b="0" i="0" dirty="0">
                <a:effectLst/>
              </a:rPr>
              <a:t>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b="0" i="0" dirty="0"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</a:rPr>
              <a:t>A property is a normal variable which is in any </a:t>
            </a:r>
            <a:r>
              <a:rPr lang="en-US" sz="2800" b="0" i="0" u="none" strike="noStrike" dirty="0">
                <a:effectLst/>
              </a:rPr>
              <a:t>data type</a:t>
            </a:r>
            <a:r>
              <a:rPr lang="en-US" sz="2800" b="0" i="0" dirty="0">
                <a:effectLst/>
              </a:rPr>
              <a:t>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/>
              <a:t>In classes, before declaring a variable we should have to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add visibility keyword </a:t>
            </a:r>
            <a:r>
              <a:rPr lang="en-US" sz="2800" dirty="0"/>
              <a:t>to define where the variable is accessible.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0313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OOP Methods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527321-79CA-4E7E-A7AE-AD32F19895B6}"/>
              </a:ext>
            </a:extLst>
          </p:cNvPr>
          <p:cNvSpPr txBox="1"/>
          <p:nvPr/>
        </p:nvSpPr>
        <p:spPr>
          <a:xfrm>
            <a:off x="642001" y="1376218"/>
            <a:ext cx="109437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</a:rPr>
              <a:t>In OOP, methods are nothing but it is defined as the functions inside classes.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212529"/>
              </a:solidFill>
              <a:effectLst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Their declaration and behavior are almost similar to normal </a:t>
            </a:r>
            <a:r>
              <a:rPr lang="en-US" sz="2800" b="0" i="0" u="none" strike="noStrike" dirty="0">
                <a:effectLst/>
              </a:rPr>
              <a:t>functions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, except their uncommon uses inside the class.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8571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0172" y="32147"/>
            <a:ext cx="10087428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tx1"/>
                </a:solidFill>
              </a:rPr>
              <a:t>How to declare a Method?</a:t>
            </a:r>
          </a:p>
        </p:txBody>
      </p:sp>
      <p:sp>
        <p:nvSpPr>
          <p:cNvPr id="7" name="Rectangle 6"/>
          <p:cNvSpPr/>
          <p:nvPr/>
        </p:nvSpPr>
        <p:spPr>
          <a:xfrm>
            <a:off x="642001" y="1143194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527321-79CA-4E7E-A7AE-AD32F19895B6}"/>
              </a:ext>
            </a:extLst>
          </p:cNvPr>
          <p:cNvSpPr txBox="1"/>
          <p:nvPr/>
        </p:nvSpPr>
        <p:spPr>
          <a:xfrm>
            <a:off x="642001" y="1376218"/>
            <a:ext cx="109437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effectLst/>
              </a:rPr>
              <a:t>Example:-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lvl="1" algn="just"/>
            <a:r>
              <a:rPr lang="en-US" sz="2800" dirty="0"/>
              <a:t>	&lt;? php </a:t>
            </a:r>
          </a:p>
          <a:p>
            <a:pPr lvl="2" algn="just"/>
            <a:r>
              <a:rPr lang="en-US" sz="2800" dirty="0"/>
              <a:t>	class Car {</a:t>
            </a:r>
          </a:p>
          <a:p>
            <a:pPr lvl="2" algn="just"/>
            <a:r>
              <a:rPr lang="en-US" sz="2800" dirty="0"/>
              <a:t>	</a:t>
            </a:r>
          </a:p>
          <a:p>
            <a:pPr lvl="2" algn="just"/>
            <a:r>
              <a:rPr lang="en-US" sz="2800" dirty="0"/>
              <a:t>		public function </a:t>
            </a:r>
            <a:r>
              <a:rPr lang="en-US" sz="2800" dirty="0" err="1"/>
              <a:t>exteraAccessories</a:t>
            </a:r>
            <a:r>
              <a:rPr lang="en-US" sz="2800" dirty="0"/>
              <a:t>($data){</a:t>
            </a:r>
          </a:p>
          <a:p>
            <a:pPr lvl="2" algn="just"/>
            <a:r>
              <a:rPr lang="en-US" sz="2800" dirty="0"/>
              <a:t>			echo $data;</a:t>
            </a:r>
          </a:p>
          <a:p>
            <a:pPr lvl="2" algn="just"/>
            <a:r>
              <a:rPr lang="en-US" sz="2800" dirty="0"/>
              <a:t>		}</a:t>
            </a:r>
          </a:p>
          <a:p>
            <a:pPr lvl="2" algn="just"/>
            <a:r>
              <a:rPr lang="en-US" sz="2800" dirty="0"/>
              <a:t>	}</a:t>
            </a:r>
          </a:p>
          <a:p>
            <a:pPr algn="just"/>
            <a:r>
              <a:rPr lang="en-US" sz="2800" dirty="0"/>
              <a:t>	?&gt;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212529"/>
                </a:solidFill>
                <a:effectLst/>
              </a:rPr>
              <a:t>We use the </a:t>
            </a:r>
            <a:r>
              <a:rPr lang="en-US" sz="2800" i="0" dirty="0">
                <a:solidFill>
                  <a:schemeClr val="accent2">
                    <a:lumMod val="75000"/>
                  </a:schemeClr>
                </a:solidFill>
                <a:effectLst/>
              </a:rPr>
              <a:t>public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 keyword to make the method available inside and outside the class.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1041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F98F1F-13DB-49AE-A812-75DD0F82A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69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+mn-lt"/>
              </a:rPr>
              <a:t>What we have learnt?</a:t>
            </a:r>
            <a:endParaRPr lang="en-IN" sz="5400" b="1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F024994D-A8BA-4C03-A6E6-4009ADDF3DB0}"/>
              </a:ext>
            </a:extLst>
          </p:cNvPr>
          <p:cNvSpPr/>
          <p:nvPr/>
        </p:nvSpPr>
        <p:spPr>
          <a:xfrm>
            <a:off x="689427" y="1283696"/>
            <a:ext cx="1094377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AEA76F-F07B-4B15-8341-FAD74DBD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427" y="1673135"/>
            <a:ext cx="10943770" cy="3511730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OOP Class.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Properties and methods.</a:t>
            </a:r>
            <a:endParaRPr lang="en-US" sz="3600" b="1" i="0" dirty="0">
              <a:solidFill>
                <a:schemeClr val="accent2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97276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Last Topic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have learnt?</vt:lpstr>
      <vt:lpstr>Next Topic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Topic</dc:title>
  <dc:creator>BAPS</dc:creator>
  <cp:lastModifiedBy>BAPS</cp:lastModifiedBy>
  <cp:revision>1</cp:revision>
  <dcterms:created xsi:type="dcterms:W3CDTF">2021-08-07T06:52:10Z</dcterms:created>
  <dcterms:modified xsi:type="dcterms:W3CDTF">2021-08-07T06:52:24Z</dcterms:modified>
</cp:coreProperties>
</file>