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F0BD-1546-4AE4-9EEE-B7776E39DEB8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4739-EDBC-4F8F-8C4E-3185B0828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15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F0BD-1546-4AE4-9EEE-B7776E39DEB8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4739-EDBC-4F8F-8C4E-3185B0828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96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F0BD-1546-4AE4-9EEE-B7776E39DEB8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4739-EDBC-4F8F-8C4E-3185B0828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72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F0BD-1546-4AE4-9EEE-B7776E39DEB8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4739-EDBC-4F8F-8C4E-3185B0828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2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F0BD-1546-4AE4-9EEE-B7776E39DEB8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4739-EDBC-4F8F-8C4E-3185B0828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7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F0BD-1546-4AE4-9EEE-B7776E39DEB8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4739-EDBC-4F8F-8C4E-3185B0828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36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F0BD-1546-4AE4-9EEE-B7776E39DEB8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4739-EDBC-4F8F-8C4E-3185B0828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87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F0BD-1546-4AE4-9EEE-B7776E39DEB8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4739-EDBC-4F8F-8C4E-3185B0828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30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F0BD-1546-4AE4-9EEE-B7776E39DEB8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4739-EDBC-4F8F-8C4E-3185B0828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35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F0BD-1546-4AE4-9EEE-B7776E39DEB8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4739-EDBC-4F8F-8C4E-3185B0828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F0BD-1546-4AE4-9EEE-B7776E39DEB8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4739-EDBC-4F8F-8C4E-3185B0828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1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F0BD-1546-4AE4-9EEE-B7776E39DEB8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54739-EDBC-4F8F-8C4E-3185B0828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87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8.svg"/><Relationship Id="rId4" Type="http://schemas.openxmlformats.org/officeDocument/2006/relationships/image" Target="../media/image7.png"/><Relationship Id="rId9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Last Topic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427" y="1603952"/>
            <a:ext cx="10943771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Advanced PHP introduction.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POP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vs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OOP.</a:t>
            </a:r>
          </a:p>
        </p:txBody>
      </p:sp>
    </p:spTree>
    <p:extLst>
      <p:ext uri="{BB962C8B-B14F-4D97-AF65-F5344CB8AC3E}">
        <p14:creationId xmlns:p14="http://schemas.microsoft.com/office/powerpoint/2010/main" val="5847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0172" y="32147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What is Object Oriented Programming?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1431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3272B7E-0F18-405F-92EE-A166BB23CB5F}"/>
              </a:ext>
            </a:extLst>
          </p:cNvPr>
          <p:cNvSpPr txBox="1"/>
          <p:nvPr/>
        </p:nvSpPr>
        <p:spPr>
          <a:xfrm>
            <a:off x="642002" y="1225689"/>
            <a:ext cx="1094377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</a:rPr>
              <a:t>Object-Oriented Programming</a:t>
            </a:r>
            <a:r>
              <a:rPr lang="en-US" sz="2800" dirty="0">
                <a:solidFill>
                  <a:srgbClr val="212529"/>
                </a:solidFill>
              </a:rPr>
              <a:t> </a:t>
            </a:r>
            <a:r>
              <a:rPr lang="en-US" sz="2800" b="0" i="0" dirty="0">
                <a:solidFill>
                  <a:srgbClr val="212529"/>
                </a:solidFill>
                <a:effectLst/>
              </a:rPr>
              <a:t>is a special way of programming.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</a:rPr>
              <a:t>OOP is considered to be fast and more powerful for certain tasks than the normal way of programming in PHP.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</a:rPr>
              <a:t>OOP helps you to create and manage tasks easily.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12529"/>
              </a:solidFill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</a:rPr>
              <a:t>Few advantages of OOP: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Easy to manage.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Fast and efficient.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Prevents repetition.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Easy to use.</a:t>
            </a:r>
          </a:p>
          <a:p>
            <a:pPr lvl="1" algn="just"/>
            <a:endParaRPr lang="en-US" sz="2000" b="0" i="0" dirty="0">
              <a:solidFill>
                <a:srgbClr val="2125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36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0172" y="32147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What is Object Oriented Programming?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1431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3272B7E-0F18-405F-92EE-A166BB23CB5F}"/>
              </a:ext>
            </a:extLst>
          </p:cNvPr>
          <p:cNvSpPr txBox="1"/>
          <p:nvPr/>
        </p:nvSpPr>
        <p:spPr>
          <a:xfrm>
            <a:off x="642002" y="1225689"/>
            <a:ext cx="109437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endParaRPr lang="en-US" sz="2800" b="0" i="0" dirty="0">
              <a:solidFill>
                <a:srgbClr val="212529"/>
              </a:solidFill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</a:rPr>
              <a:t>OOP is difficult to understand compared to other programming techniques.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</a:rPr>
              <a:t>Major 4 terms of </a:t>
            </a:r>
            <a:r>
              <a:rPr lang="en-US" sz="2800" b="0" i="0" dirty="0" err="1">
                <a:solidFill>
                  <a:srgbClr val="212529"/>
                </a:solidFill>
                <a:effectLst/>
              </a:rPr>
              <a:t>oop</a:t>
            </a:r>
            <a:r>
              <a:rPr lang="en-US" sz="2800" b="0" i="0" dirty="0">
                <a:solidFill>
                  <a:srgbClr val="212529"/>
                </a:solidFill>
                <a:effectLst/>
              </a:rPr>
              <a:t> </a:t>
            </a:r>
            <a:r>
              <a:rPr lang="en-US" sz="2800">
                <a:solidFill>
                  <a:srgbClr val="212529"/>
                </a:solidFill>
              </a:rPr>
              <a:t>are </a:t>
            </a:r>
            <a:r>
              <a:rPr lang="en-US" sz="2800" smtClean="0">
                <a:solidFill>
                  <a:srgbClr val="212529"/>
                </a:solidFill>
              </a:rPr>
              <a:t>:-</a:t>
            </a:r>
          </a:p>
          <a:p>
            <a:pPr algn="just"/>
            <a:endParaRPr lang="en-US" sz="2800" b="0" i="0" dirty="0">
              <a:solidFill>
                <a:srgbClr val="212529"/>
              </a:solidFill>
              <a:effectLst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Class.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Object.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Properties.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Methods or Functions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2800" b="0" i="0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08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0172" y="32147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Object Oriented Programming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1431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4B5DC96-AF20-4F33-A320-EE03ECA9B19D}"/>
              </a:ext>
            </a:extLst>
          </p:cNvPr>
          <p:cNvSpPr txBox="1"/>
          <p:nvPr/>
        </p:nvSpPr>
        <p:spPr>
          <a:xfrm>
            <a:off x="642001" y="1375912"/>
            <a:ext cx="10943771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1" dirty="0"/>
              <a:t>What is a Class ?</a:t>
            </a:r>
          </a:p>
          <a:p>
            <a:pPr algn="l"/>
            <a:endParaRPr lang="en-US" sz="28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The first term of OOP is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sz="2800" dirty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It is a piece of code–describing  how to manage a topic or task in the way we want.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As a case in point, a class is like a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blueprint </a:t>
            </a:r>
            <a:r>
              <a:rPr lang="en-US" sz="2800" dirty="0"/>
              <a:t>of car.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You can build cars as many you want from a blueprint.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202124"/>
                </a:solidFill>
                <a:effectLst/>
                <a:latin typeface="Google Sans"/>
              </a:rPr>
              <a:t>Correspondingly</a:t>
            </a:r>
            <a:r>
              <a:rPr lang="en-US" sz="2800" b="0" i="0" dirty="0">
                <a:solidFill>
                  <a:srgbClr val="212529"/>
                </a:solidFill>
                <a:effectLst/>
              </a:rPr>
              <a:t>, you can create more </a:t>
            </a:r>
            <a:r>
              <a:rPr lang="en-US" sz="2800" i="0" dirty="0">
                <a:solidFill>
                  <a:schemeClr val="accent2">
                    <a:lumMod val="75000"/>
                  </a:schemeClr>
                </a:solidFill>
                <a:effectLst/>
              </a:rPr>
              <a:t>Objects </a:t>
            </a:r>
            <a:r>
              <a:rPr lang="en-US" sz="2800" b="0" i="0" dirty="0">
                <a:solidFill>
                  <a:srgbClr val="212529"/>
                </a:solidFill>
                <a:effectLst/>
              </a:rPr>
              <a:t>from a </a:t>
            </a:r>
            <a:r>
              <a:rPr lang="en-US" sz="2800" i="0" dirty="0">
                <a:solidFill>
                  <a:schemeClr val="accent2">
                    <a:lumMod val="75000"/>
                  </a:schemeClr>
                </a:solidFill>
                <a:effectLst/>
              </a:rPr>
              <a:t>class</a:t>
            </a:r>
            <a:r>
              <a:rPr lang="en-US" sz="2800" b="0" i="0" dirty="0">
                <a:solidFill>
                  <a:srgbClr val="212529"/>
                </a:solidFill>
                <a:effectLst/>
              </a:rPr>
              <a:t>.</a:t>
            </a:r>
            <a:endParaRPr lang="en-US" sz="28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b="1" dirty="0"/>
          </a:p>
        </p:txBody>
      </p:sp>
      <p:pic>
        <p:nvPicPr>
          <p:cNvPr id="10" name="Graphic 9" descr="Car">
            <a:extLst>
              <a:ext uri="{FF2B5EF4-FFF2-40B4-BE49-F238E27FC236}">
                <a16:creationId xmlns:a16="http://schemas.microsoft.com/office/drawing/2014/main" xmlns="" id="{619AC71C-608C-44E0-8C0B-D8D9EE335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70172" y="3985653"/>
            <a:ext cx="2605053" cy="1708533"/>
          </a:xfrm>
          <a:prstGeom prst="rect">
            <a:avLst/>
          </a:prstGeom>
        </p:spPr>
      </p:pic>
      <p:pic>
        <p:nvPicPr>
          <p:cNvPr id="12" name="Graphic 11" descr="Taxi">
            <a:extLst>
              <a:ext uri="{FF2B5EF4-FFF2-40B4-BE49-F238E27FC236}">
                <a16:creationId xmlns:a16="http://schemas.microsoft.com/office/drawing/2014/main" xmlns="" id="{80CE2F6A-FDAE-437D-AE3E-E8B4BECE7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4427743" y="4006273"/>
            <a:ext cx="2748103" cy="1708533"/>
          </a:xfrm>
          <a:prstGeom prst="rect">
            <a:avLst/>
          </a:prstGeom>
        </p:spPr>
      </p:pic>
      <p:pic>
        <p:nvPicPr>
          <p:cNvPr id="13" name="Graphic 12" descr="Car">
            <a:extLst>
              <a:ext uri="{FF2B5EF4-FFF2-40B4-BE49-F238E27FC236}">
                <a16:creationId xmlns:a16="http://schemas.microsoft.com/office/drawing/2014/main" xmlns="" id="{042A5511-5DED-4859-8361-31DD5F29F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8048397" y="3957782"/>
            <a:ext cx="2748106" cy="170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2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0172" y="32147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Object Oriented Programming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1431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4B5DC96-AF20-4F33-A320-EE03ECA9B19D}"/>
              </a:ext>
            </a:extLst>
          </p:cNvPr>
          <p:cNvSpPr txBox="1"/>
          <p:nvPr/>
        </p:nvSpPr>
        <p:spPr>
          <a:xfrm>
            <a:off x="642003" y="1375912"/>
            <a:ext cx="55555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dirty="0"/>
              <a:t>What is an Object?</a:t>
            </a:r>
          </a:p>
          <a:p>
            <a:pPr algn="just"/>
            <a:endParaRPr lang="en-US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An object is an instance of a class.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It is like a car built from the blueprint.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</a:rPr>
              <a:t>You can build more than one object from a class like creating multiple cars from a blueprint.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</a:rPr>
              <a:t>Each car can have its own color, features, accessories and more.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</a:rPr>
              <a:t>Similarly, different objects can have different </a:t>
            </a:r>
            <a:r>
              <a:rPr lang="en-US" sz="2800" i="0" dirty="0">
                <a:solidFill>
                  <a:schemeClr val="accent2">
                    <a:lumMod val="75000"/>
                  </a:schemeClr>
                </a:solidFill>
                <a:effectLst/>
              </a:rPr>
              <a:t>properties</a:t>
            </a:r>
            <a:r>
              <a:rPr lang="en-US" sz="2800" b="0" i="0" dirty="0">
                <a:solidFill>
                  <a:srgbClr val="212529"/>
                </a:solidFill>
                <a:effectLst/>
              </a:rPr>
              <a:t>.</a:t>
            </a:r>
            <a:endParaRPr lang="en-IN" sz="2800" b="1" dirty="0"/>
          </a:p>
        </p:txBody>
      </p:sp>
      <p:pic>
        <p:nvPicPr>
          <p:cNvPr id="10" name="Graphic 9" descr="Car">
            <a:extLst>
              <a:ext uri="{FF2B5EF4-FFF2-40B4-BE49-F238E27FC236}">
                <a16:creationId xmlns:a16="http://schemas.microsoft.com/office/drawing/2014/main" xmlns="" id="{619AC71C-608C-44E0-8C0B-D8D9EE335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197601" y="3294802"/>
            <a:ext cx="2605053" cy="1708533"/>
          </a:xfrm>
          <a:prstGeom prst="rect">
            <a:avLst/>
          </a:prstGeom>
        </p:spPr>
      </p:pic>
      <p:pic>
        <p:nvPicPr>
          <p:cNvPr id="21" name="Graphic 20" descr="Car">
            <a:extLst>
              <a:ext uri="{FF2B5EF4-FFF2-40B4-BE49-F238E27FC236}">
                <a16:creationId xmlns:a16="http://schemas.microsoft.com/office/drawing/2014/main" xmlns="" id="{CCCE832A-C012-44B1-AC3B-B0C1F9BCC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586947" y="1720467"/>
            <a:ext cx="2605053" cy="1708533"/>
          </a:xfrm>
          <a:prstGeom prst="rect">
            <a:avLst/>
          </a:prstGeom>
        </p:spPr>
      </p:pic>
      <p:pic>
        <p:nvPicPr>
          <p:cNvPr id="22" name="Graphic 21" descr="Car">
            <a:extLst>
              <a:ext uri="{FF2B5EF4-FFF2-40B4-BE49-F238E27FC236}">
                <a16:creationId xmlns:a16="http://schemas.microsoft.com/office/drawing/2014/main" xmlns="" id="{47EE8DC1-F72A-443A-BCE6-6D9C63E53A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586947" y="3294803"/>
            <a:ext cx="2605053" cy="1708533"/>
          </a:xfrm>
          <a:prstGeom prst="rect">
            <a:avLst/>
          </a:prstGeom>
        </p:spPr>
      </p:pic>
      <p:pic>
        <p:nvPicPr>
          <p:cNvPr id="24" name="Graphic 23" descr="Car">
            <a:extLst>
              <a:ext uri="{FF2B5EF4-FFF2-40B4-BE49-F238E27FC236}">
                <a16:creationId xmlns:a16="http://schemas.microsoft.com/office/drawing/2014/main" xmlns="" id="{9070C2AE-8D1A-4B92-9FAF-9A908AAFED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586946" y="4781663"/>
            <a:ext cx="2605053" cy="170853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1EFF2802-7A64-44E7-B09E-3B4262201599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 flipV="1">
            <a:off x="8802654" y="2574734"/>
            <a:ext cx="784293" cy="1574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6101A5BE-1D67-4E1E-9DAD-44DCFBE6B134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8802654" y="4149069"/>
            <a:ext cx="7842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B42F700F-A14F-427E-8C61-9BF45497214A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8802654" y="4149069"/>
            <a:ext cx="784292" cy="148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99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0172" y="32147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Object Oriented Programming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1431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4B5DC96-AF20-4F33-A320-EE03ECA9B19D}"/>
              </a:ext>
            </a:extLst>
          </p:cNvPr>
          <p:cNvSpPr txBox="1"/>
          <p:nvPr/>
        </p:nvSpPr>
        <p:spPr>
          <a:xfrm>
            <a:off x="642003" y="1375912"/>
            <a:ext cx="675632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dirty="0"/>
              <a:t>What are properties?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</a:rPr>
              <a:t>Properties are variables of an object.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</a:rPr>
              <a:t>They are the values linked with the object.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</a:rPr>
              <a:t>They describe the appearance of the Object.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</a:rPr>
              <a:t>Properties can be added, changed, removed.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12529"/>
                </a:solidFill>
              </a:rPr>
              <a:t>Modification and/or color</a:t>
            </a:r>
            <a:r>
              <a:rPr lang="en-US" sz="2800" b="0" i="0" dirty="0">
                <a:solidFill>
                  <a:srgbClr val="212529"/>
                </a:solidFill>
                <a:effectLst/>
              </a:rPr>
              <a:t> is one of the property of car.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</a:rPr>
              <a:t>We can also perform actions like modifications of our car.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b="1" dirty="0"/>
          </a:p>
        </p:txBody>
      </p:sp>
      <p:pic>
        <p:nvPicPr>
          <p:cNvPr id="25" name="Graphic 24" descr="Car">
            <a:extLst>
              <a:ext uri="{FF2B5EF4-FFF2-40B4-BE49-F238E27FC236}">
                <a16:creationId xmlns:a16="http://schemas.microsoft.com/office/drawing/2014/main" xmlns="" id="{7D833225-0B66-4334-8F70-68909D1F1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767385" y="4838008"/>
            <a:ext cx="2605053" cy="1708533"/>
          </a:xfrm>
          <a:prstGeom prst="rect">
            <a:avLst/>
          </a:prstGeom>
        </p:spPr>
      </p:pic>
      <p:pic>
        <p:nvPicPr>
          <p:cNvPr id="28" name="Graphic 27" descr="Car">
            <a:extLst>
              <a:ext uri="{FF2B5EF4-FFF2-40B4-BE49-F238E27FC236}">
                <a16:creationId xmlns:a16="http://schemas.microsoft.com/office/drawing/2014/main" xmlns="" id="{AFE6531D-D945-4E14-B8BF-9C68B55C6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337560" y="3234670"/>
            <a:ext cx="2605053" cy="1708533"/>
          </a:xfrm>
          <a:prstGeom prst="rect">
            <a:avLst/>
          </a:prstGeom>
        </p:spPr>
      </p:pic>
      <p:sp>
        <p:nvSpPr>
          <p:cNvPr id="13" name="Flowchart: Summing Junction 12">
            <a:extLst>
              <a:ext uri="{FF2B5EF4-FFF2-40B4-BE49-F238E27FC236}">
                <a16:creationId xmlns:a16="http://schemas.microsoft.com/office/drawing/2014/main" xmlns="" id="{110A8AD7-2325-4567-820D-8A01F723554D}"/>
              </a:ext>
            </a:extLst>
          </p:cNvPr>
          <p:cNvSpPr/>
          <p:nvPr/>
        </p:nvSpPr>
        <p:spPr>
          <a:xfrm>
            <a:off x="9781305" y="4184073"/>
            <a:ext cx="406400" cy="291894"/>
          </a:xfrm>
          <a:prstGeom prst="flowChartSummingJunct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Summing Junction 28">
            <a:extLst>
              <a:ext uri="{FF2B5EF4-FFF2-40B4-BE49-F238E27FC236}">
                <a16:creationId xmlns:a16="http://schemas.microsoft.com/office/drawing/2014/main" xmlns="" id="{89AAE95E-6B86-40F2-A5CF-B6B6035D53DD}"/>
              </a:ext>
            </a:extLst>
          </p:cNvPr>
          <p:cNvSpPr/>
          <p:nvPr/>
        </p:nvSpPr>
        <p:spPr>
          <a:xfrm>
            <a:off x="11088251" y="4188217"/>
            <a:ext cx="406400" cy="291894"/>
          </a:xfrm>
          <a:prstGeom prst="flowChartSummingJunct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ar: 10 Points 13">
            <a:extLst>
              <a:ext uri="{FF2B5EF4-FFF2-40B4-BE49-F238E27FC236}">
                <a16:creationId xmlns:a16="http://schemas.microsoft.com/office/drawing/2014/main" xmlns="" id="{F41636F2-6FA6-4AC3-A7AA-5C29190D4289}"/>
              </a:ext>
            </a:extLst>
          </p:cNvPr>
          <p:cNvSpPr/>
          <p:nvPr/>
        </p:nvSpPr>
        <p:spPr>
          <a:xfrm>
            <a:off x="10404758" y="4038126"/>
            <a:ext cx="406400" cy="291894"/>
          </a:xfrm>
          <a:prstGeom prst="star10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xmlns="" id="{FA093062-C234-4D88-B641-EB846E0C7239}"/>
              </a:ext>
            </a:extLst>
          </p:cNvPr>
          <p:cNvSpPr/>
          <p:nvPr/>
        </p:nvSpPr>
        <p:spPr>
          <a:xfrm>
            <a:off x="8712200" y="5542183"/>
            <a:ext cx="651165" cy="444621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xmlns="" id="{1E1E16AD-1D52-47F7-B62E-6421F8060ED9}"/>
              </a:ext>
            </a:extLst>
          </p:cNvPr>
          <p:cNvSpPr/>
          <p:nvPr/>
        </p:nvSpPr>
        <p:spPr>
          <a:xfrm>
            <a:off x="8853058" y="5065909"/>
            <a:ext cx="120073" cy="2282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Graphic 30" descr="Car">
            <a:extLst>
              <a:ext uri="{FF2B5EF4-FFF2-40B4-BE49-F238E27FC236}">
                <a16:creationId xmlns:a16="http://schemas.microsoft.com/office/drawing/2014/main" xmlns="" id="{E08385A3-98B9-4D5B-A5E8-6657BEBCEA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610567" y="1673871"/>
            <a:ext cx="2605053" cy="170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6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0172" y="32147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Object Oriented Programming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1431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4B5DC96-AF20-4F33-A320-EE03ECA9B19D}"/>
              </a:ext>
            </a:extLst>
          </p:cNvPr>
          <p:cNvSpPr txBox="1"/>
          <p:nvPr/>
        </p:nvSpPr>
        <p:spPr>
          <a:xfrm>
            <a:off x="624115" y="1358581"/>
            <a:ext cx="1096165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dirty="0"/>
              <a:t>What are Methods?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</a:rPr>
              <a:t>Methods are actions that are performed on Objects.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</a:rPr>
              <a:t>Modification of </a:t>
            </a:r>
            <a:r>
              <a:rPr lang="en-US" sz="2800" dirty="0">
                <a:solidFill>
                  <a:srgbClr val="212529"/>
                </a:solidFill>
              </a:rPr>
              <a:t>car </a:t>
            </a:r>
            <a:r>
              <a:rPr lang="en-US" sz="2800" b="0" i="0" dirty="0">
                <a:solidFill>
                  <a:srgbClr val="212529"/>
                </a:solidFill>
                <a:effectLst/>
              </a:rPr>
              <a:t>is a method performed on car object.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12529"/>
                </a:solidFill>
              </a:rPr>
              <a:t>Here, performing few methods to modify car as </a:t>
            </a:r>
          </a:p>
          <a:p>
            <a:pPr algn="just"/>
            <a:r>
              <a:rPr lang="en-US" sz="2800" dirty="0">
                <a:solidFill>
                  <a:srgbClr val="212529"/>
                </a:solidFill>
              </a:rPr>
              <a:t>      sports car, ambulance or change color of </a:t>
            </a:r>
          </a:p>
          <a:p>
            <a:pPr algn="just"/>
            <a:r>
              <a:rPr lang="en-US" sz="2800" dirty="0">
                <a:solidFill>
                  <a:srgbClr val="212529"/>
                </a:solidFill>
              </a:rPr>
              <a:t>      original car.</a:t>
            </a:r>
            <a:endParaRPr lang="en-IN" sz="2800" b="1" dirty="0"/>
          </a:p>
        </p:txBody>
      </p:sp>
      <p:pic>
        <p:nvPicPr>
          <p:cNvPr id="25" name="Graphic 24" descr="Car">
            <a:extLst>
              <a:ext uri="{FF2B5EF4-FFF2-40B4-BE49-F238E27FC236}">
                <a16:creationId xmlns:a16="http://schemas.microsoft.com/office/drawing/2014/main" xmlns="" id="{7D833225-0B66-4334-8F70-68909D1F1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28682" y="4164064"/>
            <a:ext cx="2605053" cy="1708533"/>
          </a:xfrm>
          <a:prstGeom prst="rect">
            <a:avLst/>
          </a:prstGeom>
        </p:spPr>
      </p:pic>
      <p:pic>
        <p:nvPicPr>
          <p:cNvPr id="28" name="Graphic 27" descr="Car">
            <a:extLst>
              <a:ext uri="{FF2B5EF4-FFF2-40B4-BE49-F238E27FC236}">
                <a16:creationId xmlns:a16="http://schemas.microsoft.com/office/drawing/2014/main" xmlns="" id="{AFE6531D-D945-4E14-B8BF-9C68B55C6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291741" y="2968947"/>
            <a:ext cx="2605053" cy="1708533"/>
          </a:xfrm>
          <a:prstGeom prst="rect">
            <a:avLst/>
          </a:prstGeom>
        </p:spPr>
      </p:pic>
      <p:sp>
        <p:nvSpPr>
          <p:cNvPr id="13" name="Flowchart: Summing Junction 12">
            <a:extLst>
              <a:ext uri="{FF2B5EF4-FFF2-40B4-BE49-F238E27FC236}">
                <a16:creationId xmlns:a16="http://schemas.microsoft.com/office/drawing/2014/main" xmlns="" id="{110A8AD7-2325-4567-820D-8A01F723554D}"/>
              </a:ext>
            </a:extLst>
          </p:cNvPr>
          <p:cNvSpPr/>
          <p:nvPr/>
        </p:nvSpPr>
        <p:spPr>
          <a:xfrm>
            <a:off x="8735486" y="3918350"/>
            <a:ext cx="406400" cy="291894"/>
          </a:xfrm>
          <a:prstGeom prst="flowChartSummingJunct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Summing Junction 28">
            <a:extLst>
              <a:ext uri="{FF2B5EF4-FFF2-40B4-BE49-F238E27FC236}">
                <a16:creationId xmlns:a16="http://schemas.microsoft.com/office/drawing/2014/main" xmlns="" id="{89AAE95E-6B86-40F2-A5CF-B6B6035D53DD}"/>
              </a:ext>
            </a:extLst>
          </p:cNvPr>
          <p:cNvSpPr/>
          <p:nvPr/>
        </p:nvSpPr>
        <p:spPr>
          <a:xfrm>
            <a:off x="10042432" y="3922494"/>
            <a:ext cx="406400" cy="291894"/>
          </a:xfrm>
          <a:prstGeom prst="flowChartSummingJunct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ar: 10 Points 13">
            <a:extLst>
              <a:ext uri="{FF2B5EF4-FFF2-40B4-BE49-F238E27FC236}">
                <a16:creationId xmlns:a16="http://schemas.microsoft.com/office/drawing/2014/main" xmlns="" id="{F41636F2-6FA6-4AC3-A7AA-5C29190D4289}"/>
              </a:ext>
            </a:extLst>
          </p:cNvPr>
          <p:cNvSpPr/>
          <p:nvPr/>
        </p:nvSpPr>
        <p:spPr>
          <a:xfrm>
            <a:off x="9358939" y="3772403"/>
            <a:ext cx="406400" cy="291894"/>
          </a:xfrm>
          <a:prstGeom prst="star10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xmlns="" id="{FA093062-C234-4D88-B641-EB846E0C7239}"/>
              </a:ext>
            </a:extLst>
          </p:cNvPr>
          <p:cNvSpPr/>
          <p:nvPr/>
        </p:nvSpPr>
        <p:spPr>
          <a:xfrm>
            <a:off x="9273497" y="4868239"/>
            <a:ext cx="651165" cy="444621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xmlns="" id="{1E1E16AD-1D52-47F7-B62E-6421F8060ED9}"/>
              </a:ext>
            </a:extLst>
          </p:cNvPr>
          <p:cNvSpPr/>
          <p:nvPr/>
        </p:nvSpPr>
        <p:spPr>
          <a:xfrm>
            <a:off x="9414355" y="4391965"/>
            <a:ext cx="120073" cy="2282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Graphic 30" descr="Car">
            <a:extLst>
              <a:ext uri="{FF2B5EF4-FFF2-40B4-BE49-F238E27FC236}">
                <a16:creationId xmlns:a16="http://schemas.microsoft.com/office/drawing/2014/main" xmlns="" id="{E08385A3-98B9-4D5B-A5E8-6657BEBCEA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311367" y="4210243"/>
            <a:ext cx="2605053" cy="1708533"/>
          </a:xfrm>
          <a:prstGeom prst="rect">
            <a:avLst/>
          </a:prstGeom>
        </p:spPr>
      </p:pic>
      <p:pic>
        <p:nvPicPr>
          <p:cNvPr id="19" name="Graphic 18" descr="Car">
            <a:extLst>
              <a:ext uri="{FF2B5EF4-FFF2-40B4-BE49-F238E27FC236}">
                <a16:creationId xmlns:a16="http://schemas.microsoft.com/office/drawing/2014/main" xmlns="" id="{482A57B2-B3CE-4CEC-8807-B3BB1BD318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365623" y="5292411"/>
            <a:ext cx="2605053" cy="170853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F24816C1-377E-42F5-BA64-7C82C9C3FB8A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 flipV="1">
            <a:off x="3916420" y="3823214"/>
            <a:ext cx="4375321" cy="124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71C9D820-D242-4912-9335-B4C9DD5B4D13}"/>
              </a:ext>
            </a:extLst>
          </p:cNvPr>
          <p:cNvCxnSpPr>
            <a:cxnSpLocks/>
            <a:stCxn id="31" idx="3"/>
            <a:endCxn id="25" idx="1"/>
          </p:cNvCxnSpPr>
          <p:nvPr/>
        </p:nvCxnSpPr>
        <p:spPr>
          <a:xfrm flipV="1">
            <a:off x="3916420" y="5018331"/>
            <a:ext cx="4412262" cy="4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A15912E3-D686-4E57-913C-93F34E92DFFB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>
            <a:off x="3916420" y="5064510"/>
            <a:ext cx="4449203" cy="108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C72C180-810C-4EEC-8362-219DE0732D11}"/>
              </a:ext>
            </a:extLst>
          </p:cNvPr>
          <p:cNvSpPr txBox="1"/>
          <p:nvPr/>
        </p:nvSpPr>
        <p:spPr>
          <a:xfrm rot="20619824" flipH="1">
            <a:off x="4936090" y="4200303"/>
            <a:ext cx="2033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/>
              <a:t>modifyCar</a:t>
            </a:r>
            <a:r>
              <a:rPr lang="en-IN" sz="1600" b="1" dirty="0"/>
              <a:t>(‘sports’)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DA758DD-B674-4FBA-9131-9122FA935A08}"/>
              </a:ext>
            </a:extLst>
          </p:cNvPr>
          <p:cNvSpPr txBox="1"/>
          <p:nvPr/>
        </p:nvSpPr>
        <p:spPr>
          <a:xfrm rot="831990" flipH="1">
            <a:off x="4941815" y="5343200"/>
            <a:ext cx="272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/>
              <a:t>modifyCar</a:t>
            </a:r>
            <a:r>
              <a:rPr lang="en-IN" sz="1600" b="1" dirty="0"/>
              <a:t>(‘</a:t>
            </a:r>
            <a:r>
              <a:rPr lang="en-IN" sz="1600" b="1" dirty="0" err="1"/>
              <a:t>change_color</a:t>
            </a:r>
            <a:r>
              <a:rPr lang="en-IN" sz="1600" b="1" dirty="0"/>
              <a:t>’)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AA38669-BCFE-48FB-9EE2-56D63BC71298}"/>
              </a:ext>
            </a:extLst>
          </p:cNvPr>
          <p:cNvSpPr txBox="1"/>
          <p:nvPr/>
        </p:nvSpPr>
        <p:spPr>
          <a:xfrm flipH="1">
            <a:off x="4977938" y="4751995"/>
            <a:ext cx="2504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/>
              <a:t>modifyCar</a:t>
            </a:r>
            <a:r>
              <a:rPr lang="en-IN" sz="1600" b="1" dirty="0"/>
              <a:t>(‘ambulance’)</a:t>
            </a:r>
          </a:p>
        </p:txBody>
      </p:sp>
    </p:spTree>
    <p:extLst>
      <p:ext uri="{BB962C8B-B14F-4D97-AF65-F5344CB8AC3E}">
        <p14:creationId xmlns:p14="http://schemas.microsoft.com/office/powerpoint/2010/main" val="37245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What we have learnt?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AEA76F-F07B-4B15-8341-FAD74DBD2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27" y="1673135"/>
            <a:ext cx="10943770" cy="351173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Programming methods.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Difference between OOP and POP.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Introduction to th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 OOP.</a:t>
            </a:r>
            <a:endParaRPr lang="en-US" sz="2400" b="1" i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Create the blueprint (Class).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Create car from the blueprint (Object).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Add color, features, accessories etc. to the car (Properties).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Change the color and made modifications to the car when you need (Methods).</a:t>
            </a:r>
          </a:p>
        </p:txBody>
      </p:sp>
    </p:spTree>
    <p:extLst>
      <p:ext uri="{BB962C8B-B14F-4D97-AF65-F5344CB8AC3E}">
        <p14:creationId xmlns:p14="http://schemas.microsoft.com/office/powerpoint/2010/main" val="96708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Next Topic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Classes</a:t>
            </a:r>
          </a:p>
        </p:txBody>
      </p:sp>
    </p:spTree>
    <p:extLst>
      <p:ext uri="{BB962C8B-B14F-4D97-AF65-F5344CB8AC3E}">
        <p14:creationId xmlns:p14="http://schemas.microsoft.com/office/powerpoint/2010/main" val="21613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435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Google Sans</vt:lpstr>
      <vt:lpstr>Wingdings</vt:lpstr>
      <vt:lpstr>Office Theme</vt:lpstr>
      <vt:lpstr>Last 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we have learnt?</vt:lpstr>
      <vt:lpstr>Next Topic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 Topic</dc:title>
  <dc:creator>BAPS</dc:creator>
  <cp:lastModifiedBy>Windows User</cp:lastModifiedBy>
  <cp:revision>3</cp:revision>
  <dcterms:created xsi:type="dcterms:W3CDTF">2021-08-07T06:51:31Z</dcterms:created>
  <dcterms:modified xsi:type="dcterms:W3CDTF">2021-08-25T06:51:35Z</dcterms:modified>
</cp:coreProperties>
</file>