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60" r:id="rId4"/>
    <p:sldId id="261" r:id="rId5"/>
    <p:sldId id="262" r:id="rId6"/>
    <p:sldId id="263" r:id="rId7"/>
    <p:sldId id="264" r:id="rId8"/>
    <p:sldId id="257" r:id="rId9"/>
    <p:sldId id="259" r:id="rId10"/>
    <p:sldId id="280" r:id="rId11"/>
    <p:sldId id="282" r:id="rId12"/>
    <p:sldId id="279" r:id="rId13"/>
    <p:sldId id="278" r:id="rId14"/>
    <p:sldId id="265" r:id="rId15"/>
    <p:sldId id="270" r:id="rId16"/>
    <p:sldId id="275" r:id="rId17"/>
    <p:sldId id="274" r:id="rId18"/>
    <p:sldId id="276" r:id="rId19"/>
    <p:sldId id="266" r:id="rId20"/>
    <p:sldId id="269" r:id="rId21"/>
    <p:sldId id="277" r:id="rId22"/>
    <p:sldId id="268" r:id="rId23"/>
    <p:sldId id="267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BA7D7-D982-4B94-B0AC-364DC2872F8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61A6D-88FB-40A8-9D03-BAFF1727F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5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Campaign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Review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after 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before 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Incremental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Campaign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after Promo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Incremental_Sold_Unit by promo_type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Incremental_Revenue by promo_type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after 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before 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Quantity_sold (after_promo)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Quantity_sold (before_promo)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Revenue_after_promo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Revenue_before_promo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Revenue_before_promo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Revenue_after_promo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Incremental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Incremental Sold Unit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D9A0-0F62-D7CB-FF53-5768EBFC4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26CED-ECB4-F87F-7665-ABD611464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05A8-42A3-793A-CB90-42CFC1E6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EFEF-19E5-71B5-999F-9B2CB7C4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41DC1-EA65-C505-31B5-E9E197C0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9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5FF1-C2ED-1345-2E7A-26A90E6A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FE56D-8382-88AE-2E92-9045260EB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FC61-FA84-BFAA-0827-D45F3224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DE61-45F4-09B3-55C2-5AC8A17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D47B4-9097-9043-16F0-49BC9A7C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1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5BBC8-B263-A787-D542-16E5FCE6E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A230-FCE2-3720-E4D4-DFACD6930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9274-015C-8D4E-7BB4-ED8A7065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14EE-5E46-C8A1-BB51-45B7CE2B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6A4B-A5A8-B1E4-AD11-83B73420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8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8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34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5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1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99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6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8D8B-69ED-DE83-E9AF-9002643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FF10-F1CF-5565-7B07-F547D603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E2D1C-3E60-D802-1BA9-0B574B0C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7FB4-098F-8DE6-A7F2-A6550EC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46C6-CA94-5798-5A3F-A387A90A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90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5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0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8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8B6C-A6E5-EAA8-0C78-2F683237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2441-3574-57C5-7372-451200D6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AFF1-0475-AA2D-6803-C706C951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629FF-67B3-6C0C-1C60-C0BE05DD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A796-CC2E-CC68-DE1C-596DC700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55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E93E-5349-2404-A865-E2EF9037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2EB4-D73E-2E6B-26AE-FC3432F70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D8A71-536A-0389-B70C-59664B2F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80C49-0E85-846F-DDD7-FE613B72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4A63-4D7E-C033-9FCE-6BC5760D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B25EC-088C-23BB-9874-04755939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9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B546-289D-7E22-F923-90BAF416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FD094-F6CB-9575-6554-ADEC6418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EB900-80E8-AFD6-6B9E-FAC7E826E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383DD-6E05-0DBE-FE49-67193B302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9C5DC-68AE-F2DB-A612-BCE7C12D1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0AF63-BF84-C581-99AB-DC85AB85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59D79-2DAA-97B7-914B-76779B2C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27675-9DB9-5D65-CC85-85CA085D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8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A345-7929-441C-49C8-D98056EC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F88B0-B775-025C-0EC9-BAFD82B4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B59CE-6689-0B4D-915C-F4D3F11B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AF212-5D18-9057-9BA8-01139022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4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1CFE7-AD2D-A48F-69CC-CE4B11E4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BA132-CBFB-744E-722D-526A25C4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6DFF-E0D1-DA7B-9A10-742CF3C0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2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048F-D157-C886-DD9E-E0C6F5E1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9C78-8601-59D6-17BE-C0823AFD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EAB92-963A-8B2C-DD1A-0C8BC5918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0387E-B8CD-1689-574E-47A835F7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308EB-DDCF-C22C-AD3C-DD9DB1CE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1A49E-B399-C1B1-4D72-634FB98B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2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06DB-BFA2-F626-E9B4-1C59D8FC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5D908-BB3D-39D1-2FE5-956987E36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51A-9C9F-F272-4D28-6B9C29B80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9C8D9-52F3-AB9B-276E-DC3E116B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40458-5585-5F11-5F6C-EEBF9C87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D730A-9B1B-6D92-07A4-32C2655B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74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B175D-6EB9-D561-9D15-26A04BC2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AFE0-1E85-C6B0-3BD4-2D8127C6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244AC-1304-216B-B074-19EDF7EC9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35A7-9A0F-4274-9280-F53F46FCEB3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356C-9C1D-655A-03BF-616E31EA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3697-F741-3CCD-06B0-974305130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2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b83b01c-e673-45a4-abc9-ead843185903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b83b01c-e673-45a4-abc9-ead843185903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b83b01c-e673-45a4-abc9-ead843185903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a80e827-5f7a-4db2-b6eb-034fb14e49c1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b83b01c-e673-45a4-abc9-ead843185903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b83b01c-e673-45a4-abc9-ead843185903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6292-3CD5-3650-713F-06F0AF28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188" y="233265"/>
            <a:ext cx="8431763" cy="578498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Manrope"/>
              </a:rPr>
              <a:t>Analysis of AtliQ Mart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B1D584-264B-A7A8-A7FD-56E3DB1EC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" y="65314"/>
            <a:ext cx="914401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085899-C2CD-880D-A1A6-135A6436B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" y="65313"/>
            <a:ext cx="914401" cy="914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2AD55B-BED6-6464-799C-9F69F5421F9D}"/>
              </a:ext>
            </a:extLst>
          </p:cNvPr>
          <p:cNvSpPr txBox="1"/>
          <p:nvPr/>
        </p:nvSpPr>
        <p:spPr>
          <a:xfrm>
            <a:off x="2525486" y="1916060"/>
            <a:ext cx="4721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anrope"/>
              </a:rPr>
              <a:t>Domain:</a:t>
            </a:r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  FMCG       </a:t>
            </a:r>
            <a:r>
              <a:rPr lang="en-US" b="1" i="0" dirty="0">
                <a:solidFill>
                  <a:schemeClr val="bg1"/>
                </a:solidFill>
                <a:effectLst/>
                <a:latin typeface="Manrope"/>
              </a:rPr>
              <a:t>Function: </a:t>
            </a:r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Sales / Promotions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F45D9-9563-8955-A9D7-0459C4AFF71A}"/>
              </a:ext>
            </a:extLst>
          </p:cNvPr>
          <p:cNvSpPr txBox="1"/>
          <p:nvPr/>
        </p:nvSpPr>
        <p:spPr>
          <a:xfrm>
            <a:off x="2525486" y="2865923"/>
            <a:ext cx="73898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anrope"/>
              </a:rPr>
              <a:t>AtliQ Mart</a:t>
            </a:r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 is a retail giant with over 50 supermarkets in the southern region of India. All their 50 stores ran a massive promotion during the Diwali 2023 and Sankranti 2024 (festive time in India) on their AtliQ branded products. 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15848-BF40-0AA1-4359-F4CCFFEF685D}"/>
              </a:ext>
            </a:extLst>
          </p:cNvPr>
          <p:cNvSpPr txBox="1"/>
          <p:nvPr/>
        </p:nvSpPr>
        <p:spPr>
          <a:xfrm>
            <a:off x="2525486" y="401297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Now the sales director wants to understand which promotions did well and which did not so that they can make informed decisions for their next promotional period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4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tegory ,Products ,shape ,Revenue after promo ,Revenue before promo ,shape ,textbox ,pageNavigator ,image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&amp; Category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 ,tableEx ,Quantity_sold (after_promo) ,Quantity_sold (before_promo)  ,image ,image ,textbox ,shape ,actionButton ,Revenue_after_promo ,Revenue_before_promo ,actionButton ,actionButton ,Cit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Store_Review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image ,textbox ,shape ,actionButton ,tableEx ,tableEx ,Revenue_before_promo  ,Revenue_after_promo  ,Incremental Revenue ,Incremental Sold Unit ,slicer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Product_Review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C3DE4-969A-F892-0866-5B7A2DA5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5C96BE0-38D1-6425-B1B0-17FFDF45FC4F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Revenue generated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A1846-A9AC-84D5-C0BC-4A427951E640}"/>
              </a:ext>
            </a:extLst>
          </p:cNvPr>
          <p:cNvSpPr txBox="1"/>
          <p:nvPr/>
        </p:nvSpPr>
        <p:spPr>
          <a:xfrm>
            <a:off x="1625784" y="1677378"/>
            <a:ext cx="894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Bengaluru has the highest revenue before and after the promotions.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Revenue is increased in all the cites after promotions with maximum of 186% in Madurai.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E0AA7-FCE3-96C0-32AE-29FD4A78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791" y="3074436"/>
            <a:ext cx="6729043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1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65DB56-90F3-1E14-FDA5-830DDC8AF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662BEB-C7CB-C7B6-9801-55328F22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18" y="3230957"/>
            <a:ext cx="3848433" cy="230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DF6D7E-675B-7CA6-8F4E-F057B1DF5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17" y="3242388"/>
            <a:ext cx="3856054" cy="22861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E7D49E-E917-7ED4-985E-5D95F4CB76A6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Campaign Impact on Revenue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19EC0-B3C2-CD2B-7D21-0CF4B08357FC}"/>
              </a:ext>
            </a:extLst>
          </p:cNvPr>
          <p:cNvSpPr txBox="1"/>
          <p:nvPr/>
        </p:nvSpPr>
        <p:spPr>
          <a:xfrm>
            <a:off x="1663792" y="1891981"/>
            <a:ext cx="8995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Diwali campaign has generated more revenue in all the cities over the Sankranti campaign.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4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B34DC7-EDC6-EE3A-D977-F6C13D56B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9D283-B97A-D313-4E4B-B0FDF55AC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18" y="3289041"/>
            <a:ext cx="3863675" cy="228619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FB13AA2-60DF-87C5-02AF-10AF91914FFF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Campaign Impact on Sales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3FDAA-D981-0A6E-B551-A95AAD185816}"/>
              </a:ext>
            </a:extLst>
          </p:cNvPr>
          <p:cNvSpPr txBox="1"/>
          <p:nvPr/>
        </p:nvSpPr>
        <p:spPr>
          <a:xfrm>
            <a:off x="1880118" y="1873319"/>
            <a:ext cx="8995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Sankranti campaign has more sales in all the cities over the Diwali campaign.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A2337C-86C2-D713-98CD-63D300BFB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65" y="3258558"/>
            <a:ext cx="3840813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CB8A63-33B8-B18F-B652-AA00A897D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CF4912-043A-DEC4-8A7E-78AFD184C8B0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Performance of Stores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DD6E5-32B7-72E0-6D7F-6773E49A42AB}"/>
              </a:ext>
            </a:extLst>
          </p:cNvPr>
          <p:cNvSpPr txBox="1"/>
          <p:nvPr/>
        </p:nvSpPr>
        <p:spPr>
          <a:xfrm>
            <a:off x="2512315" y="1504506"/>
            <a:ext cx="7167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Stores with highest Incremental Revenue percentage after promotions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Stores with lowest Incremental Sold Unit Percentage after promotions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59FAE-61D7-4386-1603-666AFCC5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74" y="3083256"/>
            <a:ext cx="5073248" cy="28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9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12BD9-B30D-13BF-85BF-518C117B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567D54-5C65-7A3F-0D88-F6F8FCEF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8" y="1485325"/>
            <a:ext cx="4404742" cy="48314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06BF79E-549A-439F-C018-17347F9306E5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IR vs ISU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CDB4-E282-CBA1-74B2-AE90CEE7F538}"/>
              </a:ext>
            </a:extLst>
          </p:cNvPr>
          <p:cNvSpPr txBox="1"/>
          <p:nvPr/>
        </p:nvSpPr>
        <p:spPr>
          <a:xfrm>
            <a:off x="6524481" y="3105834"/>
            <a:ext cx="527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Incremental Revenue percentage and Incremental Sold Unit Percentage has a 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positive correlation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10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B9F094-8A66-27A2-44C7-281024AFC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6DB67C-DDB3-FEEA-0241-FC74BD2B2712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Promotion Insights on Sales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EEF34-84F8-9B34-55E0-87107EA7E300}"/>
              </a:ext>
            </a:extLst>
          </p:cNvPr>
          <p:cNvSpPr txBox="1"/>
          <p:nvPr/>
        </p:nvSpPr>
        <p:spPr>
          <a:xfrm>
            <a:off x="1740158" y="1528876"/>
            <a:ext cx="9415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Buy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O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ne Get 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n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 Free is preferred over a 50% discount, even though both options resulted in the same price.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25% OFF is the least favored promotional offer.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4433D-EE46-06F5-3D93-F8C906B8B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094" y="3199723"/>
            <a:ext cx="4503810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BC626-4E04-D3DF-1E2A-65A25B762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CBBE73-1837-E197-6946-E242CB18E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959" y="2792323"/>
            <a:ext cx="4061812" cy="37950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174878-9F93-80C8-4166-442C9E779596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nrope"/>
                <a:ea typeface="+mj-ea"/>
                <a:cs typeface="+mj-cs"/>
              </a:rPr>
              <a:t> Price Insights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75313-9568-AB13-2C04-26F0DB251D2C}"/>
              </a:ext>
            </a:extLst>
          </p:cNvPr>
          <p:cNvSpPr txBox="1"/>
          <p:nvPr/>
        </p:nvSpPr>
        <p:spPr>
          <a:xfrm>
            <a:off x="1707500" y="1223546"/>
            <a:ext cx="9479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Atliq_Home_Essential_8_Product_Combo, with the highest price, contributes the most to revenue.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The 50% discount on Personal Care Products has a negative impact on revenue after promotions.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7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1D3CFC-C11D-830C-6793-56A4A091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8" y="1679222"/>
            <a:ext cx="5822185" cy="10516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A97ED6-7059-A21A-1D11-4DDD1F2CFBDB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	Business Request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BAB2CDE-D40B-7314-5D01-CC8C7312F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18" y="3007648"/>
            <a:ext cx="748781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Product_With_PromoType_BOGOF_AND_Price_Higherthan_500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dim_products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product_code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product_code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fact_events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base_price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500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promo_type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'BOGOF'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D6953D-A76B-4CB4-EA41-EED87F97A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18" y="5038749"/>
            <a:ext cx="3413760" cy="5867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14EACF-136C-176C-4845-3D15212615E0}"/>
              </a:ext>
            </a:extLst>
          </p:cNvPr>
          <p:cNvSpPr/>
          <p:nvPr/>
        </p:nvSpPr>
        <p:spPr>
          <a:xfrm>
            <a:off x="1880118" y="1679222"/>
            <a:ext cx="5822185" cy="105165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31CD09-9B9B-8C45-57F6-7B91CB9E44A2}"/>
              </a:ext>
            </a:extLst>
          </p:cNvPr>
          <p:cNvSpPr/>
          <p:nvPr/>
        </p:nvSpPr>
        <p:spPr>
          <a:xfrm>
            <a:off x="1880118" y="5038749"/>
            <a:ext cx="3413760" cy="586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65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D27B9B-BF44-2014-EC97-62AA83155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4CEDC8-BA4D-3CC6-ACBD-FE4EF8E3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83" y="3171731"/>
            <a:ext cx="4511431" cy="30711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DBDBB7-047A-708D-AA94-0B5D92A768F7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Promotion Insights on Revenue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176B6-7068-D224-F601-D775DC55197E}"/>
              </a:ext>
            </a:extLst>
          </p:cNvPr>
          <p:cNvSpPr txBox="1"/>
          <p:nvPr/>
        </p:nvSpPr>
        <p:spPr>
          <a:xfrm>
            <a:off x="1730828" y="1967415"/>
            <a:ext cx="941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öhne"/>
              </a:rPr>
              <a:t>“500 Cashback” promo generates high revenue as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Atliq_Home_Essential_8_Product_Combo has the highest base price of 3000.</a:t>
            </a:r>
          </a:p>
        </p:txBody>
      </p:sp>
    </p:spTree>
    <p:extLst>
      <p:ext uri="{BB962C8B-B14F-4D97-AF65-F5344CB8AC3E}">
        <p14:creationId xmlns:p14="http://schemas.microsoft.com/office/powerpoint/2010/main" val="168639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B377F1-4776-875F-F1EF-43CA259A5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0013D1-3410-7851-D51C-D8A5B554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03" y="3121090"/>
            <a:ext cx="3833192" cy="30787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E394D5-7202-B6DB-0547-E43D66D60529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nrope"/>
                <a:ea typeface="+mj-ea"/>
                <a:cs typeface="+mj-cs"/>
              </a:rPr>
              <a:t>Product Insights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423A8-C93A-0692-A969-2E0ECBCB60E4}"/>
              </a:ext>
            </a:extLst>
          </p:cNvPr>
          <p:cNvSpPr txBox="1"/>
          <p:nvPr/>
        </p:nvSpPr>
        <p:spPr>
          <a:xfrm>
            <a:off x="1880117" y="1628106"/>
            <a:ext cx="868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Despite a 25% off promotion, sales of P06 and P05 decreased.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Following promotions, sales of all other products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increased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, with 7 products exceeding their pre-promotion revenue.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73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1A8E7B-19BD-5892-75D8-4D3B58A01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2756F8-07FF-472F-C1CB-82359393246C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Category Insights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347AE-6B5B-519C-447E-35BEAF25BE9F}"/>
              </a:ext>
            </a:extLst>
          </p:cNvPr>
          <p:cNvSpPr txBox="1"/>
          <p:nvPr/>
        </p:nvSpPr>
        <p:spPr>
          <a:xfrm>
            <a:off x="1880118" y="1448886"/>
            <a:ext cx="811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Home Appliances sales increased </a:t>
            </a:r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almost 400%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after promotions followed by Combo1 with almost 300%.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The impact of promotions on Personal Care sales was minimal.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B725B-B87C-79F1-5336-C661DFA9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700" y="2969096"/>
            <a:ext cx="5974598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5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22721-0370-A4CA-5934-288771FF9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DA18-951B-A5C2-5D23-C1AF1093785E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Conclusion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97BB4-90F3-3A27-F228-32A1F188197A}"/>
              </a:ext>
            </a:extLst>
          </p:cNvPr>
          <p:cNvSpPr txBox="1"/>
          <p:nvPr/>
        </p:nvSpPr>
        <p:spPr>
          <a:xfrm>
            <a:off x="1635966" y="1944775"/>
            <a:ext cx="9479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Söhne"/>
              </a:rPr>
              <a:t>Chennai and Bengaluru were the 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op two cities both in terms of Revenue and Sales, but the highest revenue generated store is “STMYS-1” from Mysuru.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Söhne"/>
              </a:rPr>
              <a:t>IR % and ISU % has a positive 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correlation, thus if sales increases eventually revenue increases and vice versa.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As Buy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O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ne Get 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n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 Free is preferred over a 50% discount, it is better to convert the 50% OFF into BOGOF which will also increase the sale effectively.</a:t>
            </a:r>
            <a:endParaRPr lang="en-IN" dirty="0">
              <a:solidFill>
                <a:srgbClr val="ECECEC"/>
              </a:solidFill>
              <a:latin typeface="Söhne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Söhne"/>
              </a:rPr>
              <a:t>Promotion type should be changed for Atliq_Fusion_Container_Set_of_3 and </a:t>
            </a:r>
            <a:r>
              <a:rPr lang="en-US" dirty="0" err="1">
                <a:solidFill>
                  <a:prstClr val="white"/>
                </a:solidFill>
                <a:latin typeface="Söhne"/>
              </a:rPr>
              <a:t>Atliq_Scrub_Sponge_For_Dishwash</a:t>
            </a:r>
            <a:r>
              <a:rPr lang="en-US" dirty="0">
                <a:solidFill>
                  <a:prstClr val="white"/>
                </a:solidFill>
                <a:latin typeface="Söhne"/>
              </a:rPr>
              <a:t>, since 25% OFF is not effective on these products.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prstClr val="white"/>
              </a:solidFill>
              <a:latin typeface="Söhn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Söhne"/>
              </a:rPr>
              <a:t>Sales of personal care products increased after promo but failed in terms of revenue.</a:t>
            </a:r>
          </a:p>
        </p:txBody>
      </p:sp>
    </p:spTree>
    <p:extLst>
      <p:ext uri="{BB962C8B-B14F-4D97-AF65-F5344CB8AC3E}">
        <p14:creationId xmlns:p14="http://schemas.microsoft.com/office/powerpoint/2010/main" val="307615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AD272D-87ED-6BA9-37BD-87E5B5AEA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AA3C-7A26-80E3-7219-E1160CB96E12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	Business Request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7467B-452D-551E-1118-30BAA2800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8" y="1587705"/>
            <a:ext cx="5944115" cy="1219306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04220A19-B96B-B924-ABE7-B46EA702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18" y="3042283"/>
            <a:ext cx="5381601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city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777777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store_id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Store_count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dim_stores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store_id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2B4D63-A0EF-BDBC-10B4-29C78DC1C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18" y="4754883"/>
            <a:ext cx="1844040" cy="18821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96074B-DEA6-DE28-E503-89812CF4DA9D}"/>
              </a:ext>
            </a:extLst>
          </p:cNvPr>
          <p:cNvSpPr/>
          <p:nvPr/>
        </p:nvSpPr>
        <p:spPr>
          <a:xfrm>
            <a:off x="1880118" y="1587705"/>
            <a:ext cx="5944115" cy="121930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FF8E5E-3F01-8C70-076D-8025A9B4C01E}"/>
              </a:ext>
            </a:extLst>
          </p:cNvPr>
          <p:cNvSpPr/>
          <p:nvPr/>
        </p:nvSpPr>
        <p:spPr>
          <a:xfrm>
            <a:off x="1880118" y="4754883"/>
            <a:ext cx="1844040" cy="18821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1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4FEC0F-2F9C-F956-70EF-752358472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C24F-06FF-DFF6-D77E-14450DEC97AF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	Business Request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EF254-DE5D-EB5D-BC2C-8C8DBD705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8" y="1658393"/>
            <a:ext cx="5738357" cy="1059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A1475-D910-4E6D-DE9A-A26DA6788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18" y="5254001"/>
            <a:ext cx="4229100" cy="56388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961B423-2DB6-1BDF-A5F8-4B8CE220D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18" y="2831671"/>
            <a:ext cx="9661849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campaign_name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777777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Revenue_before_promo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1000000.0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' M'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Total_Revenue_before_promo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777777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Revenue_after_promo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1000000.0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' M'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Total_Revenue_after_promo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fact_events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dim_campaigns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campaign_id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dc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campaign_id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campaign_name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6BC7A-D225-212E-F842-D89BD0C8BB74}"/>
              </a:ext>
            </a:extLst>
          </p:cNvPr>
          <p:cNvSpPr/>
          <p:nvPr/>
        </p:nvSpPr>
        <p:spPr>
          <a:xfrm>
            <a:off x="1880118" y="1658393"/>
            <a:ext cx="5738357" cy="105927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CE1DE-E3CA-5A16-13A9-520220D71350}"/>
              </a:ext>
            </a:extLst>
          </p:cNvPr>
          <p:cNvSpPr/>
          <p:nvPr/>
        </p:nvSpPr>
        <p:spPr>
          <a:xfrm>
            <a:off x="1880118" y="5254001"/>
            <a:ext cx="4229100" cy="5638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4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4EE85D-D5F0-70C1-FC58-7671A654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54B767-0016-89F1-2B95-CB750A87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8" y="1442262"/>
            <a:ext cx="5692633" cy="11049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7F1003-1965-1C93-3D14-4679CA45A881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	Business Request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42287B2-3775-3AE7-9F31-F91A83D3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18" y="2617094"/>
            <a:ext cx="658706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temp_category_summary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category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777777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quantity_sold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after_promo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`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Total_SAP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777777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quantity_sold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before_promo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`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Total_SBP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fact_events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dim_products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product_code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product_code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campaign_id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"CAMP_DIW_01"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category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temp_category_summary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ISU float8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A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temp_category_summary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	SET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ISU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Total_SAP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Total_SBP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100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A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	CONCAT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ISU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'%'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Incremental_Sold_Quantity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RANK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OVER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ISU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_rank_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temp_category_summary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60ED3-A2B9-7831-2607-E1E77F9EF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27" y="2791702"/>
            <a:ext cx="3101340" cy="10210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79C518-AD4A-0EC1-73DA-147B15FEC471}"/>
              </a:ext>
            </a:extLst>
          </p:cNvPr>
          <p:cNvSpPr/>
          <p:nvPr/>
        </p:nvSpPr>
        <p:spPr>
          <a:xfrm>
            <a:off x="1880118" y="1442262"/>
            <a:ext cx="5692633" cy="110499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5FBE45-1A2E-7819-5CF3-C88DF92A9BCD}"/>
              </a:ext>
            </a:extLst>
          </p:cNvPr>
          <p:cNvSpPr/>
          <p:nvPr/>
        </p:nvSpPr>
        <p:spPr>
          <a:xfrm>
            <a:off x="8604627" y="2791702"/>
            <a:ext cx="3101340" cy="1021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16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55A5C0-47C8-3B3A-BDDC-0761C4FFC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166D60-4F93-4562-1161-56892BE4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8" y="1653641"/>
            <a:ext cx="5669771" cy="10668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B12553F-4635-041C-74BD-3649628AAD91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	Business Request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3B214-6FAF-9DC5-9CBD-F0FEC6018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89" y="2891484"/>
            <a:ext cx="4539474" cy="104394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B9244E7-0EB9-EBD0-63AD-C43B0A6B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17" y="2810693"/>
            <a:ext cx="5565711" cy="3485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temp_product_summary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777777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Revenue_before_promo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Total_RBP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777777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Revenue_after_promo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Total_RAP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fact_events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dim_products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product_code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product_code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temp_product_summary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IRP float8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temp_product_summary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IRP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Total_RAP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Total_RBP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100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tps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category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777777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IRP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'%'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Incremental_Revenue_Percentage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temp_product_summary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dim_products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tps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IRP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LIMIT 5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E63D6-0305-90E8-7275-0EFD64587168}"/>
              </a:ext>
            </a:extLst>
          </p:cNvPr>
          <p:cNvSpPr/>
          <p:nvPr/>
        </p:nvSpPr>
        <p:spPr>
          <a:xfrm>
            <a:off x="1880117" y="1653641"/>
            <a:ext cx="5669771" cy="106689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BD72A-AD0C-1AC8-D71A-9F00DA9899E0}"/>
              </a:ext>
            </a:extLst>
          </p:cNvPr>
          <p:cNvSpPr/>
          <p:nvPr/>
        </p:nvSpPr>
        <p:spPr>
          <a:xfrm>
            <a:off x="7549888" y="2891484"/>
            <a:ext cx="4539474" cy="10439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2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image ,textbox ,shape ,Revenue ,clusteredColumnChart ,Campaign ,actionButton ,actionButton ,actionButton ,Review ,actionButton ,actionButton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Home_page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textbox ,pageNavigator ,image ,image ,tableEx ,tableEx ,textbox ,textbox ,shape ,Revenue after Promo ,shape ,Revenue before promo ,Incremental Revenue ,actionButton ,Campaign ,City ,Sales after Promo 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Store_Performance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tableEx ,tableEx ,textbox ,textbox ,Incremental_Sold_Unit by promo_type ,shape ,Incremental_Revenue by promo_type ,shape ,shape ,textbox ,pageNavigator ,image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Promotion_Type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1518</Words>
  <Application>Microsoft Office PowerPoint</Application>
  <PresentationFormat>Widescreen</PresentationFormat>
  <Paragraphs>365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Manrope</vt:lpstr>
      <vt:lpstr>Söhne</vt:lpstr>
      <vt:lpstr>Wingdings</vt:lpstr>
      <vt:lpstr>Office Theme</vt:lpstr>
      <vt:lpstr>Custom Design</vt:lpstr>
      <vt:lpstr>Analysis of AtliQ Mart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Home_page</vt:lpstr>
      <vt:lpstr>Store_Performance</vt:lpstr>
      <vt:lpstr>Promotion_Type</vt:lpstr>
      <vt:lpstr>Product &amp; Category</vt:lpstr>
      <vt:lpstr>Store_Review</vt:lpstr>
      <vt:lpstr>Product_Review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Promotions and Provide Tangible Insights to Sales Director</dc:title>
  <dc:creator>Rajesh Palani</dc:creator>
  <cp:lastModifiedBy>Karthik CJ</cp:lastModifiedBy>
  <cp:revision>84</cp:revision>
  <dcterms:created xsi:type="dcterms:W3CDTF">2024-02-17T14:53:16Z</dcterms:created>
  <dcterms:modified xsi:type="dcterms:W3CDTF">2024-02-25T13:34:09Z</dcterms:modified>
</cp:coreProperties>
</file>