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o"/>
              <a:t>hello!</a:t>
            </a:r>
            <a:endParaRPr/>
          </a:p>
          <a:p>
            <a:pPr indent="0" lvl="0" marL="0">
              <a:spcBef>
                <a:spcPts val="0"/>
              </a:spcBef>
              <a:spcAft>
                <a:spcPts val="0"/>
              </a:spcAft>
              <a:buNone/>
            </a:pPr>
            <a:r>
              <a:rPr lang="ko"/>
              <a:t>I’m gonna present about our proejct which is predicting the rating by user review.</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e25c211da_0_20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Google Shape;163;g3e25c211d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e2c68c7c6_0_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Google Shape;196;g3e2c68c7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e25c211da_0_2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Google Shape;205;g3e25c211d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d9b04eef4_0_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Google Shape;220;g3d9b04ee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e2c68c7c6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Google Shape;240;g3e2c68c7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e2c68c7c6_0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Google Shape;254;g3e2c68c7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e25c211da_0_2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Google Shape;263;g3e25c211da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e269f2a09_1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Google Shape;280;g3e269f2a0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e269f2a09_1_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Google Shape;296;g3e269f2a0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e269f2a09_1_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Google Shape;312;g3e269f2a09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e25c211da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Google Shape;59;g3e25c211d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e25c211da_0_2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Google Shape;327;g3e25c211d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e25c211da_0_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e25c211d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25c211da_0_1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e25c211d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e25c211da_0_1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e25c211d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25c211da_0_1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3e25c211d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e25c211da_0_9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Google Shape;138;g3e25c211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e25c211da_0_1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Google Shape;146;g3e25c211d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e25c211da_0_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Google Shape;155;g3e25c211d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37474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34.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9.png"/><Relationship Id="rId4" Type="http://schemas.openxmlformats.org/officeDocument/2006/relationships/image" Target="../media/image19.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6.png"/><Relationship Id="rId7"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22.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39.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35.png"/><Relationship Id="rId5" Type="http://schemas.openxmlformats.org/officeDocument/2006/relationships/image" Target="../media/image40.png"/><Relationship Id="rId6"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8.png"/><Relationship Id="rId5"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990350" y="1059200"/>
            <a:ext cx="2442100" cy="2936750"/>
          </a:xfrm>
          <a:prstGeom prst="rect">
            <a:avLst/>
          </a:prstGeom>
          <a:noFill/>
          <a:ln>
            <a:noFill/>
          </a:ln>
        </p:spPr>
      </p:pic>
      <p:sp>
        <p:nvSpPr>
          <p:cNvPr id="55" name="Google Shape;55;p13"/>
          <p:cNvSpPr txBox="1"/>
          <p:nvPr/>
        </p:nvSpPr>
        <p:spPr>
          <a:xfrm>
            <a:off x="3010200" y="2533425"/>
            <a:ext cx="5133900" cy="53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ko" sz="2400">
                <a:solidFill>
                  <a:srgbClr val="FF9900"/>
                </a:solidFill>
              </a:rPr>
              <a:t>Prediction</a:t>
            </a:r>
            <a:r>
              <a:rPr lang="ko" sz="2400">
                <a:solidFill>
                  <a:schemeClr val="lt1"/>
                </a:solidFill>
              </a:rPr>
              <a:t> </a:t>
            </a:r>
            <a:r>
              <a:rPr lang="ko" sz="2400">
                <a:solidFill>
                  <a:srgbClr val="EFEFEF"/>
                </a:solidFill>
              </a:rPr>
              <a:t>of Rating by User Review</a:t>
            </a:r>
            <a:endParaRPr sz="2400">
              <a:solidFill>
                <a:srgbClr val="EFEFEF"/>
              </a:solidFill>
            </a:endParaRPr>
          </a:p>
        </p:txBody>
      </p:sp>
      <p:sp>
        <p:nvSpPr>
          <p:cNvPr id="56" name="Google Shape;56;p13"/>
          <p:cNvSpPr txBox="1"/>
          <p:nvPr/>
        </p:nvSpPr>
        <p:spPr>
          <a:xfrm>
            <a:off x="5894150" y="2341425"/>
            <a:ext cx="1497000" cy="37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a:solidFill>
                  <a:srgbClr val="CCCCCC"/>
                </a:solidFill>
              </a:rPr>
              <a:t>TEAM MINIONS</a:t>
            </a:r>
            <a:endParaRPr>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nvSpPr>
        <p:spPr>
          <a:xfrm rot="-1317">
            <a:off x="14872" y="-78516"/>
            <a:ext cx="3132600" cy="55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CCCCCC"/>
                </a:solidFill>
              </a:rPr>
              <a:t>Software Architecture</a:t>
            </a:r>
            <a:endParaRPr sz="2400">
              <a:solidFill>
                <a:srgbClr val="CCCCCC"/>
              </a:solidFill>
            </a:endParaRPr>
          </a:p>
        </p:txBody>
      </p:sp>
      <p:cxnSp>
        <p:nvCxnSpPr>
          <p:cNvPr id="166" name="Google Shape;166;p22"/>
          <p:cNvCxnSpPr>
            <a:stCxn id="167" idx="2"/>
          </p:cNvCxnSpPr>
          <p:nvPr/>
        </p:nvCxnSpPr>
        <p:spPr>
          <a:xfrm flipH="1">
            <a:off x="5787488" y="1904338"/>
            <a:ext cx="2384100" cy="1193400"/>
          </a:xfrm>
          <a:prstGeom prst="straightConnector1">
            <a:avLst/>
          </a:prstGeom>
          <a:noFill/>
          <a:ln cap="flat" cmpd="sng" w="28575">
            <a:solidFill>
              <a:srgbClr val="F3F3F3"/>
            </a:solidFill>
            <a:prstDash val="lgDash"/>
            <a:round/>
            <a:headEnd len="med" w="med" type="none"/>
            <a:tailEnd len="med" w="med" type="triangle"/>
          </a:ln>
        </p:spPr>
      </p:cxnSp>
      <p:sp>
        <p:nvSpPr>
          <p:cNvPr id="168" name="Google Shape;168;p22"/>
          <p:cNvSpPr txBox="1"/>
          <p:nvPr/>
        </p:nvSpPr>
        <p:spPr>
          <a:xfrm>
            <a:off x="7031001" y="2472200"/>
            <a:ext cx="1394400" cy="3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FF9900"/>
                </a:solidFill>
              </a:rPr>
              <a:t>Optimized model </a:t>
            </a:r>
            <a:endParaRPr sz="1200">
              <a:solidFill>
                <a:srgbClr val="FF9900"/>
              </a:solidFill>
            </a:endParaRPr>
          </a:p>
        </p:txBody>
      </p:sp>
      <p:sp>
        <p:nvSpPr>
          <p:cNvPr id="169" name="Google Shape;169;p22"/>
          <p:cNvSpPr/>
          <p:nvPr/>
        </p:nvSpPr>
        <p:spPr>
          <a:xfrm>
            <a:off x="100350" y="1381475"/>
            <a:ext cx="1151100" cy="2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ko"/>
              <a:t>Training</a:t>
            </a:r>
            <a:endParaRPr/>
          </a:p>
        </p:txBody>
      </p:sp>
      <p:sp>
        <p:nvSpPr>
          <p:cNvPr id="170" name="Google Shape;170;p22"/>
          <p:cNvSpPr/>
          <p:nvPr/>
        </p:nvSpPr>
        <p:spPr>
          <a:xfrm>
            <a:off x="100350" y="3599400"/>
            <a:ext cx="1151100" cy="2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Predicting</a:t>
            </a:r>
            <a:endParaRPr/>
          </a:p>
        </p:txBody>
      </p:sp>
      <p:sp>
        <p:nvSpPr>
          <p:cNvPr id="171" name="Google Shape;171;p22"/>
          <p:cNvSpPr/>
          <p:nvPr/>
        </p:nvSpPr>
        <p:spPr>
          <a:xfrm>
            <a:off x="6451565" y="3532209"/>
            <a:ext cx="462600" cy="282300"/>
          </a:xfrm>
          <a:prstGeom prst="striped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22"/>
          <p:cNvSpPr/>
          <p:nvPr/>
        </p:nvSpPr>
        <p:spPr>
          <a:xfrm>
            <a:off x="4109390" y="3495859"/>
            <a:ext cx="462600" cy="282300"/>
          </a:xfrm>
          <a:prstGeom prst="striped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22"/>
          <p:cNvSpPr/>
          <p:nvPr/>
        </p:nvSpPr>
        <p:spPr>
          <a:xfrm>
            <a:off x="2281127" y="3495859"/>
            <a:ext cx="462600" cy="2823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4" name="Google Shape;174;p22"/>
          <p:cNvGrpSpPr/>
          <p:nvPr/>
        </p:nvGrpSpPr>
        <p:grpSpPr>
          <a:xfrm>
            <a:off x="1461821" y="1001012"/>
            <a:ext cx="7075017" cy="3346475"/>
            <a:chOff x="1195609" y="1088650"/>
            <a:chExt cx="7075017" cy="3346475"/>
          </a:xfrm>
        </p:grpSpPr>
        <p:pic>
          <p:nvPicPr>
            <p:cNvPr id="175" name="Google Shape;175;p22"/>
            <p:cNvPicPr preferRelativeResize="0"/>
            <p:nvPr/>
          </p:nvPicPr>
          <p:blipFill>
            <a:blip r:embed="rId3">
              <a:alphaModFix/>
            </a:blip>
            <a:stretch>
              <a:fillRect/>
            </a:stretch>
          </p:blipFill>
          <p:spPr>
            <a:xfrm>
              <a:off x="1195609" y="3481451"/>
              <a:ext cx="615014" cy="555000"/>
            </a:xfrm>
            <a:prstGeom prst="rect">
              <a:avLst/>
            </a:prstGeom>
            <a:noFill/>
            <a:ln>
              <a:noFill/>
            </a:ln>
          </p:spPr>
        </p:pic>
        <p:pic>
          <p:nvPicPr>
            <p:cNvPr id="176" name="Google Shape;176;p22"/>
            <p:cNvPicPr preferRelativeResize="0"/>
            <p:nvPr/>
          </p:nvPicPr>
          <p:blipFill>
            <a:blip r:embed="rId4">
              <a:alphaModFix/>
            </a:blip>
            <a:stretch>
              <a:fillRect/>
            </a:stretch>
          </p:blipFill>
          <p:spPr>
            <a:xfrm>
              <a:off x="4644413" y="3202975"/>
              <a:ext cx="1232150" cy="1232150"/>
            </a:xfrm>
            <a:prstGeom prst="rect">
              <a:avLst/>
            </a:prstGeom>
            <a:noFill/>
            <a:ln>
              <a:noFill/>
            </a:ln>
          </p:spPr>
        </p:pic>
        <p:pic>
          <p:nvPicPr>
            <p:cNvPr id="177" name="Google Shape;177;p22"/>
            <p:cNvPicPr preferRelativeResize="0"/>
            <p:nvPr/>
          </p:nvPicPr>
          <p:blipFill>
            <a:blip r:embed="rId5">
              <a:alphaModFix/>
            </a:blip>
            <a:stretch>
              <a:fillRect/>
            </a:stretch>
          </p:blipFill>
          <p:spPr>
            <a:xfrm>
              <a:off x="7301490" y="3388038"/>
              <a:ext cx="911018" cy="822121"/>
            </a:xfrm>
            <a:prstGeom prst="rect">
              <a:avLst/>
            </a:prstGeom>
            <a:noFill/>
            <a:ln>
              <a:noFill/>
            </a:ln>
          </p:spPr>
        </p:pic>
        <p:pic>
          <p:nvPicPr>
            <p:cNvPr id="178" name="Google Shape;178;p22"/>
            <p:cNvPicPr preferRelativeResize="0"/>
            <p:nvPr/>
          </p:nvPicPr>
          <p:blipFill>
            <a:blip r:embed="rId6">
              <a:alphaModFix/>
            </a:blip>
            <a:stretch>
              <a:fillRect/>
            </a:stretch>
          </p:blipFill>
          <p:spPr>
            <a:xfrm>
              <a:off x="1477150" y="1261438"/>
              <a:ext cx="730575" cy="730575"/>
            </a:xfrm>
            <a:prstGeom prst="rect">
              <a:avLst/>
            </a:prstGeom>
            <a:noFill/>
            <a:ln>
              <a:noFill/>
            </a:ln>
          </p:spPr>
        </p:pic>
        <p:sp>
          <p:nvSpPr>
            <p:cNvPr id="179" name="Google Shape;179;p22"/>
            <p:cNvSpPr/>
            <p:nvPr/>
          </p:nvSpPr>
          <p:spPr>
            <a:xfrm>
              <a:off x="2436028" y="1485585"/>
              <a:ext cx="462600" cy="2823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22"/>
            <p:cNvSpPr txBox="1"/>
            <p:nvPr/>
          </p:nvSpPr>
          <p:spPr>
            <a:xfrm>
              <a:off x="2974525" y="1261488"/>
              <a:ext cx="957300" cy="7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[-1,0,1,..,1]</a:t>
              </a:r>
              <a:endParaRPr sz="1200">
                <a:solidFill>
                  <a:srgbClr val="EFEFEF"/>
                </a:solidFill>
              </a:endParaRPr>
            </a:p>
            <a:p>
              <a:pPr indent="0" lvl="0" marL="0" rtl="0" algn="ctr">
                <a:spcBef>
                  <a:spcPts val="0"/>
                </a:spcBef>
                <a:spcAft>
                  <a:spcPts val="0"/>
                </a:spcAft>
                <a:buNone/>
              </a:pPr>
              <a:r>
                <a:rPr lang="ko" sz="1200">
                  <a:solidFill>
                    <a:srgbClr val="EFEFEF"/>
                  </a:solidFill>
                </a:rPr>
                <a:t>[-1,0,1,..,1]</a:t>
              </a:r>
              <a:endParaRPr sz="1200">
                <a:solidFill>
                  <a:srgbClr val="EFEFEF"/>
                </a:solidFill>
              </a:endParaRPr>
            </a:p>
            <a:p>
              <a:pPr indent="0" lvl="0" marL="0" rtl="0" algn="ctr">
                <a:spcBef>
                  <a:spcPts val="0"/>
                </a:spcBef>
                <a:spcAft>
                  <a:spcPts val="0"/>
                </a:spcAft>
                <a:buClr>
                  <a:schemeClr val="dk1"/>
                </a:buClr>
                <a:buSzPts val="1100"/>
                <a:buFont typeface="Arial"/>
                <a:buNone/>
              </a:pPr>
              <a:r>
                <a:rPr lang="ko" sz="1200">
                  <a:solidFill>
                    <a:srgbClr val="EFEFEF"/>
                  </a:solidFill>
                </a:rPr>
                <a:t>[-2,3,1,..,1]</a:t>
              </a:r>
              <a:endParaRPr sz="1200">
                <a:solidFill>
                  <a:srgbClr val="EFEFEF"/>
                </a:solidFill>
              </a:endParaRPr>
            </a:p>
          </p:txBody>
        </p:sp>
        <p:sp>
          <p:nvSpPr>
            <p:cNvPr id="181" name="Google Shape;181;p22"/>
            <p:cNvSpPr/>
            <p:nvPr/>
          </p:nvSpPr>
          <p:spPr>
            <a:xfrm>
              <a:off x="4105352" y="1485585"/>
              <a:ext cx="462600" cy="282300"/>
            </a:xfrm>
            <a:prstGeom prst="striped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2" name="Google Shape;182;p22"/>
            <p:cNvPicPr preferRelativeResize="0"/>
            <p:nvPr/>
          </p:nvPicPr>
          <p:blipFill>
            <a:blip r:embed="rId7">
              <a:alphaModFix/>
            </a:blip>
            <a:stretch>
              <a:fillRect/>
            </a:stretch>
          </p:blipFill>
          <p:spPr>
            <a:xfrm>
              <a:off x="4839750" y="1088650"/>
              <a:ext cx="1076150" cy="1076150"/>
            </a:xfrm>
            <a:prstGeom prst="rect">
              <a:avLst/>
            </a:prstGeom>
            <a:noFill/>
            <a:ln>
              <a:noFill/>
            </a:ln>
          </p:spPr>
        </p:pic>
        <p:sp>
          <p:nvSpPr>
            <p:cNvPr id="183" name="Google Shape;183;p22"/>
            <p:cNvSpPr txBox="1"/>
            <p:nvPr/>
          </p:nvSpPr>
          <p:spPr>
            <a:xfrm>
              <a:off x="3950275" y="1709700"/>
              <a:ext cx="730500" cy="3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input</a:t>
              </a:r>
              <a:endParaRPr sz="1200">
                <a:solidFill>
                  <a:srgbClr val="EFEFEF"/>
                </a:solidFill>
              </a:endParaRPr>
            </a:p>
          </p:txBody>
        </p:sp>
        <p:sp>
          <p:nvSpPr>
            <p:cNvPr id="184" name="Google Shape;184;p22"/>
            <p:cNvSpPr/>
            <p:nvPr/>
          </p:nvSpPr>
          <p:spPr>
            <a:xfrm>
              <a:off x="6573028" y="1485585"/>
              <a:ext cx="462600" cy="282300"/>
            </a:xfrm>
            <a:prstGeom prst="striped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67" name="Google Shape;167;p22"/>
            <p:cNvPicPr preferRelativeResize="0"/>
            <p:nvPr/>
          </p:nvPicPr>
          <p:blipFill rotWithShape="1">
            <a:blip r:embed="rId8">
              <a:alphaModFix/>
            </a:blip>
            <a:srcRect b="0" l="-20860" r="20860" t="0"/>
            <a:stretch/>
          </p:blipFill>
          <p:spPr>
            <a:xfrm>
              <a:off x="7540126" y="1261476"/>
              <a:ext cx="730500" cy="730500"/>
            </a:xfrm>
            <a:prstGeom prst="rect">
              <a:avLst/>
            </a:prstGeom>
            <a:noFill/>
            <a:ln>
              <a:noFill/>
            </a:ln>
          </p:spPr>
        </p:pic>
        <p:sp>
          <p:nvSpPr>
            <p:cNvPr id="185" name="Google Shape;185;p22"/>
            <p:cNvSpPr txBox="1"/>
            <p:nvPr/>
          </p:nvSpPr>
          <p:spPr>
            <a:xfrm>
              <a:off x="2611963" y="3543644"/>
              <a:ext cx="957300" cy="3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[-1,0,1,..,1]</a:t>
              </a:r>
              <a:endParaRPr sz="1200">
                <a:solidFill>
                  <a:srgbClr val="EFEFEF"/>
                </a:solidFill>
              </a:endParaRPr>
            </a:p>
          </p:txBody>
        </p:sp>
        <p:sp>
          <p:nvSpPr>
            <p:cNvPr id="186" name="Google Shape;186;p22"/>
            <p:cNvSpPr txBox="1"/>
            <p:nvPr/>
          </p:nvSpPr>
          <p:spPr>
            <a:xfrm>
              <a:off x="6033150" y="3949075"/>
              <a:ext cx="730500" cy="3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output</a:t>
              </a:r>
              <a:endParaRPr sz="1200">
                <a:solidFill>
                  <a:srgbClr val="EFEFEF"/>
                </a:solidFill>
              </a:endParaRPr>
            </a:p>
          </p:txBody>
        </p:sp>
        <p:sp>
          <p:nvSpPr>
            <p:cNvPr id="187" name="Google Shape;187;p22"/>
            <p:cNvSpPr txBox="1"/>
            <p:nvPr/>
          </p:nvSpPr>
          <p:spPr>
            <a:xfrm>
              <a:off x="6204214" y="1709688"/>
              <a:ext cx="11511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get</a:t>
              </a:r>
              <a:endParaRPr sz="1200">
                <a:solidFill>
                  <a:srgbClr val="EFEFEF"/>
                </a:solidFill>
              </a:endParaRPr>
            </a:p>
            <a:p>
              <a:pPr indent="0" lvl="0" marL="0" rtl="0" algn="ctr">
                <a:spcBef>
                  <a:spcPts val="0"/>
                </a:spcBef>
                <a:spcAft>
                  <a:spcPts val="0"/>
                </a:spcAft>
                <a:buNone/>
              </a:pPr>
              <a:r>
                <a:rPr lang="ko" sz="1200">
                  <a:solidFill>
                    <a:srgbClr val="EFEFEF"/>
                  </a:solidFill>
                </a:rPr>
                <a:t>trained model</a:t>
              </a:r>
              <a:endParaRPr sz="1200">
                <a:solidFill>
                  <a:srgbClr val="EFEFEF"/>
                </a:solidFill>
              </a:endParaRPr>
            </a:p>
          </p:txBody>
        </p:sp>
      </p:grpSp>
      <p:sp>
        <p:nvSpPr>
          <p:cNvPr id="188" name="Google Shape;188;p22"/>
          <p:cNvSpPr/>
          <p:nvPr/>
        </p:nvSpPr>
        <p:spPr>
          <a:xfrm>
            <a:off x="1604450" y="845125"/>
            <a:ext cx="2635200" cy="1481400"/>
          </a:xfrm>
          <a:prstGeom prst="roundRect">
            <a:avLst>
              <a:gd fmla="val 16667" name="adj"/>
            </a:avLst>
          </a:prstGeom>
          <a:noFill/>
          <a:ln cap="flat" cmpd="sng" w="28575">
            <a:solidFill>
              <a:srgbClr val="EA9999"/>
            </a:solidFill>
            <a:prstDash val="lg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Google Shape;189;p22"/>
          <p:cNvSpPr/>
          <p:nvPr/>
        </p:nvSpPr>
        <p:spPr>
          <a:xfrm>
            <a:off x="4948625" y="845125"/>
            <a:ext cx="3862200" cy="1481400"/>
          </a:xfrm>
          <a:prstGeom prst="roundRect">
            <a:avLst>
              <a:gd fmla="val 16667" name="adj"/>
            </a:avLst>
          </a:prstGeom>
          <a:noFill/>
          <a:ln cap="flat" cmpd="sng" w="28575">
            <a:solidFill>
              <a:srgbClr val="EA9999"/>
            </a:solidFill>
            <a:prstDash val="lg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Google Shape;190;p22"/>
          <p:cNvSpPr/>
          <p:nvPr/>
        </p:nvSpPr>
        <p:spPr>
          <a:xfrm>
            <a:off x="1329450" y="2932650"/>
            <a:ext cx="2568000" cy="1620300"/>
          </a:xfrm>
          <a:prstGeom prst="roundRect">
            <a:avLst>
              <a:gd fmla="val 16667" name="adj"/>
            </a:avLst>
          </a:prstGeom>
          <a:noFill/>
          <a:ln cap="flat" cmpd="sng" w="28575">
            <a:solidFill>
              <a:srgbClr val="EA9999"/>
            </a:solidFill>
            <a:prstDash val="lg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22"/>
          <p:cNvSpPr/>
          <p:nvPr/>
        </p:nvSpPr>
        <p:spPr>
          <a:xfrm>
            <a:off x="4705950" y="2948550"/>
            <a:ext cx="4104900" cy="1565700"/>
          </a:xfrm>
          <a:prstGeom prst="roundRect">
            <a:avLst>
              <a:gd fmla="val 16667" name="adj"/>
            </a:avLst>
          </a:prstGeom>
          <a:noFill/>
          <a:ln cap="flat" cmpd="sng" w="28575">
            <a:solidFill>
              <a:srgbClr val="EA9999"/>
            </a:solidFill>
            <a:prstDash val="lg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22"/>
          <p:cNvSpPr txBox="1"/>
          <p:nvPr/>
        </p:nvSpPr>
        <p:spPr>
          <a:xfrm>
            <a:off x="3975461" y="3700987"/>
            <a:ext cx="730500" cy="3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input</a:t>
            </a:r>
            <a:endParaRPr sz="1200">
              <a:solidFill>
                <a:srgbClr val="EFEFEF"/>
              </a:solidFill>
            </a:endParaRPr>
          </a:p>
        </p:txBody>
      </p:sp>
      <p:sp>
        <p:nvSpPr>
          <p:cNvPr id="193" name="Google Shape;193;p22"/>
          <p:cNvSpPr txBox="1"/>
          <p:nvPr/>
        </p:nvSpPr>
        <p:spPr>
          <a:xfrm>
            <a:off x="5193872" y="1997050"/>
            <a:ext cx="938700" cy="3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CNN/RNN</a:t>
            </a:r>
            <a:endParaRPr sz="1200">
              <a:solidFill>
                <a:srgbClr val="EFEFE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8"/>
                                        </p:tgtEl>
                                      </p:cBhvr>
                                    </p:animEffect>
                                    <p:set>
                                      <p:cBhvr>
                                        <p:cTn dur="1" fill="hold">
                                          <p:stCondLst>
                                            <p:cond delay="1000"/>
                                          </p:stCondLst>
                                        </p:cTn>
                                        <p:tgtEl>
                                          <p:spTgt spid="1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9"/>
                                        </p:tgtEl>
                                      </p:cBhvr>
                                    </p:animEffect>
                                    <p:set>
                                      <p:cBhvr>
                                        <p:cTn dur="1" fill="hold">
                                          <p:stCondLst>
                                            <p:cond delay="1000"/>
                                          </p:stCondLst>
                                        </p:cTn>
                                        <p:tgtEl>
                                          <p:spTgt spid="1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0"/>
                                        </p:tgtEl>
                                      </p:cBhvr>
                                    </p:animEffect>
                                    <p:set>
                                      <p:cBhvr>
                                        <p:cTn dur="1" fill="hold">
                                          <p:stCondLst>
                                            <p:cond delay="1000"/>
                                          </p:stCondLst>
                                        </p:cTn>
                                        <p:tgtEl>
                                          <p:spTgt spid="1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grpSp>
        <p:nvGrpSpPr>
          <p:cNvPr id="198" name="Google Shape;198;p23"/>
          <p:cNvGrpSpPr/>
          <p:nvPr/>
        </p:nvGrpSpPr>
        <p:grpSpPr>
          <a:xfrm>
            <a:off x="1869538" y="1103375"/>
            <a:ext cx="5404925" cy="2936750"/>
            <a:chOff x="1642875" y="1103375"/>
            <a:chExt cx="5404925" cy="2936750"/>
          </a:xfrm>
        </p:grpSpPr>
        <p:sp>
          <p:nvSpPr>
            <p:cNvPr id="199" name="Google Shape;199;p23"/>
            <p:cNvSpPr txBox="1"/>
            <p:nvPr/>
          </p:nvSpPr>
          <p:spPr>
            <a:xfrm>
              <a:off x="5752400" y="2617175"/>
              <a:ext cx="12954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rgbClr val="B7B7B7"/>
                </a:solidFill>
              </a:endParaRPr>
            </a:p>
          </p:txBody>
        </p:sp>
        <p:sp>
          <p:nvSpPr>
            <p:cNvPr id="200" name="Google Shape;200;p23"/>
            <p:cNvSpPr txBox="1"/>
            <p:nvPr/>
          </p:nvSpPr>
          <p:spPr>
            <a:xfrm>
              <a:off x="3540963" y="2368175"/>
              <a:ext cx="2987700" cy="9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4800">
                  <a:solidFill>
                    <a:srgbClr val="FF9900"/>
                  </a:solidFill>
                </a:rPr>
                <a:t>R</a:t>
              </a:r>
              <a:r>
                <a:rPr lang="ko" sz="4800">
                  <a:solidFill>
                    <a:srgbClr val="FF9900"/>
                  </a:solidFill>
                </a:rPr>
                <a:t>NN</a:t>
              </a:r>
              <a:endParaRPr sz="4800">
                <a:solidFill>
                  <a:srgbClr val="EFEFEF"/>
                </a:solidFill>
              </a:endParaRPr>
            </a:p>
          </p:txBody>
        </p:sp>
        <p:pic>
          <p:nvPicPr>
            <p:cNvPr id="201" name="Google Shape;201;p23"/>
            <p:cNvPicPr preferRelativeResize="0"/>
            <p:nvPr/>
          </p:nvPicPr>
          <p:blipFill>
            <a:blip r:embed="rId3">
              <a:alphaModFix/>
            </a:blip>
            <a:stretch>
              <a:fillRect/>
            </a:stretch>
          </p:blipFill>
          <p:spPr>
            <a:xfrm>
              <a:off x="1642875" y="1103375"/>
              <a:ext cx="2442100" cy="2936750"/>
            </a:xfrm>
            <a:prstGeom prst="rect">
              <a:avLst/>
            </a:prstGeom>
            <a:noFill/>
            <a:ln>
              <a:noFill/>
            </a:ln>
          </p:spPr>
        </p:pic>
      </p:grpSp>
      <p:sp>
        <p:nvSpPr>
          <p:cNvPr id="202" name="Google Shape;202;p23"/>
          <p:cNvSpPr txBox="1"/>
          <p:nvPr/>
        </p:nvSpPr>
        <p:spPr>
          <a:xfrm>
            <a:off x="3833100" y="3145575"/>
            <a:ext cx="30000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solidFill>
                  <a:srgbClr val="EFEFEF"/>
                </a:solidFill>
              </a:rPr>
              <a:t>Recurrent Neural Network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nvSpPr>
        <p:spPr>
          <a:xfrm rot="-987">
            <a:off x="235000" y="177233"/>
            <a:ext cx="3133200" cy="60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D9D9D9"/>
                </a:solidFill>
              </a:rPr>
              <a:t>Training </a:t>
            </a:r>
            <a:r>
              <a:rPr lang="ko" sz="2400">
                <a:solidFill>
                  <a:srgbClr val="D9D9D9"/>
                </a:solidFill>
              </a:rPr>
              <a:t>with RNN</a:t>
            </a:r>
            <a:endParaRPr sz="2400">
              <a:solidFill>
                <a:srgbClr val="D9D9D9"/>
              </a:solidFill>
            </a:endParaRPr>
          </a:p>
        </p:txBody>
      </p:sp>
      <p:sp>
        <p:nvSpPr>
          <p:cNvPr id="208" name="Google Shape;208;p24"/>
          <p:cNvSpPr/>
          <p:nvPr/>
        </p:nvSpPr>
        <p:spPr>
          <a:xfrm>
            <a:off x="-86375" y="1069000"/>
            <a:ext cx="9185400" cy="3266400"/>
          </a:xfrm>
          <a:prstGeom prst="rect">
            <a:avLst/>
          </a:prstGeom>
          <a:solidFill>
            <a:srgbClr val="351C7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24"/>
          <p:cNvSpPr txBox="1"/>
          <p:nvPr/>
        </p:nvSpPr>
        <p:spPr>
          <a:xfrm>
            <a:off x="118350" y="222772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solidFill>
                  <a:srgbClr val="F3F3F3"/>
                </a:solidFill>
              </a:rPr>
              <a:t>STEP 1</a:t>
            </a:r>
            <a:endParaRPr sz="1800">
              <a:solidFill>
                <a:srgbClr val="F3F3F3"/>
              </a:solidFill>
            </a:endParaRPr>
          </a:p>
        </p:txBody>
      </p:sp>
      <p:sp>
        <p:nvSpPr>
          <p:cNvPr id="210" name="Google Shape;210;p24"/>
          <p:cNvSpPr/>
          <p:nvPr/>
        </p:nvSpPr>
        <p:spPr>
          <a:xfrm>
            <a:off x="1580175" y="1069000"/>
            <a:ext cx="7667400" cy="3266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24"/>
          <p:cNvSpPr/>
          <p:nvPr/>
        </p:nvSpPr>
        <p:spPr>
          <a:xfrm rot="5400000">
            <a:off x="1458525" y="2552250"/>
            <a:ext cx="434700" cy="343800"/>
          </a:xfrm>
          <a:prstGeom prst="triangle">
            <a:avLst>
              <a:gd fmla="val 50000" name="adj"/>
            </a:avLst>
          </a:prstGeom>
          <a:solidFill>
            <a:srgbClr val="351C7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24"/>
          <p:cNvSpPr txBox="1"/>
          <p:nvPr/>
        </p:nvSpPr>
        <p:spPr>
          <a:xfrm>
            <a:off x="-15750" y="2941500"/>
            <a:ext cx="1562100" cy="12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B7B7B7"/>
                </a:solidFill>
              </a:rPr>
              <a:t>In this step, we preprocessing the word and, convert the word of review to word vector.</a:t>
            </a:r>
            <a:endParaRPr sz="1000">
              <a:solidFill>
                <a:srgbClr val="B7B7B7"/>
              </a:solidFill>
            </a:endParaRPr>
          </a:p>
        </p:txBody>
      </p:sp>
      <p:sp>
        <p:nvSpPr>
          <p:cNvPr id="213" name="Google Shape;213;p24"/>
          <p:cNvSpPr txBox="1"/>
          <p:nvPr/>
        </p:nvSpPr>
        <p:spPr>
          <a:xfrm>
            <a:off x="118350" y="2662425"/>
            <a:ext cx="13680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rgbClr val="EFEFEF"/>
                </a:solidFill>
              </a:rPr>
              <a:t>Data Preprocessing</a:t>
            </a:r>
            <a:endParaRPr sz="1000">
              <a:solidFill>
                <a:srgbClr val="EFEFEF"/>
              </a:solidFill>
            </a:endParaRPr>
          </a:p>
        </p:txBody>
      </p:sp>
      <p:pic>
        <p:nvPicPr>
          <p:cNvPr id="214" name="Google Shape;214;p24"/>
          <p:cNvPicPr preferRelativeResize="0"/>
          <p:nvPr/>
        </p:nvPicPr>
        <p:blipFill>
          <a:blip r:embed="rId3">
            <a:alphaModFix/>
          </a:blip>
          <a:stretch>
            <a:fillRect/>
          </a:stretch>
        </p:blipFill>
        <p:spPr>
          <a:xfrm flipH="1">
            <a:off x="389987" y="1627400"/>
            <a:ext cx="654625" cy="654625"/>
          </a:xfrm>
          <a:prstGeom prst="rect">
            <a:avLst/>
          </a:prstGeom>
          <a:noFill/>
          <a:ln>
            <a:noFill/>
          </a:ln>
        </p:spPr>
      </p:pic>
      <p:pic>
        <p:nvPicPr>
          <p:cNvPr id="215" name="Google Shape;215;p24"/>
          <p:cNvPicPr preferRelativeResize="0"/>
          <p:nvPr/>
        </p:nvPicPr>
        <p:blipFill>
          <a:blip r:embed="rId4">
            <a:alphaModFix/>
          </a:blip>
          <a:stretch>
            <a:fillRect/>
          </a:stretch>
        </p:blipFill>
        <p:spPr>
          <a:xfrm>
            <a:off x="2293322" y="3095563"/>
            <a:ext cx="6513700" cy="947975"/>
          </a:xfrm>
          <a:prstGeom prst="rect">
            <a:avLst/>
          </a:prstGeom>
          <a:noFill/>
          <a:ln>
            <a:noFill/>
          </a:ln>
        </p:spPr>
      </p:pic>
      <p:pic>
        <p:nvPicPr>
          <p:cNvPr id="216" name="Google Shape;216;p24"/>
          <p:cNvPicPr preferRelativeResize="0"/>
          <p:nvPr/>
        </p:nvPicPr>
        <p:blipFill>
          <a:blip r:embed="rId5">
            <a:alphaModFix/>
          </a:blip>
          <a:stretch>
            <a:fillRect/>
          </a:stretch>
        </p:blipFill>
        <p:spPr>
          <a:xfrm>
            <a:off x="2407750" y="1844463"/>
            <a:ext cx="6187363" cy="220500"/>
          </a:xfrm>
          <a:prstGeom prst="rect">
            <a:avLst/>
          </a:prstGeom>
          <a:noFill/>
          <a:ln>
            <a:noFill/>
          </a:ln>
        </p:spPr>
      </p:pic>
      <p:sp>
        <p:nvSpPr>
          <p:cNvPr id="217" name="Google Shape;217;p24"/>
          <p:cNvSpPr/>
          <p:nvPr/>
        </p:nvSpPr>
        <p:spPr>
          <a:xfrm>
            <a:off x="5261325" y="2282013"/>
            <a:ext cx="305100" cy="457800"/>
          </a:xfrm>
          <a:prstGeom prst="down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nvSpPr>
        <p:spPr>
          <a:xfrm rot="-987">
            <a:off x="235000" y="177233"/>
            <a:ext cx="3133200" cy="60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D9D9D9"/>
                </a:solidFill>
              </a:rPr>
              <a:t>Training </a:t>
            </a:r>
            <a:r>
              <a:rPr lang="ko" sz="2400">
                <a:solidFill>
                  <a:srgbClr val="D9D9D9"/>
                </a:solidFill>
              </a:rPr>
              <a:t>with RNN</a:t>
            </a:r>
            <a:endParaRPr sz="2400">
              <a:solidFill>
                <a:srgbClr val="D9D9D9"/>
              </a:solidFill>
            </a:endParaRPr>
          </a:p>
        </p:txBody>
      </p:sp>
      <p:sp>
        <p:nvSpPr>
          <p:cNvPr id="223" name="Google Shape;223;p25"/>
          <p:cNvSpPr/>
          <p:nvPr/>
        </p:nvSpPr>
        <p:spPr>
          <a:xfrm>
            <a:off x="-86375" y="1069000"/>
            <a:ext cx="9185400" cy="3266400"/>
          </a:xfrm>
          <a:prstGeom prst="rect">
            <a:avLst/>
          </a:prstGeom>
          <a:solidFill>
            <a:srgbClr val="274E1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4" name="Google Shape;224;p25"/>
          <p:cNvSpPr txBox="1"/>
          <p:nvPr/>
        </p:nvSpPr>
        <p:spPr>
          <a:xfrm>
            <a:off x="118350" y="222772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solidFill>
                  <a:srgbClr val="F3F3F3"/>
                </a:solidFill>
              </a:rPr>
              <a:t>STEP 2</a:t>
            </a:r>
            <a:endParaRPr sz="1800">
              <a:solidFill>
                <a:srgbClr val="F3F3F3"/>
              </a:solidFill>
            </a:endParaRPr>
          </a:p>
        </p:txBody>
      </p:sp>
      <p:sp>
        <p:nvSpPr>
          <p:cNvPr id="225" name="Google Shape;225;p25"/>
          <p:cNvSpPr/>
          <p:nvPr/>
        </p:nvSpPr>
        <p:spPr>
          <a:xfrm>
            <a:off x="1580175" y="1069000"/>
            <a:ext cx="7667400" cy="3266400"/>
          </a:xfrm>
          <a:prstGeom prst="rect">
            <a:avLst/>
          </a:prstGeom>
          <a:solidFill>
            <a:schemeClr val="lt2"/>
          </a:solid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t/>
            </a:r>
            <a:endParaRPr/>
          </a:p>
        </p:txBody>
      </p:sp>
      <p:sp>
        <p:nvSpPr>
          <p:cNvPr id="226" name="Google Shape;226;p25"/>
          <p:cNvSpPr/>
          <p:nvPr/>
        </p:nvSpPr>
        <p:spPr>
          <a:xfrm rot="5400000">
            <a:off x="1458525" y="2552250"/>
            <a:ext cx="434700" cy="343800"/>
          </a:xfrm>
          <a:prstGeom prst="triangle">
            <a:avLst>
              <a:gd fmla="val 50000" name="adj"/>
            </a:avLst>
          </a:prstGeom>
          <a:solidFill>
            <a:srgbClr val="274E1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25"/>
          <p:cNvSpPr txBox="1"/>
          <p:nvPr/>
        </p:nvSpPr>
        <p:spPr>
          <a:xfrm>
            <a:off x="-15750" y="2941500"/>
            <a:ext cx="1562100" cy="12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B7B7B7"/>
                </a:solidFill>
              </a:rPr>
              <a:t>In this step, we made a model using LSTM algorithm. We implemented using Keras.</a:t>
            </a:r>
            <a:endParaRPr sz="1000">
              <a:solidFill>
                <a:srgbClr val="B7B7B7"/>
              </a:solidFill>
            </a:endParaRPr>
          </a:p>
        </p:txBody>
      </p:sp>
      <p:sp>
        <p:nvSpPr>
          <p:cNvPr id="228" name="Google Shape;228;p25"/>
          <p:cNvSpPr txBox="1"/>
          <p:nvPr/>
        </p:nvSpPr>
        <p:spPr>
          <a:xfrm>
            <a:off x="-145800" y="2662425"/>
            <a:ext cx="17262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rgbClr val="EFEFEF"/>
                </a:solidFill>
              </a:rPr>
              <a:t>Modeling and Training</a:t>
            </a:r>
            <a:endParaRPr sz="1000">
              <a:solidFill>
                <a:srgbClr val="EFEFEF"/>
              </a:solidFill>
            </a:endParaRPr>
          </a:p>
        </p:txBody>
      </p:sp>
      <p:pic>
        <p:nvPicPr>
          <p:cNvPr id="229" name="Google Shape;229;p25"/>
          <p:cNvPicPr preferRelativeResize="0"/>
          <p:nvPr/>
        </p:nvPicPr>
        <p:blipFill>
          <a:blip r:embed="rId3">
            <a:alphaModFix/>
          </a:blip>
          <a:stretch>
            <a:fillRect/>
          </a:stretch>
        </p:blipFill>
        <p:spPr>
          <a:xfrm flipH="1">
            <a:off x="389987" y="1627400"/>
            <a:ext cx="654625" cy="654625"/>
          </a:xfrm>
          <a:prstGeom prst="rect">
            <a:avLst/>
          </a:prstGeom>
          <a:noFill/>
          <a:ln>
            <a:noFill/>
          </a:ln>
        </p:spPr>
      </p:pic>
      <p:pic>
        <p:nvPicPr>
          <p:cNvPr id="230" name="Google Shape;230;p25"/>
          <p:cNvPicPr preferRelativeResize="0"/>
          <p:nvPr/>
        </p:nvPicPr>
        <p:blipFill>
          <a:blip r:embed="rId4">
            <a:alphaModFix/>
          </a:blip>
          <a:stretch>
            <a:fillRect/>
          </a:stretch>
        </p:blipFill>
        <p:spPr>
          <a:xfrm>
            <a:off x="3270250" y="2831476"/>
            <a:ext cx="3223473" cy="1371200"/>
          </a:xfrm>
          <a:prstGeom prst="rect">
            <a:avLst/>
          </a:prstGeom>
          <a:noFill/>
          <a:ln>
            <a:noFill/>
          </a:ln>
        </p:spPr>
      </p:pic>
      <p:sp>
        <p:nvSpPr>
          <p:cNvPr id="231" name="Google Shape;231;p25"/>
          <p:cNvSpPr txBox="1"/>
          <p:nvPr/>
        </p:nvSpPr>
        <p:spPr>
          <a:xfrm>
            <a:off x="1793925" y="173532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Model</a:t>
            </a:r>
            <a:endParaRPr sz="1800"/>
          </a:p>
        </p:txBody>
      </p:sp>
      <p:sp>
        <p:nvSpPr>
          <p:cNvPr id="232" name="Google Shape;232;p25"/>
          <p:cNvSpPr txBox="1"/>
          <p:nvPr/>
        </p:nvSpPr>
        <p:spPr>
          <a:xfrm>
            <a:off x="1682475" y="3109775"/>
            <a:ext cx="15168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Environment</a:t>
            </a:r>
            <a:endParaRPr sz="1800"/>
          </a:p>
        </p:txBody>
      </p:sp>
      <p:pic>
        <p:nvPicPr>
          <p:cNvPr id="233" name="Google Shape;233;p25"/>
          <p:cNvPicPr preferRelativeResize="0"/>
          <p:nvPr/>
        </p:nvPicPr>
        <p:blipFill>
          <a:blip r:embed="rId5">
            <a:alphaModFix/>
          </a:blip>
          <a:stretch>
            <a:fillRect/>
          </a:stretch>
        </p:blipFill>
        <p:spPr>
          <a:xfrm>
            <a:off x="3318225" y="1294425"/>
            <a:ext cx="4384744" cy="1371200"/>
          </a:xfrm>
          <a:prstGeom prst="rect">
            <a:avLst/>
          </a:prstGeom>
          <a:noFill/>
          <a:ln>
            <a:noFill/>
          </a:ln>
        </p:spPr>
      </p:pic>
      <p:grpSp>
        <p:nvGrpSpPr>
          <p:cNvPr id="234" name="Google Shape;234;p25"/>
          <p:cNvGrpSpPr/>
          <p:nvPr/>
        </p:nvGrpSpPr>
        <p:grpSpPr>
          <a:xfrm>
            <a:off x="3368188" y="1191775"/>
            <a:ext cx="3363513" cy="1554425"/>
            <a:chOff x="3270238" y="1279200"/>
            <a:chExt cx="3363513" cy="1554425"/>
          </a:xfrm>
        </p:grpSpPr>
        <p:pic>
          <p:nvPicPr>
            <p:cNvPr id="235" name="Google Shape;235;p25"/>
            <p:cNvPicPr preferRelativeResize="0"/>
            <p:nvPr/>
          </p:nvPicPr>
          <p:blipFill>
            <a:blip r:embed="rId6">
              <a:alphaModFix/>
            </a:blip>
            <a:stretch>
              <a:fillRect/>
            </a:stretch>
          </p:blipFill>
          <p:spPr>
            <a:xfrm>
              <a:off x="3270237" y="1279200"/>
              <a:ext cx="3133200" cy="1454928"/>
            </a:xfrm>
            <a:prstGeom prst="rect">
              <a:avLst/>
            </a:prstGeom>
            <a:noFill/>
            <a:ln>
              <a:noFill/>
            </a:ln>
          </p:spPr>
        </p:pic>
        <p:sp>
          <p:nvSpPr>
            <p:cNvPr id="236" name="Google Shape;236;p25"/>
            <p:cNvSpPr txBox="1"/>
            <p:nvPr/>
          </p:nvSpPr>
          <p:spPr>
            <a:xfrm>
              <a:off x="4474050" y="2484725"/>
              <a:ext cx="2159700" cy="348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ko" sz="1200">
                  <a:solidFill>
                    <a:srgbClr val="222222"/>
                  </a:solidFill>
                  <a:highlight>
                    <a:srgbClr val="FFFFFF"/>
                  </a:highlight>
                </a:rPr>
                <a:t>Long short</a:t>
              </a:r>
              <a:r>
                <a:rPr lang="ko" sz="1200">
                  <a:solidFill>
                    <a:srgbClr val="222222"/>
                  </a:solidFill>
                  <a:highlight>
                    <a:srgbClr val="FFFFFF"/>
                  </a:highlight>
                </a:rPr>
                <a:t>-</a:t>
              </a:r>
              <a:r>
                <a:rPr b="1" lang="ko" sz="1200">
                  <a:solidFill>
                    <a:srgbClr val="222222"/>
                  </a:solidFill>
                  <a:highlight>
                    <a:srgbClr val="FFFFFF"/>
                  </a:highlight>
                </a:rPr>
                <a:t>term memory</a:t>
              </a:r>
              <a:endParaRPr/>
            </a:p>
          </p:txBody>
        </p:sp>
        <p:pic>
          <p:nvPicPr>
            <p:cNvPr id="237" name="Google Shape;237;p25"/>
            <p:cNvPicPr preferRelativeResize="0"/>
            <p:nvPr/>
          </p:nvPicPr>
          <p:blipFill>
            <a:blip r:embed="rId7">
              <a:alphaModFix/>
            </a:blip>
            <a:stretch>
              <a:fillRect/>
            </a:stretch>
          </p:blipFill>
          <p:spPr>
            <a:xfrm>
              <a:off x="3309825" y="1328450"/>
              <a:ext cx="1262180" cy="1569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xit" presetID="10" presetSubtype="0">
                                  <p:stCondLst>
                                    <p:cond delay="0"/>
                                  </p:stCondLst>
                                  <p:childTnLst>
                                    <p:animEffect filter="fade" transition="out">
                                      <p:cBhvr>
                                        <p:cTn dur="1000"/>
                                        <p:tgtEl>
                                          <p:spTgt spid="233"/>
                                        </p:tgtEl>
                                      </p:cBhvr>
                                    </p:animEffect>
                                    <p:set>
                                      <p:cBhvr>
                                        <p:cTn dur="1" fill="hold">
                                          <p:stCondLst>
                                            <p:cond delay="1000"/>
                                          </p:stCondLst>
                                        </p:cTn>
                                        <p:tgtEl>
                                          <p:spTgt spid="2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6"/>
          <p:cNvSpPr txBox="1"/>
          <p:nvPr/>
        </p:nvSpPr>
        <p:spPr>
          <a:xfrm rot="-987">
            <a:off x="235000" y="177233"/>
            <a:ext cx="3133200" cy="60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D9D9D9"/>
                </a:solidFill>
              </a:rPr>
              <a:t>Training </a:t>
            </a:r>
            <a:r>
              <a:rPr lang="ko" sz="2400">
                <a:solidFill>
                  <a:srgbClr val="D9D9D9"/>
                </a:solidFill>
              </a:rPr>
              <a:t>with RNN</a:t>
            </a:r>
            <a:endParaRPr sz="2400">
              <a:solidFill>
                <a:srgbClr val="D9D9D9"/>
              </a:solidFill>
            </a:endParaRPr>
          </a:p>
        </p:txBody>
      </p:sp>
      <p:sp>
        <p:nvSpPr>
          <p:cNvPr id="243" name="Google Shape;243;p26"/>
          <p:cNvSpPr/>
          <p:nvPr/>
        </p:nvSpPr>
        <p:spPr>
          <a:xfrm>
            <a:off x="-20700" y="1069000"/>
            <a:ext cx="9185400" cy="3266400"/>
          </a:xfrm>
          <a:prstGeom prst="rect">
            <a:avLst/>
          </a:prstGeom>
          <a:solidFill>
            <a:srgbClr val="A64D7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4" name="Google Shape;244;p26"/>
          <p:cNvSpPr/>
          <p:nvPr/>
        </p:nvSpPr>
        <p:spPr>
          <a:xfrm>
            <a:off x="1580175" y="1069000"/>
            <a:ext cx="7667400" cy="3266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26"/>
          <p:cNvSpPr/>
          <p:nvPr/>
        </p:nvSpPr>
        <p:spPr>
          <a:xfrm rot="5400000">
            <a:off x="1458525" y="2552250"/>
            <a:ext cx="434700" cy="343800"/>
          </a:xfrm>
          <a:prstGeom prst="triangle">
            <a:avLst>
              <a:gd fmla="val 50000" name="adj"/>
            </a:avLst>
          </a:prstGeom>
          <a:solidFill>
            <a:srgbClr val="A64D7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26"/>
          <p:cNvSpPr txBox="1"/>
          <p:nvPr/>
        </p:nvSpPr>
        <p:spPr>
          <a:xfrm>
            <a:off x="118350" y="277572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solidFill>
                  <a:srgbClr val="F3F3F3"/>
                </a:solidFill>
              </a:rPr>
              <a:t>Result</a:t>
            </a:r>
            <a:endParaRPr sz="1800">
              <a:solidFill>
                <a:srgbClr val="F3F3F3"/>
              </a:solidFill>
            </a:endParaRPr>
          </a:p>
        </p:txBody>
      </p:sp>
      <p:pic>
        <p:nvPicPr>
          <p:cNvPr id="247" name="Google Shape;247;p26"/>
          <p:cNvPicPr preferRelativeResize="0"/>
          <p:nvPr/>
        </p:nvPicPr>
        <p:blipFill>
          <a:blip r:embed="rId3">
            <a:alphaModFix/>
          </a:blip>
          <a:stretch>
            <a:fillRect/>
          </a:stretch>
        </p:blipFill>
        <p:spPr>
          <a:xfrm>
            <a:off x="267863" y="1780850"/>
            <a:ext cx="994875" cy="994875"/>
          </a:xfrm>
          <a:prstGeom prst="rect">
            <a:avLst/>
          </a:prstGeom>
          <a:noFill/>
          <a:ln>
            <a:noFill/>
          </a:ln>
        </p:spPr>
      </p:pic>
      <p:pic>
        <p:nvPicPr>
          <p:cNvPr id="248" name="Google Shape;248;p26"/>
          <p:cNvPicPr preferRelativeResize="0"/>
          <p:nvPr/>
        </p:nvPicPr>
        <p:blipFill>
          <a:blip r:embed="rId4">
            <a:alphaModFix/>
          </a:blip>
          <a:stretch>
            <a:fillRect/>
          </a:stretch>
        </p:blipFill>
        <p:spPr>
          <a:xfrm>
            <a:off x="2185000" y="1632900"/>
            <a:ext cx="3133200" cy="2182525"/>
          </a:xfrm>
          <a:prstGeom prst="rect">
            <a:avLst/>
          </a:prstGeom>
          <a:noFill/>
          <a:ln>
            <a:noFill/>
          </a:ln>
        </p:spPr>
      </p:pic>
      <p:sp>
        <p:nvSpPr>
          <p:cNvPr id="249" name="Google Shape;249;p26"/>
          <p:cNvSpPr txBox="1"/>
          <p:nvPr/>
        </p:nvSpPr>
        <p:spPr>
          <a:xfrm>
            <a:off x="3066775" y="387017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Accuracy</a:t>
            </a:r>
            <a:endParaRPr sz="1800"/>
          </a:p>
        </p:txBody>
      </p:sp>
      <p:sp>
        <p:nvSpPr>
          <p:cNvPr id="250" name="Google Shape;250;p26"/>
          <p:cNvSpPr txBox="1"/>
          <p:nvPr/>
        </p:nvSpPr>
        <p:spPr>
          <a:xfrm>
            <a:off x="6382763" y="387017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Loss</a:t>
            </a:r>
            <a:endParaRPr sz="1800"/>
          </a:p>
        </p:txBody>
      </p:sp>
      <p:pic>
        <p:nvPicPr>
          <p:cNvPr id="251" name="Google Shape;251;p26"/>
          <p:cNvPicPr preferRelativeResize="0"/>
          <p:nvPr/>
        </p:nvPicPr>
        <p:blipFill>
          <a:blip r:embed="rId5">
            <a:alphaModFix/>
          </a:blip>
          <a:stretch>
            <a:fillRect/>
          </a:stretch>
        </p:blipFill>
        <p:spPr>
          <a:xfrm>
            <a:off x="5543625" y="1610938"/>
            <a:ext cx="3133200" cy="21825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grpSp>
        <p:nvGrpSpPr>
          <p:cNvPr id="256" name="Google Shape;256;p27"/>
          <p:cNvGrpSpPr/>
          <p:nvPr/>
        </p:nvGrpSpPr>
        <p:grpSpPr>
          <a:xfrm>
            <a:off x="1869538" y="1103375"/>
            <a:ext cx="5404925" cy="2936750"/>
            <a:chOff x="1642875" y="1103375"/>
            <a:chExt cx="5404925" cy="2936750"/>
          </a:xfrm>
        </p:grpSpPr>
        <p:sp>
          <p:nvSpPr>
            <p:cNvPr id="257" name="Google Shape;257;p27"/>
            <p:cNvSpPr txBox="1"/>
            <p:nvPr/>
          </p:nvSpPr>
          <p:spPr>
            <a:xfrm>
              <a:off x="5752400" y="2617175"/>
              <a:ext cx="12954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rgbClr val="B7B7B7"/>
                </a:solidFill>
              </a:endParaRPr>
            </a:p>
          </p:txBody>
        </p:sp>
        <p:sp>
          <p:nvSpPr>
            <p:cNvPr id="258" name="Google Shape;258;p27"/>
            <p:cNvSpPr txBox="1"/>
            <p:nvPr/>
          </p:nvSpPr>
          <p:spPr>
            <a:xfrm>
              <a:off x="3540963" y="2368175"/>
              <a:ext cx="2987700" cy="9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4800">
                  <a:solidFill>
                    <a:srgbClr val="FF9900"/>
                  </a:solidFill>
                </a:rPr>
                <a:t>CNN</a:t>
              </a:r>
              <a:endParaRPr sz="4800">
                <a:solidFill>
                  <a:srgbClr val="EFEFEF"/>
                </a:solidFill>
              </a:endParaRPr>
            </a:p>
          </p:txBody>
        </p:sp>
        <p:pic>
          <p:nvPicPr>
            <p:cNvPr id="259" name="Google Shape;259;p27"/>
            <p:cNvPicPr preferRelativeResize="0"/>
            <p:nvPr/>
          </p:nvPicPr>
          <p:blipFill>
            <a:blip r:embed="rId3">
              <a:alphaModFix/>
            </a:blip>
            <a:stretch>
              <a:fillRect/>
            </a:stretch>
          </p:blipFill>
          <p:spPr>
            <a:xfrm>
              <a:off x="1642875" y="1103375"/>
              <a:ext cx="2442100" cy="2936750"/>
            </a:xfrm>
            <a:prstGeom prst="rect">
              <a:avLst/>
            </a:prstGeom>
            <a:noFill/>
            <a:ln>
              <a:noFill/>
            </a:ln>
          </p:spPr>
        </p:pic>
      </p:grpSp>
      <p:sp>
        <p:nvSpPr>
          <p:cNvPr id="260" name="Google Shape;260;p27"/>
          <p:cNvSpPr txBox="1"/>
          <p:nvPr/>
        </p:nvSpPr>
        <p:spPr>
          <a:xfrm>
            <a:off x="3689175" y="3135975"/>
            <a:ext cx="33639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solidFill>
                  <a:srgbClr val="EFEFEF"/>
                </a:solidFill>
              </a:rPr>
              <a:t>Convolutional</a:t>
            </a:r>
            <a:r>
              <a:rPr lang="ko" sz="1800">
                <a:solidFill>
                  <a:srgbClr val="EFEFEF"/>
                </a:solidFill>
              </a:rPr>
              <a:t> Neural Network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8"/>
          <p:cNvSpPr/>
          <p:nvPr/>
        </p:nvSpPr>
        <p:spPr>
          <a:xfrm>
            <a:off x="-86375" y="1069000"/>
            <a:ext cx="9185400" cy="3266400"/>
          </a:xfrm>
          <a:prstGeom prst="rect">
            <a:avLst/>
          </a:prstGeom>
          <a:solidFill>
            <a:srgbClr val="3D85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28"/>
          <p:cNvSpPr txBox="1"/>
          <p:nvPr/>
        </p:nvSpPr>
        <p:spPr>
          <a:xfrm rot="-987">
            <a:off x="118350" y="92383"/>
            <a:ext cx="3133200" cy="60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D9D9D9"/>
                </a:solidFill>
              </a:rPr>
              <a:t>Training </a:t>
            </a:r>
            <a:r>
              <a:rPr lang="ko" sz="2400">
                <a:solidFill>
                  <a:srgbClr val="D9D9D9"/>
                </a:solidFill>
              </a:rPr>
              <a:t>with CNN</a:t>
            </a:r>
            <a:endParaRPr sz="2400">
              <a:solidFill>
                <a:srgbClr val="D9D9D9"/>
              </a:solidFill>
            </a:endParaRPr>
          </a:p>
        </p:txBody>
      </p:sp>
      <p:sp>
        <p:nvSpPr>
          <p:cNvPr id="267" name="Google Shape;267;p28"/>
          <p:cNvSpPr txBox="1"/>
          <p:nvPr/>
        </p:nvSpPr>
        <p:spPr>
          <a:xfrm>
            <a:off x="118350" y="222772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solidFill>
                  <a:srgbClr val="F3F3F3"/>
                </a:solidFill>
              </a:rPr>
              <a:t>STEP 1</a:t>
            </a:r>
            <a:endParaRPr sz="1800">
              <a:solidFill>
                <a:srgbClr val="F3F3F3"/>
              </a:solidFill>
            </a:endParaRPr>
          </a:p>
        </p:txBody>
      </p:sp>
      <p:sp>
        <p:nvSpPr>
          <p:cNvPr id="268" name="Google Shape;268;p28"/>
          <p:cNvSpPr/>
          <p:nvPr/>
        </p:nvSpPr>
        <p:spPr>
          <a:xfrm>
            <a:off x="1580175" y="1069000"/>
            <a:ext cx="7667400" cy="3266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Google Shape;269;p28"/>
          <p:cNvSpPr/>
          <p:nvPr/>
        </p:nvSpPr>
        <p:spPr>
          <a:xfrm rot="5400000">
            <a:off x="1458525" y="2552250"/>
            <a:ext cx="434700" cy="3438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Google Shape;270;p28"/>
          <p:cNvSpPr txBox="1"/>
          <p:nvPr/>
        </p:nvSpPr>
        <p:spPr>
          <a:xfrm>
            <a:off x="-15750" y="2941500"/>
            <a:ext cx="1562100" cy="12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B7B7B7"/>
                </a:solidFill>
              </a:rPr>
              <a:t>In this step, we preprocessing the word and, convert the word of review to word vector.</a:t>
            </a:r>
            <a:endParaRPr sz="1000">
              <a:solidFill>
                <a:srgbClr val="B7B7B7"/>
              </a:solidFill>
            </a:endParaRPr>
          </a:p>
          <a:p>
            <a:pPr indent="0" lvl="0" marL="0" rtl="0" algn="ctr">
              <a:spcBef>
                <a:spcPts val="0"/>
              </a:spcBef>
              <a:spcAft>
                <a:spcPts val="0"/>
              </a:spcAft>
              <a:buNone/>
            </a:pPr>
            <a:r>
              <a:rPr lang="ko" sz="1000">
                <a:solidFill>
                  <a:srgbClr val="B7B7B7"/>
                </a:solidFill>
              </a:rPr>
              <a:t>After that, we make a vocabulary that suitable for our data.</a:t>
            </a:r>
            <a:endParaRPr sz="1000">
              <a:solidFill>
                <a:srgbClr val="B7B7B7"/>
              </a:solidFill>
            </a:endParaRPr>
          </a:p>
        </p:txBody>
      </p:sp>
      <p:sp>
        <p:nvSpPr>
          <p:cNvPr id="271" name="Google Shape;271;p28"/>
          <p:cNvSpPr txBox="1"/>
          <p:nvPr/>
        </p:nvSpPr>
        <p:spPr>
          <a:xfrm>
            <a:off x="118350" y="2662425"/>
            <a:ext cx="13680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rgbClr val="EFEFEF"/>
                </a:solidFill>
              </a:rPr>
              <a:t>Make Vocabulary</a:t>
            </a:r>
            <a:endParaRPr sz="1000">
              <a:solidFill>
                <a:srgbClr val="EFEFEF"/>
              </a:solidFill>
            </a:endParaRPr>
          </a:p>
        </p:txBody>
      </p:sp>
      <p:pic>
        <p:nvPicPr>
          <p:cNvPr id="272" name="Google Shape;272;p28"/>
          <p:cNvPicPr preferRelativeResize="0"/>
          <p:nvPr/>
        </p:nvPicPr>
        <p:blipFill>
          <a:blip r:embed="rId3">
            <a:alphaModFix/>
          </a:blip>
          <a:stretch>
            <a:fillRect/>
          </a:stretch>
        </p:blipFill>
        <p:spPr>
          <a:xfrm>
            <a:off x="6662500" y="2653600"/>
            <a:ext cx="1838325" cy="238125"/>
          </a:xfrm>
          <a:prstGeom prst="rect">
            <a:avLst/>
          </a:prstGeom>
          <a:noFill/>
          <a:ln>
            <a:noFill/>
          </a:ln>
        </p:spPr>
      </p:pic>
      <p:sp>
        <p:nvSpPr>
          <p:cNvPr id="273" name="Google Shape;273;p28"/>
          <p:cNvSpPr txBox="1"/>
          <p:nvPr/>
        </p:nvSpPr>
        <p:spPr>
          <a:xfrm>
            <a:off x="6709400" y="2399025"/>
            <a:ext cx="16773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t>OutPut of our review data</a:t>
            </a:r>
            <a:endParaRPr sz="1000"/>
          </a:p>
        </p:txBody>
      </p:sp>
      <p:pic>
        <p:nvPicPr>
          <p:cNvPr id="274" name="Google Shape;274;p28"/>
          <p:cNvPicPr preferRelativeResize="0"/>
          <p:nvPr/>
        </p:nvPicPr>
        <p:blipFill>
          <a:blip r:embed="rId4">
            <a:alphaModFix/>
          </a:blip>
          <a:stretch>
            <a:fillRect/>
          </a:stretch>
        </p:blipFill>
        <p:spPr>
          <a:xfrm flipH="1">
            <a:off x="389987" y="1627400"/>
            <a:ext cx="654625" cy="654625"/>
          </a:xfrm>
          <a:prstGeom prst="rect">
            <a:avLst/>
          </a:prstGeom>
          <a:noFill/>
          <a:ln>
            <a:noFill/>
          </a:ln>
        </p:spPr>
      </p:pic>
      <p:pic>
        <p:nvPicPr>
          <p:cNvPr id="275" name="Google Shape;275;p28"/>
          <p:cNvPicPr preferRelativeResize="0"/>
          <p:nvPr/>
        </p:nvPicPr>
        <p:blipFill>
          <a:blip r:embed="rId5">
            <a:alphaModFix/>
          </a:blip>
          <a:stretch>
            <a:fillRect/>
          </a:stretch>
        </p:blipFill>
        <p:spPr>
          <a:xfrm>
            <a:off x="2252500" y="2028838"/>
            <a:ext cx="3676650" cy="1390650"/>
          </a:xfrm>
          <a:prstGeom prst="rect">
            <a:avLst/>
          </a:prstGeom>
          <a:noFill/>
          <a:ln>
            <a:noFill/>
          </a:ln>
        </p:spPr>
      </p:pic>
      <p:sp>
        <p:nvSpPr>
          <p:cNvPr id="276" name="Google Shape;276;p28"/>
          <p:cNvSpPr txBox="1"/>
          <p:nvPr/>
        </p:nvSpPr>
        <p:spPr>
          <a:xfrm>
            <a:off x="3252175" y="3549425"/>
            <a:ext cx="16773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t>(Just example)</a:t>
            </a:r>
            <a:endParaRPr sz="1000"/>
          </a:p>
        </p:txBody>
      </p:sp>
      <p:sp>
        <p:nvSpPr>
          <p:cNvPr id="277" name="Google Shape;277;p28"/>
          <p:cNvSpPr/>
          <p:nvPr/>
        </p:nvSpPr>
        <p:spPr>
          <a:xfrm>
            <a:off x="6179875" y="2579425"/>
            <a:ext cx="231900" cy="220500"/>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9"/>
          <p:cNvSpPr/>
          <p:nvPr/>
        </p:nvSpPr>
        <p:spPr>
          <a:xfrm>
            <a:off x="-44900" y="1069000"/>
            <a:ext cx="9144000" cy="3266400"/>
          </a:xfrm>
          <a:prstGeom prst="rect">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Google Shape;283;p29"/>
          <p:cNvSpPr txBox="1"/>
          <p:nvPr/>
        </p:nvSpPr>
        <p:spPr>
          <a:xfrm rot="-987">
            <a:off x="118350" y="92383"/>
            <a:ext cx="3133200" cy="60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ko" sz="2400">
                <a:solidFill>
                  <a:srgbClr val="D9D9D9"/>
                </a:solidFill>
              </a:rPr>
              <a:t>Training with CNN</a:t>
            </a:r>
            <a:endParaRPr sz="2400">
              <a:solidFill>
                <a:srgbClr val="D9D9D9"/>
              </a:solidFill>
            </a:endParaRPr>
          </a:p>
        </p:txBody>
      </p:sp>
      <p:sp>
        <p:nvSpPr>
          <p:cNvPr id="284" name="Google Shape;284;p29"/>
          <p:cNvSpPr txBox="1"/>
          <p:nvPr/>
        </p:nvSpPr>
        <p:spPr>
          <a:xfrm>
            <a:off x="118350" y="222772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solidFill>
                  <a:srgbClr val="F3F3F3"/>
                </a:solidFill>
              </a:rPr>
              <a:t>STEP 2</a:t>
            </a:r>
            <a:endParaRPr sz="1800">
              <a:solidFill>
                <a:srgbClr val="F3F3F3"/>
              </a:solidFill>
            </a:endParaRPr>
          </a:p>
        </p:txBody>
      </p:sp>
      <p:sp>
        <p:nvSpPr>
          <p:cNvPr id="285" name="Google Shape;285;p29"/>
          <p:cNvSpPr/>
          <p:nvPr/>
        </p:nvSpPr>
        <p:spPr>
          <a:xfrm>
            <a:off x="1580175" y="1069000"/>
            <a:ext cx="7667400" cy="3266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Google Shape;286;p29"/>
          <p:cNvSpPr/>
          <p:nvPr/>
        </p:nvSpPr>
        <p:spPr>
          <a:xfrm rot="5400000">
            <a:off x="1458525" y="2552250"/>
            <a:ext cx="434700" cy="3438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Google Shape;287;p29"/>
          <p:cNvSpPr txBox="1"/>
          <p:nvPr/>
        </p:nvSpPr>
        <p:spPr>
          <a:xfrm>
            <a:off x="-15750" y="2941500"/>
            <a:ext cx="15621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B7B7B7"/>
                </a:solidFill>
              </a:rPr>
              <a:t>In this step, we matching the review with our word vector.</a:t>
            </a:r>
            <a:endParaRPr sz="1000">
              <a:solidFill>
                <a:srgbClr val="B7B7B7"/>
              </a:solidFill>
            </a:endParaRPr>
          </a:p>
        </p:txBody>
      </p:sp>
      <p:sp>
        <p:nvSpPr>
          <p:cNvPr id="288" name="Google Shape;288;p29"/>
          <p:cNvSpPr txBox="1"/>
          <p:nvPr/>
        </p:nvSpPr>
        <p:spPr>
          <a:xfrm>
            <a:off x="118350" y="2662425"/>
            <a:ext cx="13680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rgbClr val="EFEFEF"/>
                </a:solidFill>
              </a:rPr>
              <a:t>Word Embedding</a:t>
            </a:r>
            <a:endParaRPr sz="1000">
              <a:solidFill>
                <a:srgbClr val="EFEFEF"/>
              </a:solidFill>
            </a:endParaRPr>
          </a:p>
        </p:txBody>
      </p:sp>
      <p:pic>
        <p:nvPicPr>
          <p:cNvPr id="289" name="Google Shape;289;p29"/>
          <p:cNvPicPr preferRelativeResize="0"/>
          <p:nvPr/>
        </p:nvPicPr>
        <p:blipFill>
          <a:blip r:embed="rId3">
            <a:alphaModFix/>
          </a:blip>
          <a:stretch>
            <a:fillRect/>
          </a:stretch>
        </p:blipFill>
        <p:spPr>
          <a:xfrm>
            <a:off x="2124737" y="1380163"/>
            <a:ext cx="2739883" cy="2687975"/>
          </a:xfrm>
          <a:prstGeom prst="rect">
            <a:avLst/>
          </a:prstGeom>
          <a:noFill/>
          <a:ln>
            <a:noFill/>
          </a:ln>
        </p:spPr>
      </p:pic>
      <p:pic>
        <p:nvPicPr>
          <p:cNvPr id="290" name="Google Shape;290;p29"/>
          <p:cNvPicPr preferRelativeResize="0"/>
          <p:nvPr/>
        </p:nvPicPr>
        <p:blipFill>
          <a:blip r:embed="rId4">
            <a:alphaModFix/>
          </a:blip>
          <a:stretch>
            <a:fillRect/>
          </a:stretch>
        </p:blipFill>
        <p:spPr>
          <a:xfrm>
            <a:off x="5306275" y="1402963"/>
            <a:ext cx="3420299" cy="603000"/>
          </a:xfrm>
          <a:prstGeom prst="rect">
            <a:avLst/>
          </a:prstGeom>
          <a:noFill/>
          <a:ln>
            <a:noFill/>
          </a:ln>
        </p:spPr>
      </p:pic>
      <p:sp>
        <p:nvSpPr>
          <p:cNvPr id="291" name="Google Shape;291;p29"/>
          <p:cNvSpPr/>
          <p:nvPr/>
        </p:nvSpPr>
        <p:spPr>
          <a:xfrm>
            <a:off x="6863875" y="2177438"/>
            <a:ext cx="305100" cy="457800"/>
          </a:xfrm>
          <a:prstGeom prst="down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92" name="Google Shape;292;p29"/>
          <p:cNvPicPr preferRelativeResize="0"/>
          <p:nvPr/>
        </p:nvPicPr>
        <p:blipFill rotWithShape="1">
          <a:blip r:embed="rId5">
            <a:alphaModFix/>
          </a:blip>
          <a:srcRect b="0" l="0" r="0" t="5231"/>
          <a:stretch/>
        </p:blipFill>
        <p:spPr>
          <a:xfrm>
            <a:off x="5568400" y="2758175"/>
            <a:ext cx="2896049" cy="1379175"/>
          </a:xfrm>
          <a:prstGeom prst="rect">
            <a:avLst/>
          </a:prstGeom>
          <a:noFill/>
          <a:ln>
            <a:noFill/>
          </a:ln>
        </p:spPr>
      </p:pic>
      <p:pic>
        <p:nvPicPr>
          <p:cNvPr id="293" name="Google Shape;293;p29"/>
          <p:cNvPicPr preferRelativeResize="0"/>
          <p:nvPr/>
        </p:nvPicPr>
        <p:blipFill>
          <a:blip r:embed="rId6">
            <a:alphaModFix/>
          </a:blip>
          <a:stretch>
            <a:fillRect/>
          </a:stretch>
        </p:blipFill>
        <p:spPr>
          <a:xfrm flipH="1">
            <a:off x="389987" y="1627400"/>
            <a:ext cx="654625" cy="654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0"/>
          <p:cNvSpPr/>
          <p:nvPr/>
        </p:nvSpPr>
        <p:spPr>
          <a:xfrm>
            <a:off x="-44900" y="1069000"/>
            <a:ext cx="9144000" cy="3266400"/>
          </a:xfrm>
          <a:prstGeom prst="rect">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Google Shape;299;p30"/>
          <p:cNvSpPr txBox="1"/>
          <p:nvPr/>
        </p:nvSpPr>
        <p:spPr>
          <a:xfrm rot="-987">
            <a:off x="118350" y="92383"/>
            <a:ext cx="3133200" cy="60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D9D9D9"/>
                </a:solidFill>
              </a:rPr>
              <a:t>Training </a:t>
            </a:r>
            <a:r>
              <a:rPr lang="ko" sz="2400">
                <a:solidFill>
                  <a:srgbClr val="D9D9D9"/>
                </a:solidFill>
              </a:rPr>
              <a:t>with CNN</a:t>
            </a:r>
            <a:endParaRPr sz="2400">
              <a:solidFill>
                <a:srgbClr val="D9D9D9"/>
              </a:solidFill>
            </a:endParaRPr>
          </a:p>
        </p:txBody>
      </p:sp>
      <p:sp>
        <p:nvSpPr>
          <p:cNvPr id="300" name="Google Shape;300;p30"/>
          <p:cNvSpPr txBox="1"/>
          <p:nvPr/>
        </p:nvSpPr>
        <p:spPr>
          <a:xfrm>
            <a:off x="118350" y="222772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solidFill>
                  <a:srgbClr val="F3F3F3"/>
                </a:solidFill>
              </a:rPr>
              <a:t>STEP 3</a:t>
            </a:r>
            <a:endParaRPr sz="1800">
              <a:solidFill>
                <a:srgbClr val="F3F3F3"/>
              </a:solidFill>
            </a:endParaRPr>
          </a:p>
        </p:txBody>
      </p:sp>
      <p:sp>
        <p:nvSpPr>
          <p:cNvPr id="301" name="Google Shape;301;p30"/>
          <p:cNvSpPr/>
          <p:nvPr/>
        </p:nvSpPr>
        <p:spPr>
          <a:xfrm>
            <a:off x="1580175" y="1069000"/>
            <a:ext cx="7667400" cy="3266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Google Shape;302;p30"/>
          <p:cNvSpPr/>
          <p:nvPr/>
        </p:nvSpPr>
        <p:spPr>
          <a:xfrm rot="5400000">
            <a:off x="1458525" y="2552250"/>
            <a:ext cx="434700" cy="343800"/>
          </a:xfrm>
          <a:prstGeom prst="triangle">
            <a:avLst>
              <a:gd fmla="val 50000" name="adj"/>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Google Shape;303;p30"/>
          <p:cNvSpPr txBox="1"/>
          <p:nvPr/>
        </p:nvSpPr>
        <p:spPr>
          <a:xfrm>
            <a:off x="-102475" y="2662425"/>
            <a:ext cx="1887300" cy="2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rgbClr val="EFEFEF"/>
                </a:solidFill>
              </a:rPr>
              <a:t>Modeling and Train </a:t>
            </a:r>
            <a:endParaRPr sz="1000">
              <a:solidFill>
                <a:srgbClr val="EFEFEF"/>
              </a:solidFill>
            </a:endParaRPr>
          </a:p>
          <a:p>
            <a:pPr indent="0" lvl="0" marL="0" rtl="0" algn="ctr">
              <a:spcBef>
                <a:spcPts val="0"/>
              </a:spcBef>
              <a:spcAft>
                <a:spcPts val="0"/>
              </a:spcAft>
              <a:buNone/>
            </a:pPr>
            <a:r>
              <a:rPr lang="ko" sz="1000">
                <a:solidFill>
                  <a:srgbClr val="EFEFEF"/>
                </a:solidFill>
              </a:rPr>
              <a:t>with CNN</a:t>
            </a:r>
            <a:endParaRPr sz="1000">
              <a:solidFill>
                <a:srgbClr val="EFEFEF"/>
              </a:solidFill>
            </a:endParaRPr>
          </a:p>
        </p:txBody>
      </p:sp>
      <p:pic>
        <p:nvPicPr>
          <p:cNvPr id="304" name="Google Shape;304;p30"/>
          <p:cNvPicPr preferRelativeResize="0"/>
          <p:nvPr/>
        </p:nvPicPr>
        <p:blipFill>
          <a:blip r:embed="rId3">
            <a:alphaModFix/>
          </a:blip>
          <a:stretch>
            <a:fillRect/>
          </a:stretch>
        </p:blipFill>
        <p:spPr>
          <a:xfrm>
            <a:off x="3918975" y="1172600"/>
            <a:ext cx="3251078" cy="1334200"/>
          </a:xfrm>
          <a:prstGeom prst="rect">
            <a:avLst/>
          </a:prstGeom>
          <a:noFill/>
          <a:ln>
            <a:noFill/>
          </a:ln>
        </p:spPr>
      </p:pic>
      <p:sp>
        <p:nvSpPr>
          <p:cNvPr id="305" name="Google Shape;305;p30"/>
          <p:cNvSpPr txBox="1"/>
          <p:nvPr/>
        </p:nvSpPr>
        <p:spPr>
          <a:xfrm>
            <a:off x="-15750" y="2941500"/>
            <a:ext cx="1562100" cy="11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B7B7B7"/>
                </a:solidFill>
              </a:rPr>
              <a:t>In this step, </a:t>
            </a:r>
            <a:r>
              <a:rPr lang="ko" sz="1000">
                <a:solidFill>
                  <a:srgbClr val="B7B7B7"/>
                </a:solidFill>
              </a:rPr>
              <a:t>firstly</a:t>
            </a:r>
            <a:r>
              <a:rPr lang="ko" sz="1000">
                <a:solidFill>
                  <a:srgbClr val="B7B7B7"/>
                </a:solidFill>
              </a:rPr>
              <a:t> we made the model by using tensorflow. And after that,  we trained our own review data.</a:t>
            </a:r>
            <a:endParaRPr sz="1000">
              <a:solidFill>
                <a:srgbClr val="B7B7B7"/>
              </a:solidFill>
            </a:endParaRPr>
          </a:p>
        </p:txBody>
      </p:sp>
      <p:sp>
        <p:nvSpPr>
          <p:cNvPr id="306" name="Google Shape;306;p30"/>
          <p:cNvSpPr txBox="1"/>
          <p:nvPr/>
        </p:nvSpPr>
        <p:spPr>
          <a:xfrm>
            <a:off x="2244925" y="173532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Model</a:t>
            </a:r>
            <a:endParaRPr sz="1800"/>
          </a:p>
        </p:txBody>
      </p:sp>
      <p:sp>
        <p:nvSpPr>
          <p:cNvPr id="307" name="Google Shape;307;p30"/>
          <p:cNvSpPr txBox="1"/>
          <p:nvPr/>
        </p:nvSpPr>
        <p:spPr>
          <a:xfrm>
            <a:off x="2133475" y="3109775"/>
            <a:ext cx="15168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Environment</a:t>
            </a:r>
            <a:endParaRPr sz="1800"/>
          </a:p>
        </p:txBody>
      </p:sp>
      <p:pic>
        <p:nvPicPr>
          <p:cNvPr id="308" name="Google Shape;308;p30"/>
          <p:cNvPicPr preferRelativeResize="0"/>
          <p:nvPr/>
        </p:nvPicPr>
        <p:blipFill>
          <a:blip r:embed="rId4">
            <a:alphaModFix/>
          </a:blip>
          <a:stretch>
            <a:fillRect/>
          </a:stretch>
        </p:blipFill>
        <p:spPr>
          <a:xfrm flipH="1">
            <a:off x="389987" y="1627400"/>
            <a:ext cx="654625" cy="654625"/>
          </a:xfrm>
          <a:prstGeom prst="rect">
            <a:avLst/>
          </a:prstGeom>
          <a:noFill/>
          <a:ln>
            <a:noFill/>
          </a:ln>
        </p:spPr>
      </p:pic>
      <p:pic>
        <p:nvPicPr>
          <p:cNvPr id="309" name="Google Shape;309;p30"/>
          <p:cNvPicPr preferRelativeResize="0"/>
          <p:nvPr/>
        </p:nvPicPr>
        <p:blipFill>
          <a:blip r:embed="rId5">
            <a:alphaModFix/>
          </a:blip>
          <a:stretch>
            <a:fillRect/>
          </a:stretch>
        </p:blipFill>
        <p:spPr>
          <a:xfrm>
            <a:off x="3963684" y="2590942"/>
            <a:ext cx="2950533" cy="169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1"/>
          <p:cNvSpPr/>
          <p:nvPr/>
        </p:nvSpPr>
        <p:spPr>
          <a:xfrm>
            <a:off x="-44900" y="1069000"/>
            <a:ext cx="9144000" cy="3266400"/>
          </a:xfrm>
          <a:prstGeom prst="rect">
            <a:avLst/>
          </a:prstGeom>
          <a:solidFill>
            <a:srgbClr val="E6913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Google Shape;315;p31"/>
          <p:cNvSpPr txBox="1"/>
          <p:nvPr/>
        </p:nvSpPr>
        <p:spPr>
          <a:xfrm rot="-987">
            <a:off x="118350" y="92383"/>
            <a:ext cx="3133200" cy="60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D9D9D9"/>
                </a:solidFill>
              </a:rPr>
              <a:t>Training </a:t>
            </a:r>
            <a:r>
              <a:rPr lang="ko" sz="2400">
                <a:solidFill>
                  <a:srgbClr val="D9D9D9"/>
                </a:solidFill>
              </a:rPr>
              <a:t>with CNN</a:t>
            </a:r>
            <a:endParaRPr sz="2400">
              <a:solidFill>
                <a:srgbClr val="D9D9D9"/>
              </a:solidFill>
            </a:endParaRPr>
          </a:p>
        </p:txBody>
      </p:sp>
      <p:sp>
        <p:nvSpPr>
          <p:cNvPr id="316" name="Google Shape;316;p31"/>
          <p:cNvSpPr txBox="1"/>
          <p:nvPr/>
        </p:nvSpPr>
        <p:spPr>
          <a:xfrm>
            <a:off x="118350" y="277572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solidFill>
                  <a:srgbClr val="F3F3F3"/>
                </a:solidFill>
              </a:rPr>
              <a:t>Result</a:t>
            </a:r>
            <a:endParaRPr sz="1800">
              <a:solidFill>
                <a:srgbClr val="F3F3F3"/>
              </a:solidFill>
            </a:endParaRPr>
          </a:p>
        </p:txBody>
      </p:sp>
      <p:sp>
        <p:nvSpPr>
          <p:cNvPr id="317" name="Google Shape;317;p31"/>
          <p:cNvSpPr/>
          <p:nvPr/>
        </p:nvSpPr>
        <p:spPr>
          <a:xfrm>
            <a:off x="1580175" y="1069000"/>
            <a:ext cx="7667400" cy="3266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Google Shape;318;p31"/>
          <p:cNvSpPr/>
          <p:nvPr/>
        </p:nvSpPr>
        <p:spPr>
          <a:xfrm rot="5400000">
            <a:off x="1458525" y="2552250"/>
            <a:ext cx="434700" cy="343800"/>
          </a:xfrm>
          <a:prstGeom prst="triangle">
            <a:avLst>
              <a:gd fmla="val 50000" name="adj"/>
            </a:avLst>
          </a:prstGeom>
          <a:solidFill>
            <a:srgbClr val="E6913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Google Shape;319;p31"/>
          <p:cNvSpPr txBox="1"/>
          <p:nvPr/>
        </p:nvSpPr>
        <p:spPr>
          <a:xfrm>
            <a:off x="2038725" y="3210425"/>
            <a:ext cx="12954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000"/>
          </a:p>
        </p:txBody>
      </p:sp>
      <p:pic>
        <p:nvPicPr>
          <p:cNvPr id="320" name="Google Shape;320;p31"/>
          <p:cNvPicPr preferRelativeResize="0"/>
          <p:nvPr/>
        </p:nvPicPr>
        <p:blipFill>
          <a:blip r:embed="rId3">
            <a:alphaModFix/>
          </a:blip>
          <a:stretch>
            <a:fillRect/>
          </a:stretch>
        </p:blipFill>
        <p:spPr>
          <a:xfrm>
            <a:off x="267863" y="1780850"/>
            <a:ext cx="994875" cy="994875"/>
          </a:xfrm>
          <a:prstGeom prst="rect">
            <a:avLst/>
          </a:prstGeom>
          <a:noFill/>
          <a:ln>
            <a:noFill/>
          </a:ln>
        </p:spPr>
      </p:pic>
      <p:pic>
        <p:nvPicPr>
          <p:cNvPr id="321" name="Google Shape;321;p31"/>
          <p:cNvPicPr preferRelativeResize="0"/>
          <p:nvPr/>
        </p:nvPicPr>
        <p:blipFill>
          <a:blip r:embed="rId4">
            <a:alphaModFix/>
          </a:blip>
          <a:stretch>
            <a:fillRect/>
          </a:stretch>
        </p:blipFill>
        <p:spPr>
          <a:xfrm>
            <a:off x="2096462" y="1789690"/>
            <a:ext cx="3234500" cy="2080475"/>
          </a:xfrm>
          <a:prstGeom prst="rect">
            <a:avLst/>
          </a:prstGeom>
          <a:noFill/>
          <a:ln>
            <a:noFill/>
          </a:ln>
        </p:spPr>
      </p:pic>
      <p:pic>
        <p:nvPicPr>
          <p:cNvPr id="322" name="Google Shape;322;p31"/>
          <p:cNvPicPr preferRelativeResize="0"/>
          <p:nvPr/>
        </p:nvPicPr>
        <p:blipFill>
          <a:blip r:embed="rId5">
            <a:alphaModFix/>
          </a:blip>
          <a:stretch>
            <a:fillRect/>
          </a:stretch>
        </p:blipFill>
        <p:spPr>
          <a:xfrm>
            <a:off x="5579678" y="1789700"/>
            <a:ext cx="2900072" cy="2080475"/>
          </a:xfrm>
          <a:prstGeom prst="rect">
            <a:avLst/>
          </a:prstGeom>
          <a:noFill/>
          <a:ln>
            <a:noFill/>
          </a:ln>
        </p:spPr>
      </p:pic>
      <p:sp>
        <p:nvSpPr>
          <p:cNvPr id="323" name="Google Shape;323;p31"/>
          <p:cNvSpPr txBox="1"/>
          <p:nvPr/>
        </p:nvSpPr>
        <p:spPr>
          <a:xfrm>
            <a:off x="3066775" y="387017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Accuracy</a:t>
            </a:r>
            <a:endParaRPr sz="1800"/>
          </a:p>
        </p:txBody>
      </p:sp>
      <p:sp>
        <p:nvSpPr>
          <p:cNvPr id="324" name="Google Shape;324;p31"/>
          <p:cNvSpPr txBox="1"/>
          <p:nvPr/>
        </p:nvSpPr>
        <p:spPr>
          <a:xfrm>
            <a:off x="6382763" y="3870175"/>
            <a:ext cx="12939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Loss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246525" y="153600"/>
            <a:ext cx="1413600" cy="53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B7B7B7"/>
                </a:solidFill>
              </a:rPr>
              <a:t>INDEX</a:t>
            </a:r>
            <a:endParaRPr sz="2400">
              <a:solidFill>
                <a:srgbClr val="B7B7B7"/>
              </a:solidFill>
            </a:endParaRPr>
          </a:p>
        </p:txBody>
      </p:sp>
      <p:sp>
        <p:nvSpPr>
          <p:cNvPr id="62" name="Google Shape;62;p14"/>
          <p:cNvSpPr/>
          <p:nvPr/>
        </p:nvSpPr>
        <p:spPr>
          <a:xfrm>
            <a:off x="147875" y="1912000"/>
            <a:ext cx="135000" cy="142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3" name="Google Shape;63;p14"/>
          <p:cNvCxnSpPr>
            <a:stCxn id="62" idx="6"/>
            <a:endCxn id="64" idx="2"/>
          </p:cNvCxnSpPr>
          <p:nvPr/>
        </p:nvCxnSpPr>
        <p:spPr>
          <a:xfrm>
            <a:off x="282875" y="1983100"/>
            <a:ext cx="8578200" cy="7200"/>
          </a:xfrm>
          <a:prstGeom prst="straightConnector1">
            <a:avLst/>
          </a:prstGeom>
          <a:noFill/>
          <a:ln cap="flat" cmpd="sng" w="9525">
            <a:solidFill>
              <a:srgbClr val="B7B7B7"/>
            </a:solidFill>
            <a:prstDash val="lgDash"/>
            <a:round/>
            <a:headEnd len="med" w="med" type="none"/>
            <a:tailEnd len="med" w="med" type="none"/>
          </a:ln>
        </p:spPr>
      </p:cxnSp>
      <p:sp>
        <p:nvSpPr>
          <p:cNvPr id="64" name="Google Shape;64;p14"/>
          <p:cNvSpPr/>
          <p:nvPr/>
        </p:nvSpPr>
        <p:spPr>
          <a:xfrm>
            <a:off x="8861125" y="1919192"/>
            <a:ext cx="135000" cy="1422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5" name="Google Shape;65;p14"/>
          <p:cNvPicPr preferRelativeResize="0"/>
          <p:nvPr/>
        </p:nvPicPr>
        <p:blipFill>
          <a:blip r:embed="rId3">
            <a:alphaModFix/>
          </a:blip>
          <a:stretch>
            <a:fillRect/>
          </a:stretch>
        </p:blipFill>
        <p:spPr>
          <a:xfrm>
            <a:off x="7141175" y="1524238"/>
            <a:ext cx="949400" cy="949400"/>
          </a:xfrm>
          <a:prstGeom prst="rect">
            <a:avLst/>
          </a:prstGeom>
          <a:noFill/>
          <a:ln>
            <a:noFill/>
          </a:ln>
        </p:spPr>
      </p:pic>
      <p:pic>
        <p:nvPicPr>
          <p:cNvPr id="66" name="Google Shape;66;p14"/>
          <p:cNvPicPr preferRelativeResize="0"/>
          <p:nvPr/>
        </p:nvPicPr>
        <p:blipFill>
          <a:blip r:embed="rId4">
            <a:alphaModFix/>
          </a:blip>
          <a:stretch>
            <a:fillRect/>
          </a:stretch>
        </p:blipFill>
        <p:spPr>
          <a:xfrm>
            <a:off x="3122092" y="1374588"/>
            <a:ext cx="949400" cy="949400"/>
          </a:xfrm>
          <a:prstGeom prst="rect">
            <a:avLst/>
          </a:prstGeom>
          <a:noFill/>
          <a:ln>
            <a:noFill/>
          </a:ln>
        </p:spPr>
      </p:pic>
      <p:pic>
        <p:nvPicPr>
          <p:cNvPr id="67" name="Google Shape;67;p14"/>
          <p:cNvPicPr preferRelativeResize="0"/>
          <p:nvPr/>
        </p:nvPicPr>
        <p:blipFill>
          <a:blip r:embed="rId5">
            <a:alphaModFix/>
          </a:blip>
          <a:stretch>
            <a:fillRect/>
          </a:stretch>
        </p:blipFill>
        <p:spPr>
          <a:xfrm>
            <a:off x="2896993" y="1629076"/>
            <a:ext cx="992325" cy="892750"/>
          </a:xfrm>
          <a:prstGeom prst="rect">
            <a:avLst/>
          </a:prstGeom>
          <a:noFill/>
          <a:ln>
            <a:noFill/>
          </a:ln>
        </p:spPr>
      </p:pic>
      <p:pic>
        <p:nvPicPr>
          <p:cNvPr id="68" name="Google Shape;68;p14"/>
          <p:cNvPicPr preferRelativeResize="0"/>
          <p:nvPr/>
        </p:nvPicPr>
        <p:blipFill>
          <a:blip r:embed="rId6">
            <a:alphaModFix/>
          </a:blip>
          <a:stretch>
            <a:fillRect/>
          </a:stretch>
        </p:blipFill>
        <p:spPr>
          <a:xfrm>
            <a:off x="4929293" y="1374611"/>
            <a:ext cx="1248687" cy="1248687"/>
          </a:xfrm>
          <a:prstGeom prst="rect">
            <a:avLst/>
          </a:prstGeom>
          <a:noFill/>
          <a:ln>
            <a:noFill/>
          </a:ln>
        </p:spPr>
      </p:pic>
      <p:pic>
        <p:nvPicPr>
          <p:cNvPr id="69" name="Google Shape;69;p14"/>
          <p:cNvPicPr preferRelativeResize="0"/>
          <p:nvPr/>
        </p:nvPicPr>
        <p:blipFill>
          <a:blip r:embed="rId7">
            <a:alphaModFix/>
          </a:blip>
          <a:stretch>
            <a:fillRect/>
          </a:stretch>
        </p:blipFill>
        <p:spPr>
          <a:xfrm>
            <a:off x="877600" y="1374348"/>
            <a:ext cx="1096800" cy="1096800"/>
          </a:xfrm>
          <a:prstGeom prst="rect">
            <a:avLst/>
          </a:prstGeom>
          <a:noFill/>
          <a:ln>
            <a:noFill/>
          </a:ln>
        </p:spPr>
      </p:pic>
      <p:sp>
        <p:nvSpPr>
          <p:cNvPr id="70" name="Google Shape;70;p14"/>
          <p:cNvSpPr txBox="1"/>
          <p:nvPr/>
        </p:nvSpPr>
        <p:spPr>
          <a:xfrm>
            <a:off x="1007500" y="2471150"/>
            <a:ext cx="837000" cy="276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ko" sz="1200">
                <a:solidFill>
                  <a:srgbClr val="EFEFEF"/>
                </a:solidFill>
              </a:rPr>
              <a:t>INDEX</a:t>
            </a:r>
            <a:endParaRPr sz="1200">
              <a:solidFill>
                <a:srgbClr val="EFEFEF"/>
              </a:solidFill>
            </a:endParaRPr>
          </a:p>
        </p:txBody>
      </p:sp>
      <p:sp>
        <p:nvSpPr>
          <p:cNvPr id="71" name="Google Shape;71;p14"/>
          <p:cNvSpPr txBox="1"/>
          <p:nvPr/>
        </p:nvSpPr>
        <p:spPr>
          <a:xfrm>
            <a:off x="1184516" y="2632292"/>
            <a:ext cx="5586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EFEFEF"/>
                </a:solidFill>
              </a:rPr>
              <a:t>01</a:t>
            </a:r>
            <a:endParaRPr sz="2400">
              <a:solidFill>
                <a:srgbClr val="EFEFEF"/>
              </a:solidFill>
            </a:endParaRPr>
          </a:p>
        </p:txBody>
      </p:sp>
      <p:sp>
        <p:nvSpPr>
          <p:cNvPr id="72" name="Google Shape;72;p14"/>
          <p:cNvSpPr txBox="1"/>
          <p:nvPr/>
        </p:nvSpPr>
        <p:spPr>
          <a:xfrm>
            <a:off x="3117642" y="2471150"/>
            <a:ext cx="8370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INDEX</a:t>
            </a:r>
            <a:endParaRPr sz="1200">
              <a:solidFill>
                <a:srgbClr val="EFEFEF"/>
              </a:solidFill>
            </a:endParaRPr>
          </a:p>
        </p:txBody>
      </p:sp>
      <p:sp>
        <p:nvSpPr>
          <p:cNvPr id="73" name="Google Shape;73;p14"/>
          <p:cNvSpPr txBox="1"/>
          <p:nvPr/>
        </p:nvSpPr>
        <p:spPr>
          <a:xfrm>
            <a:off x="3294658" y="2632292"/>
            <a:ext cx="5586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EFEFEF"/>
                </a:solidFill>
              </a:rPr>
              <a:t>02</a:t>
            </a:r>
            <a:endParaRPr sz="2400">
              <a:solidFill>
                <a:srgbClr val="EFEFEF"/>
              </a:solidFill>
            </a:endParaRPr>
          </a:p>
        </p:txBody>
      </p:sp>
      <p:sp>
        <p:nvSpPr>
          <p:cNvPr id="74" name="Google Shape;74;p14"/>
          <p:cNvSpPr txBox="1"/>
          <p:nvPr/>
        </p:nvSpPr>
        <p:spPr>
          <a:xfrm>
            <a:off x="5160568" y="2471150"/>
            <a:ext cx="8370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INDEX</a:t>
            </a:r>
            <a:endParaRPr sz="1200">
              <a:solidFill>
                <a:srgbClr val="EFEFEF"/>
              </a:solidFill>
            </a:endParaRPr>
          </a:p>
        </p:txBody>
      </p:sp>
      <p:sp>
        <p:nvSpPr>
          <p:cNvPr id="75" name="Google Shape;75;p14"/>
          <p:cNvSpPr txBox="1"/>
          <p:nvPr/>
        </p:nvSpPr>
        <p:spPr>
          <a:xfrm>
            <a:off x="5337584" y="2632292"/>
            <a:ext cx="5586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EFEFEF"/>
                </a:solidFill>
              </a:rPr>
              <a:t>03</a:t>
            </a:r>
            <a:endParaRPr sz="2400">
              <a:solidFill>
                <a:srgbClr val="EFEFEF"/>
              </a:solidFill>
            </a:endParaRPr>
          </a:p>
        </p:txBody>
      </p:sp>
      <p:sp>
        <p:nvSpPr>
          <p:cNvPr id="76" name="Google Shape;76;p14"/>
          <p:cNvSpPr txBox="1"/>
          <p:nvPr/>
        </p:nvSpPr>
        <p:spPr>
          <a:xfrm>
            <a:off x="7253575" y="2473650"/>
            <a:ext cx="8370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INDEX</a:t>
            </a:r>
            <a:endParaRPr sz="1200">
              <a:solidFill>
                <a:srgbClr val="EFEFEF"/>
              </a:solidFill>
            </a:endParaRPr>
          </a:p>
        </p:txBody>
      </p:sp>
      <p:sp>
        <p:nvSpPr>
          <p:cNvPr id="77" name="Google Shape;77;p14"/>
          <p:cNvSpPr txBox="1"/>
          <p:nvPr/>
        </p:nvSpPr>
        <p:spPr>
          <a:xfrm>
            <a:off x="7430591" y="2634792"/>
            <a:ext cx="5586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EFEFEF"/>
                </a:solidFill>
              </a:rPr>
              <a:t>04</a:t>
            </a:r>
            <a:endParaRPr sz="2400">
              <a:solidFill>
                <a:srgbClr val="EFEFEF"/>
              </a:solidFill>
            </a:endParaRPr>
          </a:p>
        </p:txBody>
      </p:sp>
      <p:sp>
        <p:nvSpPr>
          <p:cNvPr id="78" name="Google Shape;78;p14"/>
          <p:cNvSpPr txBox="1"/>
          <p:nvPr/>
        </p:nvSpPr>
        <p:spPr>
          <a:xfrm>
            <a:off x="877600" y="3047300"/>
            <a:ext cx="1295400" cy="41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000">
              <a:solidFill>
                <a:srgbClr val="B7B7B7"/>
              </a:solidFill>
            </a:endParaRPr>
          </a:p>
        </p:txBody>
      </p:sp>
      <p:sp>
        <p:nvSpPr>
          <p:cNvPr id="79" name="Google Shape;79;p14"/>
          <p:cNvSpPr txBox="1"/>
          <p:nvPr/>
        </p:nvSpPr>
        <p:spPr>
          <a:xfrm>
            <a:off x="754150" y="3282500"/>
            <a:ext cx="1561500" cy="6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rgbClr val="999999"/>
                </a:solidFill>
              </a:rPr>
              <a:t>Introduction of short team, introduction of project</a:t>
            </a:r>
            <a:endParaRPr sz="1000">
              <a:solidFill>
                <a:srgbClr val="999999"/>
              </a:solidFill>
            </a:endParaRPr>
          </a:p>
        </p:txBody>
      </p:sp>
      <p:sp>
        <p:nvSpPr>
          <p:cNvPr id="80" name="Google Shape;80;p14"/>
          <p:cNvSpPr txBox="1"/>
          <p:nvPr/>
        </p:nvSpPr>
        <p:spPr>
          <a:xfrm>
            <a:off x="754146" y="3044800"/>
            <a:ext cx="15615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INTRODUCTION</a:t>
            </a:r>
            <a:endParaRPr sz="1200">
              <a:solidFill>
                <a:srgbClr val="EFEFEF"/>
              </a:solidFill>
            </a:endParaRPr>
          </a:p>
        </p:txBody>
      </p:sp>
      <p:sp>
        <p:nvSpPr>
          <p:cNvPr id="81" name="Google Shape;81;p14"/>
          <p:cNvSpPr txBox="1"/>
          <p:nvPr/>
        </p:nvSpPr>
        <p:spPr>
          <a:xfrm>
            <a:off x="2878840" y="3047300"/>
            <a:ext cx="12954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rgbClr val="B7B7B7"/>
              </a:solidFill>
            </a:endParaRPr>
          </a:p>
        </p:txBody>
      </p:sp>
      <p:sp>
        <p:nvSpPr>
          <p:cNvPr id="82" name="Google Shape;82;p14"/>
          <p:cNvSpPr txBox="1"/>
          <p:nvPr/>
        </p:nvSpPr>
        <p:spPr>
          <a:xfrm>
            <a:off x="2770390" y="3193659"/>
            <a:ext cx="1561500" cy="6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rgbClr val="999999"/>
                </a:solidFill>
              </a:rPr>
              <a:t>A Simple </a:t>
            </a:r>
            <a:r>
              <a:rPr lang="ko" sz="1000">
                <a:solidFill>
                  <a:srgbClr val="999999"/>
                </a:solidFill>
              </a:rPr>
              <a:t>Description</a:t>
            </a:r>
            <a:r>
              <a:rPr lang="ko" sz="1000">
                <a:solidFill>
                  <a:srgbClr val="999999"/>
                </a:solidFill>
              </a:rPr>
              <a:t> of our project’s data</a:t>
            </a:r>
            <a:endParaRPr sz="1000">
              <a:solidFill>
                <a:srgbClr val="999999"/>
              </a:solidFill>
            </a:endParaRPr>
          </a:p>
        </p:txBody>
      </p:sp>
      <p:sp>
        <p:nvSpPr>
          <p:cNvPr id="83" name="Google Shape;83;p14"/>
          <p:cNvSpPr txBox="1"/>
          <p:nvPr/>
        </p:nvSpPr>
        <p:spPr>
          <a:xfrm>
            <a:off x="2755374" y="3044800"/>
            <a:ext cx="17445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DATA DESCRIPTION</a:t>
            </a:r>
            <a:endParaRPr sz="1200">
              <a:solidFill>
                <a:srgbClr val="EFEFEF"/>
              </a:solidFill>
            </a:endParaRPr>
          </a:p>
        </p:txBody>
      </p:sp>
      <p:sp>
        <p:nvSpPr>
          <p:cNvPr id="84" name="Google Shape;84;p14"/>
          <p:cNvSpPr txBox="1"/>
          <p:nvPr/>
        </p:nvSpPr>
        <p:spPr>
          <a:xfrm>
            <a:off x="5052750" y="3047300"/>
            <a:ext cx="12954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rgbClr val="B7B7B7"/>
              </a:solidFill>
            </a:endParaRPr>
          </a:p>
        </p:txBody>
      </p:sp>
      <p:sp>
        <p:nvSpPr>
          <p:cNvPr id="85" name="Google Shape;85;p14"/>
          <p:cNvSpPr txBox="1"/>
          <p:nvPr/>
        </p:nvSpPr>
        <p:spPr>
          <a:xfrm>
            <a:off x="4924154" y="3193650"/>
            <a:ext cx="1561500" cy="6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rgbClr val="999999"/>
                </a:solidFill>
              </a:rPr>
              <a:t>Explanation of our project in detail.</a:t>
            </a:r>
            <a:r>
              <a:rPr lang="ko" sz="1000">
                <a:solidFill>
                  <a:srgbClr val="999999"/>
                </a:solidFill>
              </a:rPr>
              <a:t> </a:t>
            </a:r>
            <a:endParaRPr sz="1000">
              <a:solidFill>
                <a:srgbClr val="999999"/>
              </a:solidFill>
            </a:endParaRPr>
          </a:p>
        </p:txBody>
      </p:sp>
      <p:sp>
        <p:nvSpPr>
          <p:cNvPr id="86" name="Google Shape;86;p14"/>
          <p:cNvSpPr txBox="1"/>
          <p:nvPr/>
        </p:nvSpPr>
        <p:spPr>
          <a:xfrm>
            <a:off x="4929296" y="3044800"/>
            <a:ext cx="15615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ABOUT PROJECT</a:t>
            </a:r>
            <a:endParaRPr sz="1200">
              <a:solidFill>
                <a:srgbClr val="EFEFEF"/>
              </a:solidFill>
            </a:endParaRPr>
          </a:p>
        </p:txBody>
      </p:sp>
      <p:sp>
        <p:nvSpPr>
          <p:cNvPr id="87" name="Google Shape;87;p14"/>
          <p:cNvSpPr txBox="1"/>
          <p:nvPr/>
        </p:nvSpPr>
        <p:spPr>
          <a:xfrm>
            <a:off x="7052600" y="3047300"/>
            <a:ext cx="12954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rgbClr val="B7B7B7"/>
              </a:solidFill>
            </a:endParaRPr>
          </a:p>
        </p:txBody>
      </p:sp>
      <p:sp>
        <p:nvSpPr>
          <p:cNvPr id="88" name="Google Shape;88;p14"/>
          <p:cNvSpPr txBox="1"/>
          <p:nvPr/>
        </p:nvSpPr>
        <p:spPr>
          <a:xfrm>
            <a:off x="6929150" y="3282500"/>
            <a:ext cx="1561500" cy="6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rgbClr val="999999"/>
                </a:solidFill>
              </a:rPr>
              <a:t>Description of our result and present final demonstration.</a:t>
            </a:r>
            <a:endParaRPr sz="1000">
              <a:solidFill>
                <a:srgbClr val="999999"/>
              </a:solidFill>
            </a:endParaRPr>
          </a:p>
        </p:txBody>
      </p:sp>
      <p:sp>
        <p:nvSpPr>
          <p:cNvPr id="89" name="Google Shape;89;p14"/>
          <p:cNvSpPr txBox="1"/>
          <p:nvPr/>
        </p:nvSpPr>
        <p:spPr>
          <a:xfrm>
            <a:off x="6929146" y="3044800"/>
            <a:ext cx="15615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RESULT</a:t>
            </a:r>
            <a:endParaRPr sz="1200">
              <a:solidFill>
                <a:srgbClr val="EFEFE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grpSp>
        <p:nvGrpSpPr>
          <p:cNvPr id="329" name="Google Shape;329;p32"/>
          <p:cNvGrpSpPr/>
          <p:nvPr/>
        </p:nvGrpSpPr>
        <p:grpSpPr>
          <a:xfrm>
            <a:off x="1750775" y="1103375"/>
            <a:ext cx="5642450" cy="2936750"/>
            <a:chOff x="1575725" y="1103375"/>
            <a:chExt cx="5642450" cy="2936750"/>
          </a:xfrm>
        </p:grpSpPr>
        <p:sp>
          <p:nvSpPr>
            <p:cNvPr id="330" name="Google Shape;330;p32"/>
            <p:cNvSpPr txBox="1"/>
            <p:nvPr/>
          </p:nvSpPr>
          <p:spPr>
            <a:xfrm rot="-987">
              <a:off x="4084975" y="2326733"/>
              <a:ext cx="3133200" cy="60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D9D9D9"/>
                  </a:solidFill>
                </a:rPr>
                <a:t>Let’s show DEMO</a:t>
              </a:r>
              <a:endParaRPr sz="2400">
                <a:solidFill>
                  <a:srgbClr val="D9D9D9"/>
                </a:solidFill>
              </a:endParaRPr>
            </a:p>
          </p:txBody>
        </p:sp>
        <p:pic>
          <p:nvPicPr>
            <p:cNvPr id="331" name="Google Shape;331;p32"/>
            <p:cNvPicPr preferRelativeResize="0"/>
            <p:nvPr/>
          </p:nvPicPr>
          <p:blipFill>
            <a:blip r:embed="rId3">
              <a:alphaModFix/>
            </a:blip>
            <a:stretch>
              <a:fillRect/>
            </a:stretch>
          </p:blipFill>
          <p:spPr>
            <a:xfrm>
              <a:off x="1575725" y="1103375"/>
              <a:ext cx="2442100" cy="29367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grpSp>
        <p:nvGrpSpPr>
          <p:cNvPr id="94" name="Google Shape;94;p15"/>
          <p:cNvGrpSpPr/>
          <p:nvPr/>
        </p:nvGrpSpPr>
        <p:grpSpPr>
          <a:xfrm>
            <a:off x="1869538" y="1103375"/>
            <a:ext cx="5404925" cy="2936750"/>
            <a:chOff x="1642875" y="1103375"/>
            <a:chExt cx="5404925" cy="2936750"/>
          </a:xfrm>
        </p:grpSpPr>
        <p:sp>
          <p:nvSpPr>
            <p:cNvPr id="95" name="Google Shape;95;p15"/>
            <p:cNvSpPr txBox="1"/>
            <p:nvPr/>
          </p:nvSpPr>
          <p:spPr>
            <a:xfrm>
              <a:off x="5752400" y="2617175"/>
              <a:ext cx="12954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rgbClr val="B7B7B7"/>
                </a:solidFill>
              </a:endParaRPr>
            </a:p>
          </p:txBody>
        </p:sp>
        <p:sp>
          <p:nvSpPr>
            <p:cNvPr id="96" name="Google Shape;96;p15"/>
            <p:cNvSpPr txBox="1"/>
            <p:nvPr/>
          </p:nvSpPr>
          <p:spPr>
            <a:xfrm>
              <a:off x="3675300" y="2494175"/>
              <a:ext cx="29877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2400">
                  <a:solidFill>
                    <a:srgbClr val="EFEFEF"/>
                  </a:solidFill>
                </a:rPr>
                <a:t>01. </a:t>
              </a:r>
              <a:r>
                <a:rPr lang="ko" sz="2400">
                  <a:solidFill>
                    <a:srgbClr val="FF9900"/>
                  </a:solidFill>
                </a:rPr>
                <a:t>I</a:t>
              </a:r>
              <a:r>
                <a:rPr lang="ko" sz="1800">
                  <a:solidFill>
                    <a:srgbClr val="EFEFEF"/>
                  </a:solidFill>
                </a:rPr>
                <a:t>NTRODUCTION</a:t>
              </a:r>
              <a:endParaRPr sz="1800">
                <a:solidFill>
                  <a:srgbClr val="EFEFEF"/>
                </a:solidFill>
              </a:endParaRPr>
            </a:p>
          </p:txBody>
        </p:sp>
        <p:pic>
          <p:nvPicPr>
            <p:cNvPr id="97" name="Google Shape;97;p15"/>
            <p:cNvPicPr preferRelativeResize="0"/>
            <p:nvPr/>
          </p:nvPicPr>
          <p:blipFill>
            <a:blip r:embed="rId3">
              <a:alphaModFix/>
            </a:blip>
            <a:stretch>
              <a:fillRect/>
            </a:stretch>
          </p:blipFill>
          <p:spPr>
            <a:xfrm>
              <a:off x="1642875" y="1103375"/>
              <a:ext cx="2442100" cy="293675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nvSpPr>
        <p:spPr>
          <a:xfrm>
            <a:off x="2368650" y="248675"/>
            <a:ext cx="44835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3000">
                <a:solidFill>
                  <a:srgbClr val="D9D9D9"/>
                </a:solidFill>
              </a:rPr>
              <a:t>TEAM MEMBER</a:t>
            </a:r>
            <a:endParaRPr sz="3000">
              <a:solidFill>
                <a:srgbClr val="D9D9D9"/>
              </a:solidFill>
            </a:endParaRPr>
          </a:p>
        </p:txBody>
      </p:sp>
      <p:sp>
        <p:nvSpPr>
          <p:cNvPr id="103" name="Google Shape;103;p16"/>
          <p:cNvSpPr txBox="1"/>
          <p:nvPr/>
        </p:nvSpPr>
        <p:spPr>
          <a:xfrm>
            <a:off x="3252300" y="707400"/>
            <a:ext cx="27162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B7B7B7"/>
                </a:solidFill>
              </a:rPr>
              <a:t>Briefly introduction of team Minions</a:t>
            </a:r>
            <a:r>
              <a:rPr lang="ko" sz="1000">
                <a:solidFill>
                  <a:srgbClr val="B7B7B7"/>
                </a:solidFill>
              </a:rPr>
              <a:t> </a:t>
            </a:r>
            <a:endParaRPr sz="1000">
              <a:solidFill>
                <a:srgbClr val="B7B7B7"/>
              </a:solidFill>
            </a:endParaRPr>
          </a:p>
        </p:txBody>
      </p:sp>
      <p:grpSp>
        <p:nvGrpSpPr>
          <p:cNvPr id="104" name="Google Shape;104;p16"/>
          <p:cNvGrpSpPr/>
          <p:nvPr/>
        </p:nvGrpSpPr>
        <p:grpSpPr>
          <a:xfrm>
            <a:off x="873313" y="1228125"/>
            <a:ext cx="7397375" cy="3502175"/>
            <a:chOff x="897836" y="1228125"/>
            <a:chExt cx="7397375" cy="3502175"/>
          </a:xfrm>
        </p:grpSpPr>
        <p:pic>
          <p:nvPicPr>
            <p:cNvPr id="105" name="Google Shape;105;p16"/>
            <p:cNvPicPr preferRelativeResize="0"/>
            <p:nvPr/>
          </p:nvPicPr>
          <p:blipFill>
            <a:blip r:embed="rId3">
              <a:alphaModFix/>
            </a:blip>
            <a:stretch>
              <a:fillRect/>
            </a:stretch>
          </p:blipFill>
          <p:spPr>
            <a:xfrm>
              <a:off x="1064025" y="1385625"/>
              <a:ext cx="1562100" cy="1644050"/>
            </a:xfrm>
            <a:prstGeom prst="rect">
              <a:avLst/>
            </a:prstGeom>
            <a:noFill/>
            <a:ln>
              <a:noFill/>
            </a:ln>
          </p:spPr>
        </p:pic>
        <p:sp>
          <p:nvSpPr>
            <p:cNvPr id="106" name="Google Shape;106;p16"/>
            <p:cNvSpPr txBox="1"/>
            <p:nvPr/>
          </p:nvSpPr>
          <p:spPr>
            <a:xfrm>
              <a:off x="897836" y="3155863"/>
              <a:ext cx="18945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DOKYEONG, KW</a:t>
              </a:r>
              <a:r>
                <a:rPr lang="ko" sz="1200">
                  <a:solidFill>
                    <a:srgbClr val="EFEFEF"/>
                  </a:solidFill>
                </a:rPr>
                <a:t>ON</a:t>
              </a:r>
              <a:endParaRPr sz="1200">
                <a:solidFill>
                  <a:srgbClr val="EFEFEF"/>
                </a:solidFill>
              </a:endParaRPr>
            </a:p>
          </p:txBody>
        </p:sp>
        <p:sp>
          <p:nvSpPr>
            <p:cNvPr id="107" name="Google Shape;107;p16"/>
            <p:cNvSpPr txBox="1"/>
            <p:nvPr/>
          </p:nvSpPr>
          <p:spPr>
            <a:xfrm>
              <a:off x="1064025" y="3432175"/>
              <a:ext cx="15621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B7B7B7"/>
                  </a:solidFill>
                </a:rPr>
                <a:t>Implementation of</a:t>
              </a:r>
              <a:endParaRPr sz="1000">
                <a:solidFill>
                  <a:srgbClr val="B7B7B7"/>
                </a:solidFill>
              </a:endParaRPr>
            </a:p>
            <a:p>
              <a:pPr indent="0" lvl="0" marL="0" rtl="0" algn="ctr">
                <a:spcBef>
                  <a:spcPts val="0"/>
                </a:spcBef>
                <a:spcAft>
                  <a:spcPts val="0"/>
                </a:spcAft>
                <a:buNone/>
              </a:pPr>
              <a:r>
                <a:rPr lang="ko" sz="1000">
                  <a:solidFill>
                    <a:srgbClr val="B7B7B7"/>
                  </a:solidFill>
                </a:rPr>
                <a:t>Text multiple classification with CNN.</a:t>
              </a:r>
              <a:endParaRPr sz="1000">
                <a:solidFill>
                  <a:srgbClr val="B7B7B7"/>
                </a:solidFill>
              </a:endParaRPr>
            </a:p>
          </p:txBody>
        </p:sp>
        <p:sp>
          <p:nvSpPr>
            <p:cNvPr id="108" name="Google Shape;108;p16"/>
            <p:cNvSpPr txBox="1"/>
            <p:nvPr/>
          </p:nvSpPr>
          <p:spPr>
            <a:xfrm>
              <a:off x="3624761" y="3597013"/>
              <a:ext cx="18945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SEUNGWOO</a:t>
              </a:r>
              <a:r>
                <a:rPr lang="ko" sz="1200">
                  <a:solidFill>
                    <a:srgbClr val="EFEFEF"/>
                  </a:solidFill>
                </a:rPr>
                <a:t>, PARK</a:t>
              </a:r>
              <a:endParaRPr sz="1200">
                <a:solidFill>
                  <a:srgbClr val="EFEFEF"/>
                </a:solidFill>
              </a:endParaRPr>
            </a:p>
          </p:txBody>
        </p:sp>
        <p:sp>
          <p:nvSpPr>
            <p:cNvPr id="109" name="Google Shape;109;p16"/>
            <p:cNvSpPr txBox="1"/>
            <p:nvPr/>
          </p:nvSpPr>
          <p:spPr>
            <a:xfrm>
              <a:off x="3829350" y="3990200"/>
              <a:ext cx="1562100" cy="7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B7B7B7"/>
                  </a:solidFill>
                </a:rPr>
                <a:t>Implementation of</a:t>
              </a:r>
              <a:endParaRPr sz="1000">
                <a:solidFill>
                  <a:srgbClr val="B7B7B7"/>
                </a:solidFill>
              </a:endParaRPr>
            </a:p>
            <a:p>
              <a:pPr indent="0" lvl="0" marL="0" rtl="0" algn="ctr">
                <a:spcBef>
                  <a:spcPts val="0"/>
                </a:spcBef>
                <a:spcAft>
                  <a:spcPts val="0"/>
                </a:spcAft>
                <a:buNone/>
              </a:pPr>
              <a:r>
                <a:rPr lang="ko" sz="1000">
                  <a:solidFill>
                    <a:srgbClr val="B7B7B7"/>
                  </a:solidFill>
                </a:rPr>
                <a:t>text </a:t>
              </a:r>
              <a:r>
                <a:rPr lang="ko" sz="1000">
                  <a:solidFill>
                    <a:srgbClr val="B7B7B7"/>
                  </a:solidFill>
                </a:rPr>
                <a:t>pre-processing and web front-end. </a:t>
              </a:r>
              <a:endParaRPr sz="1000">
                <a:solidFill>
                  <a:srgbClr val="B7B7B7"/>
                </a:solidFill>
              </a:endParaRPr>
            </a:p>
          </p:txBody>
        </p:sp>
        <p:sp>
          <p:nvSpPr>
            <p:cNvPr id="110" name="Google Shape;110;p16"/>
            <p:cNvSpPr txBox="1"/>
            <p:nvPr/>
          </p:nvSpPr>
          <p:spPr>
            <a:xfrm>
              <a:off x="3990600" y="3781067"/>
              <a:ext cx="12396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chemeClr val="accent1"/>
                  </a:solidFill>
                </a:rPr>
                <a:t>PRESENTER</a:t>
              </a:r>
              <a:endParaRPr sz="1200">
                <a:solidFill>
                  <a:schemeClr val="accent1"/>
                </a:solidFill>
              </a:endParaRPr>
            </a:p>
          </p:txBody>
        </p:sp>
        <p:sp>
          <p:nvSpPr>
            <p:cNvPr id="111" name="Google Shape;111;p16"/>
            <p:cNvSpPr txBox="1"/>
            <p:nvPr/>
          </p:nvSpPr>
          <p:spPr>
            <a:xfrm>
              <a:off x="6400711" y="3155863"/>
              <a:ext cx="18945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rgbClr val="EFEFEF"/>
                  </a:solidFill>
                </a:rPr>
                <a:t>TAESEUNG</a:t>
              </a:r>
              <a:r>
                <a:rPr lang="ko" sz="1200">
                  <a:solidFill>
                    <a:srgbClr val="EFEFEF"/>
                  </a:solidFill>
                </a:rPr>
                <a:t>, LEE</a:t>
              </a:r>
              <a:endParaRPr sz="1200">
                <a:solidFill>
                  <a:srgbClr val="EFEFEF"/>
                </a:solidFill>
              </a:endParaRPr>
            </a:p>
          </p:txBody>
        </p:sp>
        <p:sp>
          <p:nvSpPr>
            <p:cNvPr id="112" name="Google Shape;112;p16"/>
            <p:cNvSpPr txBox="1"/>
            <p:nvPr/>
          </p:nvSpPr>
          <p:spPr>
            <a:xfrm>
              <a:off x="6566900" y="3432175"/>
              <a:ext cx="1562100" cy="12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B7B7B7"/>
                  </a:solidFill>
                </a:rPr>
                <a:t>Implementation of</a:t>
              </a:r>
              <a:endParaRPr sz="1000">
                <a:solidFill>
                  <a:srgbClr val="B7B7B7"/>
                </a:solidFill>
              </a:endParaRPr>
            </a:p>
            <a:p>
              <a:pPr indent="0" lvl="0" marL="0" rtl="0" algn="ctr">
                <a:spcBef>
                  <a:spcPts val="0"/>
                </a:spcBef>
                <a:spcAft>
                  <a:spcPts val="0"/>
                </a:spcAft>
                <a:buNone/>
              </a:pPr>
              <a:r>
                <a:rPr lang="ko" sz="1000">
                  <a:solidFill>
                    <a:srgbClr val="B7B7B7"/>
                  </a:solidFill>
                </a:rPr>
                <a:t>Text classification with RNN. And Connecting the prediction model with web server.</a:t>
              </a:r>
              <a:endParaRPr sz="1000">
                <a:solidFill>
                  <a:srgbClr val="B7B7B7"/>
                </a:solidFill>
              </a:endParaRPr>
            </a:p>
          </p:txBody>
        </p:sp>
        <p:pic>
          <p:nvPicPr>
            <p:cNvPr id="113" name="Google Shape;113;p16"/>
            <p:cNvPicPr preferRelativeResize="0"/>
            <p:nvPr/>
          </p:nvPicPr>
          <p:blipFill>
            <a:blip r:embed="rId4">
              <a:alphaModFix/>
            </a:blip>
            <a:stretch>
              <a:fillRect/>
            </a:stretch>
          </p:blipFill>
          <p:spPr>
            <a:xfrm>
              <a:off x="3433673" y="1228125"/>
              <a:ext cx="2255277" cy="2308513"/>
            </a:xfrm>
            <a:prstGeom prst="rect">
              <a:avLst/>
            </a:prstGeom>
            <a:noFill/>
            <a:ln>
              <a:noFill/>
            </a:ln>
          </p:spPr>
        </p:pic>
        <p:pic>
          <p:nvPicPr>
            <p:cNvPr id="114" name="Google Shape;114;p16"/>
            <p:cNvPicPr preferRelativeResize="0"/>
            <p:nvPr/>
          </p:nvPicPr>
          <p:blipFill>
            <a:blip r:embed="rId5">
              <a:alphaModFix/>
            </a:blip>
            <a:stretch>
              <a:fillRect/>
            </a:stretch>
          </p:blipFill>
          <p:spPr>
            <a:xfrm>
              <a:off x="6400700" y="1297813"/>
              <a:ext cx="1802595" cy="1819675"/>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nvSpPr>
        <p:spPr>
          <a:xfrm rot="-1388">
            <a:off x="4853006" y="2304001"/>
            <a:ext cx="743100" cy="53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3000">
                <a:solidFill>
                  <a:srgbClr val="D9D9D9"/>
                </a:solidFill>
              </a:rPr>
              <a:t>VS</a:t>
            </a:r>
            <a:endParaRPr sz="3000">
              <a:solidFill>
                <a:srgbClr val="D9D9D9"/>
              </a:solidFill>
            </a:endParaRPr>
          </a:p>
        </p:txBody>
      </p:sp>
      <p:sp>
        <p:nvSpPr>
          <p:cNvPr id="120" name="Google Shape;120;p17"/>
          <p:cNvSpPr txBox="1"/>
          <p:nvPr/>
        </p:nvSpPr>
        <p:spPr>
          <a:xfrm>
            <a:off x="613850" y="426875"/>
            <a:ext cx="4049400" cy="4186500"/>
          </a:xfrm>
          <a:prstGeom prst="rect">
            <a:avLst/>
          </a:prstGeom>
          <a:noFill/>
          <a:ln>
            <a:noFill/>
          </a:ln>
        </p:spPr>
        <p:txBody>
          <a:bodyPr anchorCtr="0" anchor="t" bIns="91425" lIns="91425" spcFirstLastPara="1" rIns="91425" wrap="square" tIns="91425">
            <a:noAutofit/>
          </a:bodyPr>
          <a:lstStyle/>
          <a:p>
            <a:pPr indent="127000" lvl="0" marL="0" rtl="0">
              <a:lnSpc>
                <a:spcPct val="115000"/>
              </a:lnSpc>
              <a:spcBef>
                <a:spcPts val="0"/>
              </a:spcBef>
              <a:spcAft>
                <a:spcPts val="0"/>
              </a:spcAft>
              <a:buClr>
                <a:schemeClr val="dk1"/>
              </a:buClr>
              <a:buSzPts val="1100"/>
              <a:buFont typeface="Arial"/>
              <a:buNone/>
            </a:pPr>
            <a:r>
              <a:rPr lang="ko" sz="1000">
                <a:solidFill>
                  <a:srgbClr val="999999"/>
                </a:solidFill>
              </a:rPr>
              <a:t>"I feel so LUCKY to have found this used (phone to us &amp; not used hard at all), phone on line from someone who upgraded and sold this one. My Son liked his old one that finally fell apart after 2.5+ years and didn't want an upgrade!! Thank you Seller, we really appreciate it &amp; your honesty re: said used phone.I recommend this seller very highly &amp; would but from them again!!"</a:t>
            </a:r>
            <a:endParaRPr sz="1000">
              <a:solidFill>
                <a:srgbClr val="999999"/>
              </a:solidFill>
            </a:endParaRPr>
          </a:p>
          <a:p>
            <a:pPr indent="127000" lvl="0" marL="0" rtl="0">
              <a:lnSpc>
                <a:spcPct val="115000"/>
              </a:lnSpc>
              <a:spcBef>
                <a:spcPts val="0"/>
              </a:spcBef>
              <a:spcAft>
                <a:spcPts val="0"/>
              </a:spcAft>
              <a:buClr>
                <a:schemeClr val="dk1"/>
              </a:buClr>
              <a:buSzPts val="1100"/>
              <a:buFont typeface="Arial"/>
              <a:buNone/>
            </a:pPr>
            <a:r>
              <a:rPr lang="ko" sz="1000">
                <a:solidFill>
                  <a:srgbClr val="999999"/>
                </a:solidFill>
              </a:rPr>
              <a:t>"Very pleased"</a:t>
            </a:r>
            <a:endParaRPr sz="1000">
              <a:solidFill>
                <a:srgbClr val="999999"/>
              </a:solidFill>
            </a:endParaRPr>
          </a:p>
          <a:p>
            <a:pPr indent="127000" lvl="0" marL="0" rtl="0">
              <a:lnSpc>
                <a:spcPct val="115000"/>
              </a:lnSpc>
              <a:spcBef>
                <a:spcPts val="0"/>
              </a:spcBef>
              <a:spcAft>
                <a:spcPts val="0"/>
              </a:spcAft>
              <a:buClr>
                <a:schemeClr val="dk1"/>
              </a:buClr>
              <a:buSzPts val="1100"/>
              <a:buFont typeface="Arial"/>
              <a:buNone/>
            </a:pPr>
            <a:r>
              <a:rPr lang="ko" sz="1000">
                <a:solidFill>
                  <a:srgbClr val="999999"/>
                </a:solidFill>
              </a:rPr>
              <a:t>"I originally was using the Samsung S2 Galaxy for Sprint and wanted to return back to the Samsung EPIC 4G for Sprint because I really missed the keyboard, I really liked the smaller compact size of the phone, and I still needed some of the basic functions of a smart phone (i.e. checking e-mail, getting directions, text messaging) Because the phone is not as powerful as the newer cell phones out there, just be aware that the more applications you install the slower the phone runs and will most likely freeze up from time to time. But the camera works great, the video is great as well, and even the web browsing is decent and gives me what I need. I also notice that battery life lasts a little bit longer and charging the phone is much quicker than my Galaxy S2."</a:t>
            </a:r>
            <a:endParaRPr sz="1000">
              <a:solidFill>
                <a:srgbClr val="999999"/>
              </a:solidFill>
            </a:endParaRPr>
          </a:p>
          <a:p>
            <a:pPr indent="127000" lvl="0" marL="0" rtl="0">
              <a:lnSpc>
                <a:spcPct val="115000"/>
              </a:lnSpc>
              <a:spcBef>
                <a:spcPts val="0"/>
              </a:spcBef>
              <a:spcAft>
                <a:spcPts val="0"/>
              </a:spcAft>
              <a:buNone/>
            </a:pPr>
            <a:r>
              <a:rPr lang="ko" sz="1000">
                <a:solidFill>
                  <a:srgbClr val="999999"/>
                </a:solidFill>
              </a:rPr>
              <a:t>"This is a great product it came after two days of ordering it. There was only one little blemish on the side,but who cares as long as the phone is fullly functional.i recommend this product to anyone reading this.</a:t>
            </a:r>
            <a:r>
              <a:rPr lang="ko" sz="1000">
                <a:solidFill>
                  <a:srgbClr val="999999"/>
                </a:solidFill>
              </a:rPr>
              <a:t>"</a:t>
            </a:r>
            <a:endParaRPr sz="1000">
              <a:solidFill>
                <a:srgbClr val="999999"/>
              </a:solidFill>
            </a:endParaRPr>
          </a:p>
          <a:p>
            <a:pPr indent="127000" lvl="0" marL="0" rtl="0">
              <a:lnSpc>
                <a:spcPct val="115000"/>
              </a:lnSpc>
              <a:spcBef>
                <a:spcPts val="0"/>
              </a:spcBef>
              <a:spcAft>
                <a:spcPts val="0"/>
              </a:spcAft>
              <a:buNone/>
            </a:pPr>
            <a:r>
              <a:t/>
            </a:r>
            <a:endParaRPr b="1" sz="1200">
              <a:solidFill>
                <a:srgbClr val="B7B7B7"/>
              </a:solidFill>
            </a:endParaRPr>
          </a:p>
        </p:txBody>
      </p:sp>
      <p:pic>
        <p:nvPicPr>
          <p:cNvPr id="121" name="Google Shape;121;p17"/>
          <p:cNvPicPr preferRelativeResize="0"/>
          <p:nvPr/>
        </p:nvPicPr>
        <p:blipFill>
          <a:blip r:embed="rId3">
            <a:alphaModFix/>
          </a:blip>
          <a:stretch>
            <a:fillRect/>
          </a:stretch>
        </p:blipFill>
        <p:spPr>
          <a:xfrm>
            <a:off x="8155048" y="2423308"/>
            <a:ext cx="473777" cy="416342"/>
          </a:xfrm>
          <a:prstGeom prst="rect">
            <a:avLst/>
          </a:prstGeom>
          <a:noFill/>
          <a:ln>
            <a:noFill/>
          </a:ln>
        </p:spPr>
      </p:pic>
      <p:pic>
        <p:nvPicPr>
          <p:cNvPr id="122" name="Google Shape;122;p17"/>
          <p:cNvPicPr preferRelativeResize="0"/>
          <p:nvPr/>
        </p:nvPicPr>
        <p:blipFill>
          <a:blip r:embed="rId4">
            <a:alphaModFix/>
          </a:blip>
          <a:stretch>
            <a:fillRect/>
          </a:stretch>
        </p:blipFill>
        <p:spPr>
          <a:xfrm>
            <a:off x="6498904" y="2423300"/>
            <a:ext cx="446456" cy="392333"/>
          </a:xfrm>
          <a:prstGeom prst="rect">
            <a:avLst/>
          </a:prstGeom>
          <a:noFill/>
          <a:ln>
            <a:noFill/>
          </a:ln>
        </p:spPr>
      </p:pic>
      <p:pic>
        <p:nvPicPr>
          <p:cNvPr id="123" name="Google Shape;123;p17"/>
          <p:cNvPicPr preferRelativeResize="0"/>
          <p:nvPr/>
        </p:nvPicPr>
        <p:blipFill>
          <a:blip r:embed="rId4">
            <a:alphaModFix/>
          </a:blip>
          <a:stretch>
            <a:fillRect/>
          </a:stretch>
        </p:blipFill>
        <p:spPr>
          <a:xfrm>
            <a:off x="7050963" y="2435305"/>
            <a:ext cx="446456" cy="392333"/>
          </a:xfrm>
          <a:prstGeom prst="rect">
            <a:avLst/>
          </a:prstGeom>
          <a:noFill/>
          <a:ln>
            <a:noFill/>
          </a:ln>
        </p:spPr>
      </p:pic>
      <p:pic>
        <p:nvPicPr>
          <p:cNvPr id="124" name="Google Shape;124;p17"/>
          <p:cNvPicPr preferRelativeResize="0"/>
          <p:nvPr/>
        </p:nvPicPr>
        <p:blipFill>
          <a:blip r:embed="rId4">
            <a:alphaModFix/>
          </a:blip>
          <a:stretch>
            <a:fillRect/>
          </a:stretch>
        </p:blipFill>
        <p:spPr>
          <a:xfrm>
            <a:off x="7603004" y="2435305"/>
            <a:ext cx="446456" cy="392333"/>
          </a:xfrm>
          <a:prstGeom prst="rect">
            <a:avLst/>
          </a:prstGeom>
          <a:noFill/>
          <a:ln>
            <a:noFill/>
          </a:ln>
        </p:spPr>
      </p:pic>
      <p:pic>
        <p:nvPicPr>
          <p:cNvPr id="125" name="Google Shape;125;p17"/>
          <p:cNvPicPr preferRelativeResize="0"/>
          <p:nvPr/>
        </p:nvPicPr>
        <p:blipFill>
          <a:blip r:embed="rId4">
            <a:alphaModFix/>
          </a:blip>
          <a:stretch>
            <a:fillRect/>
          </a:stretch>
        </p:blipFill>
        <p:spPr>
          <a:xfrm>
            <a:off x="5909900" y="2423300"/>
            <a:ext cx="446456" cy="392333"/>
          </a:xfrm>
          <a:prstGeom prst="rect">
            <a:avLst/>
          </a:prstGeom>
          <a:noFill/>
          <a:ln>
            <a:noFill/>
          </a:ln>
        </p:spPr>
      </p:pic>
      <p:pic>
        <p:nvPicPr>
          <p:cNvPr id="126" name="Google Shape;126;p17"/>
          <p:cNvPicPr preferRelativeResize="0"/>
          <p:nvPr/>
        </p:nvPicPr>
        <p:blipFill>
          <a:blip r:embed="rId5">
            <a:alphaModFix/>
          </a:blip>
          <a:stretch>
            <a:fillRect/>
          </a:stretch>
        </p:blipFill>
        <p:spPr>
          <a:xfrm>
            <a:off x="8206375" y="75525"/>
            <a:ext cx="851450" cy="735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p:nvPr/>
        </p:nvSpPr>
        <p:spPr>
          <a:xfrm>
            <a:off x="-73925" y="1793350"/>
            <a:ext cx="9442200" cy="14682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18"/>
          <p:cNvSpPr txBox="1"/>
          <p:nvPr/>
        </p:nvSpPr>
        <p:spPr>
          <a:xfrm rot="778221">
            <a:off x="308913" y="209155"/>
            <a:ext cx="1486321" cy="53539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3000">
                <a:solidFill>
                  <a:srgbClr val="D9D9D9"/>
                </a:solidFill>
              </a:rPr>
              <a:t>What ?</a:t>
            </a:r>
            <a:endParaRPr sz="3000">
              <a:solidFill>
                <a:srgbClr val="D9D9D9"/>
              </a:solidFill>
            </a:endParaRPr>
          </a:p>
        </p:txBody>
      </p:sp>
      <p:sp>
        <p:nvSpPr>
          <p:cNvPr id="133" name="Google Shape;133;p18"/>
          <p:cNvSpPr txBox="1"/>
          <p:nvPr/>
        </p:nvSpPr>
        <p:spPr>
          <a:xfrm>
            <a:off x="-189475" y="2025950"/>
            <a:ext cx="9015900" cy="1032600"/>
          </a:xfrm>
          <a:prstGeom prst="rect">
            <a:avLst/>
          </a:prstGeom>
          <a:noFill/>
          <a:ln>
            <a:noFill/>
          </a:ln>
        </p:spPr>
        <p:txBody>
          <a:bodyPr anchorCtr="0" anchor="ctr" bIns="91425" lIns="91425" spcFirstLastPara="1" rIns="91425" wrap="square" tIns="91425">
            <a:noAutofit/>
          </a:bodyPr>
          <a:lstStyle/>
          <a:p>
            <a:pPr indent="0" lvl="0" marL="457200" rtl="0" algn="ctr">
              <a:lnSpc>
                <a:spcPct val="107916"/>
              </a:lnSpc>
              <a:spcBef>
                <a:spcPts val="0"/>
              </a:spcBef>
              <a:spcAft>
                <a:spcPts val="0"/>
              </a:spcAft>
              <a:buNone/>
            </a:pPr>
            <a:r>
              <a:rPr lang="ko" sz="2500">
                <a:solidFill>
                  <a:srgbClr val="006C78"/>
                </a:solidFill>
              </a:rPr>
              <a:t>Based on product </a:t>
            </a:r>
            <a:r>
              <a:rPr b="1" lang="ko" sz="2500">
                <a:solidFill>
                  <a:srgbClr val="006C78"/>
                </a:solidFill>
              </a:rPr>
              <a:t>reviews</a:t>
            </a:r>
            <a:r>
              <a:rPr lang="ko" sz="2500">
                <a:solidFill>
                  <a:srgbClr val="006C78"/>
                </a:solidFill>
              </a:rPr>
              <a:t>, </a:t>
            </a:r>
            <a:endParaRPr sz="2500">
              <a:solidFill>
                <a:srgbClr val="006C78"/>
              </a:solidFill>
            </a:endParaRPr>
          </a:p>
          <a:p>
            <a:pPr indent="0" lvl="0" marL="457200" rtl="0" algn="ctr">
              <a:lnSpc>
                <a:spcPct val="107916"/>
              </a:lnSpc>
              <a:spcBef>
                <a:spcPts val="800"/>
              </a:spcBef>
              <a:spcAft>
                <a:spcPts val="800"/>
              </a:spcAft>
              <a:buNone/>
            </a:pPr>
            <a:r>
              <a:rPr lang="ko" sz="2500">
                <a:solidFill>
                  <a:srgbClr val="006C78"/>
                </a:solidFill>
              </a:rPr>
              <a:t>We convert the review to </a:t>
            </a:r>
            <a:r>
              <a:rPr b="1" lang="ko" sz="2500">
                <a:solidFill>
                  <a:srgbClr val="006C78"/>
                </a:solidFill>
              </a:rPr>
              <a:t>ratings</a:t>
            </a:r>
            <a:r>
              <a:rPr lang="ko" sz="2500">
                <a:solidFill>
                  <a:srgbClr val="006C78"/>
                </a:solidFill>
              </a:rPr>
              <a:t>.</a:t>
            </a:r>
            <a:endParaRPr sz="2500">
              <a:solidFill>
                <a:srgbClr val="006C78"/>
              </a:solidFill>
            </a:endParaRPr>
          </a:p>
        </p:txBody>
      </p:sp>
      <p:pic>
        <p:nvPicPr>
          <p:cNvPr id="134" name="Google Shape;134;p18"/>
          <p:cNvPicPr preferRelativeResize="0"/>
          <p:nvPr/>
        </p:nvPicPr>
        <p:blipFill>
          <a:blip r:embed="rId3">
            <a:alphaModFix/>
          </a:blip>
          <a:stretch>
            <a:fillRect/>
          </a:stretch>
        </p:blipFill>
        <p:spPr>
          <a:xfrm>
            <a:off x="552025" y="1472862"/>
            <a:ext cx="553100" cy="553100"/>
          </a:xfrm>
          <a:prstGeom prst="rect">
            <a:avLst/>
          </a:prstGeom>
          <a:noFill/>
          <a:ln>
            <a:noFill/>
          </a:ln>
        </p:spPr>
      </p:pic>
      <p:pic>
        <p:nvPicPr>
          <p:cNvPr id="135" name="Google Shape;135;p18"/>
          <p:cNvPicPr preferRelativeResize="0"/>
          <p:nvPr/>
        </p:nvPicPr>
        <p:blipFill>
          <a:blip r:embed="rId4">
            <a:alphaModFix/>
          </a:blip>
          <a:stretch>
            <a:fillRect/>
          </a:stretch>
        </p:blipFill>
        <p:spPr>
          <a:xfrm>
            <a:off x="8008650" y="3016136"/>
            <a:ext cx="553100" cy="55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grpSp>
        <p:nvGrpSpPr>
          <p:cNvPr id="140" name="Google Shape;140;p19"/>
          <p:cNvGrpSpPr/>
          <p:nvPr/>
        </p:nvGrpSpPr>
        <p:grpSpPr>
          <a:xfrm>
            <a:off x="1869538" y="1103375"/>
            <a:ext cx="5404925" cy="2936750"/>
            <a:chOff x="1642875" y="1103375"/>
            <a:chExt cx="5404925" cy="2936750"/>
          </a:xfrm>
        </p:grpSpPr>
        <p:sp>
          <p:nvSpPr>
            <p:cNvPr id="141" name="Google Shape;141;p19"/>
            <p:cNvSpPr txBox="1"/>
            <p:nvPr/>
          </p:nvSpPr>
          <p:spPr>
            <a:xfrm>
              <a:off x="5752400" y="2617175"/>
              <a:ext cx="12954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rgbClr val="B7B7B7"/>
                </a:solidFill>
              </a:endParaRPr>
            </a:p>
          </p:txBody>
        </p:sp>
        <p:sp>
          <p:nvSpPr>
            <p:cNvPr id="142" name="Google Shape;142;p19"/>
            <p:cNvSpPr txBox="1"/>
            <p:nvPr/>
          </p:nvSpPr>
          <p:spPr>
            <a:xfrm>
              <a:off x="3876800" y="2494175"/>
              <a:ext cx="29877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2400">
                  <a:solidFill>
                    <a:srgbClr val="EFEFEF"/>
                  </a:solidFill>
                </a:rPr>
                <a:t>02. </a:t>
              </a:r>
              <a:r>
                <a:rPr lang="ko" sz="2400">
                  <a:solidFill>
                    <a:srgbClr val="FF9900"/>
                  </a:solidFill>
                </a:rPr>
                <a:t>D</a:t>
              </a:r>
              <a:r>
                <a:rPr lang="ko" sz="1800">
                  <a:solidFill>
                    <a:srgbClr val="EFEFEF"/>
                  </a:solidFill>
                </a:rPr>
                <a:t>ATA DESCRIPTION</a:t>
              </a:r>
              <a:endParaRPr sz="1800">
                <a:solidFill>
                  <a:srgbClr val="EFEFEF"/>
                </a:solidFill>
              </a:endParaRPr>
            </a:p>
          </p:txBody>
        </p:sp>
        <p:pic>
          <p:nvPicPr>
            <p:cNvPr id="143" name="Google Shape;143;p19"/>
            <p:cNvPicPr preferRelativeResize="0"/>
            <p:nvPr/>
          </p:nvPicPr>
          <p:blipFill>
            <a:blip r:embed="rId3">
              <a:alphaModFix/>
            </a:blip>
            <a:stretch>
              <a:fillRect/>
            </a:stretch>
          </p:blipFill>
          <p:spPr>
            <a:xfrm>
              <a:off x="1642875" y="1103375"/>
              <a:ext cx="2442100" cy="293675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0"/>
          <p:cNvPicPr preferRelativeResize="0"/>
          <p:nvPr/>
        </p:nvPicPr>
        <p:blipFill>
          <a:blip r:embed="rId3">
            <a:alphaModFix/>
          </a:blip>
          <a:stretch>
            <a:fillRect/>
          </a:stretch>
        </p:blipFill>
        <p:spPr>
          <a:xfrm>
            <a:off x="1030850" y="1586125"/>
            <a:ext cx="7082300" cy="1959300"/>
          </a:xfrm>
          <a:prstGeom prst="rect">
            <a:avLst/>
          </a:prstGeom>
          <a:noFill/>
          <a:ln>
            <a:noFill/>
          </a:ln>
        </p:spPr>
      </p:pic>
      <p:sp>
        <p:nvSpPr>
          <p:cNvPr id="149" name="Google Shape;149;p20"/>
          <p:cNvSpPr txBox="1"/>
          <p:nvPr/>
        </p:nvSpPr>
        <p:spPr>
          <a:xfrm rot="-572">
            <a:off x="235000" y="177535"/>
            <a:ext cx="1803300" cy="60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ko" sz="2400">
                <a:solidFill>
                  <a:srgbClr val="D9D9D9"/>
                </a:solidFill>
              </a:rPr>
              <a:t>Data Set</a:t>
            </a:r>
            <a:endParaRPr sz="2400">
              <a:solidFill>
                <a:srgbClr val="D9D9D9"/>
              </a:solidFill>
            </a:endParaRPr>
          </a:p>
        </p:txBody>
      </p:sp>
      <p:pic>
        <p:nvPicPr>
          <p:cNvPr id="150" name="Google Shape;150;p20"/>
          <p:cNvPicPr preferRelativeResize="0"/>
          <p:nvPr/>
        </p:nvPicPr>
        <p:blipFill>
          <a:blip r:embed="rId4">
            <a:alphaModFix/>
          </a:blip>
          <a:stretch>
            <a:fillRect/>
          </a:stretch>
        </p:blipFill>
        <p:spPr>
          <a:xfrm>
            <a:off x="1030850" y="1586133"/>
            <a:ext cx="7082300" cy="1971225"/>
          </a:xfrm>
          <a:prstGeom prst="rect">
            <a:avLst/>
          </a:prstGeom>
          <a:noFill/>
          <a:ln>
            <a:noFill/>
          </a:ln>
        </p:spPr>
      </p:pic>
      <p:sp>
        <p:nvSpPr>
          <p:cNvPr id="151" name="Google Shape;151;p20"/>
          <p:cNvSpPr txBox="1"/>
          <p:nvPr/>
        </p:nvSpPr>
        <p:spPr>
          <a:xfrm>
            <a:off x="1979550" y="3690525"/>
            <a:ext cx="5371200" cy="3948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800"/>
              </a:spcAft>
              <a:buNone/>
            </a:pPr>
            <a:r>
              <a:rPr lang="ko" sz="1000">
                <a:solidFill>
                  <a:srgbClr val="CCCCCC"/>
                </a:solidFill>
              </a:rPr>
              <a:t>https://www.kaggle.com/PromptCloudHQ/amazon-reviews-unlocked-mobile-phones/kernels</a:t>
            </a:r>
            <a:endParaRPr sz="1000">
              <a:solidFill>
                <a:srgbClr val="CCCCCC"/>
              </a:solidFill>
            </a:endParaRPr>
          </a:p>
        </p:txBody>
      </p:sp>
      <p:pic>
        <p:nvPicPr>
          <p:cNvPr id="152" name="Google Shape;152;p20"/>
          <p:cNvPicPr preferRelativeResize="0"/>
          <p:nvPr/>
        </p:nvPicPr>
        <p:blipFill>
          <a:blip r:embed="rId5">
            <a:alphaModFix/>
          </a:blip>
          <a:stretch>
            <a:fillRect/>
          </a:stretch>
        </p:blipFill>
        <p:spPr>
          <a:xfrm>
            <a:off x="1030850" y="1586125"/>
            <a:ext cx="7082300" cy="1971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grpSp>
        <p:nvGrpSpPr>
          <p:cNvPr id="157" name="Google Shape;157;p21"/>
          <p:cNvGrpSpPr/>
          <p:nvPr/>
        </p:nvGrpSpPr>
        <p:grpSpPr>
          <a:xfrm>
            <a:off x="1869538" y="1103375"/>
            <a:ext cx="5404925" cy="2936750"/>
            <a:chOff x="1642875" y="1103375"/>
            <a:chExt cx="5404925" cy="2936750"/>
          </a:xfrm>
        </p:grpSpPr>
        <p:sp>
          <p:nvSpPr>
            <p:cNvPr id="158" name="Google Shape;158;p21"/>
            <p:cNvSpPr txBox="1"/>
            <p:nvPr/>
          </p:nvSpPr>
          <p:spPr>
            <a:xfrm>
              <a:off x="5752400" y="2617175"/>
              <a:ext cx="12954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000">
                <a:solidFill>
                  <a:srgbClr val="B7B7B7"/>
                </a:solidFill>
              </a:endParaRPr>
            </a:p>
          </p:txBody>
        </p:sp>
        <p:sp>
          <p:nvSpPr>
            <p:cNvPr id="159" name="Google Shape;159;p21"/>
            <p:cNvSpPr txBox="1"/>
            <p:nvPr/>
          </p:nvSpPr>
          <p:spPr>
            <a:xfrm>
              <a:off x="3752050" y="2494175"/>
              <a:ext cx="29877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2400">
                  <a:solidFill>
                    <a:srgbClr val="EFEFEF"/>
                  </a:solidFill>
                </a:rPr>
                <a:t>03. </a:t>
              </a:r>
              <a:r>
                <a:rPr lang="ko" sz="2400">
                  <a:solidFill>
                    <a:srgbClr val="FF9900"/>
                  </a:solidFill>
                </a:rPr>
                <a:t>A</a:t>
              </a:r>
              <a:r>
                <a:rPr lang="ko" sz="1800">
                  <a:solidFill>
                    <a:srgbClr val="EFEFEF"/>
                  </a:solidFill>
                </a:rPr>
                <a:t>BOUT PROJECT</a:t>
              </a:r>
              <a:endParaRPr sz="1800">
                <a:solidFill>
                  <a:srgbClr val="EFEFEF"/>
                </a:solidFill>
              </a:endParaRPr>
            </a:p>
          </p:txBody>
        </p:sp>
        <p:pic>
          <p:nvPicPr>
            <p:cNvPr id="160" name="Google Shape;160;p21"/>
            <p:cNvPicPr preferRelativeResize="0"/>
            <p:nvPr/>
          </p:nvPicPr>
          <p:blipFill>
            <a:blip r:embed="rId3">
              <a:alphaModFix/>
            </a:blip>
            <a:stretch>
              <a:fillRect/>
            </a:stretch>
          </p:blipFill>
          <p:spPr>
            <a:xfrm>
              <a:off x="1642875" y="1103375"/>
              <a:ext cx="2442100" cy="293675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