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7.jpg"/><Relationship Id="rId5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4.jpg"/><Relationship Id="rId5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IN" sz="3200">
                <a:latin typeface="Arial"/>
                <a:ea typeface="Arial"/>
                <a:cs typeface="Arial"/>
                <a:sym typeface="Arial"/>
              </a:rPr>
              <a:t>Image matting by Bayesian approach</a:t>
            </a:r>
            <a:endParaRPr sz="3200"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797625" y="379431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15026"/>
              <a:buFont typeface="Arial"/>
              <a:buNone/>
            </a:pPr>
            <a:r>
              <a:rPr b="1" lang="en-IN" sz="219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Name: </a:t>
            </a:r>
            <a:r>
              <a:rPr lang="en-IN" sz="219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Rajesh</a:t>
            </a:r>
            <a:endParaRPr sz="219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15026"/>
              <a:buFont typeface="Arial"/>
              <a:buNone/>
            </a:pPr>
            <a:r>
              <a:t/>
            </a:r>
            <a:endParaRPr sz="219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15026"/>
              <a:buFont typeface="Arial"/>
              <a:buNone/>
            </a:pPr>
            <a:r>
              <a:rPr b="1" lang="en-IN" sz="219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Roll no: </a:t>
            </a:r>
            <a:r>
              <a:rPr lang="en-IN" sz="219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EE21M019</a:t>
            </a:r>
            <a:endParaRPr sz="219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15026"/>
              <a:buFont typeface="Arial"/>
              <a:buNone/>
            </a:pPr>
            <a:r>
              <a:t/>
            </a:r>
            <a:endParaRPr sz="219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15026"/>
              <a:buFont typeface="Arial"/>
              <a:buNone/>
            </a:pPr>
            <a:r>
              <a:rPr b="1" lang="en-IN" sz="219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Department : </a:t>
            </a:r>
            <a:r>
              <a:rPr lang="en-IN" sz="219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Electrical-SPCOM,Mtech.</a:t>
            </a:r>
            <a:endParaRPr sz="219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15026"/>
              <a:buFont typeface="Arial"/>
              <a:buNone/>
            </a:pPr>
            <a:r>
              <a:t/>
            </a:r>
            <a:endParaRPr sz="219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15026"/>
              <a:buFont typeface="Arial"/>
              <a:buNone/>
            </a:pPr>
            <a:r>
              <a:rPr b="1" lang="en-IN" sz="219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Guide : </a:t>
            </a:r>
            <a:r>
              <a:rPr lang="en-IN" sz="219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Dr. Subrahmanyam Gorthi.</a:t>
            </a:r>
            <a:endParaRPr b="1" sz="1800">
              <a:solidFill>
                <a:srgbClr val="180F0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15026"/>
              <a:buFont typeface="Arial"/>
              <a:buNone/>
            </a:pPr>
            <a:r>
              <a:t/>
            </a:r>
            <a:endParaRPr sz="219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u="sng"/>
              <a:t>Introduction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IN">
                <a:latin typeface="Arial"/>
                <a:ea typeface="Arial"/>
                <a:cs typeface="Arial"/>
                <a:sym typeface="Arial"/>
              </a:rPr>
              <a:t>Image Matting is the process of accurately estimating the foreground object in images and videos.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IN">
                <a:latin typeface="Arial"/>
                <a:ea typeface="Arial"/>
                <a:cs typeface="Arial"/>
                <a:sym typeface="Arial"/>
              </a:rPr>
              <a:t>It has a wide range of applications, especially in the field of digital image editing and film production.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35629"/>
            <a:ext cx="10515600" cy="873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/>
              <a:t>Background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8200" y="1484671"/>
            <a:ext cx="10515600" cy="4692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0" lang="en-IN" sz="2000">
                <a:latin typeface="Georgia"/>
                <a:ea typeface="Georgia"/>
                <a:cs typeface="Georgia"/>
                <a:sym typeface="Georgia"/>
              </a:rPr>
              <a:t>Mathematically, the observed image C is modelled as a combination of foreground image F and background image B by using the alphamatte α: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latin typeface="Georgia"/>
                <a:ea typeface="Georgia"/>
                <a:cs typeface="Georgia"/>
                <a:sym typeface="Georgia"/>
              </a:rPr>
              <a:t>                       </a:t>
            </a:r>
            <a:r>
              <a:rPr i="0" lang="en-IN" sz="2000">
                <a:latin typeface="Georgia"/>
                <a:ea typeface="Georgia"/>
                <a:cs typeface="Georgia"/>
                <a:sym typeface="Georgia"/>
              </a:rPr>
              <a:t>C=(α)*F+ (1 − α)*B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latin typeface="Georgia"/>
                <a:ea typeface="Georgia"/>
                <a:cs typeface="Georgia"/>
                <a:sym typeface="Georgia"/>
              </a:rPr>
              <a:t>   	where </a:t>
            </a:r>
            <a:r>
              <a:rPr b="0" i="0" lang="en-IN" sz="2000">
                <a:latin typeface="Georgia"/>
                <a:ea typeface="Georgia"/>
                <a:cs typeface="Georgia"/>
                <a:sym typeface="Georgia"/>
              </a:rPr>
              <a:t>α</a:t>
            </a:r>
            <a:r>
              <a:rPr b="0" i="0" lang="en-IN" sz="20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 is the pixel's opacity component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i="0" sz="20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i="0" sz="20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r>
              <a:rPr b="0" i="0" lang="en-IN" sz="20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 </a:t>
            </a:r>
            <a:endParaRPr sz="2000"/>
          </a:p>
        </p:txBody>
      </p:sp>
      <p:pic>
        <p:nvPicPr>
          <p:cNvPr descr="Diagram&#10;&#10;Description automatically generated with low confidence"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991" y="3051985"/>
            <a:ext cx="5494496" cy="32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838200" y="365125"/>
            <a:ext cx="10515600" cy="863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Complexity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838200" y="1533831"/>
            <a:ext cx="10515600" cy="4643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0" lang="en-IN" sz="1800">
                <a:latin typeface="Georgia"/>
                <a:ea typeface="Georgia"/>
                <a:cs typeface="Georgia"/>
                <a:sym typeface="Georgia"/>
              </a:rPr>
              <a:t>                         C=(α)*F+ (1 − α)*B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  in this equation, </a:t>
            </a:r>
            <a:r>
              <a:rPr b="0" i="0" lang="en-IN" sz="1800">
                <a:latin typeface="Georgia"/>
                <a:ea typeface="Georgia"/>
                <a:cs typeface="Georgia"/>
                <a:sym typeface="Georgia"/>
              </a:rPr>
              <a:t>The known information we have for a pixel are the three-dimensional colour vector C, and the unknown variables are the three-dimensional colour vectors F and B, and the scalar alpha value α.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0" sz="1800"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0" lang="en-IN" sz="1800">
                <a:latin typeface="Georgia"/>
                <a:ea typeface="Georgia"/>
                <a:cs typeface="Georgia"/>
                <a:sym typeface="Georgia"/>
              </a:rPr>
              <a:t>Matting is thus inherently an under-constrained problem, since 7 unknown variables need to be solved from 3 known values.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In this, all unknowns are calculated by using Bayesian approach and maximum a posteriori (MAP) technique.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838200" y="256971"/>
            <a:ext cx="10515600" cy="716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/>
              <a:t>Bayesian Approach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838200" y="1297858"/>
            <a:ext cx="10515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/>
              <a:t>In MAP estimation, we try to find the most likely estimates for F,B, and α, given the observation C.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/>
              <a:t>                              by bayes rule and assuming F,B, </a:t>
            </a:r>
            <a:r>
              <a:rPr b="0" i="0" lang="en-IN" sz="1800"/>
              <a:t>α are independent variables.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/>
              <a:t>Neglecting P(c), as it is a constant, and applying log by representing log p() as L()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/>
              <a:t>P(C|F,B,α) is the measuring the difference between the observed color and the color that would be predicted by the estimated F,B, and α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/>
              <a:t>We assume P(C|F,B,α) is a gaussian distribution and hence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/>
              <a:t>                      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	                            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9512" y="1761940"/>
            <a:ext cx="4381500" cy="85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9449" y="3470786"/>
            <a:ext cx="4127706" cy="59976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 rot="-5400000">
            <a:off x="4846848" y="3471247"/>
            <a:ext cx="334295" cy="1198612"/>
          </a:xfrm>
          <a:prstGeom prst="leftBrace">
            <a:avLst>
              <a:gd fmla="val 40248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 flipH="1">
            <a:off x="4492424" y="4168565"/>
            <a:ext cx="11986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term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 rot="-5400000">
            <a:off x="6526242" y="3234583"/>
            <a:ext cx="334295" cy="1671940"/>
          </a:xfrm>
          <a:prstGeom prst="leftBrace">
            <a:avLst>
              <a:gd fmla="val 40248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6096000" y="4192833"/>
            <a:ext cx="1288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 terms</a:t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92305" y="5741915"/>
            <a:ext cx="3489960" cy="50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18"/>
          <p:cNvGrpSpPr/>
          <p:nvPr/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9" name="Google Shape;129;p18"/>
            <p:cNvSpPr/>
            <p:nvPr/>
          </p:nvSpPr>
          <p:spPr>
            <a:xfrm>
              <a:off x="11223203" y="635716"/>
              <a:ext cx="328612" cy="1742360"/>
            </a:xfrm>
            <a:custGeom>
              <a:rect b="b" l="l" r="r" t="t"/>
              <a:pathLst>
                <a:path extrusionOk="0" h="1114" w="207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409710" y="1022350"/>
              <a:ext cx="709612" cy="2095501"/>
            </a:xfrm>
            <a:custGeom>
              <a:rect b="b" l="l" r="r" t="t"/>
              <a:pathLst>
                <a:path extrusionOk="0" h="1363" w="447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409710" y="837744"/>
              <a:ext cx="403225" cy="1705431"/>
            </a:xfrm>
            <a:custGeom>
              <a:rect b="b" l="l" r="r" t="t"/>
              <a:pathLst>
                <a:path extrusionOk="0" h="1109" w="254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644660" y="640894"/>
              <a:ext cx="168275" cy="1713195"/>
            </a:xfrm>
            <a:custGeom>
              <a:rect b="b" l="l" r="r" t="t"/>
              <a:pathLst>
                <a:path extrusionOk="0" h="1114" w="106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18"/>
          <p:cNvSpPr txBox="1"/>
          <p:nvPr>
            <p:ph type="title"/>
          </p:nvPr>
        </p:nvSpPr>
        <p:spPr>
          <a:xfrm>
            <a:off x="1047280" y="759805"/>
            <a:ext cx="103065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IN" sz="4000">
                <a:solidFill>
                  <a:srgbClr val="FFFFFF"/>
                </a:solidFill>
              </a:rPr>
              <a:t>continue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1424904" y="2543175"/>
            <a:ext cx="3385635" cy="3363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We are given an input image as well as a trimap that indicates pixels which belong surely to the background, surely to the foreground, and a gray area that we need to determine the values of opacity for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                            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8616477" y="5568507"/>
            <a:ext cx="23956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Trimap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 flipH="1">
            <a:off x="6094074" y="5630062"/>
            <a:ext cx="14177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Image</a:t>
            </a:r>
            <a:endParaRPr/>
          </a:p>
        </p:txBody>
      </p:sp>
      <p:pic>
        <p:nvPicPr>
          <p:cNvPr descr="A person with a long white beard holding a stick&#10;&#10;Description automatically generated with low confidence" id="138" name="Google Shape;1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3950" y="2892288"/>
            <a:ext cx="2786831" cy="2486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mollusk, silhouette&#10;&#10;Description automatically generated" id="139" name="Google Shape;13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62766" y="2892288"/>
            <a:ext cx="3531034" cy="2584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838200" y="365125"/>
            <a:ext cx="10515600" cy="795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Continue</a:t>
            </a:r>
            <a:endParaRPr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838200" y="1347019"/>
            <a:ext cx="10515600" cy="485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We fit a gaussian distribution onto foreground and background, the mean and variance of distribution comes from known foreground and background that come from trimap and hence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                       and similar for L(B)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We assume p(</a:t>
            </a:r>
            <a:r>
              <a:rPr b="0" i="0" lang="en-IN" sz="2000">
                <a:latin typeface="Georgia"/>
                <a:ea typeface="Georgia"/>
                <a:cs typeface="Georgia"/>
                <a:sym typeface="Georgia"/>
              </a:rPr>
              <a:t>α) as constant, and we calculate F and B from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i="0" sz="2000">
              <a:latin typeface="Georgia"/>
              <a:ea typeface="Georgia"/>
              <a:cs typeface="Georgia"/>
              <a:sym typeface="Georgia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Georgia"/>
                <a:ea typeface="Georgia"/>
                <a:cs typeface="Georgia"/>
                <a:sym typeface="Georgia"/>
              </a:rPr>
              <a:t>After obtaining F and B,  calculate </a:t>
            </a:r>
            <a:r>
              <a:rPr i="0" lang="en-IN" sz="2000">
                <a:latin typeface="Georgia"/>
                <a:ea typeface="Georgia"/>
                <a:cs typeface="Georgia"/>
                <a:sym typeface="Georgia"/>
              </a:rPr>
              <a:t>α by substituting F and B as constant from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lang="en-IN" sz="2000">
                <a:latin typeface="Georgia"/>
                <a:ea typeface="Georgia"/>
                <a:cs typeface="Georgia"/>
                <a:sym typeface="Georgia"/>
              </a:rPr>
              <a:t>                         </a:t>
            </a:r>
            <a:endParaRPr b="0" i="0"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latin typeface="Georgia"/>
                <a:ea typeface="Georgia"/>
                <a:cs typeface="Georgia"/>
                <a:sym typeface="Georgia"/>
              </a:rPr>
              <a:t>                   </a:t>
            </a:r>
            <a:endParaRPr b="0" i="0" sz="2000"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Georgia"/>
                <a:ea typeface="Georgia"/>
                <a:cs typeface="Georgia"/>
                <a:sym typeface="Georgia"/>
              </a:rPr>
              <a:t>We do above two steps iteratively until we get better result.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6033" y="2060306"/>
            <a:ext cx="2796540" cy="24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4701" y="3256591"/>
            <a:ext cx="6225540" cy="62484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>
            <a:off x="4748980" y="3696765"/>
            <a:ext cx="540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6x6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5348747" y="3716266"/>
            <a:ext cx="540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6x1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7679854" y="3696765"/>
            <a:ext cx="540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6x1</a:t>
            </a:r>
            <a:endParaRPr/>
          </a:p>
        </p:txBody>
      </p:sp>
      <p:pic>
        <p:nvPicPr>
          <p:cNvPr descr="Text&#10;&#10;Description automatically generated" id="151" name="Google Shape;15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2900" y="4893761"/>
            <a:ext cx="1943100" cy="617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838200" y="365126"/>
            <a:ext cx="10515600" cy="726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Results</a:t>
            </a:r>
            <a:endParaRPr/>
          </a:p>
        </p:txBody>
      </p:sp>
      <p:pic>
        <p:nvPicPr>
          <p:cNvPr descr="A picture containing outdoor&#10;&#10;Description automatically generated" id="157" name="Google Shape;157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1613" y="1639956"/>
            <a:ext cx="4000500" cy="31705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with a long white beard holding a stick&#10;&#10;Description automatically generated with low confidence" id="158" name="Google Shape;15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8472" y="1639957"/>
            <a:ext cx="4000500" cy="300161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/>
        </p:nvSpPr>
        <p:spPr>
          <a:xfrm flipH="1">
            <a:off x="2733260" y="5019261"/>
            <a:ext cx="1828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Image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 flipH="1">
            <a:off x="7904921" y="5033378"/>
            <a:ext cx="1828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Composite Image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/>
        </p:nvSpPr>
        <p:spPr>
          <a:xfrm>
            <a:off x="3524622" y="2703871"/>
            <a:ext cx="407104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