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Yrsa"/>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Yrsa-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Yrs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5548541db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5548541db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5548541db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5548541db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5548541db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5548541db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5548541db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5548541db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5548541db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5548541db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5548541db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5548541db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5548541db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5548541db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5548541db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5548541db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5548541db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5548541db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5548541db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5548541db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5548541db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5548541db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5548541db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5548541db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5548541db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5548541db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5548541db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5548541db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5548541db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5548541db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programiz.com/python-programming/list" TargetMode="External"/><Relationship Id="rId4" Type="http://schemas.openxmlformats.org/officeDocument/2006/relationships/hyperlink" Target="https://www.programiz.com/python-programming/dictionary" TargetMode="External"/><Relationship Id="rId5" Type="http://schemas.openxmlformats.org/officeDocument/2006/relationships/image" Target="../media/image14.png"/><Relationship Id="rId6"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programiz.com/python-programming/string" TargetMode="External"/><Relationship Id="rId4" Type="http://schemas.openxmlformats.org/officeDocument/2006/relationships/hyperlink" Target="https://www.programiz.com/python-programming/tuple" TargetMode="External"/><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programiz.com/python-programming/for-loop" TargetMode="External"/><Relationship Id="rId4" Type="http://schemas.openxmlformats.org/officeDocument/2006/relationships/hyperlink" Target="https://www.programiz.com/python-programming/if-elif-else" TargetMode="External"/><Relationship Id="rId5" Type="http://schemas.openxmlformats.org/officeDocument/2006/relationships/image" Target="../media/image15.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programiz.com/python-programming/list" TargetMode="External"/><Relationship Id="rId4" Type="http://schemas.openxmlformats.org/officeDocument/2006/relationships/hyperlink" Target="https://www.programiz.com/python-programming/string" TargetMode="External"/><Relationship Id="rId5" Type="http://schemas.openxmlformats.org/officeDocument/2006/relationships/image" Target="../media/image16.png"/><Relationship Id="rId6" Type="http://schemas.openxmlformats.org/officeDocument/2006/relationships/image" Target="../media/image3.png"/><Relationship Id="rId7"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programiz.com/python-programming/keyword-list#del"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66875" y="313775"/>
            <a:ext cx="8520600" cy="104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 sz="3200">
                <a:solidFill>
                  <a:srgbClr val="000000"/>
                </a:solidFill>
              </a:rPr>
              <a:t> </a:t>
            </a:r>
            <a:r>
              <a:rPr b="1" lang="en" sz="3000">
                <a:solidFill>
                  <a:srgbClr val="000000"/>
                </a:solidFill>
              </a:rPr>
              <a:t>Lists / Tuples / Dictionary / Sets with Methods</a:t>
            </a:r>
            <a:endParaRPr>
              <a:solidFill>
                <a:srgbClr val="000000"/>
              </a:solidFill>
            </a:endParaRPr>
          </a:p>
        </p:txBody>
      </p:sp>
      <p:sp>
        <p:nvSpPr>
          <p:cNvPr id="55" name="Google Shape;55;p13"/>
          <p:cNvSpPr txBox="1"/>
          <p:nvPr>
            <p:ph idx="1" type="subTitle"/>
          </p:nvPr>
        </p:nvSpPr>
        <p:spPr>
          <a:xfrm>
            <a:off x="266875" y="1467000"/>
            <a:ext cx="8520600" cy="792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Font typeface="Arial"/>
              <a:buNone/>
            </a:pPr>
            <a:r>
              <a:rPr b="1" lang="en" sz="2600">
                <a:solidFill>
                  <a:srgbClr val="C9211E"/>
                </a:solidFill>
                <a:latin typeface="Yrsa"/>
                <a:ea typeface="Yrsa"/>
                <a:cs typeface="Yrsa"/>
                <a:sym typeface="Yrsa"/>
              </a:rPr>
              <a:t>M.Tech-DS_ML 			</a:t>
            </a:r>
            <a:endParaRPr b="1" sz="2600">
              <a:solidFill>
                <a:srgbClr val="C9211E"/>
              </a:solidFill>
              <a:latin typeface="Yrsa"/>
              <a:ea typeface="Yrsa"/>
              <a:cs typeface="Yrsa"/>
              <a:sym typeface="Yrsa"/>
            </a:endParaRPr>
          </a:p>
          <a:p>
            <a:pPr indent="457200" lvl="0" marL="0" rtl="0" algn="l">
              <a:spcBef>
                <a:spcPts val="0"/>
              </a:spcBef>
              <a:spcAft>
                <a:spcPts val="0"/>
              </a:spcAft>
              <a:buClr>
                <a:schemeClr val="dk1"/>
              </a:buClr>
              <a:buFont typeface="Arial"/>
              <a:buNone/>
            </a:pPr>
            <a:r>
              <a:rPr lang="en" sz="2200">
                <a:solidFill>
                  <a:srgbClr val="BF0041"/>
                </a:solidFill>
                <a:latin typeface="Yrsa"/>
                <a:ea typeface="Yrsa"/>
                <a:cs typeface="Yrsa"/>
                <a:sym typeface="Yrsa"/>
              </a:rPr>
              <a:t>ITP: Project Presentation</a:t>
            </a:r>
            <a:endParaRPr sz="2200">
              <a:solidFill>
                <a:schemeClr val="dk1"/>
              </a:solidFill>
            </a:endParaRPr>
          </a:p>
          <a:p>
            <a:pPr indent="0" lvl="0" marL="0" rtl="0" algn="l">
              <a:spcBef>
                <a:spcPts val="0"/>
              </a:spcBef>
              <a:spcAft>
                <a:spcPts val="0"/>
              </a:spcAft>
              <a:buClr>
                <a:schemeClr val="dk1"/>
              </a:buClr>
              <a:buFont typeface="Arial"/>
              <a:buNone/>
            </a:pPr>
            <a:r>
              <a:t/>
            </a:r>
            <a:endParaRPr sz="2200">
              <a:solidFill>
                <a:schemeClr val="dk1"/>
              </a:solidFill>
            </a:endParaRPr>
          </a:p>
          <a:p>
            <a:pPr indent="457200" lvl="0" marL="0" rtl="0" algn="l">
              <a:spcBef>
                <a:spcPts val="0"/>
              </a:spcBef>
              <a:spcAft>
                <a:spcPts val="0"/>
              </a:spcAft>
              <a:buClr>
                <a:schemeClr val="dk1"/>
              </a:buClr>
              <a:buFont typeface="Arial"/>
              <a:buNone/>
            </a:pPr>
            <a:r>
              <a:rPr b="1" lang="en" sz="1600" u="sng">
                <a:solidFill>
                  <a:schemeClr val="dk1"/>
                </a:solidFill>
                <a:latin typeface="Yrsa"/>
                <a:ea typeface="Yrsa"/>
                <a:cs typeface="Yrsa"/>
                <a:sym typeface="Yrsa"/>
              </a:rPr>
              <a:t>Team 7</a:t>
            </a:r>
            <a:endParaRPr b="1" sz="1600" u="sng">
              <a:solidFill>
                <a:schemeClr val="dk1"/>
              </a:solidFill>
            </a:endParaRPr>
          </a:p>
          <a:p>
            <a:pPr indent="0" lvl="0" marL="0" rtl="0" algn="l">
              <a:spcBef>
                <a:spcPts val="0"/>
              </a:spcBef>
              <a:spcAft>
                <a:spcPts val="0"/>
              </a:spcAft>
              <a:buClr>
                <a:schemeClr val="dk1"/>
              </a:buClr>
              <a:buFont typeface="Arial"/>
              <a:buNone/>
            </a:pPr>
            <a:r>
              <a:t/>
            </a:r>
            <a:endParaRPr sz="1600">
              <a:solidFill>
                <a:schemeClr val="dk1"/>
              </a:solidFill>
            </a:endParaRPr>
          </a:p>
          <a:p>
            <a:pPr indent="-330200" lvl="0" marL="457200" rtl="0" algn="just">
              <a:spcBef>
                <a:spcPts val="0"/>
              </a:spcBef>
              <a:spcAft>
                <a:spcPts val="0"/>
              </a:spcAft>
              <a:buClr>
                <a:schemeClr val="dk1"/>
              </a:buClr>
              <a:buSzPts val="1600"/>
              <a:buFont typeface="Yrsa"/>
              <a:buChar char="●"/>
            </a:pPr>
            <a:r>
              <a:rPr lang="en" sz="1600">
                <a:solidFill>
                  <a:schemeClr val="dk1"/>
                </a:solidFill>
                <a:latin typeface="Yrsa"/>
                <a:ea typeface="Yrsa"/>
                <a:cs typeface="Yrsa"/>
                <a:sym typeface="Yrsa"/>
              </a:rPr>
              <a:t>-Ranjith</a:t>
            </a:r>
            <a:endParaRPr sz="1600">
              <a:solidFill>
                <a:schemeClr val="dk1"/>
              </a:solidFill>
            </a:endParaRPr>
          </a:p>
          <a:p>
            <a:pPr indent="-330200" lvl="0" marL="457200" rtl="0" algn="just">
              <a:spcBef>
                <a:spcPts val="0"/>
              </a:spcBef>
              <a:spcAft>
                <a:spcPts val="0"/>
              </a:spcAft>
              <a:buClr>
                <a:schemeClr val="dk1"/>
              </a:buClr>
              <a:buSzPts val="1600"/>
              <a:buFont typeface="Yrsa"/>
              <a:buChar char="●"/>
            </a:pPr>
            <a:r>
              <a:rPr lang="en" sz="1600">
                <a:solidFill>
                  <a:schemeClr val="dk1"/>
                </a:solidFill>
                <a:latin typeface="Yrsa"/>
                <a:ea typeface="Yrsa"/>
                <a:cs typeface="Yrsa"/>
                <a:sym typeface="Yrsa"/>
              </a:rPr>
              <a:t>-Rajesh</a:t>
            </a:r>
            <a:endParaRPr sz="1600">
              <a:solidFill>
                <a:schemeClr val="dk1"/>
              </a:solidFill>
            </a:endParaRPr>
          </a:p>
          <a:p>
            <a:pPr indent="-330200" lvl="0" marL="457200" rtl="0" algn="just">
              <a:spcBef>
                <a:spcPts val="0"/>
              </a:spcBef>
              <a:spcAft>
                <a:spcPts val="0"/>
              </a:spcAft>
              <a:buClr>
                <a:schemeClr val="dk1"/>
              </a:buClr>
              <a:buSzPts val="1600"/>
              <a:buFont typeface="Yrsa"/>
              <a:buChar char="●"/>
            </a:pPr>
            <a:r>
              <a:rPr lang="en" sz="1600">
                <a:solidFill>
                  <a:schemeClr val="dk1"/>
                </a:solidFill>
                <a:latin typeface="Yrsa"/>
                <a:ea typeface="Yrsa"/>
                <a:cs typeface="Yrsa"/>
                <a:sym typeface="Yrsa"/>
              </a:rPr>
              <a:t>-Yashwaswi</a:t>
            </a:r>
            <a:endParaRPr sz="1600">
              <a:solidFill>
                <a:schemeClr val="dk1"/>
              </a:solidFill>
            </a:endParaRPr>
          </a:p>
          <a:p>
            <a:pPr indent="-330200" lvl="0" marL="457200" rtl="0" algn="just">
              <a:spcBef>
                <a:spcPts val="0"/>
              </a:spcBef>
              <a:spcAft>
                <a:spcPts val="0"/>
              </a:spcAft>
              <a:buClr>
                <a:schemeClr val="dk1"/>
              </a:buClr>
              <a:buSzPts val="1600"/>
              <a:buFont typeface="Yrsa"/>
              <a:buChar char="●"/>
            </a:pPr>
            <a:r>
              <a:rPr lang="en" sz="1600">
                <a:solidFill>
                  <a:schemeClr val="dk1"/>
                </a:solidFill>
                <a:latin typeface="Yrsa"/>
                <a:ea typeface="Yrsa"/>
                <a:cs typeface="Yrsa"/>
                <a:sym typeface="Yrsa"/>
              </a:rPr>
              <a:t>-Praveen</a:t>
            </a:r>
            <a:endParaRPr sz="1600">
              <a:solidFill>
                <a:schemeClr val="dk1"/>
              </a:solidFill>
            </a:endParaRPr>
          </a:p>
          <a:p>
            <a:pPr indent="-330200" lvl="0" marL="457200" rtl="0" algn="just">
              <a:spcBef>
                <a:spcPts val="0"/>
              </a:spcBef>
              <a:spcAft>
                <a:spcPts val="0"/>
              </a:spcAft>
              <a:buClr>
                <a:schemeClr val="dk1"/>
              </a:buClr>
              <a:buSzPts val="1600"/>
              <a:buFont typeface="Yrsa"/>
              <a:buChar char="●"/>
            </a:pPr>
            <a:r>
              <a:rPr lang="en" sz="1600">
                <a:solidFill>
                  <a:schemeClr val="dk1"/>
                </a:solidFill>
                <a:latin typeface="Yrsa"/>
                <a:ea typeface="Yrsa"/>
                <a:cs typeface="Yrsa"/>
                <a:sym typeface="Yrsa"/>
              </a:rPr>
              <a:t>-Rahul</a:t>
            </a:r>
            <a:endParaRPr sz="16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13127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2700">
                <a:solidFill>
                  <a:srgbClr val="25265E"/>
                </a:solidFill>
                <a:highlight>
                  <a:srgbClr val="F9FAFC"/>
                </a:highlight>
              </a:rPr>
              <a:t>Python Sets</a:t>
            </a:r>
            <a:endParaRPr b="1" sz="2700">
              <a:solidFill>
                <a:srgbClr val="25265E"/>
              </a:solidFill>
              <a:highlight>
                <a:srgbClr val="F9FAFC"/>
              </a:highlight>
            </a:endParaRPr>
          </a:p>
          <a:p>
            <a:pPr indent="0" lvl="0" marL="0" rtl="0" algn="l">
              <a:spcBef>
                <a:spcPts val="1500"/>
              </a:spcBef>
              <a:spcAft>
                <a:spcPts val="0"/>
              </a:spcAft>
              <a:buNone/>
            </a:pPr>
            <a:r>
              <a:t/>
            </a:r>
            <a:endParaRPr/>
          </a:p>
        </p:txBody>
      </p:sp>
      <p:sp>
        <p:nvSpPr>
          <p:cNvPr id="129" name="Google Shape;129;p22"/>
          <p:cNvSpPr txBox="1"/>
          <p:nvPr>
            <p:ph idx="1" type="body"/>
          </p:nvPr>
        </p:nvSpPr>
        <p:spPr>
          <a:xfrm>
            <a:off x="229525" y="599650"/>
            <a:ext cx="8824800" cy="43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chemeClr val="dk1"/>
                </a:solidFill>
                <a:highlight>
                  <a:srgbClr val="F9FAFC"/>
                </a:highlight>
              </a:rPr>
              <a:t>A set is an unordered collection of items. Every set element is unique (no duplicates) and must be immutable (cannot be changed).However, a set itself is mutable. We can add or remove items from it.Sets can also be used to perform mathematical set operations like union, intersection, symmetric difference, etc.</a:t>
            </a:r>
            <a:endParaRPr sz="850">
              <a:solidFill>
                <a:schemeClr val="dk1"/>
              </a:solidFill>
              <a:highlight>
                <a:srgbClr val="F9FAFC"/>
              </a:highlight>
            </a:endParaRPr>
          </a:p>
          <a:p>
            <a:pPr indent="0" lvl="0" marL="0" rtl="0" algn="l">
              <a:lnSpc>
                <a:spcPct val="150000"/>
              </a:lnSpc>
              <a:spcBef>
                <a:spcPts val="1600"/>
              </a:spcBef>
              <a:spcAft>
                <a:spcPts val="0"/>
              </a:spcAft>
              <a:buClr>
                <a:schemeClr val="dk1"/>
              </a:buClr>
              <a:buSzPts val="1100"/>
              <a:buFont typeface="Arial"/>
              <a:buNone/>
            </a:pPr>
            <a:r>
              <a:rPr b="1" lang="en" sz="1300">
                <a:solidFill>
                  <a:srgbClr val="25265E"/>
                </a:solidFill>
                <a:highlight>
                  <a:srgbClr val="F9FAFC"/>
                </a:highlight>
              </a:rPr>
              <a:t>Creating Python Sets</a:t>
            </a:r>
            <a:endParaRPr b="1" sz="1300">
              <a:solidFill>
                <a:srgbClr val="25265E"/>
              </a:solidFill>
              <a:highlight>
                <a:srgbClr val="F9FAFC"/>
              </a:highlight>
            </a:endParaRPr>
          </a:p>
          <a:p>
            <a:pPr indent="0" lvl="0" marL="0" rtl="0" algn="l">
              <a:lnSpc>
                <a:spcPct val="166666"/>
              </a:lnSpc>
              <a:spcBef>
                <a:spcPts val="900"/>
              </a:spcBef>
              <a:spcAft>
                <a:spcPts val="0"/>
              </a:spcAft>
              <a:buClr>
                <a:schemeClr val="dk1"/>
              </a:buClr>
              <a:buSzPts val="1100"/>
              <a:buFont typeface="Arial"/>
              <a:buNone/>
            </a:pPr>
            <a:r>
              <a:rPr lang="en" sz="850">
                <a:solidFill>
                  <a:schemeClr val="dk1"/>
                </a:solidFill>
                <a:highlight>
                  <a:srgbClr val="F9FAFC"/>
                </a:highlight>
              </a:rPr>
              <a:t>A set is created by placing all the items (elements) inside curly braces </a:t>
            </a:r>
            <a:r>
              <a:rPr lang="en" sz="550">
                <a:solidFill>
                  <a:schemeClr val="dk1"/>
                </a:solidFill>
                <a:highlight>
                  <a:srgbClr val="F5F5F5"/>
                </a:highlight>
                <a:latin typeface="Courier New"/>
                <a:ea typeface="Courier New"/>
                <a:cs typeface="Courier New"/>
                <a:sym typeface="Courier New"/>
              </a:rPr>
              <a:t>{}</a:t>
            </a:r>
            <a:r>
              <a:rPr lang="en" sz="850">
                <a:solidFill>
                  <a:schemeClr val="dk1"/>
                </a:solidFill>
                <a:highlight>
                  <a:srgbClr val="F9FAFC"/>
                </a:highlight>
              </a:rPr>
              <a:t>, separated by comma, or by using the built-in </a:t>
            </a:r>
            <a:r>
              <a:rPr lang="en" sz="550">
                <a:solidFill>
                  <a:schemeClr val="dk1"/>
                </a:solidFill>
                <a:highlight>
                  <a:srgbClr val="F5F5F5"/>
                </a:highlight>
                <a:latin typeface="Courier New"/>
                <a:ea typeface="Courier New"/>
                <a:cs typeface="Courier New"/>
                <a:sym typeface="Courier New"/>
              </a:rPr>
              <a:t>set()</a:t>
            </a:r>
            <a:r>
              <a:rPr lang="en" sz="850">
                <a:solidFill>
                  <a:schemeClr val="dk1"/>
                </a:solidFill>
                <a:highlight>
                  <a:srgbClr val="F9FAFC"/>
                </a:highlight>
              </a:rPr>
              <a:t> function.It can have any number of items and they may be of different types (integer, float, tuple, string etc.). But a set cannot have mutable elements like </a:t>
            </a:r>
            <a:r>
              <a:rPr lang="en" sz="850">
                <a:solidFill>
                  <a:srgbClr val="0556F3"/>
                </a:solidFill>
                <a:highlight>
                  <a:srgbClr val="F9FAFC"/>
                </a:highlight>
                <a:uFill>
                  <a:noFill/>
                </a:uFill>
                <a:hlinkClick r:id="rId3">
                  <a:extLst>
                    <a:ext uri="{A12FA001-AC4F-418D-AE19-62706E023703}">
                      <ahyp:hlinkClr val="tx"/>
                    </a:ext>
                  </a:extLst>
                </a:hlinkClick>
              </a:rPr>
              <a:t>lists</a:t>
            </a:r>
            <a:r>
              <a:rPr lang="en" sz="850">
                <a:solidFill>
                  <a:schemeClr val="dk1"/>
                </a:solidFill>
                <a:highlight>
                  <a:srgbClr val="F9FAFC"/>
                </a:highlight>
              </a:rPr>
              <a:t>, sets or </a:t>
            </a:r>
            <a:r>
              <a:rPr lang="en" sz="850">
                <a:solidFill>
                  <a:srgbClr val="0556F3"/>
                </a:solidFill>
                <a:highlight>
                  <a:srgbClr val="F9FAFC"/>
                </a:highlight>
                <a:uFill>
                  <a:noFill/>
                </a:uFill>
                <a:hlinkClick r:id="rId4">
                  <a:extLst>
                    <a:ext uri="{A12FA001-AC4F-418D-AE19-62706E023703}">
                      <ahyp:hlinkClr val="tx"/>
                    </a:ext>
                  </a:extLst>
                </a:hlinkClick>
              </a:rPr>
              <a:t>dictionaries</a:t>
            </a:r>
            <a:r>
              <a:rPr lang="en" sz="850">
                <a:solidFill>
                  <a:schemeClr val="dk1"/>
                </a:solidFill>
                <a:highlight>
                  <a:srgbClr val="F9FAFC"/>
                </a:highlight>
              </a:rPr>
              <a:t> as its elements.</a:t>
            </a:r>
            <a:endParaRPr sz="850">
              <a:solidFill>
                <a:schemeClr val="dk1"/>
              </a:solidFill>
              <a:highlight>
                <a:srgbClr val="F9FAFC"/>
              </a:highlight>
            </a:endParaRPr>
          </a:p>
          <a:p>
            <a:pPr indent="0" lvl="0" marL="0" rtl="0" algn="l">
              <a:spcBef>
                <a:spcPts val="1200"/>
              </a:spcBef>
              <a:spcAft>
                <a:spcPts val="1600"/>
              </a:spcAft>
              <a:buNone/>
            </a:pPr>
            <a:r>
              <a:t/>
            </a:r>
            <a:endParaRPr sz="1350">
              <a:solidFill>
                <a:schemeClr val="dk1"/>
              </a:solidFill>
              <a:highlight>
                <a:srgbClr val="F9FAFC"/>
              </a:highlight>
            </a:endParaRPr>
          </a:p>
        </p:txBody>
      </p:sp>
      <p:pic>
        <p:nvPicPr>
          <p:cNvPr id="130" name="Google Shape;130;p22"/>
          <p:cNvPicPr preferRelativeResize="0"/>
          <p:nvPr/>
        </p:nvPicPr>
        <p:blipFill>
          <a:blip r:embed="rId5">
            <a:alphaModFix/>
          </a:blip>
          <a:stretch>
            <a:fillRect/>
          </a:stretch>
        </p:blipFill>
        <p:spPr>
          <a:xfrm>
            <a:off x="311700" y="2571750"/>
            <a:ext cx="2415075" cy="2039575"/>
          </a:xfrm>
          <a:prstGeom prst="rect">
            <a:avLst/>
          </a:prstGeom>
          <a:noFill/>
          <a:ln>
            <a:noFill/>
          </a:ln>
        </p:spPr>
      </p:pic>
      <p:sp>
        <p:nvSpPr>
          <p:cNvPr id="131" name="Google Shape;131;p22"/>
          <p:cNvSpPr txBox="1"/>
          <p:nvPr/>
        </p:nvSpPr>
        <p:spPr>
          <a:xfrm>
            <a:off x="3466350" y="2168250"/>
            <a:ext cx="4751400" cy="403500"/>
          </a:xfrm>
          <a:prstGeom prst="rect">
            <a:avLst/>
          </a:prstGeom>
          <a:noFill/>
          <a:ln>
            <a:noFill/>
          </a:ln>
        </p:spPr>
        <p:txBody>
          <a:bodyPr anchorCtr="0" anchor="t" bIns="91425" lIns="91425" spcFirstLastPara="1" rIns="91425" wrap="square" tIns="91425">
            <a:noAutofit/>
          </a:bodyPr>
          <a:lstStyle/>
          <a:p>
            <a:pPr indent="0" lvl="0" marL="0" rtl="0" algn="l">
              <a:lnSpc>
                <a:spcPct val="166666"/>
              </a:lnSpc>
              <a:spcBef>
                <a:spcPts val="0"/>
              </a:spcBef>
              <a:spcAft>
                <a:spcPts val="0"/>
              </a:spcAft>
              <a:buClr>
                <a:schemeClr val="dk1"/>
              </a:buClr>
              <a:buSzPts val="1100"/>
              <a:buFont typeface="Arial"/>
              <a:buNone/>
            </a:pPr>
            <a:r>
              <a:rPr lang="en" sz="900">
                <a:solidFill>
                  <a:schemeClr val="dk1"/>
                </a:solidFill>
                <a:highlight>
                  <a:srgbClr val="F9FAFC"/>
                </a:highlight>
              </a:rPr>
              <a:t>Empty curly braces </a:t>
            </a:r>
            <a:r>
              <a:rPr lang="en" sz="900">
                <a:solidFill>
                  <a:schemeClr val="dk1"/>
                </a:solidFill>
                <a:highlight>
                  <a:srgbClr val="F5F5F5"/>
                </a:highlight>
                <a:latin typeface="Courier New"/>
                <a:ea typeface="Courier New"/>
                <a:cs typeface="Courier New"/>
                <a:sym typeface="Courier New"/>
              </a:rPr>
              <a:t>{}</a:t>
            </a:r>
            <a:r>
              <a:rPr lang="en" sz="900">
                <a:solidFill>
                  <a:schemeClr val="dk1"/>
                </a:solidFill>
                <a:highlight>
                  <a:srgbClr val="F9FAFC"/>
                </a:highlight>
              </a:rPr>
              <a:t> will make an empty dictionary in Python. To make a set without any elements, we use the </a:t>
            </a:r>
            <a:r>
              <a:rPr lang="en" sz="900">
                <a:solidFill>
                  <a:schemeClr val="dk1"/>
                </a:solidFill>
                <a:highlight>
                  <a:srgbClr val="F5F5F5"/>
                </a:highlight>
                <a:latin typeface="Courier New"/>
                <a:ea typeface="Courier New"/>
                <a:cs typeface="Courier New"/>
                <a:sym typeface="Courier New"/>
              </a:rPr>
              <a:t>set()</a:t>
            </a:r>
            <a:r>
              <a:rPr lang="en" sz="900">
                <a:solidFill>
                  <a:schemeClr val="dk1"/>
                </a:solidFill>
                <a:highlight>
                  <a:srgbClr val="F9FAFC"/>
                </a:highlight>
              </a:rPr>
              <a:t> function without any argument.</a:t>
            </a:r>
            <a:endParaRPr sz="900">
              <a:solidFill>
                <a:schemeClr val="dk1"/>
              </a:solidFill>
              <a:highlight>
                <a:srgbClr val="F9FAFC"/>
              </a:highlight>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p>
        </p:txBody>
      </p:sp>
      <p:pic>
        <p:nvPicPr>
          <p:cNvPr id="132" name="Google Shape;132;p22"/>
          <p:cNvPicPr preferRelativeResize="0"/>
          <p:nvPr/>
        </p:nvPicPr>
        <p:blipFill>
          <a:blip r:embed="rId6">
            <a:alphaModFix/>
          </a:blip>
          <a:stretch>
            <a:fillRect/>
          </a:stretch>
        </p:blipFill>
        <p:spPr>
          <a:xfrm>
            <a:off x="3596350" y="2733949"/>
            <a:ext cx="2753649" cy="2153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56550"/>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rgbClr val="25265E"/>
                </a:solidFill>
                <a:highlight>
                  <a:srgbClr val="F9FAFC"/>
                </a:highlight>
              </a:rPr>
              <a:t>Functions in a set</a:t>
            </a:r>
            <a:endParaRPr b="1" sz="1800">
              <a:solidFill>
                <a:srgbClr val="25265E"/>
              </a:solidFill>
              <a:highlight>
                <a:srgbClr val="F9FAFC"/>
              </a:highlight>
            </a:endParaRPr>
          </a:p>
          <a:p>
            <a:pPr indent="0" lvl="0" marL="0" rtl="0" algn="l">
              <a:spcBef>
                <a:spcPts val="900"/>
              </a:spcBef>
              <a:spcAft>
                <a:spcPts val="0"/>
              </a:spcAft>
              <a:buNone/>
            </a:pPr>
            <a:r>
              <a:t/>
            </a:r>
            <a:endParaRPr/>
          </a:p>
        </p:txBody>
      </p:sp>
      <p:sp>
        <p:nvSpPr>
          <p:cNvPr id="138" name="Google Shape;138;p23"/>
          <p:cNvSpPr txBox="1"/>
          <p:nvPr>
            <p:ph idx="1" type="body"/>
          </p:nvPr>
        </p:nvSpPr>
        <p:spPr>
          <a:xfrm>
            <a:off x="311700" y="410875"/>
            <a:ext cx="8520600" cy="465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solidFill>
                  <a:srgbClr val="25265E"/>
                </a:solidFill>
                <a:highlight>
                  <a:srgbClr val="F9FAFC"/>
                </a:highlight>
              </a:rPr>
              <a:t>Modifying a set in Python</a:t>
            </a:r>
            <a:endParaRPr sz="150">
              <a:solidFill>
                <a:schemeClr val="dk1"/>
              </a:solidFill>
              <a:highlight>
                <a:srgbClr val="F9FAFC"/>
              </a:highlight>
            </a:endParaRPr>
          </a:p>
          <a:p>
            <a:pPr indent="0" lvl="0" marL="0" rtl="0" algn="l">
              <a:lnSpc>
                <a:spcPct val="100000"/>
              </a:lnSpc>
              <a:spcBef>
                <a:spcPts val="900"/>
              </a:spcBef>
              <a:spcAft>
                <a:spcPts val="0"/>
              </a:spcAft>
              <a:buNone/>
            </a:pPr>
            <a:r>
              <a:rPr lang="en" sz="850">
                <a:solidFill>
                  <a:schemeClr val="dk1"/>
                </a:solidFill>
                <a:highlight>
                  <a:srgbClr val="F9FAFC"/>
                </a:highlight>
              </a:rPr>
              <a:t>Sets are mutable. However, since they are unordered, indexing has no meaning.We cannot access or change an element of a set using indexing or slicing. Set data type does not support it.We can add a single element using the </a:t>
            </a:r>
            <a:r>
              <a:rPr lang="en" sz="550">
                <a:solidFill>
                  <a:schemeClr val="dk1"/>
                </a:solidFill>
                <a:highlight>
                  <a:srgbClr val="F5F5F5"/>
                </a:highlight>
                <a:latin typeface="Courier New"/>
                <a:ea typeface="Courier New"/>
                <a:cs typeface="Courier New"/>
                <a:sym typeface="Courier New"/>
              </a:rPr>
              <a:t>add()</a:t>
            </a:r>
            <a:r>
              <a:rPr lang="en" sz="850">
                <a:solidFill>
                  <a:schemeClr val="dk1"/>
                </a:solidFill>
                <a:highlight>
                  <a:srgbClr val="F9FAFC"/>
                </a:highlight>
              </a:rPr>
              <a:t> method, and multiple elements using the </a:t>
            </a:r>
            <a:r>
              <a:rPr lang="en" sz="550">
                <a:solidFill>
                  <a:schemeClr val="dk1"/>
                </a:solidFill>
                <a:highlight>
                  <a:srgbClr val="F5F5F5"/>
                </a:highlight>
                <a:latin typeface="Courier New"/>
                <a:ea typeface="Courier New"/>
                <a:cs typeface="Courier New"/>
                <a:sym typeface="Courier New"/>
              </a:rPr>
              <a:t>update()</a:t>
            </a:r>
            <a:r>
              <a:rPr lang="en" sz="850">
                <a:solidFill>
                  <a:schemeClr val="dk1"/>
                </a:solidFill>
                <a:highlight>
                  <a:srgbClr val="F9FAFC"/>
                </a:highlight>
              </a:rPr>
              <a:t> method. The </a:t>
            </a:r>
            <a:r>
              <a:rPr lang="en" sz="550">
                <a:solidFill>
                  <a:schemeClr val="dk1"/>
                </a:solidFill>
                <a:highlight>
                  <a:srgbClr val="F5F5F5"/>
                </a:highlight>
                <a:latin typeface="Courier New"/>
                <a:ea typeface="Courier New"/>
                <a:cs typeface="Courier New"/>
                <a:sym typeface="Courier New"/>
              </a:rPr>
              <a:t>update()</a:t>
            </a:r>
            <a:r>
              <a:rPr lang="en" sz="850">
                <a:solidFill>
                  <a:schemeClr val="dk1"/>
                </a:solidFill>
                <a:highlight>
                  <a:srgbClr val="F9FAFC"/>
                </a:highlight>
              </a:rPr>
              <a:t> method can take tuples, lists, strings or other sets as its argument. In all cases, duplicates are avoided.</a:t>
            </a:r>
            <a:endParaRPr sz="850">
              <a:solidFill>
                <a:schemeClr val="dk1"/>
              </a:solidFill>
              <a:highlight>
                <a:srgbClr val="F9FAFC"/>
              </a:highlight>
            </a:endParaRPr>
          </a:p>
          <a:p>
            <a:pPr indent="0" lvl="0" marL="0" rtl="0" algn="l">
              <a:lnSpc>
                <a:spcPct val="100000"/>
              </a:lnSpc>
              <a:spcBef>
                <a:spcPts val="1200"/>
              </a:spcBef>
              <a:spcAft>
                <a:spcPts val="0"/>
              </a:spcAft>
              <a:buNone/>
            </a:pPr>
            <a:r>
              <a:rPr b="1" lang="en" sz="1000">
                <a:solidFill>
                  <a:srgbClr val="25265E"/>
                </a:solidFill>
                <a:highlight>
                  <a:srgbClr val="F9FAFC"/>
                </a:highlight>
              </a:rPr>
              <a:t>Removing elements from a set</a:t>
            </a:r>
            <a:endParaRPr b="1" sz="1000">
              <a:solidFill>
                <a:srgbClr val="25265E"/>
              </a:solidFill>
              <a:highlight>
                <a:srgbClr val="F9FAFC"/>
              </a:highlight>
            </a:endParaRPr>
          </a:p>
          <a:p>
            <a:pPr indent="0" lvl="0" marL="0" rtl="0" algn="l">
              <a:lnSpc>
                <a:spcPct val="100000"/>
              </a:lnSpc>
              <a:spcBef>
                <a:spcPts val="900"/>
              </a:spcBef>
              <a:spcAft>
                <a:spcPts val="0"/>
              </a:spcAft>
              <a:buNone/>
            </a:pPr>
            <a:r>
              <a:rPr lang="en" sz="900">
                <a:solidFill>
                  <a:schemeClr val="dk1"/>
                </a:solidFill>
                <a:highlight>
                  <a:srgbClr val="F9FAFC"/>
                </a:highlight>
              </a:rPr>
              <a:t>Similarly, we can remove and return an item using the </a:t>
            </a:r>
            <a:r>
              <a:rPr lang="en" sz="900">
                <a:solidFill>
                  <a:schemeClr val="dk1"/>
                </a:solidFill>
                <a:highlight>
                  <a:srgbClr val="F5F5F5"/>
                </a:highlight>
                <a:latin typeface="Courier New"/>
                <a:ea typeface="Courier New"/>
                <a:cs typeface="Courier New"/>
                <a:sym typeface="Courier New"/>
              </a:rPr>
              <a:t>pop()</a:t>
            </a:r>
            <a:r>
              <a:rPr lang="en" sz="900">
                <a:solidFill>
                  <a:schemeClr val="dk1"/>
                </a:solidFill>
                <a:highlight>
                  <a:srgbClr val="F9FAFC"/>
                </a:highlight>
              </a:rPr>
              <a:t> method.Since set is an unordered data type, there is no way of determining which item will be popped. It is completely arbitrary.We can also remove all the items from a set using the </a:t>
            </a:r>
            <a:r>
              <a:rPr lang="en" sz="900">
                <a:solidFill>
                  <a:schemeClr val="dk1"/>
                </a:solidFill>
                <a:highlight>
                  <a:srgbClr val="F5F5F5"/>
                </a:highlight>
                <a:latin typeface="Courier New"/>
                <a:ea typeface="Courier New"/>
                <a:cs typeface="Courier New"/>
                <a:sym typeface="Courier New"/>
              </a:rPr>
              <a:t>clear()</a:t>
            </a:r>
            <a:r>
              <a:rPr lang="en" sz="900">
                <a:solidFill>
                  <a:schemeClr val="dk1"/>
                </a:solidFill>
                <a:highlight>
                  <a:srgbClr val="F9FAFC"/>
                </a:highlight>
              </a:rPr>
              <a:t> method.A particular item can be removed from a set using the methods </a:t>
            </a:r>
            <a:r>
              <a:rPr lang="en" sz="900">
                <a:solidFill>
                  <a:schemeClr val="dk1"/>
                </a:solidFill>
                <a:highlight>
                  <a:srgbClr val="F5F5F5"/>
                </a:highlight>
                <a:latin typeface="Courier New"/>
                <a:ea typeface="Courier New"/>
                <a:cs typeface="Courier New"/>
                <a:sym typeface="Courier New"/>
              </a:rPr>
              <a:t>discard()</a:t>
            </a:r>
            <a:r>
              <a:rPr lang="en" sz="900">
                <a:solidFill>
                  <a:schemeClr val="dk1"/>
                </a:solidFill>
                <a:highlight>
                  <a:srgbClr val="F9FAFC"/>
                </a:highlight>
              </a:rPr>
              <a:t> and </a:t>
            </a:r>
            <a:r>
              <a:rPr lang="en" sz="900">
                <a:solidFill>
                  <a:schemeClr val="dk1"/>
                </a:solidFill>
                <a:highlight>
                  <a:srgbClr val="F5F5F5"/>
                </a:highlight>
                <a:latin typeface="Courier New"/>
                <a:ea typeface="Courier New"/>
                <a:cs typeface="Courier New"/>
                <a:sym typeface="Courier New"/>
              </a:rPr>
              <a:t>remove()</a:t>
            </a:r>
            <a:r>
              <a:rPr lang="en" sz="900">
                <a:solidFill>
                  <a:schemeClr val="dk1"/>
                </a:solidFill>
                <a:highlight>
                  <a:srgbClr val="F9FAFC"/>
                </a:highlight>
              </a:rPr>
              <a:t>.The only difference between the two is that the </a:t>
            </a:r>
            <a:r>
              <a:rPr lang="en" sz="900">
                <a:solidFill>
                  <a:schemeClr val="dk1"/>
                </a:solidFill>
                <a:highlight>
                  <a:srgbClr val="F5F5F5"/>
                </a:highlight>
                <a:latin typeface="Courier New"/>
                <a:ea typeface="Courier New"/>
                <a:cs typeface="Courier New"/>
                <a:sym typeface="Courier New"/>
              </a:rPr>
              <a:t>discard()</a:t>
            </a:r>
            <a:r>
              <a:rPr lang="en" sz="900">
                <a:solidFill>
                  <a:schemeClr val="dk1"/>
                </a:solidFill>
                <a:highlight>
                  <a:srgbClr val="F9FAFC"/>
                </a:highlight>
              </a:rPr>
              <a:t> function leaves a set unchanged if the element is not present in the set. </a:t>
            </a:r>
            <a:endParaRPr sz="900">
              <a:solidFill>
                <a:schemeClr val="dk1"/>
              </a:solidFill>
              <a:highlight>
                <a:srgbClr val="F9FAFC"/>
              </a:highlight>
            </a:endParaRPr>
          </a:p>
          <a:p>
            <a:pPr indent="0" lvl="0" marL="0" rtl="0" algn="l">
              <a:lnSpc>
                <a:spcPct val="100000"/>
              </a:lnSpc>
              <a:spcBef>
                <a:spcPts val="900"/>
              </a:spcBef>
              <a:spcAft>
                <a:spcPts val="0"/>
              </a:spcAft>
              <a:buNone/>
            </a:pPr>
            <a:r>
              <a:rPr b="1" lang="en" sz="900">
                <a:solidFill>
                  <a:srgbClr val="25265E"/>
                </a:solidFill>
                <a:highlight>
                  <a:srgbClr val="F9FAFC"/>
                </a:highlight>
              </a:rPr>
              <a:t>Other</a:t>
            </a:r>
            <a:r>
              <a:rPr b="1" lang="en" sz="900">
                <a:solidFill>
                  <a:srgbClr val="25265E"/>
                </a:solidFill>
                <a:highlight>
                  <a:srgbClr val="F9FAFC"/>
                </a:highlight>
              </a:rPr>
              <a:t> </a:t>
            </a:r>
            <a:r>
              <a:rPr b="1" lang="en" sz="900">
                <a:solidFill>
                  <a:srgbClr val="25265E"/>
                </a:solidFill>
                <a:highlight>
                  <a:srgbClr val="F9FAFC"/>
                </a:highlight>
              </a:rPr>
              <a:t>Python Set Methods</a:t>
            </a:r>
            <a:endParaRPr b="1" sz="900">
              <a:solidFill>
                <a:srgbClr val="25265E"/>
              </a:solidFill>
              <a:highlight>
                <a:srgbClr val="F9FAFC"/>
              </a:highlight>
            </a:endParaRPr>
          </a:p>
          <a:p>
            <a:pPr indent="0" lvl="0" marL="0" rtl="0" algn="l">
              <a:spcBef>
                <a:spcPts val="900"/>
              </a:spcBef>
              <a:spcAft>
                <a:spcPts val="0"/>
              </a:spcAft>
              <a:buNone/>
            </a:pPr>
            <a:r>
              <a:rPr lang="en" sz="900">
                <a:solidFill>
                  <a:srgbClr val="25265E"/>
                </a:solidFill>
                <a:highlight>
                  <a:srgbClr val="F8FAFF"/>
                </a:highlight>
              </a:rPr>
              <a:t>add()				Adds an element to the set</a:t>
            </a:r>
            <a:endParaRPr sz="900">
              <a:solidFill>
                <a:srgbClr val="25265E"/>
              </a:solidFill>
              <a:highlight>
                <a:srgbClr val="F8FAFF"/>
              </a:highlight>
            </a:endParaRPr>
          </a:p>
          <a:p>
            <a:pPr indent="0" lvl="0" marL="0" rtl="0" algn="l">
              <a:spcBef>
                <a:spcPts val="0"/>
              </a:spcBef>
              <a:spcAft>
                <a:spcPts val="0"/>
              </a:spcAft>
              <a:buNone/>
            </a:pPr>
            <a:r>
              <a:rPr lang="en" sz="900">
                <a:solidFill>
                  <a:srgbClr val="25265E"/>
                </a:solidFill>
                <a:highlight>
                  <a:srgbClr val="F8FAFF"/>
                </a:highlight>
              </a:rPr>
              <a:t>clear()				Removes all elements from the set</a:t>
            </a:r>
            <a:endParaRPr sz="900">
              <a:solidFill>
                <a:srgbClr val="25265E"/>
              </a:solidFill>
              <a:highlight>
                <a:srgbClr val="F8FAFF"/>
              </a:highlight>
            </a:endParaRPr>
          </a:p>
          <a:p>
            <a:pPr indent="0" lvl="0" marL="0" rtl="0" algn="l">
              <a:spcBef>
                <a:spcPts val="0"/>
              </a:spcBef>
              <a:spcAft>
                <a:spcPts val="0"/>
              </a:spcAft>
              <a:buNone/>
            </a:pPr>
            <a:r>
              <a:rPr lang="en" sz="900">
                <a:solidFill>
                  <a:srgbClr val="25265E"/>
                </a:solidFill>
                <a:highlight>
                  <a:srgbClr val="F8FAFF"/>
                </a:highlight>
              </a:rPr>
              <a:t>copy()				Returns a copy of the set</a:t>
            </a:r>
            <a:endParaRPr sz="900">
              <a:solidFill>
                <a:srgbClr val="25265E"/>
              </a:solidFill>
              <a:highlight>
                <a:srgbClr val="F8FAFF"/>
              </a:highlight>
            </a:endParaRPr>
          </a:p>
          <a:p>
            <a:pPr indent="0" lvl="0" marL="0" rtl="0" algn="l">
              <a:spcBef>
                <a:spcPts val="0"/>
              </a:spcBef>
              <a:spcAft>
                <a:spcPts val="0"/>
              </a:spcAft>
              <a:buNone/>
            </a:pPr>
            <a:r>
              <a:rPr lang="en" sz="900">
                <a:solidFill>
                  <a:srgbClr val="25265E"/>
                </a:solidFill>
                <a:highlight>
                  <a:srgbClr val="F8FAFF"/>
                </a:highlight>
              </a:rPr>
              <a:t>difference()			Returns the difference of two or more sets as a new set</a:t>
            </a:r>
            <a:endParaRPr sz="900">
              <a:solidFill>
                <a:srgbClr val="25265E"/>
              </a:solidFill>
              <a:highlight>
                <a:srgbClr val="F8FAFF"/>
              </a:highlight>
            </a:endParaRPr>
          </a:p>
          <a:p>
            <a:pPr indent="0" lvl="0" marL="0" rtl="0" algn="l">
              <a:spcBef>
                <a:spcPts val="0"/>
              </a:spcBef>
              <a:spcAft>
                <a:spcPts val="0"/>
              </a:spcAft>
              <a:buNone/>
            </a:pPr>
            <a:r>
              <a:rPr lang="en" sz="900">
                <a:solidFill>
                  <a:srgbClr val="25265E"/>
                </a:solidFill>
                <a:highlight>
                  <a:srgbClr val="F8FAFF"/>
                </a:highlight>
              </a:rPr>
              <a:t>difference_update()		Removes all elements of another set from this set</a:t>
            </a:r>
            <a:endParaRPr sz="900">
              <a:solidFill>
                <a:srgbClr val="25265E"/>
              </a:solidFill>
              <a:highlight>
                <a:srgbClr val="F8FAFF"/>
              </a:highlight>
            </a:endParaRPr>
          </a:p>
          <a:p>
            <a:pPr indent="0" lvl="0" marL="0" rtl="0" algn="l">
              <a:spcBef>
                <a:spcPts val="0"/>
              </a:spcBef>
              <a:spcAft>
                <a:spcPts val="0"/>
              </a:spcAft>
              <a:buNone/>
            </a:pPr>
            <a:r>
              <a:rPr lang="en" sz="900">
                <a:solidFill>
                  <a:srgbClr val="25265E"/>
                </a:solidFill>
                <a:highlight>
                  <a:srgbClr val="F8FAFF"/>
                </a:highlight>
              </a:rPr>
              <a:t>discard()				Removes an element from the set if it is a member. (Do nothing if the element is not in set)</a:t>
            </a:r>
            <a:endParaRPr sz="900">
              <a:solidFill>
                <a:srgbClr val="25265E"/>
              </a:solidFill>
              <a:highlight>
                <a:srgbClr val="F8FAFF"/>
              </a:highlight>
            </a:endParaRPr>
          </a:p>
          <a:p>
            <a:pPr indent="0" lvl="0" marL="0" rtl="0" algn="l">
              <a:spcBef>
                <a:spcPts val="0"/>
              </a:spcBef>
              <a:spcAft>
                <a:spcPts val="0"/>
              </a:spcAft>
              <a:buNone/>
            </a:pPr>
            <a:r>
              <a:rPr lang="en" sz="900">
                <a:solidFill>
                  <a:srgbClr val="25265E"/>
                </a:solidFill>
                <a:highlight>
                  <a:srgbClr val="F8FAFF"/>
                </a:highlight>
              </a:rPr>
              <a:t>intersection()			Returns the intersection of two sets as a new set</a:t>
            </a:r>
            <a:endParaRPr sz="900">
              <a:solidFill>
                <a:srgbClr val="25265E"/>
              </a:solidFill>
              <a:highlight>
                <a:srgbClr val="F8FAFF"/>
              </a:highlight>
            </a:endParaRPr>
          </a:p>
          <a:p>
            <a:pPr indent="0" lvl="0" marL="0" rtl="0" algn="l">
              <a:spcBef>
                <a:spcPts val="0"/>
              </a:spcBef>
              <a:spcAft>
                <a:spcPts val="0"/>
              </a:spcAft>
              <a:buNone/>
            </a:pPr>
            <a:r>
              <a:rPr lang="en" sz="900">
                <a:solidFill>
                  <a:srgbClr val="25265E"/>
                </a:solidFill>
                <a:highlight>
                  <a:srgbClr val="F8FAFF"/>
                </a:highlight>
              </a:rPr>
              <a:t>intersection_update()		Updates the set with the intersection of itself and another</a:t>
            </a:r>
            <a:endParaRPr sz="900">
              <a:solidFill>
                <a:srgbClr val="25265E"/>
              </a:solidFill>
              <a:highlight>
                <a:srgbClr val="F8FAFF"/>
              </a:highlight>
            </a:endParaRPr>
          </a:p>
          <a:p>
            <a:pPr indent="0" lvl="0" marL="0" rtl="0" algn="l">
              <a:spcBef>
                <a:spcPts val="0"/>
              </a:spcBef>
              <a:spcAft>
                <a:spcPts val="0"/>
              </a:spcAft>
              <a:buNone/>
            </a:pPr>
            <a:r>
              <a:rPr lang="en" sz="900">
                <a:solidFill>
                  <a:srgbClr val="25265E"/>
                </a:solidFill>
                <a:highlight>
                  <a:srgbClr val="F8FAFF"/>
                </a:highlight>
              </a:rPr>
              <a:t>isdisjoint()			Returns </a:t>
            </a:r>
            <a:r>
              <a:rPr lang="en" sz="900">
                <a:solidFill>
                  <a:srgbClr val="25265E"/>
                </a:solidFill>
                <a:highlight>
                  <a:srgbClr val="F5F5F5"/>
                </a:highlight>
                <a:latin typeface="Courier New"/>
                <a:ea typeface="Courier New"/>
                <a:cs typeface="Courier New"/>
                <a:sym typeface="Courier New"/>
              </a:rPr>
              <a:t>True</a:t>
            </a:r>
            <a:r>
              <a:rPr lang="en" sz="900">
                <a:solidFill>
                  <a:srgbClr val="25265E"/>
                </a:solidFill>
                <a:highlight>
                  <a:srgbClr val="F8FAFF"/>
                </a:highlight>
              </a:rPr>
              <a:t> if two sets have a null intersection</a:t>
            </a:r>
            <a:endParaRPr sz="900">
              <a:solidFill>
                <a:srgbClr val="25265E"/>
              </a:solidFill>
              <a:highlight>
                <a:srgbClr val="F8FAFF"/>
              </a:highlight>
            </a:endParaRPr>
          </a:p>
          <a:p>
            <a:pPr indent="0" lvl="0" marL="0" rtl="0" algn="l">
              <a:spcBef>
                <a:spcPts val="0"/>
              </a:spcBef>
              <a:spcAft>
                <a:spcPts val="0"/>
              </a:spcAft>
              <a:buNone/>
            </a:pPr>
            <a:r>
              <a:rPr lang="en" sz="900">
                <a:solidFill>
                  <a:srgbClr val="25265E"/>
                </a:solidFill>
                <a:highlight>
                  <a:srgbClr val="F8FAFF"/>
                </a:highlight>
              </a:rPr>
              <a:t>issubset()			Returns </a:t>
            </a:r>
            <a:r>
              <a:rPr lang="en" sz="900">
                <a:solidFill>
                  <a:srgbClr val="25265E"/>
                </a:solidFill>
                <a:highlight>
                  <a:srgbClr val="F5F5F5"/>
                </a:highlight>
                <a:latin typeface="Courier New"/>
                <a:ea typeface="Courier New"/>
                <a:cs typeface="Courier New"/>
                <a:sym typeface="Courier New"/>
              </a:rPr>
              <a:t>True</a:t>
            </a:r>
            <a:r>
              <a:rPr lang="en" sz="900">
                <a:solidFill>
                  <a:srgbClr val="25265E"/>
                </a:solidFill>
                <a:highlight>
                  <a:srgbClr val="F8FAFF"/>
                </a:highlight>
              </a:rPr>
              <a:t> if another set contains this set</a:t>
            </a:r>
            <a:endParaRPr sz="900">
              <a:solidFill>
                <a:srgbClr val="25265E"/>
              </a:solidFill>
              <a:highlight>
                <a:srgbClr val="F8FAFF"/>
              </a:highlight>
            </a:endParaRPr>
          </a:p>
          <a:p>
            <a:pPr indent="0" lvl="0" marL="0" rtl="0" algn="l">
              <a:spcBef>
                <a:spcPts val="0"/>
              </a:spcBef>
              <a:spcAft>
                <a:spcPts val="0"/>
              </a:spcAft>
              <a:buNone/>
            </a:pPr>
            <a:r>
              <a:rPr lang="en" sz="900">
                <a:solidFill>
                  <a:srgbClr val="25265E"/>
                </a:solidFill>
                <a:highlight>
                  <a:srgbClr val="F8FAFF"/>
                </a:highlight>
              </a:rPr>
              <a:t>issuperset()			Returns </a:t>
            </a:r>
            <a:r>
              <a:rPr lang="en" sz="900">
                <a:solidFill>
                  <a:srgbClr val="25265E"/>
                </a:solidFill>
                <a:highlight>
                  <a:srgbClr val="F5F5F5"/>
                </a:highlight>
                <a:latin typeface="Courier New"/>
                <a:ea typeface="Courier New"/>
                <a:cs typeface="Courier New"/>
                <a:sym typeface="Courier New"/>
              </a:rPr>
              <a:t>True</a:t>
            </a:r>
            <a:r>
              <a:rPr lang="en" sz="900">
                <a:solidFill>
                  <a:srgbClr val="25265E"/>
                </a:solidFill>
                <a:highlight>
                  <a:srgbClr val="F8FAFF"/>
                </a:highlight>
              </a:rPr>
              <a:t> if this set contains another set</a:t>
            </a:r>
            <a:endParaRPr sz="900">
              <a:solidFill>
                <a:srgbClr val="25265E"/>
              </a:solidFill>
              <a:highlight>
                <a:srgbClr val="F8FAFF"/>
              </a:highlight>
            </a:endParaRPr>
          </a:p>
          <a:p>
            <a:pPr indent="0" lvl="0" marL="0" rtl="0" algn="l">
              <a:spcBef>
                <a:spcPts val="0"/>
              </a:spcBef>
              <a:spcAft>
                <a:spcPts val="0"/>
              </a:spcAft>
              <a:buNone/>
            </a:pPr>
            <a:r>
              <a:rPr lang="en" sz="900">
                <a:solidFill>
                  <a:srgbClr val="25265E"/>
                </a:solidFill>
                <a:highlight>
                  <a:srgbClr val="F8FAFF"/>
                </a:highlight>
              </a:rPr>
              <a:t>pop()				Removes and returns an arbitrary set element. Raises </a:t>
            </a:r>
            <a:r>
              <a:rPr lang="en" sz="900">
                <a:solidFill>
                  <a:srgbClr val="25265E"/>
                </a:solidFill>
                <a:highlight>
                  <a:srgbClr val="F5F5F5"/>
                </a:highlight>
                <a:latin typeface="Courier New"/>
                <a:ea typeface="Courier New"/>
                <a:cs typeface="Courier New"/>
                <a:sym typeface="Courier New"/>
              </a:rPr>
              <a:t>KeyError</a:t>
            </a:r>
            <a:r>
              <a:rPr lang="en" sz="900">
                <a:solidFill>
                  <a:srgbClr val="25265E"/>
                </a:solidFill>
                <a:highlight>
                  <a:srgbClr val="F8FAFF"/>
                </a:highlight>
              </a:rPr>
              <a:t> if the set is empty</a:t>
            </a:r>
            <a:endParaRPr sz="900">
              <a:solidFill>
                <a:srgbClr val="25265E"/>
              </a:solidFill>
              <a:highlight>
                <a:srgbClr val="F8FAFF"/>
              </a:highlight>
            </a:endParaRPr>
          </a:p>
          <a:p>
            <a:pPr indent="0" lvl="0" marL="0" rtl="0" algn="l">
              <a:spcBef>
                <a:spcPts val="0"/>
              </a:spcBef>
              <a:spcAft>
                <a:spcPts val="0"/>
              </a:spcAft>
              <a:buNone/>
            </a:pPr>
            <a:r>
              <a:rPr lang="en" sz="900">
                <a:solidFill>
                  <a:srgbClr val="25265E"/>
                </a:solidFill>
                <a:highlight>
                  <a:srgbClr val="F8FAFF"/>
                </a:highlight>
              </a:rPr>
              <a:t>remove()			Removes an element from the set. If the element is not a member, raises a </a:t>
            </a:r>
            <a:r>
              <a:rPr lang="en" sz="900">
                <a:solidFill>
                  <a:srgbClr val="25265E"/>
                </a:solidFill>
                <a:highlight>
                  <a:srgbClr val="F5F5F5"/>
                </a:highlight>
                <a:latin typeface="Courier New"/>
                <a:ea typeface="Courier New"/>
                <a:cs typeface="Courier New"/>
                <a:sym typeface="Courier New"/>
              </a:rPr>
              <a:t>KeyError</a:t>
            </a:r>
            <a:endParaRPr sz="900">
              <a:solidFill>
                <a:srgbClr val="25265E"/>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25265E"/>
                </a:solidFill>
                <a:highlight>
                  <a:srgbClr val="F8FAFF"/>
                </a:highlight>
              </a:rPr>
              <a:t>symmetric_difference()		Returns the symmetric difference of two sets as a new set</a:t>
            </a:r>
            <a:endParaRPr sz="900">
              <a:solidFill>
                <a:srgbClr val="25265E"/>
              </a:solidFill>
              <a:highlight>
                <a:srgbClr val="F8FAFF"/>
              </a:highlight>
            </a:endParaRPr>
          </a:p>
          <a:p>
            <a:pPr indent="0" lvl="0" marL="0" rtl="0" algn="l">
              <a:spcBef>
                <a:spcPts val="0"/>
              </a:spcBef>
              <a:spcAft>
                <a:spcPts val="0"/>
              </a:spcAft>
              <a:buNone/>
            </a:pPr>
            <a:r>
              <a:rPr lang="en" sz="900">
                <a:solidFill>
                  <a:srgbClr val="25265E"/>
                </a:solidFill>
                <a:highlight>
                  <a:srgbClr val="F8FAFF"/>
                </a:highlight>
              </a:rPr>
              <a:t>symmetric_difference_update()	Updates a set with the symmetric difference of itself and another</a:t>
            </a:r>
            <a:endParaRPr sz="900">
              <a:solidFill>
                <a:srgbClr val="25265E"/>
              </a:solidFill>
              <a:highlight>
                <a:srgbClr val="F8FAFF"/>
              </a:highlight>
            </a:endParaRPr>
          </a:p>
          <a:p>
            <a:pPr indent="0" lvl="0" marL="0" rtl="0" algn="l">
              <a:spcBef>
                <a:spcPts val="0"/>
              </a:spcBef>
              <a:spcAft>
                <a:spcPts val="0"/>
              </a:spcAft>
              <a:buNone/>
            </a:pPr>
            <a:r>
              <a:rPr lang="en" sz="900">
                <a:solidFill>
                  <a:srgbClr val="25265E"/>
                </a:solidFill>
                <a:highlight>
                  <a:srgbClr val="F8FAFF"/>
                </a:highlight>
              </a:rPr>
              <a:t>union()				Returns the union of sets in a new set</a:t>
            </a:r>
            <a:endParaRPr sz="900">
              <a:solidFill>
                <a:srgbClr val="25265E"/>
              </a:solidFill>
              <a:highlight>
                <a:srgbClr val="F8FAFF"/>
              </a:highlight>
            </a:endParaRPr>
          </a:p>
          <a:p>
            <a:pPr indent="0" lvl="0" marL="0" rtl="0" algn="l">
              <a:spcBef>
                <a:spcPts val="0"/>
              </a:spcBef>
              <a:spcAft>
                <a:spcPts val="0"/>
              </a:spcAft>
              <a:buNone/>
            </a:pPr>
            <a:r>
              <a:rPr lang="en" sz="900">
                <a:solidFill>
                  <a:srgbClr val="25265E"/>
                </a:solidFill>
                <a:highlight>
                  <a:srgbClr val="F8FAFF"/>
                </a:highlight>
              </a:rPr>
              <a:t>update()				Updates the set with the union of itself and others</a:t>
            </a:r>
            <a:endParaRPr sz="900">
              <a:solidFill>
                <a:srgbClr val="25265E"/>
              </a:solidFill>
              <a:highlight>
                <a:srgbClr val="F8FAFF"/>
              </a:highlight>
            </a:endParaRPr>
          </a:p>
          <a:p>
            <a:pPr indent="0" lvl="0" marL="0" rtl="0" algn="l">
              <a:lnSpc>
                <a:spcPct val="166666"/>
              </a:lnSpc>
              <a:spcBef>
                <a:spcPts val="0"/>
              </a:spcBef>
              <a:spcAft>
                <a:spcPts val="0"/>
              </a:spcAft>
              <a:buNone/>
            </a:pPr>
            <a:r>
              <a:t/>
            </a:r>
            <a:endParaRPr sz="900">
              <a:solidFill>
                <a:schemeClr val="dk1"/>
              </a:solidFill>
              <a:highlight>
                <a:srgbClr val="F9FAFC"/>
              </a:highlight>
            </a:endParaRPr>
          </a:p>
          <a:p>
            <a:pPr indent="0" lvl="0" marL="0" rtl="0" algn="l">
              <a:lnSpc>
                <a:spcPct val="166666"/>
              </a:lnSpc>
              <a:spcBef>
                <a:spcPts val="1200"/>
              </a:spcBef>
              <a:spcAft>
                <a:spcPts val="0"/>
              </a:spcAft>
              <a:buNone/>
            </a:pPr>
            <a:r>
              <a:t/>
            </a:r>
            <a:endParaRPr sz="900">
              <a:solidFill>
                <a:schemeClr val="dk1"/>
              </a:solidFill>
              <a:highlight>
                <a:srgbClr val="F9FAFC"/>
              </a:highlight>
            </a:endParaRPr>
          </a:p>
          <a:p>
            <a:pPr indent="0" lvl="0" marL="0" rtl="0" algn="l">
              <a:lnSpc>
                <a:spcPct val="166666"/>
              </a:lnSpc>
              <a:spcBef>
                <a:spcPts val="1200"/>
              </a:spcBef>
              <a:spcAft>
                <a:spcPts val="0"/>
              </a:spcAft>
              <a:buClr>
                <a:schemeClr val="dk1"/>
              </a:buClr>
              <a:buSzPts val="1100"/>
              <a:buFont typeface="Arial"/>
              <a:buNone/>
            </a:pPr>
            <a:r>
              <a:t/>
            </a:r>
            <a:endParaRPr sz="900">
              <a:solidFill>
                <a:schemeClr val="dk1"/>
              </a:solidFill>
              <a:highlight>
                <a:srgbClr val="F9FAFC"/>
              </a:highlight>
            </a:endParaRPr>
          </a:p>
          <a:p>
            <a:pPr indent="0" lvl="0" marL="0" rtl="0" algn="l">
              <a:spcBef>
                <a:spcPts val="12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239050" y="341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rgbClr val="25265E"/>
                </a:solidFill>
                <a:highlight>
                  <a:srgbClr val="F9FAFC"/>
                </a:highlight>
              </a:rPr>
              <a:t>Python Set Operations</a:t>
            </a:r>
            <a:endParaRPr b="1" sz="1800">
              <a:solidFill>
                <a:srgbClr val="25265E"/>
              </a:solidFill>
              <a:highlight>
                <a:srgbClr val="F9FAFC"/>
              </a:highlight>
            </a:endParaRPr>
          </a:p>
          <a:p>
            <a:pPr indent="0" lvl="0" marL="0" rtl="0" algn="l">
              <a:spcBef>
                <a:spcPts val="900"/>
              </a:spcBef>
              <a:spcAft>
                <a:spcPts val="0"/>
              </a:spcAft>
              <a:buNone/>
            </a:pPr>
            <a:r>
              <a:t/>
            </a:r>
            <a:endParaRPr/>
          </a:p>
        </p:txBody>
      </p:sp>
      <p:sp>
        <p:nvSpPr>
          <p:cNvPr id="144" name="Google Shape;144;p24"/>
          <p:cNvSpPr txBox="1"/>
          <p:nvPr>
            <p:ph idx="1" type="body"/>
          </p:nvPr>
        </p:nvSpPr>
        <p:spPr>
          <a:xfrm>
            <a:off x="194225" y="410675"/>
            <a:ext cx="8949900" cy="472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900">
                <a:solidFill>
                  <a:schemeClr val="dk1"/>
                </a:solidFill>
                <a:highlight>
                  <a:srgbClr val="F9FAFC"/>
                </a:highlight>
              </a:rPr>
              <a:t>Sets can be used to carry out mathematical set operations like union, intersection, difference and symmetric difference. We can do this with operators or methods.</a:t>
            </a:r>
            <a:endParaRPr sz="900"/>
          </a:p>
        </p:txBody>
      </p:sp>
      <p:pic>
        <p:nvPicPr>
          <p:cNvPr id="145" name="Google Shape;145;p24"/>
          <p:cNvPicPr preferRelativeResize="0"/>
          <p:nvPr/>
        </p:nvPicPr>
        <p:blipFill>
          <a:blip r:embed="rId3">
            <a:alphaModFix/>
          </a:blip>
          <a:stretch>
            <a:fillRect/>
          </a:stretch>
        </p:blipFill>
        <p:spPr>
          <a:xfrm>
            <a:off x="827170" y="710375"/>
            <a:ext cx="2452425" cy="1702600"/>
          </a:xfrm>
          <a:prstGeom prst="rect">
            <a:avLst/>
          </a:prstGeom>
          <a:noFill/>
          <a:ln>
            <a:noFill/>
          </a:ln>
        </p:spPr>
      </p:pic>
      <p:sp>
        <p:nvSpPr>
          <p:cNvPr id="146" name="Google Shape;146;p24"/>
          <p:cNvSpPr txBox="1"/>
          <p:nvPr/>
        </p:nvSpPr>
        <p:spPr>
          <a:xfrm>
            <a:off x="239050" y="2412975"/>
            <a:ext cx="4049100" cy="388500"/>
          </a:xfrm>
          <a:prstGeom prst="rect">
            <a:avLst/>
          </a:prstGeom>
          <a:noFill/>
          <a:ln>
            <a:noFill/>
          </a:ln>
        </p:spPr>
        <p:txBody>
          <a:bodyPr anchorCtr="0" anchor="t" bIns="91425" lIns="91425" spcFirstLastPara="1" rIns="91425" wrap="square" tIns="91425">
            <a:noAutofit/>
          </a:bodyPr>
          <a:lstStyle/>
          <a:p>
            <a:pPr indent="0" lvl="0" marL="0" rtl="0" algn="l">
              <a:lnSpc>
                <a:spcPct val="166666"/>
              </a:lnSpc>
              <a:spcBef>
                <a:spcPts val="0"/>
              </a:spcBef>
              <a:spcAft>
                <a:spcPts val="0"/>
              </a:spcAft>
              <a:buClr>
                <a:schemeClr val="dk1"/>
              </a:buClr>
              <a:buSzPts val="1100"/>
              <a:buFont typeface="Arial"/>
              <a:buNone/>
            </a:pPr>
            <a:r>
              <a:rPr lang="en" sz="900">
                <a:solidFill>
                  <a:schemeClr val="dk1"/>
                </a:solidFill>
                <a:highlight>
                  <a:srgbClr val="F9FAFC"/>
                </a:highlight>
              </a:rPr>
              <a:t>Union of </a:t>
            </a:r>
            <a:r>
              <a:rPr lang="en" sz="900">
                <a:solidFill>
                  <a:schemeClr val="dk1"/>
                </a:solidFill>
                <a:highlight>
                  <a:srgbClr val="F5F5F5"/>
                </a:highlight>
                <a:latin typeface="Courier New"/>
                <a:ea typeface="Courier New"/>
                <a:cs typeface="Courier New"/>
                <a:sym typeface="Courier New"/>
              </a:rPr>
              <a:t>A</a:t>
            </a:r>
            <a:r>
              <a:rPr lang="en" sz="900">
                <a:solidFill>
                  <a:schemeClr val="dk1"/>
                </a:solidFill>
                <a:highlight>
                  <a:srgbClr val="F9FAFC"/>
                </a:highlight>
              </a:rPr>
              <a:t> and </a:t>
            </a:r>
            <a:r>
              <a:rPr lang="en" sz="900">
                <a:solidFill>
                  <a:schemeClr val="dk1"/>
                </a:solidFill>
                <a:highlight>
                  <a:srgbClr val="F5F5F5"/>
                </a:highlight>
                <a:latin typeface="Courier New"/>
                <a:ea typeface="Courier New"/>
                <a:cs typeface="Courier New"/>
                <a:sym typeface="Courier New"/>
              </a:rPr>
              <a:t>B</a:t>
            </a:r>
            <a:r>
              <a:rPr lang="en" sz="900">
                <a:solidFill>
                  <a:schemeClr val="dk1"/>
                </a:solidFill>
                <a:highlight>
                  <a:srgbClr val="F9FAFC"/>
                </a:highlight>
              </a:rPr>
              <a:t> is a set of all elements from both sets.Union is performed using </a:t>
            </a:r>
            <a:r>
              <a:rPr lang="en" sz="900">
                <a:solidFill>
                  <a:schemeClr val="dk1"/>
                </a:solidFill>
                <a:highlight>
                  <a:srgbClr val="F5F5F5"/>
                </a:highlight>
                <a:latin typeface="Courier New"/>
                <a:ea typeface="Courier New"/>
                <a:cs typeface="Courier New"/>
                <a:sym typeface="Courier New"/>
              </a:rPr>
              <a:t>|</a:t>
            </a:r>
            <a:r>
              <a:rPr lang="en" sz="900">
                <a:solidFill>
                  <a:schemeClr val="dk1"/>
                </a:solidFill>
                <a:highlight>
                  <a:srgbClr val="F9FAFC"/>
                </a:highlight>
              </a:rPr>
              <a:t> operator. Same can be accomplished using the </a:t>
            </a:r>
            <a:r>
              <a:rPr lang="en" sz="900">
                <a:solidFill>
                  <a:schemeClr val="dk1"/>
                </a:solidFill>
                <a:highlight>
                  <a:srgbClr val="F5F5F5"/>
                </a:highlight>
                <a:latin typeface="Courier New"/>
                <a:ea typeface="Courier New"/>
                <a:cs typeface="Courier New"/>
                <a:sym typeface="Courier New"/>
              </a:rPr>
              <a:t>union()</a:t>
            </a:r>
            <a:r>
              <a:rPr lang="en" sz="900">
                <a:solidFill>
                  <a:schemeClr val="dk1"/>
                </a:solidFill>
                <a:highlight>
                  <a:srgbClr val="F9FAFC"/>
                </a:highlight>
              </a:rPr>
              <a:t> method.</a:t>
            </a:r>
            <a:endParaRPr sz="900">
              <a:solidFill>
                <a:schemeClr val="dk1"/>
              </a:solidFill>
              <a:highlight>
                <a:srgbClr val="F9FAFC"/>
              </a:highlight>
            </a:endParaRPr>
          </a:p>
          <a:p>
            <a:pPr indent="0" lvl="0" marL="0" rtl="0" algn="l">
              <a:spcBef>
                <a:spcPts val="1200"/>
              </a:spcBef>
              <a:spcAft>
                <a:spcPts val="0"/>
              </a:spcAft>
              <a:buNone/>
            </a:pPr>
            <a:r>
              <a:t/>
            </a:r>
            <a:endParaRPr/>
          </a:p>
        </p:txBody>
      </p:sp>
      <p:cxnSp>
        <p:nvCxnSpPr>
          <p:cNvPr id="147" name="Google Shape;147;p24"/>
          <p:cNvCxnSpPr/>
          <p:nvPr/>
        </p:nvCxnSpPr>
        <p:spPr>
          <a:xfrm>
            <a:off x="4661650" y="844175"/>
            <a:ext cx="30000" cy="42732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24"/>
          <p:cNvCxnSpPr/>
          <p:nvPr/>
        </p:nvCxnSpPr>
        <p:spPr>
          <a:xfrm flipH="1" rot="10800000">
            <a:off x="283875" y="3010625"/>
            <a:ext cx="8740500" cy="7500"/>
          </a:xfrm>
          <a:prstGeom prst="straightConnector1">
            <a:avLst/>
          </a:prstGeom>
          <a:noFill/>
          <a:ln cap="flat" cmpd="sng" w="9525">
            <a:solidFill>
              <a:schemeClr val="dk2"/>
            </a:solidFill>
            <a:prstDash val="solid"/>
            <a:round/>
            <a:headEnd len="med" w="med" type="none"/>
            <a:tailEnd len="med" w="med" type="none"/>
          </a:ln>
        </p:spPr>
      </p:cxnSp>
      <p:pic>
        <p:nvPicPr>
          <p:cNvPr id="149" name="Google Shape;149;p24"/>
          <p:cNvPicPr preferRelativeResize="0"/>
          <p:nvPr/>
        </p:nvPicPr>
        <p:blipFill rotWithShape="1">
          <a:blip r:embed="rId4">
            <a:alphaModFix/>
          </a:blip>
          <a:srcRect b="0" l="0" r="0" t="0"/>
          <a:stretch/>
        </p:blipFill>
        <p:spPr>
          <a:xfrm>
            <a:off x="4878775" y="710375"/>
            <a:ext cx="2436365" cy="1702600"/>
          </a:xfrm>
          <a:prstGeom prst="rect">
            <a:avLst/>
          </a:prstGeom>
          <a:noFill/>
          <a:ln>
            <a:noFill/>
          </a:ln>
        </p:spPr>
      </p:pic>
      <p:sp>
        <p:nvSpPr>
          <p:cNvPr id="150" name="Google Shape;150;p24"/>
          <p:cNvSpPr txBox="1"/>
          <p:nvPr/>
        </p:nvSpPr>
        <p:spPr>
          <a:xfrm>
            <a:off x="4810800" y="2516525"/>
            <a:ext cx="4228500" cy="509400"/>
          </a:xfrm>
          <a:prstGeom prst="rect">
            <a:avLst/>
          </a:prstGeom>
          <a:noFill/>
          <a:ln>
            <a:noFill/>
          </a:ln>
        </p:spPr>
        <p:txBody>
          <a:bodyPr anchorCtr="0" anchor="t" bIns="91425" lIns="91425" spcFirstLastPara="1" rIns="91425" wrap="square" tIns="91425">
            <a:noAutofit/>
          </a:bodyPr>
          <a:lstStyle/>
          <a:p>
            <a:pPr indent="0" lvl="0" marL="0" rtl="0" algn="l">
              <a:lnSpc>
                <a:spcPct val="166666"/>
              </a:lnSpc>
              <a:spcBef>
                <a:spcPts val="0"/>
              </a:spcBef>
              <a:spcAft>
                <a:spcPts val="1200"/>
              </a:spcAft>
              <a:buNone/>
            </a:pPr>
            <a:r>
              <a:rPr lang="en" sz="900">
                <a:solidFill>
                  <a:schemeClr val="dk1"/>
                </a:solidFill>
                <a:highlight>
                  <a:srgbClr val="F9FAFC"/>
                </a:highlight>
              </a:rPr>
              <a:t>Intersection of </a:t>
            </a:r>
            <a:r>
              <a:rPr lang="en" sz="900">
                <a:solidFill>
                  <a:schemeClr val="dk1"/>
                </a:solidFill>
                <a:highlight>
                  <a:srgbClr val="F5F5F5"/>
                </a:highlight>
                <a:latin typeface="Courier New"/>
                <a:ea typeface="Courier New"/>
                <a:cs typeface="Courier New"/>
                <a:sym typeface="Courier New"/>
              </a:rPr>
              <a:t>A</a:t>
            </a:r>
            <a:r>
              <a:rPr lang="en" sz="900">
                <a:solidFill>
                  <a:schemeClr val="dk1"/>
                </a:solidFill>
                <a:highlight>
                  <a:srgbClr val="F9FAFC"/>
                </a:highlight>
              </a:rPr>
              <a:t> and </a:t>
            </a:r>
            <a:r>
              <a:rPr lang="en" sz="900">
                <a:solidFill>
                  <a:schemeClr val="dk1"/>
                </a:solidFill>
                <a:highlight>
                  <a:srgbClr val="F5F5F5"/>
                </a:highlight>
                <a:latin typeface="Courier New"/>
                <a:ea typeface="Courier New"/>
                <a:cs typeface="Courier New"/>
                <a:sym typeface="Courier New"/>
              </a:rPr>
              <a:t>B</a:t>
            </a:r>
            <a:r>
              <a:rPr lang="en" sz="900">
                <a:solidFill>
                  <a:schemeClr val="dk1"/>
                </a:solidFill>
                <a:highlight>
                  <a:srgbClr val="F9FAFC"/>
                </a:highlight>
              </a:rPr>
              <a:t> is a set of elements that are common in both the sets.Intersection is performed using </a:t>
            </a:r>
            <a:r>
              <a:rPr lang="en" sz="900">
                <a:solidFill>
                  <a:schemeClr val="dk1"/>
                </a:solidFill>
                <a:highlight>
                  <a:srgbClr val="F5F5F5"/>
                </a:highlight>
                <a:latin typeface="Courier New"/>
                <a:ea typeface="Courier New"/>
                <a:cs typeface="Courier New"/>
                <a:sym typeface="Courier New"/>
              </a:rPr>
              <a:t>&amp;</a:t>
            </a:r>
            <a:r>
              <a:rPr lang="en" sz="900">
                <a:solidFill>
                  <a:schemeClr val="dk1"/>
                </a:solidFill>
                <a:highlight>
                  <a:srgbClr val="F9FAFC"/>
                </a:highlight>
              </a:rPr>
              <a:t> operator. </a:t>
            </a:r>
            <a:endParaRPr sz="900"/>
          </a:p>
        </p:txBody>
      </p:sp>
      <p:pic>
        <p:nvPicPr>
          <p:cNvPr id="151" name="Google Shape;151;p24"/>
          <p:cNvPicPr preferRelativeResize="0"/>
          <p:nvPr/>
        </p:nvPicPr>
        <p:blipFill>
          <a:blip r:embed="rId5">
            <a:alphaModFix/>
          </a:blip>
          <a:stretch>
            <a:fillRect/>
          </a:stretch>
        </p:blipFill>
        <p:spPr>
          <a:xfrm>
            <a:off x="866845" y="3070325"/>
            <a:ext cx="2268525" cy="1598175"/>
          </a:xfrm>
          <a:prstGeom prst="rect">
            <a:avLst/>
          </a:prstGeom>
          <a:noFill/>
          <a:ln>
            <a:noFill/>
          </a:ln>
        </p:spPr>
      </p:pic>
      <p:sp>
        <p:nvSpPr>
          <p:cNvPr id="152" name="Google Shape;152;p24"/>
          <p:cNvSpPr txBox="1"/>
          <p:nvPr/>
        </p:nvSpPr>
        <p:spPr>
          <a:xfrm>
            <a:off x="343650" y="4699000"/>
            <a:ext cx="4183500" cy="194100"/>
          </a:xfrm>
          <a:prstGeom prst="rect">
            <a:avLst/>
          </a:prstGeom>
          <a:noFill/>
          <a:ln>
            <a:noFill/>
          </a:ln>
        </p:spPr>
        <p:txBody>
          <a:bodyPr anchorCtr="0" anchor="t" bIns="91425" lIns="91425" spcFirstLastPara="1" rIns="91425" wrap="square" tIns="91425">
            <a:noAutofit/>
          </a:bodyPr>
          <a:lstStyle/>
          <a:p>
            <a:pPr indent="0" lvl="0" marL="0" rtl="0" algn="l">
              <a:lnSpc>
                <a:spcPct val="166666"/>
              </a:lnSpc>
              <a:spcBef>
                <a:spcPts val="0"/>
              </a:spcBef>
              <a:spcAft>
                <a:spcPts val="0"/>
              </a:spcAft>
              <a:buClr>
                <a:schemeClr val="dk1"/>
              </a:buClr>
              <a:buSzPts val="1100"/>
              <a:buFont typeface="Arial"/>
              <a:buNone/>
            </a:pPr>
            <a:r>
              <a:rPr lang="en" sz="700">
                <a:solidFill>
                  <a:schemeClr val="dk1"/>
                </a:solidFill>
                <a:highlight>
                  <a:srgbClr val="F9FAFC"/>
                </a:highlight>
              </a:rPr>
              <a:t>Difference of the set </a:t>
            </a:r>
            <a:r>
              <a:rPr lang="en" sz="700">
                <a:solidFill>
                  <a:schemeClr val="dk1"/>
                </a:solidFill>
                <a:highlight>
                  <a:srgbClr val="F5F5F5"/>
                </a:highlight>
                <a:latin typeface="Courier New"/>
                <a:ea typeface="Courier New"/>
                <a:cs typeface="Courier New"/>
                <a:sym typeface="Courier New"/>
              </a:rPr>
              <a:t>B</a:t>
            </a:r>
            <a:r>
              <a:rPr lang="en" sz="700">
                <a:solidFill>
                  <a:schemeClr val="dk1"/>
                </a:solidFill>
                <a:highlight>
                  <a:srgbClr val="F9FAFC"/>
                </a:highlight>
              </a:rPr>
              <a:t> from set </a:t>
            </a:r>
            <a:r>
              <a:rPr lang="en" sz="700">
                <a:solidFill>
                  <a:schemeClr val="dk1"/>
                </a:solidFill>
                <a:highlight>
                  <a:srgbClr val="F5F5F5"/>
                </a:highlight>
                <a:latin typeface="Courier New"/>
                <a:ea typeface="Courier New"/>
                <a:cs typeface="Courier New"/>
                <a:sym typeface="Courier New"/>
              </a:rPr>
              <a:t>A</a:t>
            </a:r>
            <a:r>
              <a:rPr lang="en" sz="700">
                <a:solidFill>
                  <a:schemeClr val="dk1"/>
                </a:solidFill>
                <a:highlight>
                  <a:srgbClr val="F9FAFC"/>
                </a:highlight>
              </a:rPr>
              <a:t>(</a:t>
            </a:r>
            <a:r>
              <a:rPr lang="en" sz="700">
                <a:solidFill>
                  <a:schemeClr val="dk1"/>
                </a:solidFill>
                <a:highlight>
                  <a:srgbClr val="F5F5F5"/>
                </a:highlight>
                <a:latin typeface="Courier New"/>
                <a:ea typeface="Courier New"/>
                <a:cs typeface="Courier New"/>
                <a:sym typeface="Courier New"/>
              </a:rPr>
              <a:t>A</a:t>
            </a:r>
            <a:r>
              <a:rPr lang="en" sz="700">
                <a:solidFill>
                  <a:schemeClr val="dk1"/>
                </a:solidFill>
                <a:highlight>
                  <a:srgbClr val="F9FAFC"/>
                </a:highlight>
              </a:rPr>
              <a:t> - </a:t>
            </a:r>
            <a:r>
              <a:rPr lang="en" sz="700">
                <a:solidFill>
                  <a:schemeClr val="dk1"/>
                </a:solidFill>
                <a:highlight>
                  <a:srgbClr val="F5F5F5"/>
                </a:highlight>
                <a:latin typeface="Courier New"/>
                <a:ea typeface="Courier New"/>
                <a:cs typeface="Courier New"/>
                <a:sym typeface="Courier New"/>
              </a:rPr>
              <a:t>B</a:t>
            </a:r>
            <a:r>
              <a:rPr lang="en" sz="700">
                <a:solidFill>
                  <a:schemeClr val="dk1"/>
                </a:solidFill>
                <a:highlight>
                  <a:srgbClr val="F9FAFC"/>
                </a:highlight>
              </a:rPr>
              <a:t>) is a set of elements that are only in </a:t>
            </a:r>
            <a:r>
              <a:rPr lang="en" sz="700">
                <a:solidFill>
                  <a:schemeClr val="dk1"/>
                </a:solidFill>
                <a:highlight>
                  <a:srgbClr val="F5F5F5"/>
                </a:highlight>
                <a:latin typeface="Courier New"/>
                <a:ea typeface="Courier New"/>
                <a:cs typeface="Courier New"/>
                <a:sym typeface="Courier New"/>
              </a:rPr>
              <a:t>A</a:t>
            </a:r>
            <a:r>
              <a:rPr lang="en" sz="700">
                <a:solidFill>
                  <a:schemeClr val="dk1"/>
                </a:solidFill>
                <a:highlight>
                  <a:srgbClr val="F9FAFC"/>
                </a:highlight>
              </a:rPr>
              <a:t> but not in </a:t>
            </a:r>
            <a:r>
              <a:rPr lang="en" sz="700">
                <a:solidFill>
                  <a:schemeClr val="dk1"/>
                </a:solidFill>
                <a:highlight>
                  <a:srgbClr val="F5F5F5"/>
                </a:highlight>
                <a:latin typeface="Courier New"/>
                <a:ea typeface="Courier New"/>
                <a:cs typeface="Courier New"/>
                <a:sym typeface="Courier New"/>
              </a:rPr>
              <a:t>B</a:t>
            </a:r>
            <a:r>
              <a:rPr lang="en" sz="700">
                <a:solidFill>
                  <a:schemeClr val="dk1"/>
                </a:solidFill>
                <a:highlight>
                  <a:srgbClr val="F9FAFC"/>
                </a:highlight>
              </a:rPr>
              <a:t>. Similarly, </a:t>
            </a:r>
            <a:r>
              <a:rPr lang="en" sz="700">
                <a:solidFill>
                  <a:schemeClr val="dk1"/>
                </a:solidFill>
                <a:highlight>
                  <a:srgbClr val="F5F5F5"/>
                </a:highlight>
                <a:latin typeface="Courier New"/>
                <a:ea typeface="Courier New"/>
                <a:cs typeface="Courier New"/>
                <a:sym typeface="Courier New"/>
              </a:rPr>
              <a:t>B</a:t>
            </a:r>
            <a:r>
              <a:rPr lang="en" sz="700">
                <a:solidFill>
                  <a:schemeClr val="dk1"/>
                </a:solidFill>
                <a:highlight>
                  <a:srgbClr val="F9FAFC"/>
                </a:highlight>
              </a:rPr>
              <a:t> - </a:t>
            </a:r>
            <a:r>
              <a:rPr lang="en" sz="700">
                <a:solidFill>
                  <a:schemeClr val="dk1"/>
                </a:solidFill>
                <a:highlight>
                  <a:srgbClr val="F5F5F5"/>
                </a:highlight>
                <a:latin typeface="Courier New"/>
                <a:ea typeface="Courier New"/>
                <a:cs typeface="Courier New"/>
                <a:sym typeface="Courier New"/>
              </a:rPr>
              <a:t>A</a:t>
            </a:r>
            <a:r>
              <a:rPr lang="en" sz="700">
                <a:solidFill>
                  <a:schemeClr val="dk1"/>
                </a:solidFill>
                <a:highlight>
                  <a:srgbClr val="F9FAFC"/>
                </a:highlight>
              </a:rPr>
              <a:t> is a set of elements in </a:t>
            </a:r>
            <a:r>
              <a:rPr lang="en" sz="700">
                <a:solidFill>
                  <a:schemeClr val="dk1"/>
                </a:solidFill>
                <a:highlight>
                  <a:srgbClr val="F5F5F5"/>
                </a:highlight>
                <a:latin typeface="Courier New"/>
                <a:ea typeface="Courier New"/>
                <a:cs typeface="Courier New"/>
                <a:sym typeface="Courier New"/>
              </a:rPr>
              <a:t>B</a:t>
            </a:r>
            <a:r>
              <a:rPr lang="en" sz="700">
                <a:solidFill>
                  <a:schemeClr val="dk1"/>
                </a:solidFill>
                <a:highlight>
                  <a:srgbClr val="F9FAFC"/>
                </a:highlight>
              </a:rPr>
              <a:t> but not in </a:t>
            </a:r>
            <a:r>
              <a:rPr lang="en" sz="700">
                <a:solidFill>
                  <a:schemeClr val="dk1"/>
                </a:solidFill>
                <a:highlight>
                  <a:srgbClr val="F5F5F5"/>
                </a:highlight>
                <a:latin typeface="Courier New"/>
                <a:ea typeface="Courier New"/>
                <a:cs typeface="Courier New"/>
                <a:sym typeface="Courier New"/>
              </a:rPr>
              <a:t>A</a:t>
            </a:r>
            <a:r>
              <a:rPr lang="en" sz="700">
                <a:solidFill>
                  <a:schemeClr val="dk1"/>
                </a:solidFill>
                <a:highlight>
                  <a:srgbClr val="F9FAFC"/>
                </a:highlight>
              </a:rPr>
              <a:t>.Difference is performed using </a:t>
            </a:r>
            <a:r>
              <a:rPr lang="en" sz="700">
                <a:solidFill>
                  <a:schemeClr val="dk1"/>
                </a:solidFill>
                <a:highlight>
                  <a:srgbClr val="F5F5F5"/>
                </a:highlight>
                <a:latin typeface="Courier New"/>
                <a:ea typeface="Courier New"/>
                <a:cs typeface="Courier New"/>
                <a:sym typeface="Courier New"/>
              </a:rPr>
              <a:t>-</a:t>
            </a:r>
            <a:r>
              <a:rPr lang="en" sz="700">
                <a:solidFill>
                  <a:schemeClr val="dk1"/>
                </a:solidFill>
                <a:highlight>
                  <a:srgbClr val="F9FAFC"/>
                </a:highlight>
              </a:rPr>
              <a:t> operator.</a:t>
            </a:r>
            <a:endParaRPr sz="700">
              <a:solidFill>
                <a:schemeClr val="dk1"/>
              </a:solidFill>
              <a:highlight>
                <a:srgbClr val="F9FAFC"/>
              </a:highlight>
            </a:endParaRPr>
          </a:p>
          <a:p>
            <a:pPr indent="0" lvl="0" marL="0" rtl="0" algn="l">
              <a:spcBef>
                <a:spcPts val="1200"/>
              </a:spcBef>
              <a:spcAft>
                <a:spcPts val="0"/>
              </a:spcAft>
              <a:buNone/>
            </a:pPr>
            <a:r>
              <a:t/>
            </a:r>
            <a:endParaRPr/>
          </a:p>
        </p:txBody>
      </p:sp>
      <p:pic>
        <p:nvPicPr>
          <p:cNvPr id="153" name="Google Shape;153;p24"/>
          <p:cNvPicPr preferRelativeResize="0"/>
          <p:nvPr/>
        </p:nvPicPr>
        <p:blipFill>
          <a:blip r:embed="rId6">
            <a:alphaModFix/>
          </a:blip>
          <a:stretch>
            <a:fillRect/>
          </a:stretch>
        </p:blipFill>
        <p:spPr>
          <a:xfrm>
            <a:off x="4920070" y="3070325"/>
            <a:ext cx="2353775" cy="1598175"/>
          </a:xfrm>
          <a:prstGeom prst="rect">
            <a:avLst/>
          </a:prstGeom>
          <a:noFill/>
          <a:ln>
            <a:noFill/>
          </a:ln>
        </p:spPr>
      </p:pic>
      <p:sp>
        <p:nvSpPr>
          <p:cNvPr id="154" name="Google Shape;154;p24"/>
          <p:cNvSpPr txBox="1"/>
          <p:nvPr/>
        </p:nvSpPr>
        <p:spPr>
          <a:xfrm>
            <a:off x="4874400" y="4608800"/>
            <a:ext cx="4101300" cy="509400"/>
          </a:xfrm>
          <a:prstGeom prst="rect">
            <a:avLst/>
          </a:prstGeom>
          <a:noFill/>
          <a:ln>
            <a:noFill/>
          </a:ln>
        </p:spPr>
        <p:txBody>
          <a:bodyPr anchorCtr="0" anchor="t" bIns="91425" lIns="91425" spcFirstLastPara="1" rIns="91425" wrap="square" tIns="91425">
            <a:noAutofit/>
          </a:bodyPr>
          <a:lstStyle/>
          <a:p>
            <a:pPr indent="0" lvl="0" marL="0" rtl="0" algn="l">
              <a:lnSpc>
                <a:spcPct val="166666"/>
              </a:lnSpc>
              <a:spcBef>
                <a:spcPts val="0"/>
              </a:spcBef>
              <a:spcAft>
                <a:spcPts val="0"/>
              </a:spcAft>
              <a:buClr>
                <a:schemeClr val="dk1"/>
              </a:buClr>
              <a:buSzPts val="1100"/>
              <a:buFont typeface="Arial"/>
              <a:buNone/>
            </a:pPr>
            <a:r>
              <a:rPr lang="en" sz="600">
                <a:solidFill>
                  <a:schemeClr val="dk1"/>
                </a:solidFill>
                <a:highlight>
                  <a:srgbClr val="F9FAFC"/>
                </a:highlight>
              </a:rPr>
              <a:t>Symmetric Difference of </a:t>
            </a:r>
            <a:r>
              <a:rPr lang="en" sz="600">
                <a:solidFill>
                  <a:schemeClr val="dk1"/>
                </a:solidFill>
                <a:highlight>
                  <a:srgbClr val="F5F5F5"/>
                </a:highlight>
                <a:latin typeface="Courier New"/>
                <a:ea typeface="Courier New"/>
                <a:cs typeface="Courier New"/>
                <a:sym typeface="Courier New"/>
              </a:rPr>
              <a:t>A</a:t>
            </a:r>
            <a:r>
              <a:rPr lang="en" sz="600">
                <a:solidFill>
                  <a:schemeClr val="dk1"/>
                </a:solidFill>
                <a:highlight>
                  <a:srgbClr val="F9FAFC"/>
                </a:highlight>
              </a:rPr>
              <a:t> and </a:t>
            </a:r>
            <a:r>
              <a:rPr lang="en" sz="600">
                <a:solidFill>
                  <a:schemeClr val="dk1"/>
                </a:solidFill>
                <a:highlight>
                  <a:srgbClr val="F5F5F5"/>
                </a:highlight>
                <a:latin typeface="Courier New"/>
                <a:ea typeface="Courier New"/>
                <a:cs typeface="Courier New"/>
                <a:sym typeface="Courier New"/>
              </a:rPr>
              <a:t>B</a:t>
            </a:r>
            <a:r>
              <a:rPr lang="en" sz="600">
                <a:solidFill>
                  <a:schemeClr val="dk1"/>
                </a:solidFill>
                <a:highlight>
                  <a:srgbClr val="F9FAFC"/>
                </a:highlight>
              </a:rPr>
              <a:t> is a set of elements in </a:t>
            </a:r>
            <a:r>
              <a:rPr lang="en" sz="600">
                <a:solidFill>
                  <a:schemeClr val="dk1"/>
                </a:solidFill>
                <a:highlight>
                  <a:srgbClr val="F5F5F5"/>
                </a:highlight>
                <a:latin typeface="Courier New"/>
                <a:ea typeface="Courier New"/>
                <a:cs typeface="Courier New"/>
                <a:sym typeface="Courier New"/>
              </a:rPr>
              <a:t>A</a:t>
            </a:r>
            <a:r>
              <a:rPr lang="en" sz="600">
                <a:solidFill>
                  <a:schemeClr val="dk1"/>
                </a:solidFill>
                <a:highlight>
                  <a:srgbClr val="F9FAFC"/>
                </a:highlight>
              </a:rPr>
              <a:t> and </a:t>
            </a:r>
            <a:r>
              <a:rPr lang="en" sz="600">
                <a:solidFill>
                  <a:schemeClr val="dk1"/>
                </a:solidFill>
                <a:highlight>
                  <a:srgbClr val="F5F5F5"/>
                </a:highlight>
                <a:latin typeface="Courier New"/>
                <a:ea typeface="Courier New"/>
                <a:cs typeface="Courier New"/>
                <a:sym typeface="Courier New"/>
              </a:rPr>
              <a:t>B</a:t>
            </a:r>
            <a:r>
              <a:rPr lang="en" sz="600">
                <a:solidFill>
                  <a:schemeClr val="dk1"/>
                </a:solidFill>
                <a:highlight>
                  <a:srgbClr val="F9FAFC"/>
                </a:highlight>
              </a:rPr>
              <a:t> but not in both (excluding the intersection).Symmetric difference is performed using </a:t>
            </a:r>
            <a:r>
              <a:rPr lang="en" sz="600">
                <a:solidFill>
                  <a:schemeClr val="dk1"/>
                </a:solidFill>
                <a:highlight>
                  <a:srgbClr val="F5F5F5"/>
                </a:highlight>
                <a:latin typeface="Courier New"/>
                <a:ea typeface="Courier New"/>
                <a:cs typeface="Courier New"/>
                <a:sym typeface="Courier New"/>
              </a:rPr>
              <a:t>^</a:t>
            </a:r>
            <a:r>
              <a:rPr lang="en" sz="600">
                <a:solidFill>
                  <a:schemeClr val="dk1"/>
                </a:solidFill>
                <a:highlight>
                  <a:srgbClr val="F9FAFC"/>
                </a:highlight>
              </a:rPr>
              <a:t> operator. Same can be accomplished using the method </a:t>
            </a:r>
            <a:r>
              <a:rPr lang="en" sz="600">
                <a:solidFill>
                  <a:schemeClr val="dk1"/>
                </a:solidFill>
                <a:highlight>
                  <a:srgbClr val="F5F5F5"/>
                </a:highlight>
                <a:latin typeface="Courier New"/>
                <a:ea typeface="Courier New"/>
                <a:cs typeface="Courier New"/>
                <a:sym typeface="Courier New"/>
              </a:rPr>
              <a:t>symmetric_difference()</a:t>
            </a:r>
            <a:r>
              <a:rPr lang="en" sz="600">
                <a:solidFill>
                  <a:schemeClr val="dk1"/>
                </a:solidFill>
                <a:highlight>
                  <a:srgbClr val="F9FAFC"/>
                </a:highlight>
              </a:rPr>
              <a:t>.</a:t>
            </a:r>
            <a:endParaRPr sz="600">
              <a:solidFill>
                <a:schemeClr val="dk1"/>
              </a:solidFill>
              <a:highlight>
                <a:srgbClr val="F9FAFC"/>
              </a:highlight>
            </a:endParaRPr>
          </a:p>
          <a:p>
            <a:pPr indent="0" lvl="0" marL="0" rtl="0" algn="l">
              <a:spcBef>
                <a:spcPts val="12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56550"/>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rgbClr val="25265E"/>
                </a:solidFill>
                <a:highlight>
                  <a:srgbClr val="F9FAFC"/>
                </a:highlight>
              </a:rPr>
              <a:t>Set Operations</a:t>
            </a:r>
            <a:endParaRPr b="1" sz="1800">
              <a:solidFill>
                <a:srgbClr val="25265E"/>
              </a:solidFill>
              <a:highlight>
                <a:srgbClr val="F9FAFC"/>
              </a:highlight>
            </a:endParaRPr>
          </a:p>
          <a:p>
            <a:pPr indent="0" lvl="0" marL="0" rtl="0" algn="l">
              <a:spcBef>
                <a:spcPts val="900"/>
              </a:spcBef>
              <a:spcAft>
                <a:spcPts val="0"/>
              </a:spcAft>
              <a:buNone/>
            </a:pPr>
            <a:r>
              <a:t/>
            </a:r>
            <a:endParaRPr/>
          </a:p>
        </p:txBody>
      </p:sp>
      <p:sp>
        <p:nvSpPr>
          <p:cNvPr id="160" name="Google Shape;160;p25"/>
          <p:cNvSpPr txBox="1"/>
          <p:nvPr>
            <p:ph idx="1" type="body"/>
          </p:nvPr>
        </p:nvSpPr>
        <p:spPr>
          <a:xfrm>
            <a:off x="311700" y="425825"/>
            <a:ext cx="8520600" cy="471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solidFill>
                  <a:srgbClr val="25265E"/>
                </a:solidFill>
                <a:highlight>
                  <a:srgbClr val="F9FAFC"/>
                </a:highlight>
              </a:rPr>
              <a:t>Set Membership Test</a:t>
            </a:r>
            <a:endParaRPr b="1" sz="1200">
              <a:solidFill>
                <a:srgbClr val="25265E"/>
              </a:solidFill>
              <a:highlight>
                <a:srgbClr val="F9FAFC"/>
              </a:highlight>
            </a:endParaRPr>
          </a:p>
          <a:p>
            <a:pPr indent="0" lvl="0" marL="0" rtl="0" algn="l">
              <a:lnSpc>
                <a:spcPct val="100000"/>
              </a:lnSpc>
              <a:spcBef>
                <a:spcPts val="900"/>
              </a:spcBef>
              <a:spcAft>
                <a:spcPts val="0"/>
              </a:spcAft>
              <a:buNone/>
            </a:pPr>
            <a:r>
              <a:rPr lang="en" sz="900">
                <a:solidFill>
                  <a:schemeClr val="dk1"/>
                </a:solidFill>
                <a:highlight>
                  <a:srgbClr val="F9FAFC"/>
                </a:highlight>
              </a:rPr>
              <a:t>We can test if an item exists in a set or not, using the </a:t>
            </a:r>
            <a:r>
              <a:rPr lang="en" sz="900">
                <a:solidFill>
                  <a:schemeClr val="dk1"/>
                </a:solidFill>
                <a:highlight>
                  <a:srgbClr val="F5F5F5"/>
                </a:highlight>
                <a:latin typeface="Courier New"/>
                <a:ea typeface="Courier New"/>
                <a:cs typeface="Courier New"/>
                <a:sym typeface="Courier New"/>
              </a:rPr>
              <a:t>in</a:t>
            </a:r>
            <a:r>
              <a:rPr lang="en" sz="900">
                <a:solidFill>
                  <a:schemeClr val="dk1"/>
                </a:solidFill>
                <a:highlight>
                  <a:srgbClr val="F9FAFC"/>
                </a:highlight>
              </a:rPr>
              <a:t> keyword.</a:t>
            </a:r>
            <a:endParaRPr sz="900">
              <a:solidFill>
                <a:schemeClr val="dk1"/>
              </a:solidFill>
              <a:highlight>
                <a:srgbClr val="F9FAFC"/>
              </a:highlight>
            </a:endParaRPr>
          </a:p>
          <a:p>
            <a:pPr indent="0" lvl="0" marL="0" rtl="0" algn="l">
              <a:spcBef>
                <a:spcPts val="12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lnSpc>
                <a:spcPct val="150000"/>
              </a:lnSpc>
              <a:spcBef>
                <a:spcPts val="1600"/>
              </a:spcBef>
              <a:spcAft>
                <a:spcPts val="0"/>
              </a:spcAft>
              <a:buClr>
                <a:schemeClr val="dk1"/>
              </a:buClr>
              <a:buSzPts val="1100"/>
              <a:buFont typeface="Arial"/>
              <a:buNone/>
            </a:pPr>
            <a:r>
              <a:rPr b="1" lang="en" sz="1300">
                <a:solidFill>
                  <a:srgbClr val="25265E"/>
                </a:solidFill>
                <a:highlight>
                  <a:srgbClr val="F9FAFC"/>
                </a:highlight>
              </a:rPr>
              <a:t>Built-in Functions with Set</a:t>
            </a:r>
            <a:endParaRPr b="1" sz="1300">
              <a:solidFill>
                <a:srgbClr val="25265E"/>
              </a:solidFill>
              <a:highlight>
                <a:srgbClr val="F9FAFC"/>
              </a:highlight>
            </a:endParaRPr>
          </a:p>
          <a:p>
            <a:pPr indent="0" lvl="0" marL="0" rtl="0" algn="l">
              <a:lnSpc>
                <a:spcPct val="100000"/>
              </a:lnSpc>
              <a:spcBef>
                <a:spcPts val="900"/>
              </a:spcBef>
              <a:spcAft>
                <a:spcPts val="0"/>
              </a:spcAft>
              <a:buNone/>
            </a:pPr>
            <a:r>
              <a:rPr lang="en" sz="900">
                <a:solidFill>
                  <a:schemeClr val="dk1"/>
                </a:solidFill>
                <a:highlight>
                  <a:srgbClr val="F9FAFC"/>
                </a:highlight>
              </a:rPr>
              <a:t>Built-in functions like </a:t>
            </a:r>
            <a:r>
              <a:rPr lang="en" sz="900">
                <a:solidFill>
                  <a:schemeClr val="dk1"/>
                </a:solidFill>
                <a:highlight>
                  <a:srgbClr val="F5F5F5"/>
                </a:highlight>
                <a:latin typeface="Courier New"/>
                <a:ea typeface="Courier New"/>
                <a:cs typeface="Courier New"/>
                <a:sym typeface="Courier New"/>
              </a:rPr>
              <a:t>all()</a:t>
            </a:r>
            <a:r>
              <a:rPr lang="en" sz="900">
                <a:solidFill>
                  <a:schemeClr val="dk1"/>
                </a:solidFill>
                <a:highlight>
                  <a:srgbClr val="F9FAFC"/>
                </a:highlight>
              </a:rPr>
              <a:t>, </a:t>
            </a:r>
            <a:r>
              <a:rPr lang="en" sz="900">
                <a:solidFill>
                  <a:schemeClr val="dk1"/>
                </a:solidFill>
                <a:highlight>
                  <a:srgbClr val="F5F5F5"/>
                </a:highlight>
                <a:latin typeface="Courier New"/>
                <a:ea typeface="Courier New"/>
                <a:cs typeface="Courier New"/>
                <a:sym typeface="Courier New"/>
              </a:rPr>
              <a:t>any()</a:t>
            </a:r>
            <a:r>
              <a:rPr lang="en" sz="900">
                <a:solidFill>
                  <a:schemeClr val="dk1"/>
                </a:solidFill>
                <a:highlight>
                  <a:srgbClr val="F9FAFC"/>
                </a:highlight>
              </a:rPr>
              <a:t>, </a:t>
            </a:r>
            <a:r>
              <a:rPr lang="en" sz="900">
                <a:solidFill>
                  <a:schemeClr val="dk1"/>
                </a:solidFill>
                <a:highlight>
                  <a:srgbClr val="F5F5F5"/>
                </a:highlight>
                <a:latin typeface="Courier New"/>
                <a:ea typeface="Courier New"/>
                <a:cs typeface="Courier New"/>
                <a:sym typeface="Courier New"/>
              </a:rPr>
              <a:t>enumerate()</a:t>
            </a:r>
            <a:r>
              <a:rPr lang="en" sz="900">
                <a:solidFill>
                  <a:schemeClr val="dk1"/>
                </a:solidFill>
                <a:highlight>
                  <a:srgbClr val="F9FAFC"/>
                </a:highlight>
              </a:rPr>
              <a:t>, </a:t>
            </a:r>
            <a:r>
              <a:rPr lang="en" sz="900">
                <a:solidFill>
                  <a:schemeClr val="dk1"/>
                </a:solidFill>
                <a:highlight>
                  <a:srgbClr val="F5F5F5"/>
                </a:highlight>
                <a:latin typeface="Courier New"/>
                <a:ea typeface="Courier New"/>
                <a:cs typeface="Courier New"/>
                <a:sym typeface="Courier New"/>
              </a:rPr>
              <a:t>len()</a:t>
            </a:r>
            <a:r>
              <a:rPr lang="en" sz="900">
                <a:solidFill>
                  <a:schemeClr val="dk1"/>
                </a:solidFill>
                <a:highlight>
                  <a:srgbClr val="F9FAFC"/>
                </a:highlight>
              </a:rPr>
              <a:t>, </a:t>
            </a:r>
            <a:r>
              <a:rPr lang="en" sz="900">
                <a:solidFill>
                  <a:schemeClr val="dk1"/>
                </a:solidFill>
                <a:highlight>
                  <a:srgbClr val="F5F5F5"/>
                </a:highlight>
                <a:latin typeface="Courier New"/>
                <a:ea typeface="Courier New"/>
                <a:cs typeface="Courier New"/>
                <a:sym typeface="Courier New"/>
              </a:rPr>
              <a:t>max()</a:t>
            </a:r>
            <a:r>
              <a:rPr lang="en" sz="900">
                <a:solidFill>
                  <a:schemeClr val="dk1"/>
                </a:solidFill>
                <a:highlight>
                  <a:srgbClr val="F9FAFC"/>
                </a:highlight>
              </a:rPr>
              <a:t>, </a:t>
            </a:r>
            <a:r>
              <a:rPr lang="en" sz="900">
                <a:solidFill>
                  <a:schemeClr val="dk1"/>
                </a:solidFill>
                <a:highlight>
                  <a:srgbClr val="F5F5F5"/>
                </a:highlight>
                <a:latin typeface="Courier New"/>
                <a:ea typeface="Courier New"/>
                <a:cs typeface="Courier New"/>
                <a:sym typeface="Courier New"/>
              </a:rPr>
              <a:t>min()</a:t>
            </a:r>
            <a:r>
              <a:rPr lang="en" sz="900">
                <a:solidFill>
                  <a:schemeClr val="dk1"/>
                </a:solidFill>
                <a:highlight>
                  <a:srgbClr val="F9FAFC"/>
                </a:highlight>
              </a:rPr>
              <a:t>, </a:t>
            </a:r>
            <a:r>
              <a:rPr lang="en" sz="900">
                <a:solidFill>
                  <a:schemeClr val="dk1"/>
                </a:solidFill>
                <a:highlight>
                  <a:srgbClr val="F5F5F5"/>
                </a:highlight>
                <a:latin typeface="Courier New"/>
                <a:ea typeface="Courier New"/>
                <a:cs typeface="Courier New"/>
                <a:sym typeface="Courier New"/>
              </a:rPr>
              <a:t>sorted()</a:t>
            </a:r>
            <a:r>
              <a:rPr lang="en" sz="900">
                <a:solidFill>
                  <a:schemeClr val="dk1"/>
                </a:solidFill>
                <a:highlight>
                  <a:srgbClr val="F9FAFC"/>
                </a:highlight>
              </a:rPr>
              <a:t>, </a:t>
            </a:r>
            <a:r>
              <a:rPr lang="en" sz="900">
                <a:solidFill>
                  <a:schemeClr val="dk1"/>
                </a:solidFill>
                <a:highlight>
                  <a:srgbClr val="F5F5F5"/>
                </a:highlight>
                <a:latin typeface="Courier New"/>
                <a:ea typeface="Courier New"/>
                <a:cs typeface="Courier New"/>
                <a:sym typeface="Courier New"/>
              </a:rPr>
              <a:t>sum()</a:t>
            </a:r>
            <a:r>
              <a:rPr lang="en" sz="900">
                <a:solidFill>
                  <a:schemeClr val="dk1"/>
                </a:solidFill>
                <a:highlight>
                  <a:srgbClr val="F9FAFC"/>
                </a:highlight>
              </a:rPr>
              <a:t> etc. are commonly used with sets to perform different tasks.</a:t>
            </a:r>
            <a:endParaRPr sz="900">
              <a:solidFill>
                <a:schemeClr val="dk1"/>
              </a:solidFill>
              <a:highlight>
                <a:srgbClr val="F9FAFC"/>
              </a:highlight>
            </a:endParaRPr>
          </a:p>
          <a:p>
            <a:pPr indent="0" lvl="0" marL="0" rtl="0" algn="l">
              <a:spcBef>
                <a:spcPts val="1200"/>
              </a:spcBef>
              <a:spcAft>
                <a:spcPts val="0"/>
              </a:spcAft>
              <a:buNone/>
            </a:pPr>
            <a:r>
              <a:rPr lang="en" sz="900">
                <a:solidFill>
                  <a:schemeClr val="dk1"/>
                </a:solidFill>
                <a:highlight>
                  <a:srgbClr val="F8FAFF"/>
                </a:highlight>
              </a:rPr>
              <a:t>all</a:t>
            </a:r>
            <a:r>
              <a:rPr lang="en" sz="900">
                <a:highlight>
                  <a:srgbClr val="F8FAFF"/>
                </a:highlight>
              </a:rPr>
              <a:t>()		Returns </a:t>
            </a:r>
            <a:r>
              <a:rPr lang="en" sz="900">
                <a:highlight>
                  <a:srgbClr val="F5F5F5"/>
                </a:highlight>
                <a:latin typeface="Courier New"/>
                <a:ea typeface="Courier New"/>
                <a:cs typeface="Courier New"/>
                <a:sym typeface="Courier New"/>
              </a:rPr>
              <a:t>True</a:t>
            </a:r>
            <a:r>
              <a:rPr lang="en" sz="900">
                <a:highlight>
                  <a:srgbClr val="F8FAFF"/>
                </a:highlight>
              </a:rPr>
              <a:t> if all elements of the set are true (or if the set is empty).</a:t>
            </a:r>
            <a:endParaRPr sz="900">
              <a:highlight>
                <a:srgbClr val="F8FAFF"/>
              </a:highlight>
            </a:endParaRPr>
          </a:p>
          <a:p>
            <a:pPr indent="0" lvl="0" marL="0" rtl="0" algn="l">
              <a:spcBef>
                <a:spcPts val="0"/>
              </a:spcBef>
              <a:spcAft>
                <a:spcPts val="0"/>
              </a:spcAft>
              <a:buNone/>
            </a:pPr>
            <a:r>
              <a:rPr lang="en" sz="900">
                <a:highlight>
                  <a:srgbClr val="F8FAFF"/>
                </a:highlight>
              </a:rPr>
              <a:t>any()		Returns </a:t>
            </a:r>
            <a:r>
              <a:rPr lang="en" sz="900">
                <a:highlight>
                  <a:srgbClr val="F5F5F5"/>
                </a:highlight>
                <a:latin typeface="Courier New"/>
                <a:ea typeface="Courier New"/>
                <a:cs typeface="Courier New"/>
                <a:sym typeface="Courier New"/>
              </a:rPr>
              <a:t>True</a:t>
            </a:r>
            <a:r>
              <a:rPr lang="en" sz="900">
                <a:highlight>
                  <a:srgbClr val="F8FAFF"/>
                </a:highlight>
              </a:rPr>
              <a:t> if any element of the set is true. If the set is empty, returns </a:t>
            </a:r>
            <a:r>
              <a:rPr lang="en" sz="900">
                <a:highlight>
                  <a:srgbClr val="F5F5F5"/>
                </a:highlight>
                <a:latin typeface="Courier New"/>
                <a:ea typeface="Courier New"/>
                <a:cs typeface="Courier New"/>
                <a:sym typeface="Courier New"/>
              </a:rPr>
              <a:t>False</a:t>
            </a:r>
            <a:r>
              <a:rPr lang="en" sz="900">
                <a:highlight>
                  <a:srgbClr val="F8FAFF"/>
                </a:highlight>
              </a:rPr>
              <a:t>.</a:t>
            </a:r>
            <a:endParaRPr sz="900">
              <a:highlight>
                <a:srgbClr val="F8FAFF"/>
              </a:highlight>
            </a:endParaRPr>
          </a:p>
          <a:p>
            <a:pPr indent="0" lvl="0" marL="0" rtl="0" algn="l">
              <a:spcBef>
                <a:spcPts val="0"/>
              </a:spcBef>
              <a:spcAft>
                <a:spcPts val="0"/>
              </a:spcAft>
              <a:buNone/>
            </a:pPr>
            <a:r>
              <a:rPr lang="en" sz="900">
                <a:highlight>
                  <a:srgbClr val="F8FAFF"/>
                </a:highlight>
              </a:rPr>
              <a:t>enumerate()	Returns an enumerate object. It contains the index and value for all the items of the set as a pair.</a:t>
            </a:r>
            <a:endParaRPr sz="900">
              <a:highlight>
                <a:srgbClr val="F8FAFF"/>
              </a:highlight>
            </a:endParaRPr>
          </a:p>
          <a:p>
            <a:pPr indent="0" lvl="0" marL="0" rtl="0" algn="l">
              <a:spcBef>
                <a:spcPts val="0"/>
              </a:spcBef>
              <a:spcAft>
                <a:spcPts val="0"/>
              </a:spcAft>
              <a:buNone/>
            </a:pPr>
            <a:r>
              <a:rPr lang="en" sz="900">
                <a:highlight>
                  <a:srgbClr val="F8FAFF"/>
                </a:highlight>
              </a:rPr>
              <a:t>len()		Returns the length (the number of items) in the set.</a:t>
            </a:r>
            <a:endParaRPr sz="900">
              <a:highlight>
                <a:srgbClr val="F8FAFF"/>
              </a:highlight>
            </a:endParaRPr>
          </a:p>
          <a:p>
            <a:pPr indent="0" lvl="0" marL="0" rtl="0" algn="l">
              <a:spcBef>
                <a:spcPts val="0"/>
              </a:spcBef>
              <a:spcAft>
                <a:spcPts val="0"/>
              </a:spcAft>
              <a:buNone/>
            </a:pPr>
            <a:r>
              <a:rPr lang="en" sz="900">
                <a:highlight>
                  <a:srgbClr val="F8FAFF"/>
                </a:highlight>
              </a:rPr>
              <a:t>max()		Returns the largest item in the set.</a:t>
            </a:r>
            <a:endParaRPr sz="900">
              <a:highlight>
                <a:srgbClr val="F8FAFF"/>
              </a:highlight>
            </a:endParaRPr>
          </a:p>
          <a:p>
            <a:pPr indent="0" lvl="0" marL="0" rtl="0" algn="l">
              <a:spcBef>
                <a:spcPts val="0"/>
              </a:spcBef>
              <a:spcAft>
                <a:spcPts val="0"/>
              </a:spcAft>
              <a:buNone/>
            </a:pPr>
            <a:r>
              <a:rPr lang="en" sz="900">
                <a:highlight>
                  <a:srgbClr val="F8FAFF"/>
                </a:highlight>
              </a:rPr>
              <a:t>min()		Returns the smallest item in the set.</a:t>
            </a:r>
            <a:endParaRPr sz="900">
              <a:highlight>
                <a:srgbClr val="F8FAFF"/>
              </a:highlight>
            </a:endParaRPr>
          </a:p>
          <a:p>
            <a:pPr indent="0" lvl="0" marL="0" rtl="0" algn="l">
              <a:spcBef>
                <a:spcPts val="0"/>
              </a:spcBef>
              <a:spcAft>
                <a:spcPts val="0"/>
              </a:spcAft>
              <a:buNone/>
            </a:pPr>
            <a:r>
              <a:rPr lang="en" sz="900">
                <a:highlight>
                  <a:srgbClr val="F8FAFF"/>
                </a:highlight>
              </a:rPr>
              <a:t>sorted()		Returns a new sorted list from elements in the set(does not sort the set itself).</a:t>
            </a:r>
            <a:endParaRPr sz="900">
              <a:highlight>
                <a:srgbClr val="F8FAFF"/>
              </a:highlight>
            </a:endParaRPr>
          </a:p>
          <a:p>
            <a:pPr indent="0" lvl="0" marL="0" rtl="0" algn="l">
              <a:spcBef>
                <a:spcPts val="0"/>
              </a:spcBef>
              <a:spcAft>
                <a:spcPts val="0"/>
              </a:spcAft>
              <a:buNone/>
            </a:pPr>
            <a:r>
              <a:rPr lang="en" sz="900">
                <a:highlight>
                  <a:srgbClr val="F8FAFF"/>
                </a:highlight>
              </a:rPr>
              <a:t>sum()		Returns the sum of all elements in the set.</a:t>
            </a:r>
            <a:endParaRPr sz="900">
              <a:highlight>
                <a:srgbClr val="F8FAFF"/>
              </a:highlight>
            </a:endParaRPr>
          </a:p>
          <a:p>
            <a:pPr indent="0" lvl="0" marL="0" rtl="0" algn="l">
              <a:spcBef>
                <a:spcPts val="0"/>
              </a:spcBef>
              <a:spcAft>
                <a:spcPts val="0"/>
              </a:spcAft>
              <a:buNone/>
            </a:pPr>
            <a:r>
              <a:t/>
            </a:r>
            <a:endParaRPr sz="1200">
              <a:solidFill>
                <a:srgbClr val="25265E"/>
              </a:solidFill>
              <a:highlight>
                <a:srgbClr val="F8FAFF"/>
              </a:highlight>
            </a:endParaRPr>
          </a:p>
          <a:p>
            <a:pPr indent="0" lvl="0" marL="0" rtl="0" algn="l">
              <a:spcBef>
                <a:spcPts val="0"/>
              </a:spcBef>
              <a:spcAft>
                <a:spcPts val="0"/>
              </a:spcAft>
              <a:buNone/>
            </a:pPr>
            <a:r>
              <a:t/>
            </a:r>
            <a:endParaRPr sz="1200">
              <a:solidFill>
                <a:srgbClr val="25265E"/>
              </a:solidFill>
              <a:highlight>
                <a:srgbClr val="F8FAFF"/>
              </a:highlight>
            </a:endParaRPr>
          </a:p>
          <a:p>
            <a:pPr indent="0" lvl="0" marL="0" rtl="0" algn="l">
              <a:spcBef>
                <a:spcPts val="0"/>
              </a:spcBef>
              <a:spcAft>
                <a:spcPts val="0"/>
              </a:spcAft>
              <a:buNone/>
            </a:pPr>
            <a:r>
              <a:t/>
            </a:r>
            <a:endParaRPr sz="1200">
              <a:solidFill>
                <a:srgbClr val="25265E"/>
              </a:solidFill>
              <a:highlight>
                <a:srgbClr val="F8FAFF"/>
              </a:highlight>
            </a:endParaRPr>
          </a:p>
          <a:p>
            <a:pPr indent="0" lvl="0" marL="0" rtl="0" algn="l">
              <a:lnSpc>
                <a:spcPct val="100000"/>
              </a:lnSpc>
              <a:spcBef>
                <a:spcPts val="0"/>
              </a:spcBef>
              <a:spcAft>
                <a:spcPts val="1200"/>
              </a:spcAft>
              <a:buNone/>
            </a:pPr>
            <a:r>
              <a:t/>
            </a:r>
            <a:endParaRPr sz="900">
              <a:solidFill>
                <a:schemeClr val="dk1"/>
              </a:solidFill>
              <a:highlight>
                <a:srgbClr val="F9FAFC"/>
              </a:highlight>
            </a:endParaRPr>
          </a:p>
        </p:txBody>
      </p:sp>
      <p:pic>
        <p:nvPicPr>
          <p:cNvPr id="161" name="Google Shape;161;p25"/>
          <p:cNvPicPr preferRelativeResize="0"/>
          <p:nvPr/>
        </p:nvPicPr>
        <p:blipFill>
          <a:blip r:embed="rId3">
            <a:alphaModFix/>
          </a:blip>
          <a:stretch>
            <a:fillRect/>
          </a:stretch>
        </p:blipFill>
        <p:spPr>
          <a:xfrm>
            <a:off x="393875" y="1000475"/>
            <a:ext cx="1234700" cy="1852050"/>
          </a:xfrm>
          <a:prstGeom prst="rect">
            <a:avLst/>
          </a:prstGeom>
          <a:noFill/>
          <a:ln>
            <a:noFill/>
          </a:ln>
        </p:spPr>
      </p:pic>
      <p:cxnSp>
        <p:nvCxnSpPr>
          <p:cNvPr id="162" name="Google Shape;162;p25"/>
          <p:cNvCxnSpPr/>
          <p:nvPr/>
        </p:nvCxnSpPr>
        <p:spPr>
          <a:xfrm>
            <a:off x="4280650" y="478125"/>
            <a:ext cx="15000" cy="2412900"/>
          </a:xfrm>
          <a:prstGeom prst="straightConnector1">
            <a:avLst/>
          </a:prstGeom>
          <a:noFill/>
          <a:ln cap="flat" cmpd="sng" w="9525">
            <a:solidFill>
              <a:schemeClr val="dk2"/>
            </a:solidFill>
            <a:prstDash val="solid"/>
            <a:round/>
            <a:headEnd len="med" w="med" type="none"/>
            <a:tailEnd len="med" w="med" type="none"/>
          </a:ln>
        </p:spPr>
      </p:cxnSp>
      <p:sp>
        <p:nvSpPr>
          <p:cNvPr id="163" name="Google Shape;163;p25"/>
          <p:cNvSpPr txBox="1"/>
          <p:nvPr/>
        </p:nvSpPr>
        <p:spPr>
          <a:xfrm>
            <a:off x="4407650" y="605125"/>
            <a:ext cx="3653100" cy="67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solidFill>
                  <a:srgbClr val="25265E"/>
                </a:solidFill>
                <a:highlight>
                  <a:srgbClr val="F9FAFC"/>
                </a:highlight>
              </a:rPr>
              <a:t>Iterating Through a Set</a:t>
            </a:r>
            <a:endParaRPr b="1" sz="1200">
              <a:solidFill>
                <a:srgbClr val="25265E"/>
              </a:solidFill>
              <a:highlight>
                <a:srgbClr val="F9FAFC"/>
              </a:highlight>
            </a:endParaRPr>
          </a:p>
          <a:p>
            <a:pPr indent="0" lvl="0" marL="0" rtl="0" algn="l">
              <a:lnSpc>
                <a:spcPct val="100000"/>
              </a:lnSpc>
              <a:spcBef>
                <a:spcPts val="900"/>
              </a:spcBef>
              <a:spcAft>
                <a:spcPts val="0"/>
              </a:spcAft>
              <a:buClr>
                <a:schemeClr val="dk1"/>
              </a:buClr>
              <a:buSzPts val="1100"/>
              <a:buFont typeface="Arial"/>
              <a:buNone/>
            </a:pPr>
            <a:r>
              <a:rPr lang="en" sz="900">
                <a:solidFill>
                  <a:schemeClr val="dk1"/>
                </a:solidFill>
                <a:highlight>
                  <a:srgbClr val="F9FAFC"/>
                </a:highlight>
              </a:rPr>
              <a:t>We can iterate through each item in a set using a </a:t>
            </a:r>
            <a:r>
              <a:rPr lang="en" sz="900">
                <a:solidFill>
                  <a:schemeClr val="dk1"/>
                </a:solidFill>
                <a:highlight>
                  <a:srgbClr val="F5F5F5"/>
                </a:highlight>
                <a:latin typeface="Courier New"/>
                <a:ea typeface="Courier New"/>
                <a:cs typeface="Courier New"/>
                <a:sym typeface="Courier New"/>
              </a:rPr>
              <a:t>for</a:t>
            </a:r>
            <a:r>
              <a:rPr lang="en" sz="900">
                <a:solidFill>
                  <a:schemeClr val="dk1"/>
                </a:solidFill>
                <a:highlight>
                  <a:srgbClr val="F9FAFC"/>
                </a:highlight>
              </a:rPr>
              <a:t> loop.</a:t>
            </a:r>
            <a:endParaRPr sz="900">
              <a:solidFill>
                <a:schemeClr val="dk1"/>
              </a:solidFill>
              <a:highlight>
                <a:srgbClr val="F9FAFC"/>
              </a:highlight>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p>
        </p:txBody>
      </p:sp>
      <p:pic>
        <p:nvPicPr>
          <p:cNvPr id="164" name="Google Shape;164;p25"/>
          <p:cNvPicPr preferRelativeResize="0"/>
          <p:nvPr/>
        </p:nvPicPr>
        <p:blipFill>
          <a:blip r:embed="rId4">
            <a:alphaModFix/>
          </a:blip>
          <a:stretch>
            <a:fillRect/>
          </a:stretch>
        </p:blipFill>
        <p:spPr>
          <a:xfrm>
            <a:off x="4571997" y="1195125"/>
            <a:ext cx="2136600" cy="1181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2700">
                <a:solidFill>
                  <a:srgbClr val="25265E"/>
                </a:solidFill>
                <a:highlight>
                  <a:srgbClr val="F9FAFC"/>
                </a:highlight>
              </a:rPr>
              <a:t>Python Dictionary</a:t>
            </a:r>
            <a:endParaRPr b="1" sz="2700">
              <a:solidFill>
                <a:srgbClr val="25265E"/>
              </a:solidFill>
              <a:highlight>
                <a:srgbClr val="F9FAFC"/>
              </a:highlight>
            </a:endParaRPr>
          </a:p>
          <a:p>
            <a:pPr indent="0" lvl="0" marL="0" rtl="0" algn="l">
              <a:spcBef>
                <a:spcPts val="1500"/>
              </a:spcBef>
              <a:spcAft>
                <a:spcPts val="0"/>
              </a:spcAft>
              <a:buNone/>
            </a:pPr>
            <a:r>
              <a:t/>
            </a:r>
            <a:endParaRPr/>
          </a:p>
        </p:txBody>
      </p:sp>
      <p:sp>
        <p:nvSpPr>
          <p:cNvPr id="170" name="Google Shape;170;p26"/>
          <p:cNvSpPr txBox="1"/>
          <p:nvPr>
            <p:ph idx="1" type="body"/>
          </p:nvPr>
        </p:nvSpPr>
        <p:spPr>
          <a:xfrm>
            <a:off x="311700" y="1152475"/>
            <a:ext cx="8520600" cy="386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highlight>
                  <a:srgbClr val="F9FAFC"/>
                </a:highlight>
              </a:rPr>
              <a:t>Python dictionary is an unordered collection of items.Each item of a dictionary has a </a:t>
            </a:r>
            <a:r>
              <a:rPr lang="en" sz="900">
                <a:solidFill>
                  <a:schemeClr val="dk1"/>
                </a:solidFill>
                <a:highlight>
                  <a:srgbClr val="F5F5F5"/>
                </a:highlight>
                <a:latin typeface="Courier New"/>
                <a:ea typeface="Courier New"/>
                <a:cs typeface="Courier New"/>
                <a:sym typeface="Courier New"/>
              </a:rPr>
              <a:t>key/value</a:t>
            </a:r>
            <a:r>
              <a:rPr lang="en" sz="900">
                <a:solidFill>
                  <a:schemeClr val="dk1"/>
                </a:solidFill>
                <a:highlight>
                  <a:srgbClr val="F9FAFC"/>
                </a:highlight>
              </a:rPr>
              <a:t> pair.Dictionaries are optimized to retrieve values when key is known.</a:t>
            </a:r>
            <a:endParaRPr sz="900">
              <a:solidFill>
                <a:schemeClr val="dk1"/>
              </a:solidFill>
              <a:highlight>
                <a:srgbClr val="F9FAFC"/>
              </a:highlight>
            </a:endParaRPr>
          </a:p>
          <a:p>
            <a:pPr indent="0" lvl="0" marL="0" rtl="0" algn="l">
              <a:lnSpc>
                <a:spcPct val="100000"/>
              </a:lnSpc>
              <a:spcBef>
                <a:spcPts val="1200"/>
              </a:spcBef>
              <a:spcAft>
                <a:spcPts val="0"/>
              </a:spcAft>
              <a:buNone/>
            </a:pPr>
            <a:r>
              <a:rPr b="1" lang="en" sz="1200">
                <a:solidFill>
                  <a:srgbClr val="25265E"/>
                </a:solidFill>
                <a:highlight>
                  <a:srgbClr val="F9FAFC"/>
                </a:highlight>
              </a:rPr>
              <a:t>Creating Python Dictionary</a:t>
            </a:r>
            <a:endParaRPr b="1" sz="1200">
              <a:solidFill>
                <a:srgbClr val="25265E"/>
              </a:solidFill>
              <a:highlight>
                <a:srgbClr val="F9FAFC"/>
              </a:highlight>
            </a:endParaRPr>
          </a:p>
          <a:p>
            <a:pPr indent="0" lvl="0" marL="0" rtl="0" algn="l">
              <a:lnSpc>
                <a:spcPct val="100000"/>
              </a:lnSpc>
              <a:spcBef>
                <a:spcPts val="1200"/>
              </a:spcBef>
              <a:spcAft>
                <a:spcPts val="0"/>
              </a:spcAft>
              <a:buNone/>
            </a:pPr>
            <a:r>
              <a:rPr lang="en" sz="750">
                <a:solidFill>
                  <a:schemeClr val="dk1"/>
                </a:solidFill>
                <a:highlight>
                  <a:srgbClr val="F9FAFC"/>
                </a:highlight>
              </a:rPr>
              <a:t>Creating a dictionary is as simple as placing items inside curly braces </a:t>
            </a:r>
            <a:r>
              <a:rPr lang="en" sz="450">
                <a:solidFill>
                  <a:schemeClr val="dk1"/>
                </a:solidFill>
                <a:highlight>
                  <a:srgbClr val="F5F5F5"/>
                </a:highlight>
                <a:latin typeface="Courier New"/>
                <a:ea typeface="Courier New"/>
                <a:cs typeface="Courier New"/>
                <a:sym typeface="Courier New"/>
              </a:rPr>
              <a:t>{}</a:t>
            </a:r>
            <a:r>
              <a:rPr lang="en" sz="750">
                <a:solidFill>
                  <a:schemeClr val="dk1"/>
                </a:solidFill>
                <a:highlight>
                  <a:srgbClr val="F9FAFC"/>
                </a:highlight>
              </a:rPr>
              <a:t> separated by commasAn item has a </a:t>
            </a:r>
            <a:r>
              <a:rPr lang="en" sz="450">
                <a:solidFill>
                  <a:schemeClr val="dk1"/>
                </a:solidFill>
                <a:highlight>
                  <a:srgbClr val="F5F5F5"/>
                </a:highlight>
                <a:latin typeface="Courier New"/>
                <a:ea typeface="Courier New"/>
                <a:cs typeface="Courier New"/>
                <a:sym typeface="Courier New"/>
              </a:rPr>
              <a:t>key</a:t>
            </a:r>
            <a:r>
              <a:rPr lang="en" sz="750">
                <a:solidFill>
                  <a:schemeClr val="dk1"/>
                </a:solidFill>
                <a:highlight>
                  <a:srgbClr val="F9FAFC"/>
                </a:highlight>
              </a:rPr>
              <a:t> and a corresponding </a:t>
            </a:r>
            <a:r>
              <a:rPr lang="en" sz="450">
                <a:solidFill>
                  <a:schemeClr val="dk1"/>
                </a:solidFill>
                <a:highlight>
                  <a:srgbClr val="F5F5F5"/>
                </a:highlight>
                <a:latin typeface="Courier New"/>
                <a:ea typeface="Courier New"/>
                <a:cs typeface="Courier New"/>
                <a:sym typeface="Courier New"/>
              </a:rPr>
              <a:t>value</a:t>
            </a:r>
            <a:r>
              <a:rPr lang="en" sz="750">
                <a:solidFill>
                  <a:schemeClr val="dk1"/>
                </a:solidFill>
                <a:highlight>
                  <a:srgbClr val="F9FAFC"/>
                </a:highlight>
              </a:rPr>
              <a:t> that is expressed as a pair (key: value).While the values can be of any data type and can repeat, keys must be of immutable type (string, number or tuple with immutable elements) and must be unique.</a:t>
            </a:r>
            <a:endParaRPr sz="750">
              <a:solidFill>
                <a:schemeClr val="dk1"/>
              </a:solidFill>
              <a:highlight>
                <a:srgbClr val="F9FAFC"/>
              </a:highlight>
            </a:endParaRPr>
          </a:p>
          <a:p>
            <a:pPr indent="0" lvl="0" marL="0" rtl="0" algn="l">
              <a:lnSpc>
                <a:spcPct val="100000"/>
              </a:lnSpc>
              <a:spcBef>
                <a:spcPts val="1200"/>
              </a:spcBef>
              <a:spcAft>
                <a:spcPts val="0"/>
              </a:spcAft>
              <a:buNone/>
            </a:pPr>
            <a:r>
              <a:t/>
            </a:r>
            <a:endParaRPr sz="750">
              <a:solidFill>
                <a:schemeClr val="dk1"/>
              </a:solidFill>
              <a:highlight>
                <a:srgbClr val="F9FAFC"/>
              </a:highlight>
            </a:endParaRPr>
          </a:p>
          <a:p>
            <a:pPr indent="0" lvl="0" marL="0" rtl="0" algn="l">
              <a:lnSpc>
                <a:spcPct val="166666"/>
              </a:lnSpc>
              <a:spcBef>
                <a:spcPts val="1200"/>
              </a:spcBef>
              <a:spcAft>
                <a:spcPts val="1200"/>
              </a:spcAft>
              <a:buNone/>
            </a:pPr>
            <a:r>
              <a:t/>
            </a:r>
            <a:endParaRPr sz="900">
              <a:solidFill>
                <a:schemeClr val="dk1"/>
              </a:solidFill>
              <a:highlight>
                <a:srgbClr val="F9FAFC"/>
              </a:highlight>
            </a:endParaRPr>
          </a:p>
        </p:txBody>
      </p:sp>
      <p:pic>
        <p:nvPicPr>
          <p:cNvPr id="171" name="Google Shape;171;p26"/>
          <p:cNvPicPr preferRelativeResize="0"/>
          <p:nvPr/>
        </p:nvPicPr>
        <p:blipFill>
          <a:blip r:embed="rId3">
            <a:alphaModFix/>
          </a:blip>
          <a:stretch>
            <a:fillRect/>
          </a:stretch>
        </p:blipFill>
        <p:spPr>
          <a:xfrm>
            <a:off x="437600" y="2505450"/>
            <a:ext cx="2520625" cy="1954500"/>
          </a:xfrm>
          <a:prstGeom prst="rect">
            <a:avLst/>
          </a:prstGeom>
          <a:noFill/>
          <a:ln>
            <a:noFill/>
          </a:ln>
        </p:spPr>
      </p:pic>
      <p:sp>
        <p:nvSpPr>
          <p:cNvPr id="172" name="Google Shape;172;p26"/>
          <p:cNvSpPr txBox="1"/>
          <p:nvPr/>
        </p:nvSpPr>
        <p:spPr>
          <a:xfrm>
            <a:off x="3421525" y="2622175"/>
            <a:ext cx="5035200" cy="650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900">
                <a:solidFill>
                  <a:srgbClr val="25265E"/>
                </a:solidFill>
                <a:highlight>
                  <a:srgbClr val="F9FAFC"/>
                </a:highlight>
              </a:rPr>
              <a:t>Accessing Elements from Dictionary</a:t>
            </a:r>
            <a:endParaRPr b="1" sz="900">
              <a:solidFill>
                <a:srgbClr val="25265E"/>
              </a:solidFill>
              <a:highlight>
                <a:srgbClr val="F9FAFC"/>
              </a:highlight>
            </a:endParaRPr>
          </a:p>
          <a:p>
            <a:pPr indent="0" lvl="0" marL="0" rtl="0" algn="l">
              <a:lnSpc>
                <a:spcPct val="166666"/>
              </a:lnSpc>
              <a:spcBef>
                <a:spcPts val="900"/>
              </a:spcBef>
              <a:spcAft>
                <a:spcPts val="0"/>
              </a:spcAft>
              <a:buClr>
                <a:schemeClr val="dk1"/>
              </a:buClr>
              <a:buSzPts val="1100"/>
              <a:buFont typeface="Arial"/>
              <a:buNone/>
            </a:pPr>
            <a:r>
              <a:rPr lang="en" sz="900">
                <a:solidFill>
                  <a:schemeClr val="dk1"/>
                </a:solidFill>
                <a:highlight>
                  <a:srgbClr val="F9FAFC"/>
                </a:highlight>
              </a:rPr>
              <a:t>While indexing is used with other data types to access values, a dictionary uses </a:t>
            </a:r>
            <a:r>
              <a:rPr lang="en" sz="900">
                <a:solidFill>
                  <a:schemeClr val="dk1"/>
                </a:solidFill>
                <a:highlight>
                  <a:srgbClr val="F5F5F5"/>
                </a:highlight>
                <a:latin typeface="Courier New"/>
                <a:ea typeface="Courier New"/>
                <a:cs typeface="Courier New"/>
                <a:sym typeface="Courier New"/>
              </a:rPr>
              <a:t>keys</a:t>
            </a:r>
            <a:r>
              <a:rPr lang="en" sz="900">
                <a:solidFill>
                  <a:schemeClr val="dk1"/>
                </a:solidFill>
                <a:highlight>
                  <a:srgbClr val="F9FAFC"/>
                </a:highlight>
              </a:rPr>
              <a:t>. Keys can be used either inside square brackets </a:t>
            </a:r>
            <a:r>
              <a:rPr lang="en" sz="900">
                <a:solidFill>
                  <a:schemeClr val="dk1"/>
                </a:solidFill>
                <a:highlight>
                  <a:srgbClr val="F5F5F5"/>
                </a:highlight>
                <a:latin typeface="Courier New"/>
                <a:ea typeface="Courier New"/>
                <a:cs typeface="Courier New"/>
                <a:sym typeface="Courier New"/>
              </a:rPr>
              <a:t>[]</a:t>
            </a:r>
            <a:r>
              <a:rPr lang="en" sz="900">
                <a:solidFill>
                  <a:schemeClr val="dk1"/>
                </a:solidFill>
                <a:highlight>
                  <a:srgbClr val="F9FAFC"/>
                </a:highlight>
              </a:rPr>
              <a:t> or with the </a:t>
            </a:r>
            <a:r>
              <a:rPr lang="en" sz="900">
                <a:solidFill>
                  <a:schemeClr val="dk1"/>
                </a:solidFill>
                <a:highlight>
                  <a:srgbClr val="F5F5F5"/>
                </a:highlight>
                <a:latin typeface="Courier New"/>
                <a:ea typeface="Courier New"/>
                <a:cs typeface="Courier New"/>
                <a:sym typeface="Courier New"/>
              </a:rPr>
              <a:t>get()</a:t>
            </a:r>
            <a:r>
              <a:rPr lang="en" sz="900">
                <a:solidFill>
                  <a:schemeClr val="dk1"/>
                </a:solidFill>
                <a:highlight>
                  <a:srgbClr val="F9FAFC"/>
                </a:highlight>
              </a:rPr>
              <a:t> method.</a:t>
            </a:r>
            <a:endParaRPr sz="900">
              <a:solidFill>
                <a:schemeClr val="dk1"/>
              </a:solidFill>
              <a:highlight>
                <a:srgbClr val="F9FAFC"/>
              </a:highlight>
            </a:endParaRPr>
          </a:p>
          <a:p>
            <a:pPr indent="0" lvl="0" marL="0" rtl="0" algn="l">
              <a:lnSpc>
                <a:spcPct val="166666"/>
              </a:lnSpc>
              <a:spcBef>
                <a:spcPts val="1200"/>
              </a:spcBef>
              <a:spcAft>
                <a:spcPts val="0"/>
              </a:spcAft>
              <a:buClr>
                <a:schemeClr val="dk1"/>
              </a:buClr>
              <a:buSzPts val="1100"/>
              <a:buFont typeface="Arial"/>
              <a:buNone/>
            </a:pPr>
            <a:r>
              <a:rPr lang="en" sz="900">
                <a:solidFill>
                  <a:schemeClr val="dk1"/>
                </a:solidFill>
                <a:highlight>
                  <a:srgbClr val="F9FAFC"/>
                </a:highlight>
              </a:rPr>
              <a:t>If we use the square brackets </a:t>
            </a:r>
            <a:r>
              <a:rPr lang="en" sz="900">
                <a:solidFill>
                  <a:schemeClr val="dk1"/>
                </a:solidFill>
                <a:highlight>
                  <a:srgbClr val="F5F5F5"/>
                </a:highlight>
                <a:latin typeface="Courier New"/>
                <a:ea typeface="Courier New"/>
                <a:cs typeface="Courier New"/>
                <a:sym typeface="Courier New"/>
              </a:rPr>
              <a:t>[]</a:t>
            </a:r>
            <a:r>
              <a:rPr lang="en" sz="900">
                <a:solidFill>
                  <a:schemeClr val="dk1"/>
                </a:solidFill>
                <a:highlight>
                  <a:srgbClr val="F9FAFC"/>
                </a:highlight>
              </a:rPr>
              <a:t>, </a:t>
            </a:r>
            <a:r>
              <a:rPr lang="en" sz="900">
                <a:solidFill>
                  <a:schemeClr val="dk1"/>
                </a:solidFill>
                <a:highlight>
                  <a:srgbClr val="F5F5F5"/>
                </a:highlight>
                <a:latin typeface="Courier New"/>
                <a:ea typeface="Courier New"/>
                <a:cs typeface="Courier New"/>
                <a:sym typeface="Courier New"/>
              </a:rPr>
              <a:t>KeyError</a:t>
            </a:r>
            <a:r>
              <a:rPr lang="en" sz="900">
                <a:solidFill>
                  <a:schemeClr val="dk1"/>
                </a:solidFill>
                <a:highlight>
                  <a:srgbClr val="F9FAFC"/>
                </a:highlight>
              </a:rPr>
              <a:t> is raised in case a key is not found in the dictionary. On the other hand, the </a:t>
            </a:r>
            <a:r>
              <a:rPr lang="en" sz="900">
                <a:solidFill>
                  <a:schemeClr val="dk1"/>
                </a:solidFill>
                <a:highlight>
                  <a:srgbClr val="F5F5F5"/>
                </a:highlight>
                <a:latin typeface="Courier New"/>
                <a:ea typeface="Courier New"/>
                <a:cs typeface="Courier New"/>
                <a:sym typeface="Courier New"/>
              </a:rPr>
              <a:t>get()</a:t>
            </a:r>
            <a:r>
              <a:rPr lang="en" sz="900">
                <a:solidFill>
                  <a:schemeClr val="dk1"/>
                </a:solidFill>
                <a:highlight>
                  <a:srgbClr val="F9FAFC"/>
                </a:highlight>
              </a:rPr>
              <a:t> method returns </a:t>
            </a:r>
            <a:r>
              <a:rPr lang="en" sz="900">
                <a:solidFill>
                  <a:schemeClr val="dk1"/>
                </a:solidFill>
                <a:highlight>
                  <a:srgbClr val="F5F5F5"/>
                </a:highlight>
                <a:latin typeface="Courier New"/>
                <a:ea typeface="Courier New"/>
                <a:cs typeface="Courier New"/>
                <a:sym typeface="Courier New"/>
              </a:rPr>
              <a:t>None</a:t>
            </a:r>
            <a:r>
              <a:rPr lang="en" sz="900">
                <a:solidFill>
                  <a:schemeClr val="dk1"/>
                </a:solidFill>
                <a:highlight>
                  <a:srgbClr val="F9FAFC"/>
                </a:highlight>
              </a:rPr>
              <a:t> if the key is not found.</a:t>
            </a:r>
            <a:endParaRPr sz="900">
              <a:solidFill>
                <a:schemeClr val="dk1"/>
              </a:solidFill>
              <a:highlight>
                <a:srgbClr val="F9FAFC"/>
              </a:highlight>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p>
        </p:txBody>
      </p:sp>
      <p:cxnSp>
        <p:nvCxnSpPr>
          <p:cNvPr id="173" name="Google Shape;173;p26"/>
          <p:cNvCxnSpPr/>
          <p:nvPr/>
        </p:nvCxnSpPr>
        <p:spPr>
          <a:xfrm flipH="1">
            <a:off x="3242200" y="2510125"/>
            <a:ext cx="7500" cy="2031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7897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rgbClr val="25265E"/>
                </a:solidFill>
                <a:highlight>
                  <a:srgbClr val="F9FAFC"/>
                </a:highlight>
              </a:rPr>
              <a:t>Changing,Adding and Deleting Dictionary elements</a:t>
            </a:r>
            <a:endParaRPr b="1" sz="1800">
              <a:solidFill>
                <a:srgbClr val="25265E"/>
              </a:solidFill>
              <a:highlight>
                <a:srgbClr val="F9FAFC"/>
              </a:highlight>
            </a:endParaRPr>
          </a:p>
          <a:p>
            <a:pPr indent="0" lvl="0" marL="0" rtl="0" algn="l">
              <a:spcBef>
                <a:spcPts val="900"/>
              </a:spcBef>
              <a:spcAft>
                <a:spcPts val="0"/>
              </a:spcAft>
              <a:buNone/>
            </a:pPr>
            <a:r>
              <a:t/>
            </a:r>
            <a:endParaRPr/>
          </a:p>
        </p:txBody>
      </p:sp>
      <p:sp>
        <p:nvSpPr>
          <p:cNvPr id="179" name="Google Shape;179;p27"/>
          <p:cNvSpPr txBox="1"/>
          <p:nvPr>
            <p:ph idx="1" type="body"/>
          </p:nvPr>
        </p:nvSpPr>
        <p:spPr>
          <a:xfrm>
            <a:off x="311700" y="508000"/>
            <a:ext cx="8832300" cy="406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highlight>
                  <a:srgbClr val="F9FAFC"/>
                </a:highlight>
              </a:rPr>
              <a:t>Dictionaries are mutable. We can add new items or change the value of existing items using an assignment operator.If the key is already present, then the existing value gets updated. In case the key is not present, a new (key: value) pair is added to the dictionary.</a:t>
            </a:r>
            <a:endParaRPr sz="900">
              <a:solidFill>
                <a:schemeClr val="dk1"/>
              </a:solidFill>
              <a:highlight>
                <a:srgbClr val="F9FAFC"/>
              </a:highlight>
            </a:endParaRPr>
          </a:p>
          <a:p>
            <a:pPr indent="0" lvl="0" marL="0" rtl="0" algn="l">
              <a:lnSpc>
                <a:spcPct val="100000"/>
              </a:lnSpc>
              <a:spcBef>
                <a:spcPts val="1200"/>
              </a:spcBef>
              <a:spcAft>
                <a:spcPts val="0"/>
              </a:spcAft>
              <a:buNone/>
            </a:pPr>
            <a:r>
              <a:rPr b="1" lang="en" sz="1400">
                <a:solidFill>
                  <a:srgbClr val="25265E"/>
                </a:solidFill>
                <a:highlight>
                  <a:srgbClr val="F9FAFC"/>
                </a:highlight>
              </a:rPr>
              <a:t>Removing elements from Dictionary</a:t>
            </a:r>
            <a:endParaRPr b="1" sz="1400">
              <a:solidFill>
                <a:srgbClr val="25265E"/>
              </a:solidFill>
              <a:highlight>
                <a:srgbClr val="F9FAFC"/>
              </a:highlight>
            </a:endParaRPr>
          </a:p>
          <a:p>
            <a:pPr indent="0" lvl="0" marL="0" rtl="0" algn="l">
              <a:lnSpc>
                <a:spcPct val="100000"/>
              </a:lnSpc>
              <a:spcBef>
                <a:spcPts val="900"/>
              </a:spcBef>
              <a:spcAft>
                <a:spcPts val="0"/>
              </a:spcAft>
              <a:buNone/>
            </a:pPr>
            <a:r>
              <a:rPr lang="en" sz="900">
                <a:solidFill>
                  <a:schemeClr val="dk1"/>
                </a:solidFill>
                <a:highlight>
                  <a:srgbClr val="F9FAFC"/>
                </a:highlight>
              </a:rPr>
              <a:t>We can remove a particular item in a dictionary by using the </a:t>
            </a:r>
            <a:r>
              <a:rPr lang="en" sz="900">
                <a:solidFill>
                  <a:schemeClr val="dk1"/>
                </a:solidFill>
                <a:highlight>
                  <a:srgbClr val="F5F5F5"/>
                </a:highlight>
                <a:latin typeface="Courier New"/>
                <a:ea typeface="Courier New"/>
                <a:cs typeface="Courier New"/>
                <a:sym typeface="Courier New"/>
              </a:rPr>
              <a:t>pop()</a:t>
            </a:r>
            <a:r>
              <a:rPr lang="en" sz="900">
                <a:solidFill>
                  <a:schemeClr val="dk1"/>
                </a:solidFill>
                <a:highlight>
                  <a:srgbClr val="F9FAFC"/>
                </a:highlight>
              </a:rPr>
              <a:t> method. This method removes an item with the provided </a:t>
            </a:r>
            <a:r>
              <a:rPr lang="en" sz="900">
                <a:solidFill>
                  <a:schemeClr val="dk1"/>
                </a:solidFill>
                <a:highlight>
                  <a:srgbClr val="F5F5F5"/>
                </a:highlight>
                <a:latin typeface="Courier New"/>
                <a:ea typeface="Courier New"/>
                <a:cs typeface="Courier New"/>
                <a:sym typeface="Courier New"/>
              </a:rPr>
              <a:t>key</a:t>
            </a:r>
            <a:r>
              <a:rPr lang="en" sz="900">
                <a:solidFill>
                  <a:schemeClr val="dk1"/>
                </a:solidFill>
                <a:highlight>
                  <a:srgbClr val="F9FAFC"/>
                </a:highlight>
              </a:rPr>
              <a:t> and returns the </a:t>
            </a:r>
            <a:r>
              <a:rPr lang="en" sz="900">
                <a:solidFill>
                  <a:schemeClr val="dk1"/>
                </a:solidFill>
                <a:highlight>
                  <a:srgbClr val="F5F5F5"/>
                </a:highlight>
                <a:latin typeface="Courier New"/>
                <a:ea typeface="Courier New"/>
                <a:cs typeface="Courier New"/>
                <a:sym typeface="Courier New"/>
              </a:rPr>
              <a:t>value</a:t>
            </a:r>
            <a:r>
              <a:rPr lang="en" sz="900">
                <a:solidFill>
                  <a:schemeClr val="dk1"/>
                </a:solidFill>
                <a:highlight>
                  <a:srgbClr val="F9FAFC"/>
                </a:highlight>
              </a:rPr>
              <a:t>.The </a:t>
            </a:r>
            <a:r>
              <a:rPr lang="en" sz="900">
                <a:solidFill>
                  <a:schemeClr val="dk1"/>
                </a:solidFill>
                <a:highlight>
                  <a:srgbClr val="F5F5F5"/>
                </a:highlight>
                <a:latin typeface="Courier New"/>
                <a:ea typeface="Courier New"/>
                <a:cs typeface="Courier New"/>
                <a:sym typeface="Courier New"/>
              </a:rPr>
              <a:t>popitem()</a:t>
            </a:r>
            <a:r>
              <a:rPr lang="en" sz="900">
                <a:solidFill>
                  <a:schemeClr val="dk1"/>
                </a:solidFill>
                <a:highlight>
                  <a:srgbClr val="F9FAFC"/>
                </a:highlight>
              </a:rPr>
              <a:t> method can be used to remove and return an arbitrary </a:t>
            </a:r>
            <a:r>
              <a:rPr lang="en" sz="900">
                <a:solidFill>
                  <a:schemeClr val="dk1"/>
                </a:solidFill>
                <a:highlight>
                  <a:srgbClr val="F5F5F5"/>
                </a:highlight>
                <a:latin typeface="Courier New"/>
                <a:ea typeface="Courier New"/>
                <a:cs typeface="Courier New"/>
                <a:sym typeface="Courier New"/>
              </a:rPr>
              <a:t>(key, value)</a:t>
            </a:r>
            <a:r>
              <a:rPr lang="en" sz="900">
                <a:solidFill>
                  <a:schemeClr val="dk1"/>
                </a:solidFill>
                <a:highlight>
                  <a:srgbClr val="F9FAFC"/>
                </a:highlight>
              </a:rPr>
              <a:t> item pair from the dictionary. All the items can be removed at once, using the </a:t>
            </a:r>
            <a:r>
              <a:rPr lang="en" sz="900">
                <a:solidFill>
                  <a:schemeClr val="dk1"/>
                </a:solidFill>
                <a:highlight>
                  <a:srgbClr val="F5F5F5"/>
                </a:highlight>
                <a:latin typeface="Courier New"/>
                <a:ea typeface="Courier New"/>
                <a:cs typeface="Courier New"/>
                <a:sym typeface="Courier New"/>
              </a:rPr>
              <a:t>clear()</a:t>
            </a:r>
            <a:r>
              <a:rPr lang="en" sz="900">
                <a:solidFill>
                  <a:schemeClr val="dk1"/>
                </a:solidFill>
                <a:highlight>
                  <a:srgbClr val="F9FAFC"/>
                </a:highlight>
              </a:rPr>
              <a:t> method.We can also use the </a:t>
            </a:r>
            <a:r>
              <a:rPr lang="en" sz="900">
                <a:solidFill>
                  <a:schemeClr val="dk1"/>
                </a:solidFill>
                <a:highlight>
                  <a:srgbClr val="F5F5F5"/>
                </a:highlight>
                <a:latin typeface="Courier New"/>
                <a:ea typeface="Courier New"/>
                <a:cs typeface="Courier New"/>
                <a:sym typeface="Courier New"/>
              </a:rPr>
              <a:t>del</a:t>
            </a:r>
            <a:r>
              <a:rPr lang="en" sz="900">
                <a:solidFill>
                  <a:schemeClr val="dk1"/>
                </a:solidFill>
                <a:highlight>
                  <a:srgbClr val="F9FAFC"/>
                </a:highlight>
              </a:rPr>
              <a:t> keyword to remove individual items or the entire dictionary itself.</a:t>
            </a:r>
            <a:endParaRPr sz="900">
              <a:solidFill>
                <a:schemeClr val="dk1"/>
              </a:solidFill>
              <a:highlight>
                <a:srgbClr val="F9FAFC"/>
              </a:highlight>
            </a:endParaRPr>
          </a:p>
          <a:p>
            <a:pPr indent="0" lvl="0" marL="0" rtl="0" algn="l">
              <a:lnSpc>
                <a:spcPct val="150000"/>
              </a:lnSpc>
              <a:spcBef>
                <a:spcPts val="1200"/>
              </a:spcBef>
              <a:spcAft>
                <a:spcPts val="0"/>
              </a:spcAft>
              <a:buNone/>
            </a:pPr>
            <a:r>
              <a:rPr b="1" lang="en" sz="1400">
                <a:solidFill>
                  <a:srgbClr val="25265E"/>
                </a:solidFill>
                <a:highlight>
                  <a:srgbClr val="F9FAFC"/>
                </a:highlight>
              </a:rPr>
              <a:t>Python Dictionary Methods</a:t>
            </a:r>
            <a:endParaRPr sz="900">
              <a:solidFill>
                <a:srgbClr val="25265E"/>
              </a:solidFill>
              <a:highlight>
                <a:srgbClr val="F8FAFF"/>
              </a:highlight>
            </a:endParaRPr>
          </a:p>
          <a:p>
            <a:pPr indent="0" lvl="0" marL="0" rtl="0" algn="l">
              <a:spcBef>
                <a:spcPts val="900"/>
              </a:spcBef>
              <a:spcAft>
                <a:spcPts val="0"/>
              </a:spcAft>
              <a:buNone/>
            </a:pPr>
            <a:r>
              <a:rPr lang="en" sz="900">
                <a:solidFill>
                  <a:srgbClr val="25265E"/>
                </a:solidFill>
                <a:highlight>
                  <a:srgbClr val="F8FAFF"/>
                </a:highlight>
              </a:rPr>
              <a:t>c</a:t>
            </a:r>
            <a:r>
              <a:rPr lang="en" sz="900">
                <a:highlight>
                  <a:srgbClr val="F8FAFF"/>
                </a:highlight>
              </a:rPr>
              <a:t>lear()			Removes all items from the dictionary.</a:t>
            </a:r>
            <a:endParaRPr sz="900">
              <a:highlight>
                <a:srgbClr val="F8FAFF"/>
              </a:highlight>
            </a:endParaRPr>
          </a:p>
          <a:p>
            <a:pPr indent="0" lvl="0" marL="0" rtl="0" algn="l">
              <a:spcBef>
                <a:spcPts val="0"/>
              </a:spcBef>
              <a:spcAft>
                <a:spcPts val="0"/>
              </a:spcAft>
              <a:buNone/>
            </a:pPr>
            <a:r>
              <a:rPr lang="en" sz="900">
                <a:highlight>
                  <a:srgbClr val="F8FAFF"/>
                </a:highlight>
              </a:rPr>
              <a:t>copy()			Returns a shallow copy of the dictionary.</a:t>
            </a:r>
            <a:endParaRPr sz="900">
              <a:highlight>
                <a:srgbClr val="F8FAFF"/>
              </a:highlight>
            </a:endParaRPr>
          </a:p>
          <a:p>
            <a:pPr indent="0" lvl="0" marL="0" rtl="0" algn="l">
              <a:spcBef>
                <a:spcPts val="0"/>
              </a:spcBef>
              <a:spcAft>
                <a:spcPts val="0"/>
              </a:spcAft>
              <a:buNone/>
            </a:pPr>
            <a:r>
              <a:rPr lang="en" sz="900">
                <a:highlight>
                  <a:srgbClr val="F8FAFF"/>
                </a:highlight>
              </a:rPr>
              <a:t>fromkeys(seq[, v])		Returns a new dictionary with keys from </a:t>
            </a:r>
            <a:r>
              <a:rPr lang="en" sz="900">
                <a:highlight>
                  <a:srgbClr val="F5F5F5"/>
                </a:highlight>
                <a:latin typeface="Courier New"/>
                <a:ea typeface="Courier New"/>
                <a:cs typeface="Courier New"/>
                <a:sym typeface="Courier New"/>
              </a:rPr>
              <a:t>seq</a:t>
            </a:r>
            <a:r>
              <a:rPr lang="en" sz="900">
                <a:highlight>
                  <a:srgbClr val="F8FAFF"/>
                </a:highlight>
              </a:rPr>
              <a:t> and value equal to </a:t>
            </a:r>
            <a:r>
              <a:rPr lang="en" sz="900">
                <a:highlight>
                  <a:srgbClr val="F5F5F5"/>
                </a:highlight>
                <a:latin typeface="Courier New"/>
                <a:ea typeface="Courier New"/>
                <a:cs typeface="Courier New"/>
                <a:sym typeface="Courier New"/>
              </a:rPr>
              <a:t>v</a:t>
            </a:r>
            <a:r>
              <a:rPr lang="en" sz="900">
                <a:highlight>
                  <a:srgbClr val="F8FAFF"/>
                </a:highlight>
              </a:rPr>
              <a:t> (defaults to </a:t>
            </a:r>
            <a:r>
              <a:rPr lang="en" sz="900">
                <a:highlight>
                  <a:srgbClr val="F5F5F5"/>
                </a:highlight>
                <a:latin typeface="Courier New"/>
                <a:ea typeface="Courier New"/>
                <a:cs typeface="Courier New"/>
                <a:sym typeface="Courier New"/>
              </a:rPr>
              <a:t>None</a:t>
            </a:r>
            <a:r>
              <a:rPr lang="en" sz="900">
                <a:highlight>
                  <a:srgbClr val="F8FAFF"/>
                </a:highlight>
              </a:rPr>
              <a:t>).</a:t>
            </a:r>
            <a:endParaRPr sz="900">
              <a:highlight>
                <a:srgbClr val="F8FAFF"/>
              </a:highlight>
            </a:endParaRPr>
          </a:p>
          <a:p>
            <a:pPr indent="0" lvl="0" marL="0" rtl="0" algn="l">
              <a:spcBef>
                <a:spcPts val="0"/>
              </a:spcBef>
              <a:spcAft>
                <a:spcPts val="0"/>
              </a:spcAft>
              <a:buNone/>
            </a:pPr>
            <a:r>
              <a:rPr lang="en" sz="900">
                <a:highlight>
                  <a:srgbClr val="F8FAFF"/>
                </a:highlight>
              </a:rPr>
              <a:t>get(key[,d])		Returns the value of the </a:t>
            </a:r>
            <a:r>
              <a:rPr lang="en" sz="900">
                <a:highlight>
                  <a:srgbClr val="F5F5F5"/>
                </a:highlight>
                <a:latin typeface="Courier New"/>
                <a:ea typeface="Courier New"/>
                <a:cs typeface="Courier New"/>
                <a:sym typeface="Courier New"/>
              </a:rPr>
              <a:t>key</a:t>
            </a:r>
            <a:r>
              <a:rPr lang="en" sz="900">
                <a:highlight>
                  <a:srgbClr val="F8FAFF"/>
                </a:highlight>
              </a:rPr>
              <a:t>. If the </a:t>
            </a:r>
            <a:r>
              <a:rPr lang="en" sz="900">
                <a:highlight>
                  <a:srgbClr val="F5F5F5"/>
                </a:highlight>
                <a:latin typeface="Courier New"/>
                <a:ea typeface="Courier New"/>
                <a:cs typeface="Courier New"/>
                <a:sym typeface="Courier New"/>
              </a:rPr>
              <a:t>key</a:t>
            </a:r>
            <a:r>
              <a:rPr lang="en" sz="900">
                <a:highlight>
                  <a:srgbClr val="F8FAFF"/>
                </a:highlight>
              </a:rPr>
              <a:t> does not exist, returns </a:t>
            </a:r>
            <a:r>
              <a:rPr lang="en" sz="900">
                <a:highlight>
                  <a:srgbClr val="F5F5F5"/>
                </a:highlight>
                <a:latin typeface="Courier New"/>
                <a:ea typeface="Courier New"/>
                <a:cs typeface="Courier New"/>
                <a:sym typeface="Courier New"/>
              </a:rPr>
              <a:t>d</a:t>
            </a:r>
            <a:r>
              <a:rPr lang="en" sz="900">
                <a:highlight>
                  <a:srgbClr val="F8FAFF"/>
                </a:highlight>
              </a:rPr>
              <a:t> (defaults to </a:t>
            </a:r>
            <a:r>
              <a:rPr lang="en" sz="900">
                <a:highlight>
                  <a:srgbClr val="F5F5F5"/>
                </a:highlight>
                <a:latin typeface="Courier New"/>
                <a:ea typeface="Courier New"/>
                <a:cs typeface="Courier New"/>
                <a:sym typeface="Courier New"/>
              </a:rPr>
              <a:t>None</a:t>
            </a:r>
            <a:r>
              <a:rPr lang="en" sz="900">
                <a:highlight>
                  <a:srgbClr val="F8FAFF"/>
                </a:highlight>
              </a:rPr>
              <a:t>).</a:t>
            </a:r>
            <a:endParaRPr sz="900">
              <a:highlight>
                <a:srgbClr val="F8FAFF"/>
              </a:highlight>
            </a:endParaRPr>
          </a:p>
          <a:p>
            <a:pPr indent="0" lvl="0" marL="0" rtl="0" algn="l">
              <a:spcBef>
                <a:spcPts val="0"/>
              </a:spcBef>
              <a:spcAft>
                <a:spcPts val="0"/>
              </a:spcAft>
              <a:buNone/>
            </a:pPr>
            <a:r>
              <a:rPr lang="en" sz="900">
                <a:highlight>
                  <a:srgbClr val="F8FAFF"/>
                </a:highlight>
              </a:rPr>
              <a:t>items()			Return a new object of the dictionary's items in (key, value) format.</a:t>
            </a:r>
            <a:endParaRPr sz="900">
              <a:highlight>
                <a:srgbClr val="F8FAFF"/>
              </a:highlight>
            </a:endParaRPr>
          </a:p>
          <a:p>
            <a:pPr indent="0" lvl="0" marL="0" rtl="0" algn="l">
              <a:spcBef>
                <a:spcPts val="0"/>
              </a:spcBef>
              <a:spcAft>
                <a:spcPts val="0"/>
              </a:spcAft>
              <a:buNone/>
            </a:pPr>
            <a:r>
              <a:rPr lang="en" sz="900">
                <a:highlight>
                  <a:srgbClr val="F8FAFF"/>
                </a:highlight>
              </a:rPr>
              <a:t>keys()			Returns a new object of the dictionary's keys.</a:t>
            </a:r>
            <a:endParaRPr sz="900">
              <a:highlight>
                <a:srgbClr val="F8FAFF"/>
              </a:highlight>
            </a:endParaRPr>
          </a:p>
          <a:p>
            <a:pPr indent="0" lvl="0" marL="0" rtl="0" algn="l">
              <a:spcBef>
                <a:spcPts val="0"/>
              </a:spcBef>
              <a:spcAft>
                <a:spcPts val="0"/>
              </a:spcAft>
              <a:buNone/>
            </a:pPr>
            <a:r>
              <a:rPr lang="en" sz="900">
                <a:highlight>
                  <a:srgbClr val="F8FAFF"/>
                </a:highlight>
              </a:rPr>
              <a:t>pop(key[,d])		Removes the item with the </a:t>
            </a:r>
            <a:r>
              <a:rPr lang="en" sz="900">
                <a:highlight>
                  <a:srgbClr val="F5F5F5"/>
                </a:highlight>
                <a:latin typeface="Courier New"/>
                <a:ea typeface="Courier New"/>
                <a:cs typeface="Courier New"/>
                <a:sym typeface="Courier New"/>
              </a:rPr>
              <a:t>key</a:t>
            </a:r>
            <a:r>
              <a:rPr lang="en" sz="900">
                <a:highlight>
                  <a:srgbClr val="F8FAFF"/>
                </a:highlight>
              </a:rPr>
              <a:t> and returns its value or </a:t>
            </a:r>
            <a:r>
              <a:rPr lang="en" sz="900">
                <a:highlight>
                  <a:srgbClr val="F5F5F5"/>
                </a:highlight>
                <a:latin typeface="Courier New"/>
                <a:ea typeface="Courier New"/>
                <a:cs typeface="Courier New"/>
                <a:sym typeface="Courier New"/>
              </a:rPr>
              <a:t>d</a:t>
            </a:r>
            <a:r>
              <a:rPr lang="en" sz="900">
                <a:highlight>
                  <a:srgbClr val="F8FAFF"/>
                </a:highlight>
              </a:rPr>
              <a:t> if </a:t>
            </a:r>
            <a:r>
              <a:rPr lang="en" sz="900">
                <a:highlight>
                  <a:srgbClr val="F5F5F5"/>
                </a:highlight>
                <a:latin typeface="Courier New"/>
                <a:ea typeface="Courier New"/>
                <a:cs typeface="Courier New"/>
                <a:sym typeface="Courier New"/>
              </a:rPr>
              <a:t>key</a:t>
            </a:r>
            <a:r>
              <a:rPr lang="en" sz="900">
                <a:highlight>
                  <a:srgbClr val="F8FAFF"/>
                </a:highlight>
              </a:rPr>
              <a:t> is not found. If </a:t>
            </a:r>
            <a:r>
              <a:rPr lang="en" sz="900">
                <a:highlight>
                  <a:srgbClr val="F5F5F5"/>
                </a:highlight>
                <a:latin typeface="Courier New"/>
                <a:ea typeface="Courier New"/>
                <a:cs typeface="Courier New"/>
                <a:sym typeface="Courier New"/>
              </a:rPr>
              <a:t>d</a:t>
            </a:r>
            <a:r>
              <a:rPr lang="en" sz="900">
                <a:highlight>
                  <a:srgbClr val="F8FAFF"/>
                </a:highlight>
              </a:rPr>
              <a:t> is not provided and the </a:t>
            </a:r>
            <a:r>
              <a:rPr lang="en" sz="900">
                <a:highlight>
                  <a:srgbClr val="F5F5F5"/>
                </a:highlight>
                <a:latin typeface="Courier New"/>
                <a:ea typeface="Courier New"/>
                <a:cs typeface="Courier New"/>
                <a:sym typeface="Courier New"/>
              </a:rPr>
              <a:t>key</a:t>
            </a:r>
            <a:r>
              <a:rPr lang="en" sz="900">
                <a:highlight>
                  <a:srgbClr val="F8FAFF"/>
                </a:highlight>
              </a:rPr>
              <a:t> is not found, it raises </a:t>
            </a:r>
            <a:r>
              <a:rPr lang="en" sz="900">
                <a:highlight>
                  <a:srgbClr val="F5F5F5"/>
                </a:highlight>
                <a:latin typeface="Courier New"/>
                <a:ea typeface="Courier New"/>
                <a:cs typeface="Courier New"/>
                <a:sym typeface="Courier New"/>
              </a:rPr>
              <a:t>KeyError</a:t>
            </a:r>
            <a:r>
              <a:rPr lang="en" sz="900">
                <a:highlight>
                  <a:srgbClr val="F8FAFF"/>
                </a:highlight>
              </a:rPr>
              <a:t>.</a:t>
            </a:r>
            <a:endParaRPr sz="900">
              <a:highlight>
                <a:srgbClr val="F8FAFF"/>
              </a:highlight>
            </a:endParaRPr>
          </a:p>
          <a:p>
            <a:pPr indent="0" lvl="0" marL="0" rtl="0" algn="l">
              <a:spcBef>
                <a:spcPts val="0"/>
              </a:spcBef>
              <a:spcAft>
                <a:spcPts val="0"/>
              </a:spcAft>
              <a:buNone/>
            </a:pPr>
            <a:r>
              <a:rPr lang="en" sz="900">
                <a:highlight>
                  <a:srgbClr val="F8FAFF"/>
                </a:highlight>
              </a:rPr>
              <a:t>popitem()		Removes and returns an arbitrary item (key, value). Raises </a:t>
            </a:r>
            <a:r>
              <a:rPr lang="en" sz="900">
                <a:highlight>
                  <a:srgbClr val="F5F5F5"/>
                </a:highlight>
                <a:latin typeface="Courier New"/>
                <a:ea typeface="Courier New"/>
                <a:cs typeface="Courier New"/>
                <a:sym typeface="Courier New"/>
              </a:rPr>
              <a:t>KeyError</a:t>
            </a:r>
            <a:r>
              <a:rPr lang="en" sz="900">
                <a:highlight>
                  <a:srgbClr val="F8FAFF"/>
                </a:highlight>
              </a:rPr>
              <a:t> if the dictionary is empty.</a:t>
            </a:r>
            <a:endParaRPr sz="900">
              <a:highlight>
                <a:srgbClr val="F8FAFF"/>
              </a:highlight>
            </a:endParaRPr>
          </a:p>
          <a:p>
            <a:pPr indent="0" lvl="0" marL="0" rtl="0" algn="l">
              <a:spcBef>
                <a:spcPts val="0"/>
              </a:spcBef>
              <a:spcAft>
                <a:spcPts val="0"/>
              </a:spcAft>
              <a:buNone/>
            </a:pPr>
            <a:r>
              <a:rPr lang="en" sz="900">
                <a:highlight>
                  <a:srgbClr val="F8FAFF"/>
                </a:highlight>
              </a:rPr>
              <a:t>setdefault(key[,d])		Returns the corresponding value if the </a:t>
            </a:r>
            <a:r>
              <a:rPr lang="en" sz="900">
                <a:highlight>
                  <a:srgbClr val="F5F5F5"/>
                </a:highlight>
                <a:latin typeface="Courier New"/>
                <a:ea typeface="Courier New"/>
                <a:cs typeface="Courier New"/>
                <a:sym typeface="Courier New"/>
              </a:rPr>
              <a:t>key</a:t>
            </a:r>
            <a:r>
              <a:rPr lang="en" sz="900">
                <a:highlight>
                  <a:srgbClr val="F8FAFF"/>
                </a:highlight>
              </a:rPr>
              <a:t> is in the dictionary. If not, inserts the </a:t>
            </a:r>
            <a:r>
              <a:rPr lang="en" sz="900">
                <a:highlight>
                  <a:srgbClr val="F5F5F5"/>
                </a:highlight>
                <a:latin typeface="Courier New"/>
                <a:ea typeface="Courier New"/>
                <a:cs typeface="Courier New"/>
                <a:sym typeface="Courier New"/>
              </a:rPr>
              <a:t>key</a:t>
            </a:r>
            <a:r>
              <a:rPr lang="en" sz="900">
                <a:highlight>
                  <a:srgbClr val="F8FAFF"/>
                </a:highlight>
              </a:rPr>
              <a:t> with a value of </a:t>
            </a:r>
            <a:r>
              <a:rPr lang="en" sz="900">
                <a:highlight>
                  <a:srgbClr val="F5F5F5"/>
                </a:highlight>
                <a:latin typeface="Courier New"/>
                <a:ea typeface="Courier New"/>
                <a:cs typeface="Courier New"/>
                <a:sym typeface="Courier New"/>
              </a:rPr>
              <a:t>d</a:t>
            </a:r>
            <a:r>
              <a:rPr lang="en" sz="900">
                <a:highlight>
                  <a:srgbClr val="F8FAFF"/>
                </a:highlight>
              </a:rPr>
              <a:t> and returns </a:t>
            </a:r>
            <a:r>
              <a:rPr lang="en" sz="900">
                <a:highlight>
                  <a:srgbClr val="F5F5F5"/>
                </a:highlight>
                <a:latin typeface="Courier New"/>
                <a:ea typeface="Courier New"/>
                <a:cs typeface="Courier New"/>
                <a:sym typeface="Courier New"/>
              </a:rPr>
              <a:t>d</a:t>
            </a:r>
            <a:r>
              <a:rPr lang="en" sz="900">
                <a:highlight>
                  <a:srgbClr val="F8FAFF"/>
                </a:highlight>
              </a:rPr>
              <a:t> (defaults to </a:t>
            </a:r>
            <a:r>
              <a:rPr lang="en" sz="900">
                <a:highlight>
                  <a:srgbClr val="F5F5F5"/>
                </a:highlight>
                <a:latin typeface="Courier New"/>
                <a:ea typeface="Courier New"/>
                <a:cs typeface="Courier New"/>
                <a:sym typeface="Courier New"/>
              </a:rPr>
              <a:t>None</a:t>
            </a:r>
            <a:r>
              <a:rPr lang="en" sz="900">
                <a:highlight>
                  <a:srgbClr val="F8FAFF"/>
                </a:highlight>
              </a:rPr>
              <a:t>).</a:t>
            </a:r>
            <a:endParaRPr sz="900">
              <a:highlight>
                <a:srgbClr val="F8FAFF"/>
              </a:highlight>
            </a:endParaRPr>
          </a:p>
          <a:p>
            <a:pPr indent="0" lvl="0" marL="0" rtl="0" algn="l">
              <a:spcBef>
                <a:spcPts val="0"/>
              </a:spcBef>
              <a:spcAft>
                <a:spcPts val="0"/>
              </a:spcAft>
              <a:buNone/>
            </a:pPr>
            <a:r>
              <a:rPr lang="en" sz="900">
                <a:highlight>
                  <a:srgbClr val="F8FAFF"/>
                </a:highlight>
              </a:rPr>
              <a:t>update([other])		Updates the dictionary with the key/value pairs from </a:t>
            </a:r>
            <a:r>
              <a:rPr lang="en" sz="900">
                <a:highlight>
                  <a:srgbClr val="F5F5F5"/>
                </a:highlight>
                <a:latin typeface="Courier New"/>
                <a:ea typeface="Courier New"/>
                <a:cs typeface="Courier New"/>
                <a:sym typeface="Courier New"/>
              </a:rPr>
              <a:t>other</a:t>
            </a:r>
            <a:r>
              <a:rPr lang="en" sz="900">
                <a:highlight>
                  <a:srgbClr val="F8FAFF"/>
                </a:highlight>
              </a:rPr>
              <a:t>, overwriting existing keys.</a:t>
            </a:r>
            <a:endParaRPr sz="900">
              <a:highlight>
                <a:srgbClr val="F8FAFF"/>
              </a:highlight>
            </a:endParaRPr>
          </a:p>
          <a:p>
            <a:pPr indent="0" lvl="0" marL="0" rtl="0" algn="l">
              <a:spcBef>
                <a:spcPts val="0"/>
              </a:spcBef>
              <a:spcAft>
                <a:spcPts val="0"/>
              </a:spcAft>
              <a:buNone/>
            </a:pPr>
            <a:r>
              <a:rPr lang="en" sz="900">
                <a:highlight>
                  <a:srgbClr val="F8FAFF"/>
                </a:highlight>
              </a:rPr>
              <a:t>values()			Returns a new object of the dictionary's value</a:t>
            </a:r>
            <a:r>
              <a:rPr lang="en" sz="900">
                <a:solidFill>
                  <a:srgbClr val="25265E"/>
                </a:solidFill>
                <a:highlight>
                  <a:srgbClr val="F8FAFF"/>
                </a:highlight>
              </a:rPr>
              <a:t>s</a:t>
            </a:r>
            <a:endParaRPr sz="900">
              <a:solidFill>
                <a:srgbClr val="25265E"/>
              </a:solidFill>
              <a:highlight>
                <a:srgbClr val="F8FAFF"/>
              </a:highlight>
            </a:endParaRPr>
          </a:p>
          <a:p>
            <a:pPr indent="0" lvl="0" marL="0" rtl="0" algn="l">
              <a:lnSpc>
                <a:spcPct val="100000"/>
              </a:lnSpc>
              <a:spcBef>
                <a:spcPts val="0"/>
              </a:spcBef>
              <a:spcAft>
                <a:spcPts val="0"/>
              </a:spcAft>
              <a:buNone/>
            </a:pPr>
            <a:r>
              <a:t/>
            </a:r>
            <a:endParaRPr sz="900">
              <a:solidFill>
                <a:schemeClr val="dk1"/>
              </a:solidFill>
              <a:highlight>
                <a:srgbClr val="F9FAFC"/>
              </a:highlight>
            </a:endParaRPr>
          </a:p>
          <a:p>
            <a:pPr indent="0" lvl="0" marL="0" rtl="0" algn="l">
              <a:lnSpc>
                <a:spcPct val="166666"/>
              </a:lnSpc>
              <a:spcBef>
                <a:spcPts val="1200"/>
              </a:spcBef>
              <a:spcAft>
                <a:spcPts val="0"/>
              </a:spcAft>
              <a:buClr>
                <a:schemeClr val="dk1"/>
              </a:buClr>
              <a:buSzPts val="1100"/>
              <a:buFont typeface="Arial"/>
              <a:buNone/>
            </a:pPr>
            <a:r>
              <a:t/>
            </a:r>
            <a:endParaRPr sz="900">
              <a:solidFill>
                <a:schemeClr val="dk1"/>
              </a:solidFill>
              <a:highlight>
                <a:srgbClr val="F9FAFC"/>
              </a:highlight>
            </a:endParaRPr>
          </a:p>
          <a:p>
            <a:pPr indent="0" lvl="0" marL="0" rtl="0" algn="l">
              <a:spcBef>
                <a:spcPts val="12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108850"/>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rgbClr val="25265E"/>
                </a:solidFill>
                <a:highlight>
                  <a:srgbClr val="F9FAFC"/>
                </a:highlight>
              </a:rPr>
              <a:t>Python Dictionary Comprehension</a:t>
            </a:r>
            <a:endParaRPr b="1" sz="1800">
              <a:solidFill>
                <a:srgbClr val="25265E"/>
              </a:solidFill>
              <a:highlight>
                <a:srgbClr val="F9FAFC"/>
              </a:highlight>
            </a:endParaRPr>
          </a:p>
          <a:p>
            <a:pPr indent="0" lvl="0" marL="0" rtl="0" algn="l">
              <a:lnSpc>
                <a:spcPct val="115000"/>
              </a:lnSpc>
              <a:spcBef>
                <a:spcPts val="90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a:p>
        </p:txBody>
      </p:sp>
      <p:sp>
        <p:nvSpPr>
          <p:cNvPr id="185" name="Google Shape;185;p28"/>
          <p:cNvSpPr txBox="1"/>
          <p:nvPr>
            <p:ph idx="1" type="body"/>
          </p:nvPr>
        </p:nvSpPr>
        <p:spPr>
          <a:xfrm>
            <a:off x="311700" y="629525"/>
            <a:ext cx="8757600" cy="4514100"/>
          </a:xfrm>
          <a:prstGeom prst="rect">
            <a:avLst/>
          </a:prstGeom>
        </p:spPr>
        <p:txBody>
          <a:bodyPr anchorCtr="0" anchor="t" bIns="91425" lIns="91425" spcFirstLastPara="1" rIns="91425" wrap="square" tIns="91425">
            <a:noAutofit/>
          </a:bodyPr>
          <a:lstStyle/>
          <a:p>
            <a:pPr indent="0" lvl="0" marL="0" rtl="0" algn="l">
              <a:lnSpc>
                <a:spcPct val="166666"/>
              </a:lnSpc>
              <a:spcBef>
                <a:spcPts val="0"/>
              </a:spcBef>
              <a:spcAft>
                <a:spcPts val="0"/>
              </a:spcAft>
              <a:buNone/>
            </a:pPr>
            <a:r>
              <a:rPr lang="en" sz="900">
                <a:solidFill>
                  <a:schemeClr val="dk1"/>
                </a:solidFill>
                <a:highlight>
                  <a:srgbClr val="F9FAFC"/>
                </a:highlight>
              </a:rPr>
              <a:t>Dictionary comprehension is an elegant and concise way to create a new dictionary from an iterable in Python.Dictionary comprehension consists of an expression pair (key: value) followed by a </a:t>
            </a:r>
            <a:r>
              <a:rPr lang="en" sz="900">
                <a:solidFill>
                  <a:schemeClr val="dk1"/>
                </a:solidFill>
                <a:highlight>
                  <a:srgbClr val="F5F5F5"/>
                </a:highlight>
                <a:latin typeface="Courier New"/>
                <a:ea typeface="Courier New"/>
                <a:cs typeface="Courier New"/>
                <a:sym typeface="Courier New"/>
              </a:rPr>
              <a:t>for</a:t>
            </a:r>
            <a:r>
              <a:rPr lang="en" sz="900">
                <a:solidFill>
                  <a:schemeClr val="dk1"/>
                </a:solidFill>
                <a:highlight>
                  <a:srgbClr val="F9FAFC"/>
                </a:highlight>
              </a:rPr>
              <a:t> statement inside curly braces </a:t>
            </a:r>
            <a:r>
              <a:rPr lang="en" sz="900">
                <a:solidFill>
                  <a:schemeClr val="dk1"/>
                </a:solidFill>
                <a:highlight>
                  <a:srgbClr val="F5F5F5"/>
                </a:highlight>
                <a:latin typeface="Courier New"/>
                <a:ea typeface="Courier New"/>
                <a:cs typeface="Courier New"/>
                <a:sym typeface="Courier New"/>
              </a:rPr>
              <a:t>{}</a:t>
            </a:r>
            <a:r>
              <a:rPr lang="en" sz="900">
                <a:solidFill>
                  <a:schemeClr val="dk1"/>
                </a:solidFill>
                <a:highlight>
                  <a:srgbClr val="F9FAFC"/>
                </a:highlight>
              </a:rPr>
              <a:t>.</a:t>
            </a:r>
            <a:endParaRPr sz="900">
              <a:solidFill>
                <a:schemeClr val="dk1"/>
              </a:solidFill>
              <a:highlight>
                <a:srgbClr val="F9FAFC"/>
              </a:highlight>
            </a:endParaRPr>
          </a:p>
          <a:p>
            <a:pPr indent="0" lvl="0" marL="0" rtl="0" algn="l">
              <a:lnSpc>
                <a:spcPct val="166666"/>
              </a:lnSpc>
              <a:spcBef>
                <a:spcPts val="1200"/>
              </a:spcBef>
              <a:spcAft>
                <a:spcPts val="0"/>
              </a:spcAft>
              <a:buNone/>
            </a:pPr>
            <a:r>
              <a:t/>
            </a:r>
            <a:endParaRPr sz="900">
              <a:solidFill>
                <a:schemeClr val="dk1"/>
              </a:solidFill>
              <a:highlight>
                <a:srgbClr val="F9FAFC"/>
              </a:highlight>
            </a:endParaRPr>
          </a:p>
          <a:p>
            <a:pPr indent="0" lvl="0" marL="0" rtl="0" algn="l">
              <a:lnSpc>
                <a:spcPct val="166666"/>
              </a:lnSpc>
              <a:spcBef>
                <a:spcPts val="1200"/>
              </a:spcBef>
              <a:spcAft>
                <a:spcPts val="0"/>
              </a:spcAft>
              <a:buNone/>
            </a:pPr>
            <a:r>
              <a:t/>
            </a:r>
            <a:endParaRPr sz="900">
              <a:solidFill>
                <a:schemeClr val="dk1"/>
              </a:solidFill>
              <a:highlight>
                <a:srgbClr val="F9FAFC"/>
              </a:highlight>
            </a:endParaRPr>
          </a:p>
          <a:p>
            <a:pPr indent="0" lvl="0" marL="0" rtl="0" algn="l">
              <a:lnSpc>
                <a:spcPct val="166666"/>
              </a:lnSpc>
              <a:spcBef>
                <a:spcPts val="1200"/>
              </a:spcBef>
              <a:spcAft>
                <a:spcPts val="0"/>
              </a:spcAft>
              <a:buNone/>
            </a:pPr>
            <a:r>
              <a:t/>
            </a:r>
            <a:endParaRPr sz="900">
              <a:solidFill>
                <a:schemeClr val="dk1"/>
              </a:solidFill>
              <a:highlight>
                <a:srgbClr val="F9FAFC"/>
              </a:highlight>
            </a:endParaRPr>
          </a:p>
          <a:p>
            <a:pPr indent="0" lvl="0" marL="0" rtl="0" algn="l">
              <a:lnSpc>
                <a:spcPct val="166666"/>
              </a:lnSpc>
              <a:spcBef>
                <a:spcPts val="1200"/>
              </a:spcBef>
              <a:spcAft>
                <a:spcPts val="0"/>
              </a:spcAft>
              <a:buNone/>
            </a:pPr>
            <a:r>
              <a:t/>
            </a:r>
            <a:endParaRPr sz="900">
              <a:solidFill>
                <a:schemeClr val="dk1"/>
              </a:solidFill>
              <a:highlight>
                <a:srgbClr val="F9FAFC"/>
              </a:highlight>
            </a:endParaRPr>
          </a:p>
          <a:p>
            <a:pPr indent="0" lvl="0" marL="0" rtl="0" algn="l">
              <a:lnSpc>
                <a:spcPct val="166666"/>
              </a:lnSpc>
              <a:spcBef>
                <a:spcPts val="1200"/>
              </a:spcBef>
              <a:spcAft>
                <a:spcPts val="0"/>
              </a:spcAft>
              <a:buNone/>
            </a:pPr>
            <a:r>
              <a:t/>
            </a:r>
            <a:endParaRPr sz="900">
              <a:solidFill>
                <a:schemeClr val="dk1"/>
              </a:solidFill>
              <a:highlight>
                <a:srgbClr val="F9FAFC"/>
              </a:highlight>
            </a:endParaRPr>
          </a:p>
          <a:p>
            <a:pPr indent="0" lvl="0" marL="0" rtl="0" algn="l">
              <a:lnSpc>
                <a:spcPct val="150000"/>
              </a:lnSpc>
              <a:spcBef>
                <a:spcPts val="1200"/>
              </a:spcBef>
              <a:spcAft>
                <a:spcPts val="0"/>
              </a:spcAft>
              <a:buNone/>
            </a:pPr>
            <a:r>
              <a:rPr b="1" lang="en" sz="900">
                <a:solidFill>
                  <a:srgbClr val="25265E"/>
                </a:solidFill>
                <a:highlight>
                  <a:srgbClr val="F9FAFC"/>
                </a:highlight>
              </a:rPr>
              <a:t>Other Dictionary Operations</a:t>
            </a:r>
            <a:endParaRPr b="1" sz="900">
              <a:solidFill>
                <a:srgbClr val="25265E"/>
              </a:solidFill>
              <a:highlight>
                <a:srgbClr val="F9FAFC"/>
              </a:highlight>
            </a:endParaRPr>
          </a:p>
          <a:p>
            <a:pPr indent="0" lvl="0" marL="0" rtl="0" algn="l">
              <a:lnSpc>
                <a:spcPct val="150000"/>
              </a:lnSpc>
              <a:spcBef>
                <a:spcPts val="900"/>
              </a:spcBef>
              <a:spcAft>
                <a:spcPts val="0"/>
              </a:spcAft>
              <a:buNone/>
            </a:pPr>
            <a:r>
              <a:rPr b="1" lang="en" sz="900">
                <a:solidFill>
                  <a:srgbClr val="25265E"/>
                </a:solidFill>
                <a:highlight>
                  <a:srgbClr val="F9FAFC"/>
                </a:highlight>
              </a:rPr>
              <a:t>Dictionary Membership Test</a:t>
            </a:r>
            <a:endParaRPr b="1" sz="900">
              <a:solidFill>
                <a:srgbClr val="25265E"/>
              </a:solidFill>
              <a:highlight>
                <a:srgbClr val="F9FAFC"/>
              </a:highlight>
            </a:endParaRPr>
          </a:p>
          <a:p>
            <a:pPr indent="0" lvl="0" marL="0" rtl="0" algn="l">
              <a:lnSpc>
                <a:spcPct val="166666"/>
              </a:lnSpc>
              <a:spcBef>
                <a:spcPts val="900"/>
              </a:spcBef>
              <a:spcAft>
                <a:spcPts val="0"/>
              </a:spcAft>
              <a:buNone/>
            </a:pPr>
            <a:r>
              <a:rPr lang="en" sz="900">
                <a:solidFill>
                  <a:schemeClr val="dk1"/>
                </a:solidFill>
                <a:highlight>
                  <a:srgbClr val="F9FAFC"/>
                </a:highlight>
              </a:rPr>
              <a:t>We can test if a </a:t>
            </a:r>
            <a:r>
              <a:rPr lang="en" sz="900">
                <a:solidFill>
                  <a:schemeClr val="dk1"/>
                </a:solidFill>
                <a:highlight>
                  <a:srgbClr val="F5F5F5"/>
                </a:highlight>
                <a:latin typeface="Courier New"/>
                <a:ea typeface="Courier New"/>
                <a:cs typeface="Courier New"/>
                <a:sym typeface="Courier New"/>
              </a:rPr>
              <a:t>key</a:t>
            </a:r>
            <a:r>
              <a:rPr lang="en" sz="900">
                <a:solidFill>
                  <a:schemeClr val="dk1"/>
                </a:solidFill>
                <a:highlight>
                  <a:srgbClr val="F9FAFC"/>
                </a:highlight>
              </a:rPr>
              <a:t> is in a dictionary or not using the keyword </a:t>
            </a:r>
            <a:r>
              <a:rPr lang="en" sz="900">
                <a:solidFill>
                  <a:schemeClr val="dk1"/>
                </a:solidFill>
                <a:highlight>
                  <a:srgbClr val="F5F5F5"/>
                </a:highlight>
                <a:latin typeface="Courier New"/>
                <a:ea typeface="Courier New"/>
                <a:cs typeface="Courier New"/>
                <a:sym typeface="Courier New"/>
              </a:rPr>
              <a:t>in</a:t>
            </a:r>
            <a:r>
              <a:rPr lang="en" sz="900">
                <a:solidFill>
                  <a:schemeClr val="dk1"/>
                </a:solidFill>
                <a:highlight>
                  <a:srgbClr val="F9FAFC"/>
                </a:highlight>
              </a:rPr>
              <a:t>. Notice that the membership test is only for the </a:t>
            </a:r>
            <a:r>
              <a:rPr lang="en" sz="900">
                <a:solidFill>
                  <a:schemeClr val="dk1"/>
                </a:solidFill>
                <a:highlight>
                  <a:srgbClr val="F5F5F5"/>
                </a:highlight>
                <a:latin typeface="Courier New"/>
                <a:ea typeface="Courier New"/>
                <a:cs typeface="Courier New"/>
                <a:sym typeface="Courier New"/>
              </a:rPr>
              <a:t>keys</a:t>
            </a:r>
            <a:r>
              <a:rPr lang="en" sz="900">
                <a:solidFill>
                  <a:schemeClr val="dk1"/>
                </a:solidFill>
                <a:highlight>
                  <a:srgbClr val="F9FAFC"/>
                </a:highlight>
              </a:rPr>
              <a:t> and not for the </a:t>
            </a:r>
            <a:r>
              <a:rPr lang="en" sz="900">
                <a:solidFill>
                  <a:schemeClr val="dk1"/>
                </a:solidFill>
                <a:highlight>
                  <a:srgbClr val="F5F5F5"/>
                </a:highlight>
                <a:latin typeface="Courier New"/>
                <a:ea typeface="Courier New"/>
                <a:cs typeface="Courier New"/>
                <a:sym typeface="Courier New"/>
              </a:rPr>
              <a:t>values</a:t>
            </a:r>
            <a:r>
              <a:rPr lang="en" sz="900">
                <a:solidFill>
                  <a:schemeClr val="dk1"/>
                </a:solidFill>
                <a:highlight>
                  <a:srgbClr val="F9FAFC"/>
                </a:highlight>
              </a:rPr>
              <a:t>.</a:t>
            </a:r>
            <a:endParaRPr sz="900">
              <a:solidFill>
                <a:schemeClr val="dk1"/>
              </a:solidFill>
              <a:highlight>
                <a:srgbClr val="F9FAFC"/>
              </a:highlight>
            </a:endParaRPr>
          </a:p>
          <a:p>
            <a:pPr indent="0" lvl="0" marL="0" rtl="0" algn="l">
              <a:lnSpc>
                <a:spcPct val="150000"/>
              </a:lnSpc>
              <a:spcBef>
                <a:spcPts val="1200"/>
              </a:spcBef>
              <a:spcAft>
                <a:spcPts val="0"/>
              </a:spcAft>
              <a:buNone/>
            </a:pPr>
            <a:r>
              <a:rPr b="1" lang="en" sz="900">
                <a:solidFill>
                  <a:srgbClr val="25265E"/>
                </a:solidFill>
                <a:highlight>
                  <a:srgbClr val="F9FAFC"/>
                </a:highlight>
              </a:rPr>
              <a:t>Iterating Through a Dictionary</a:t>
            </a:r>
            <a:endParaRPr b="1" sz="900">
              <a:solidFill>
                <a:srgbClr val="25265E"/>
              </a:solidFill>
              <a:highlight>
                <a:srgbClr val="F9FAFC"/>
              </a:highlight>
            </a:endParaRPr>
          </a:p>
          <a:p>
            <a:pPr indent="0" lvl="0" marL="0" rtl="0" algn="l">
              <a:lnSpc>
                <a:spcPct val="166666"/>
              </a:lnSpc>
              <a:spcBef>
                <a:spcPts val="900"/>
              </a:spcBef>
              <a:spcAft>
                <a:spcPts val="0"/>
              </a:spcAft>
              <a:buNone/>
            </a:pPr>
            <a:r>
              <a:rPr lang="en" sz="900">
                <a:solidFill>
                  <a:schemeClr val="dk1"/>
                </a:solidFill>
                <a:highlight>
                  <a:srgbClr val="F9FAFC"/>
                </a:highlight>
              </a:rPr>
              <a:t>We can iterate through each key in a dictionary using a </a:t>
            </a:r>
            <a:r>
              <a:rPr lang="en" sz="900">
                <a:solidFill>
                  <a:schemeClr val="dk1"/>
                </a:solidFill>
                <a:highlight>
                  <a:srgbClr val="F5F5F5"/>
                </a:highlight>
                <a:latin typeface="Courier New"/>
                <a:ea typeface="Courier New"/>
                <a:cs typeface="Courier New"/>
                <a:sym typeface="Courier New"/>
              </a:rPr>
              <a:t>for</a:t>
            </a:r>
            <a:r>
              <a:rPr lang="en" sz="900">
                <a:solidFill>
                  <a:schemeClr val="dk1"/>
                </a:solidFill>
                <a:highlight>
                  <a:srgbClr val="F9FAFC"/>
                </a:highlight>
              </a:rPr>
              <a:t> loop.</a:t>
            </a:r>
            <a:endParaRPr sz="900">
              <a:solidFill>
                <a:schemeClr val="dk1"/>
              </a:solidFill>
              <a:highlight>
                <a:srgbClr val="F9FAFC"/>
              </a:highlight>
            </a:endParaRPr>
          </a:p>
          <a:p>
            <a:pPr indent="0" lvl="0" marL="0" rtl="0" algn="l">
              <a:spcBef>
                <a:spcPts val="1200"/>
              </a:spcBef>
              <a:spcAft>
                <a:spcPts val="0"/>
              </a:spcAft>
              <a:buNone/>
            </a:pPr>
            <a:r>
              <a:t/>
            </a:r>
            <a:endParaRPr sz="1100">
              <a:solidFill>
                <a:schemeClr val="dk1"/>
              </a:solidFill>
            </a:endParaRPr>
          </a:p>
          <a:p>
            <a:pPr indent="0" lvl="0" marL="0" rtl="0" algn="l">
              <a:lnSpc>
                <a:spcPct val="166666"/>
              </a:lnSpc>
              <a:spcBef>
                <a:spcPts val="0"/>
              </a:spcBef>
              <a:spcAft>
                <a:spcPts val="0"/>
              </a:spcAft>
              <a:buClr>
                <a:schemeClr val="dk1"/>
              </a:buClr>
              <a:buSzPts val="1100"/>
              <a:buFont typeface="Arial"/>
              <a:buNone/>
            </a:pPr>
            <a:r>
              <a:t/>
            </a:r>
            <a:endParaRPr sz="900">
              <a:solidFill>
                <a:schemeClr val="dk1"/>
              </a:solidFill>
              <a:highlight>
                <a:srgbClr val="F9FAFC"/>
              </a:highlight>
            </a:endParaRPr>
          </a:p>
          <a:p>
            <a:pPr indent="0" lvl="0" marL="0" rtl="0" algn="l">
              <a:spcBef>
                <a:spcPts val="1200"/>
              </a:spcBef>
              <a:spcAft>
                <a:spcPts val="1600"/>
              </a:spcAft>
              <a:buNone/>
            </a:pPr>
            <a:r>
              <a:t/>
            </a:r>
            <a:endParaRPr/>
          </a:p>
        </p:txBody>
      </p:sp>
      <p:pic>
        <p:nvPicPr>
          <p:cNvPr id="186" name="Google Shape;186;p28"/>
          <p:cNvPicPr preferRelativeResize="0"/>
          <p:nvPr/>
        </p:nvPicPr>
        <p:blipFill>
          <a:blip r:embed="rId3">
            <a:alphaModFix/>
          </a:blip>
          <a:stretch>
            <a:fillRect/>
          </a:stretch>
        </p:blipFill>
        <p:spPr>
          <a:xfrm>
            <a:off x="363250" y="1143000"/>
            <a:ext cx="3170350" cy="2258925"/>
          </a:xfrm>
          <a:prstGeom prst="rect">
            <a:avLst/>
          </a:prstGeom>
          <a:noFill/>
          <a:ln>
            <a:noFill/>
          </a:ln>
        </p:spPr>
      </p:pic>
      <p:sp>
        <p:nvSpPr>
          <p:cNvPr id="187" name="Google Shape;187;p28"/>
          <p:cNvSpPr txBox="1"/>
          <p:nvPr/>
        </p:nvSpPr>
        <p:spPr>
          <a:xfrm>
            <a:off x="3989300" y="1187825"/>
            <a:ext cx="4071600" cy="657300"/>
          </a:xfrm>
          <a:prstGeom prst="rect">
            <a:avLst/>
          </a:prstGeom>
          <a:noFill/>
          <a:ln>
            <a:noFill/>
          </a:ln>
        </p:spPr>
        <p:txBody>
          <a:bodyPr anchorCtr="0" anchor="t" bIns="91425" lIns="91425" spcFirstLastPara="1" rIns="91425" wrap="square" tIns="91425">
            <a:noAutofit/>
          </a:bodyPr>
          <a:lstStyle/>
          <a:p>
            <a:pPr indent="0" lvl="0" marL="0" rtl="0" algn="l">
              <a:lnSpc>
                <a:spcPct val="166666"/>
              </a:lnSpc>
              <a:spcBef>
                <a:spcPts val="0"/>
              </a:spcBef>
              <a:spcAft>
                <a:spcPts val="0"/>
              </a:spcAft>
              <a:buClr>
                <a:schemeClr val="dk1"/>
              </a:buClr>
              <a:buSzPts val="1100"/>
              <a:buFont typeface="Arial"/>
              <a:buNone/>
            </a:pPr>
            <a:r>
              <a:rPr lang="en" sz="900">
                <a:solidFill>
                  <a:schemeClr val="dk1"/>
                </a:solidFill>
                <a:highlight>
                  <a:srgbClr val="F9FAFC"/>
                </a:highlight>
              </a:rPr>
              <a:t>A dictionary comprehension can optionally contain more for or if statements. An optional </a:t>
            </a:r>
            <a:r>
              <a:rPr lang="en" sz="900">
                <a:solidFill>
                  <a:schemeClr val="dk1"/>
                </a:solidFill>
                <a:highlight>
                  <a:srgbClr val="F5F5F5"/>
                </a:highlight>
                <a:latin typeface="Courier New"/>
                <a:ea typeface="Courier New"/>
                <a:cs typeface="Courier New"/>
                <a:sym typeface="Courier New"/>
              </a:rPr>
              <a:t>if</a:t>
            </a:r>
            <a:r>
              <a:rPr lang="en" sz="900">
                <a:solidFill>
                  <a:schemeClr val="dk1"/>
                </a:solidFill>
                <a:highlight>
                  <a:srgbClr val="F9FAFC"/>
                </a:highlight>
              </a:rPr>
              <a:t> statement can filter out items to form the new dictionary.</a:t>
            </a:r>
            <a:endParaRPr sz="900">
              <a:solidFill>
                <a:schemeClr val="dk1"/>
              </a:solidFill>
              <a:highlight>
                <a:srgbClr val="F9FAFC"/>
              </a:highlight>
            </a:endParaRPr>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82175" y="86475"/>
            <a:ext cx="8520600" cy="4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Lists</a:t>
            </a:r>
            <a:endParaRPr sz="2500"/>
          </a:p>
        </p:txBody>
      </p:sp>
      <p:sp>
        <p:nvSpPr>
          <p:cNvPr id="61" name="Google Shape;61;p14"/>
          <p:cNvSpPr txBox="1"/>
          <p:nvPr>
            <p:ph idx="1" type="body"/>
          </p:nvPr>
        </p:nvSpPr>
        <p:spPr>
          <a:xfrm>
            <a:off x="82175" y="666625"/>
            <a:ext cx="9061800" cy="439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rPr>
              <a:t>List is an indexed, mutable and iterable data type in python that is stored in primary memory. They are numerically indexed starting from 0. Lists can be heterogeous or homogenous and can be single or multi-dimensional. It supports various kinds of powerful operations like inplace reversing(via negative indexing), slicing (returning a particular subset of the of the list) and list comprehension (generating a list based on certain conditions and inputs). A list data type also has attributes like len, min, max, etc. A list can also be nested.</a:t>
            </a:r>
            <a:endParaRPr b="1" sz="1300">
              <a:solidFill>
                <a:srgbClr val="25265E"/>
              </a:solidFill>
              <a:highlight>
                <a:srgbClr val="F9FAFC"/>
              </a:highlight>
            </a:endParaRPr>
          </a:p>
          <a:p>
            <a:pPr indent="0" lvl="0" marL="0" rtl="0" algn="l">
              <a:lnSpc>
                <a:spcPct val="100000"/>
              </a:lnSpc>
              <a:spcBef>
                <a:spcPts val="900"/>
              </a:spcBef>
              <a:spcAft>
                <a:spcPts val="0"/>
              </a:spcAft>
              <a:buClr>
                <a:schemeClr val="dk1"/>
              </a:buClr>
              <a:buSzPts val="1100"/>
              <a:buFont typeface="Arial"/>
              <a:buNone/>
            </a:pPr>
            <a:r>
              <a:rPr b="1" lang="en" sz="1300">
                <a:solidFill>
                  <a:srgbClr val="25265E"/>
                </a:solidFill>
                <a:highlight>
                  <a:srgbClr val="F9FAFC"/>
                </a:highlight>
              </a:rPr>
              <a:t>How to create a list?</a:t>
            </a:r>
            <a:endParaRPr b="1" sz="1300">
              <a:solidFill>
                <a:srgbClr val="25265E"/>
              </a:solidFill>
              <a:highlight>
                <a:srgbClr val="F9FAFC"/>
              </a:highlight>
            </a:endParaRPr>
          </a:p>
          <a:p>
            <a:pPr indent="0" lvl="0" marL="0" rtl="0" algn="l">
              <a:lnSpc>
                <a:spcPct val="100000"/>
              </a:lnSpc>
              <a:spcBef>
                <a:spcPts val="900"/>
              </a:spcBef>
              <a:spcAft>
                <a:spcPts val="0"/>
              </a:spcAft>
              <a:buNone/>
            </a:pPr>
            <a:r>
              <a:rPr lang="en" sz="850">
                <a:solidFill>
                  <a:schemeClr val="dk1"/>
                </a:solidFill>
                <a:highlight>
                  <a:srgbClr val="F9FAFC"/>
                </a:highlight>
              </a:rPr>
              <a:t>In Python, a list is created by placing all the items (elements) inside square brackets </a:t>
            </a:r>
            <a:r>
              <a:rPr lang="en" sz="550">
                <a:solidFill>
                  <a:schemeClr val="dk1"/>
                </a:solidFill>
                <a:highlight>
                  <a:srgbClr val="F5F5F5"/>
                </a:highlight>
                <a:latin typeface="Courier New"/>
                <a:ea typeface="Courier New"/>
                <a:cs typeface="Courier New"/>
                <a:sym typeface="Courier New"/>
              </a:rPr>
              <a:t>[]</a:t>
            </a:r>
            <a:r>
              <a:rPr lang="en" sz="850">
                <a:solidFill>
                  <a:schemeClr val="dk1"/>
                </a:solidFill>
                <a:highlight>
                  <a:srgbClr val="F9FAFC"/>
                </a:highlight>
              </a:rPr>
              <a:t>, separated by commas.It can have any number of items and they may be of different types (integer, float, string etc.).</a:t>
            </a:r>
            <a:br>
              <a:rPr lang="en" sz="1350">
                <a:solidFill>
                  <a:schemeClr val="dk1"/>
                </a:solidFill>
                <a:highlight>
                  <a:srgbClr val="F9FAFC"/>
                </a:highlight>
              </a:rPr>
            </a:br>
            <a:br>
              <a:rPr lang="en" sz="1350">
                <a:solidFill>
                  <a:schemeClr val="dk1"/>
                </a:solidFill>
                <a:highlight>
                  <a:srgbClr val="F9FAFC"/>
                </a:highlight>
              </a:rPr>
            </a:br>
            <a:br>
              <a:rPr lang="en" sz="1350">
                <a:solidFill>
                  <a:schemeClr val="dk1"/>
                </a:solidFill>
                <a:highlight>
                  <a:srgbClr val="F9FAFC"/>
                </a:highlight>
              </a:rPr>
            </a:br>
            <a:br>
              <a:rPr lang="en" sz="1350">
                <a:solidFill>
                  <a:schemeClr val="dk1"/>
                </a:solidFill>
                <a:highlight>
                  <a:srgbClr val="F9FAFC"/>
                </a:highlight>
              </a:rPr>
            </a:br>
            <a:br>
              <a:rPr lang="en" sz="1350">
                <a:solidFill>
                  <a:schemeClr val="dk1"/>
                </a:solidFill>
                <a:highlight>
                  <a:srgbClr val="F9FAFC"/>
                </a:highlight>
              </a:rPr>
            </a:br>
            <a:br>
              <a:rPr lang="en" sz="1350">
                <a:solidFill>
                  <a:schemeClr val="dk1"/>
                </a:solidFill>
                <a:highlight>
                  <a:srgbClr val="F9FAFC"/>
                </a:highlight>
              </a:rPr>
            </a:br>
            <a:br>
              <a:rPr lang="en" sz="1350">
                <a:solidFill>
                  <a:schemeClr val="dk1"/>
                </a:solidFill>
                <a:highlight>
                  <a:srgbClr val="F9FAFC"/>
                </a:highlight>
              </a:rPr>
            </a:br>
            <a:br>
              <a:rPr lang="en" sz="1350">
                <a:solidFill>
                  <a:schemeClr val="dk1"/>
                </a:solidFill>
                <a:highlight>
                  <a:srgbClr val="F9FAFC"/>
                </a:highlight>
              </a:rPr>
            </a:br>
            <a:endParaRPr sz="1350">
              <a:solidFill>
                <a:schemeClr val="dk1"/>
              </a:solidFill>
              <a:highlight>
                <a:srgbClr val="F9FAFC"/>
              </a:highlight>
            </a:endParaRPr>
          </a:p>
          <a:p>
            <a:pPr indent="0" lvl="0" marL="0" rtl="0" algn="l">
              <a:lnSpc>
                <a:spcPct val="100000"/>
              </a:lnSpc>
              <a:spcBef>
                <a:spcPts val="1200"/>
              </a:spcBef>
              <a:spcAft>
                <a:spcPts val="0"/>
              </a:spcAft>
              <a:buNone/>
            </a:pPr>
            <a:r>
              <a:rPr b="1" lang="en" sz="1300">
                <a:solidFill>
                  <a:srgbClr val="25265E"/>
                </a:solidFill>
                <a:highlight>
                  <a:srgbClr val="F9FAFC"/>
                </a:highlight>
              </a:rPr>
              <a:t>How to access elements from a list?</a:t>
            </a:r>
            <a:endParaRPr b="1" sz="1300">
              <a:solidFill>
                <a:srgbClr val="25265E"/>
              </a:solidFill>
              <a:highlight>
                <a:srgbClr val="F9FAFC"/>
              </a:highlight>
            </a:endParaRPr>
          </a:p>
          <a:p>
            <a:pPr indent="0" lvl="0" marL="0" rtl="0" algn="l">
              <a:lnSpc>
                <a:spcPct val="100000"/>
              </a:lnSpc>
              <a:spcBef>
                <a:spcPts val="1200"/>
              </a:spcBef>
              <a:spcAft>
                <a:spcPts val="0"/>
              </a:spcAft>
              <a:buNone/>
            </a:pPr>
            <a:r>
              <a:rPr lang="en" sz="850">
                <a:solidFill>
                  <a:schemeClr val="dk1"/>
                </a:solidFill>
                <a:highlight>
                  <a:srgbClr val="F9FAFC"/>
                </a:highlight>
              </a:rPr>
              <a:t>We can use the index operator </a:t>
            </a:r>
            <a:r>
              <a:rPr lang="en" sz="550">
                <a:solidFill>
                  <a:schemeClr val="dk1"/>
                </a:solidFill>
                <a:highlight>
                  <a:srgbClr val="F5F5F5"/>
                </a:highlight>
                <a:latin typeface="Courier New"/>
                <a:ea typeface="Courier New"/>
                <a:cs typeface="Courier New"/>
                <a:sym typeface="Courier New"/>
              </a:rPr>
              <a:t>[]</a:t>
            </a:r>
            <a:r>
              <a:rPr lang="en" sz="850">
                <a:solidFill>
                  <a:schemeClr val="dk1"/>
                </a:solidFill>
                <a:highlight>
                  <a:srgbClr val="F9FAFC"/>
                </a:highlight>
              </a:rPr>
              <a:t> to access an item in a list. In Python, indices start at 0. So, a list having 5 elements will have an index from 0 to 4.Trying to access indexes other than these will raise an </a:t>
            </a:r>
            <a:r>
              <a:rPr lang="en" sz="550">
                <a:solidFill>
                  <a:schemeClr val="dk1"/>
                </a:solidFill>
                <a:highlight>
                  <a:srgbClr val="F5F5F5"/>
                </a:highlight>
                <a:latin typeface="Courier New"/>
                <a:ea typeface="Courier New"/>
                <a:cs typeface="Courier New"/>
                <a:sym typeface="Courier New"/>
              </a:rPr>
              <a:t>IndexError</a:t>
            </a:r>
            <a:r>
              <a:rPr lang="en" sz="850">
                <a:solidFill>
                  <a:schemeClr val="dk1"/>
                </a:solidFill>
                <a:highlight>
                  <a:srgbClr val="F9FAFC"/>
                </a:highlight>
              </a:rPr>
              <a:t>. The index must be an integer. We can't use float or other types, this will result in </a:t>
            </a:r>
            <a:r>
              <a:rPr lang="en" sz="550">
                <a:solidFill>
                  <a:schemeClr val="dk1"/>
                </a:solidFill>
                <a:highlight>
                  <a:srgbClr val="F5F5F5"/>
                </a:highlight>
                <a:latin typeface="Courier New"/>
                <a:ea typeface="Courier New"/>
                <a:cs typeface="Courier New"/>
                <a:sym typeface="Courier New"/>
              </a:rPr>
              <a:t>TypeError</a:t>
            </a:r>
            <a:r>
              <a:rPr lang="en" sz="850">
                <a:solidFill>
                  <a:schemeClr val="dk1"/>
                </a:solidFill>
                <a:highlight>
                  <a:srgbClr val="F9FAFC"/>
                </a:highlight>
              </a:rPr>
              <a:t>.Nested lists are accessed using nested indexing.</a:t>
            </a:r>
            <a:endParaRPr sz="850">
              <a:solidFill>
                <a:schemeClr val="dk1"/>
              </a:solidFill>
              <a:highlight>
                <a:srgbClr val="F9FAFC"/>
              </a:highlight>
            </a:endParaRPr>
          </a:p>
          <a:p>
            <a:pPr indent="0" lvl="0" marL="0" rtl="0" algn="l">
              <a:lnSpc>
                <a:spcPct val="100000"/>
              </a:lnSpc>
              <a:spcBef>
                <a:spcPts val="1200"/>
              </a:spcBef>
              <a:spcAft>
                <a:spcPts val="0"/>
              </a:spcAft>
              <a:buNone/>
            </a:pPr>
            <a:r>
              <a:t/>
            </a:r>
            <a:endParaRPr sz="1350">
              <a:solidFill>
                <a:schemeClr val="dk1"/>
              </a:solidFill>
              <a:highlight>
                <a:srgbClr val="F9FAFC"/>
              </a:highlight>
            </a:endParaRPr>
          </a:p>
          <a:p>
            <a:pPr indent="0" lvl="0" marL="0" rtl="0" algn="l">
              <a:lnSpc>
                <a:spcPct val="166666"/>
              </a:lnSpc>
              <a:spcBef>
                <a:spcPts val="1200"/>
              </a:spcBef>
              <a:spcAft>
                <a:spcPts val="0"/>
              </a:spcAft>
              <a:buNone/>
            </a:pPr>
            <a:r>
              <a:t/>
            </a:r>
            <a:endParaRPr sz="1350">
              <a:solidFill>
                <a:schemeClr val="dk1"/>
              </a:solidFill>
              <a:highlight>
                <a:srgbClr val="F9FAFC"/>
              </a:highlight>
            </a:endParaRPr>
          </a:p>
          <a:p>
            <a:pPr indent="0" lvl="0" marL="0" rtl="0" algn="l">
              <a:lnSpc>
                <a:spcPct val="166666"/>
              </a:lnSpc>
              <a:spcBef>
                <a:spcPts val="1200"/>
              </a:spcBef>
              <a:spcAft>
                <a:spcPts val="0"/>
              </a:spcAft>
              <a:buNone/>
            </a:pPr>
            <a:r>
              <a:t/>
            </a:r>
            <a:endParaRPr sz="1350">
              <a:solidFill>
                <a:schemeClr val="dk1"/>
              </a:solidFill>
              <a:highlight>
                <a:srgbClr val="F9FAFC"/>
              </a:highlight>
            </a:endParaRPr>
          </a:p>
          <a:p>
            <a:pPr indent="0" lvl="0" marL="0" rtl="0" algn="l">
              <a:lnSpc>
                <a:spcPct val="166666"/>
              </a:lnSpc>
              <a:spcBef>
                <a:spcPts val="1200"/>
              </a:spcBef>
              <a:spcAft>
                <a:spcPts val="0"/>
              </a:spcAft>
              <a:buNone/>
            </a:pPr>
            <a:r>
              <a:t/>
            </a:r>
            <a:endParaRPr sz="1350">
              <a:solidFill>
                <a:schemeClr val="dk1"/>
              </a:solidFill>
              <a:highlight>
                <a:srgbClr val="F9FAFC"/>
              </a:highlight>
            </a:endParaRPr>
          </a:p>
          <a:p>
            <a:pPr indent="0" lvl="0" marL="0" rtl="0" algn="l">
              <a:lnSpc>
                <a:spcPct val="166666"/>
              </a:lnSpc>
              <a:spcBef>
                <a:spcPts val="1200"/>
              </a:spcBef>
              <a:spcAft>
                <a:spcPts val="1200"/>
              </a:spcAft>
              <a:buNone/>
            </a:pPr>
            <a:r>
              <a:t/>
            </a:r>
            <a:endParaRPr sz="1350">
              <a:solidFill>
                <a:schemeClr val="dk1"/>
              </a:solidFill>
              <a:highlight>
                <a:srgbClr val="F9FAFC"/>
              </a:highlight>
            </a:endParaRPr>
          </a:p>
        </p:txBody>
      </p:sp>
      <p:pic>
        <p:nvPicPr>
          <p:cNvPr id="62" name="Google Shape;62;p14"/>
          <p:cNvPicPr preferRelativeResize="0"/>
          <p:nvPr/>
        </p:nvPicPr>
        <p:blipFill>
          <a:blip r:embed="rId3">
            <a:alphaModFix/>
          </a:blip>
          <a:stretch>
            <a:fillRect/>
          </a:stretch>
        </p:blipFill>
        <p:spPr>
          <a:xfrm>
            <a:off x="189525" y="2257050"/>
            <a:ext cx="2350900" cy="1440875"/>
          </a:xfrm>
          <a:prstGeom prst="rect">
            <a:avLst/>
          </a:prstGeom>
          <a:noFill/>
          <a:ln>
            <a:noFill/>
          </a:ln>
        </p:spPr>
      </p:pic>
      <p:sp>
        <p:nvSpPr>
          <p:cNvPr id="63" name="Google Shape;63;p14"/>
          <p:cNvSpPr txBox="1"/>
          <p:nvPr/>
        </p:nvSpPr>
        <p:spPr>
          <a:xfrm>
            <a:off x="2945200" y="2315875"/>
            <a:ext cx="5588100" cy="3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50">
                <a:solidFill>
                  <a:schemeClr val="dk1"/>
                </a:solidFill>
                <a:highlight>
                  <a:srgbClr val="F9FAFC"/>
                </a:highlight>
              </a:rPr>
              <a:t>A list can also have another list as an item. This is called a nested list.</a:t>
            </a:r>
            <a:endParaRPr sz="950">
              <a:solidFill>
                <a:schemeClr val="dk1"/>
              </a:solidFill>
              <a:highlight>
                <a:srgbClr val="F9FAFC"/>
              </a:highlight>
            </a:endParaRPr>
          </a:p>
          <a:p>
            <a:pPr indent="0" lvl="0" marL="0" rtl="0" algn="l">
              <a:spcBef>
                <a:spcPts val="1200"/>
              </a:spcBef>
              <a:spcAft>
                <a:spcPts val="1200"/>
              </a:spcAft>
              <a:buClr>
                <a:schemeClr val="dk1"/>
              </a:buClr>
              <a:buSzPts val="1100"/>
              <a:buFont typeface="Arial"/>
              <a:buNone/>
            </a:pPr>
            <a:r>
              <a:t/>
            </a:r>
            <a:endParaRPr sz="950">
              <a:solidFill>
                <a:schemeClr val="dk1"/>
              </a:solidFill>
              <a:highlight>
                <a:srgbClr val="F9FAFC"/>
              </a:highlight>
            </a:endParaRPr>
          </a:p>
        </p:txBody>
      </p:sp>
      <p:pic>
        <p:nvPicPr>
          <p:cNvPr id="64" name="Google Shape;64;p14"/>
          <p:cNvPicPr preferRelativeResize="0"/>
          <p:nvPr/>
        </p:nvPicPr>
        <p:blipFill>
          <a:blip r:embed="rId4">
            <a:alphaModFix/>
          </a:blip>
          <a:stretch>
            <a:fillRect/>
          </a:stretch>
        </p:blipFill>
        <p:spPr>
          <a:xfrm>
            <a:off x="3094622" y="2571747"/>
            <a:ext cx="2597975" cy="42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78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t>Lists</a:t>
            </a:r>
            <a:endParaRPr/>
          </a:p>
        </p:txBody>
      </p:sp>
      <p:sp>
        <p:nvSpPr>
          <p:cNvPr id="70" name="Google Shape;70;p15"/>
          <p:cNvSpPr txBox="1"/>
          <p:nvPr>
            <p:ph idx="1" type="body"/>
          </p:nvPr>
        </p:nvSpPr>
        <p:spPr>
          <a:xfrm>
            <a:off x="216650" y="547350"/>
            <a:ext cx="8780100" cy="45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100">
                <a:solidFill>
                  <a:srgbClr val="25265E"/>
                </a:solidFill>
                <a:highlight>
                  <a:srgbClr val="F9FAFC"/>
                </a:highlight>
              </a:rPr>
              <a:t>Negative indexing</a:t>
            </a:r>
            <a:endParaRPr b="1" sz="1100">
              <a:solidFill>
                <a:srgbClr val="25265E"/>
              </a:solidFill>
              <a:highlight>
                <a:srgbClr val="F9FAFC"/>
              </a:highlight>
            </a:endParaRPr>
          </a:p>
          <a:p>
            <a:pPr indent="0" lvl="0" marL="0" rtl="0" algn="l">
              <a:lnSpc>
                <a:spcPct val="100000"/>
              </a:lnSpc>
              <a:spcBef>
                <a:spcPts val="900"/>
              </a:spcBef>
              <a:spcAft>
                <a:spcPts val="0"/>
              </a:spcAft>
              <a:buNone/>
            </a:pPr>
            <a:r>
              <a:rPr lang="en" sz="950">
                <a:solidFill>
                  <a:schemeClr val="dk1"/>
                </a:solidFill>
                <a:highlight>
                  <a:srgbClr val="F9FAFC"/>
                </a:highlight>
              </a:rPr>
              <a:t>Python allows negative indexing for its sequences. The index of -1 refers to the last item, -2 to the second last item and so on.</a:t>
            </a:r>
            <a:endParaRPr sz="950">
              <a:solidFill>
                <a:schemeClr val="dk1"/>
              </a:solidFill>
              <a:highlight>
                <a:srgbClr val="F9FAFC"/>
              </a:highlight>
            </a:endParaRPr>
          </a:p>
          <a:p>
            <a:pPr indent="0" lvl="0" marL="0" rtl="0" algn="l">
              <a:lnSpc>
                <a:spcPct val="100000"/>
              </a:lnSpc>
              <a:spcBef>
                <a:spcPts val="1200"/>
              </a:spcBef>
              <a:spcAft>
                <a:spcPts val="0"/>
              </a:spcAft>
              <a:buNone/>
            </a:pPr>
            <a:r>
              <a:t/>
            </a:r>
            <a:endParaRPr sz="950">
              <a:solidFill>
                <a:schemeClr val="dk1"/>
              </a:solidFill>
              <a:highlight>
                <a:srgbClr val="F9FAFC"/>
              </a:highlight>
            </a:endParaRPr>
          </a:p>
          <a:p>
            <a:pPr indent="0" lvl="0" marL="0" rtl="0" algn="l">
              <a:lnSpc>
                <a:spcPct val="100000"/>
              </a:lnSpc>
              <a:spcBef>
                <a:spcPts val="1600"/>
              </a:spcBef>
              <a:spcAft>
                <a:spcPts val="0"/>
              </a:spcAft>
              <a:buNone/>
            </a:pPr>
            <a:r>
              <a:t/>
            </a:r>
            <a:endParaRPr sz="950">
              <a:solidFill>
                <a:schemeClr val="dk1"/>
              </a:solidFill>
              <a:highlight>
                <a:srgbClr val="F9FAFC"/>
              </a:highlight>
            </a:endParaRPr>
          </a:p>
          <a:p>
            <a:pPr indent="0" lvl="0" marL="0" rtl="0" algn="l">
              <a:lnSpc>
                <a:spcPct val="100000"/>
              </a:lnSpc>
              <a:spcBef>
                <a:spcPts val="1600"/>
              </a:spcBef>
              <a:spcAft>
                <a:spcPts val="0"/>
              </a:spcAft>
              <a:buNone/>
            </a:pPr>
            <a:r>
              <a:t/>
            </a:r>
            <a:endParaRPr sz="950">
              <a:solidFill>
                <a:schemeClr val="dk1"/>
              </a:solidFill>
              <a:highlight>
                <a:srgbClr val="F9FAFC"/>
              </a:highlight>
            </a:endParaRPr>
          </a:p>
          <a:p>
            <a:pPr indent="0" lvl="0" marL="0" rtl="0" algn="l">
              <a:lnSpc>
                <a:spcPct val="100000"/>
              </a:lnSpc>
              <a:spcBef>
                <a:spcPts val="1600"/>
              </a:spcBef>
              <a:spcAft>
                <a:spcPts val="0"/>
              </a:spcAft>
              <a:buNone/>
            </a:pPr>
            <a:r>
              <a:t/>
            </a:r>
            <a:endParaRPr sz="950">
              <a:solidFill>
                <a:schemeClr val="dk1"/>
              </a:solidFill>
              <a:highlight>
                <a:srgbClr val="F9FAFC"/>
              </a:highlight>
            </a:endParaRPr>
          </a:p>
          <a:p>
            <a:pPr indent="0" lvl="0" marL="0" rtl="0" algn="l">
              <a:lnSpc>
                <a:spcPct val="100000"/>
              </a:lnSpc>
              <a:spcBef>
                <a:spcPts val="1600"/>
              </a:spcBef>
              <a:spcAft>
                <a:spcPts val="0"/>
              </a:spcAft>
              <a:buNone/>
            </a:pPr>
            <a:r>
              <a:t/>
            </a:r>
            <a:endParaRPr sz="350">
              <a:solidFill>
                <a:schemeClr val="dk1"/>
              </a:solidFill>
              <a:highlight>
                <a:srgbClr val="F9FAFC"/>
              </a:highlight>
            </a:endParaRPr>
          </a:p>
          <a:p>
            <a:pPr indent="0" lvl="0" marL="0" rtl="0" algn="l">
              <a:lnSpc>
                <a:spcPct val="100000"/>
              </a:lnSpc>
              <a:spcBef>
                <a:spcPts val="1600"/>
              </a:spcBef>
              <a:spcAft>
                <a:spcPts val="0"/>
              </a:spcAft>
              <a:buClr>
                <a:schemeClr val="dk1"/>
              </a:buClr>
              <a:buSzPts val="1100"/>
              <a:buFont typeface="Arial"/>
              <a:buNone/>
            </a:pPr>
            <a:r>
              <a:rPr b="1" lang="en" sz="1400">
                <a:solidFill>
                  <a:srgbClr val="25265E"/>
                </a:solidFill>
                <a:highlight>
                  <a:srgbClr val="F9FAFC"/>
                </a:highlight>
              </a:rPr>
              <a:t>How to slice lists in Python?</a:t>
            </a:r>
            <a:endParaRPr b="1" sz="1400">
              <a:solidFill>
                <a:srgbClr val="25265E"/>
              </a:solidFill>
              <a:highlight>
                <a:srgbClr val="F9FAFC"/>
              </a:highlight>
            </a:endParaRPr>
          </a:p>
          <a:p>
            <a:pPr indent="0" lvl="0" marL="0" rtl="0" algn="l">
              <a:lnSpc>
                <a:spcPct val="100000"/>
              </a:lnSpc>
              <a:spcBef>
                <a:spcPts val="900"/>
              </a:spcBef>
              <a:spcAft>
                <a:spcPts val="0"/>
              </a:spcAft>
              <a:buNone/>
            </a:pPr>
            <a:r>
              <a:rPr lang="en" sz="950">
                <a:solidFill>
                  <a:schemeClr val="dk1"/>
                </a:solidFill>
                <a:highlight>
                  <a:srgbClr val="F9FAFC"/>
                </a:highlight>
              </a:rPr>
              <a:t>We can access a range of items in a list by using the slicing operator </a:t>
            </a:r>
            <a:r>
              <a:rPr lang="en" sz="650">
                <a:solidFill>
                  <a:schemeClr val="dk1"/>
                </a:solidFill>
                <a:highlight>
                  <a:srgbClr val="F5F5F5"/>
                </a:highlight>
                <a:latin typeface="Courier New"/>
                <a:ea typeface="Courier New"/>
                <a:cs typeface="Courier New"/>
                <a:sym typeface="Courier New"/>
              </a:rPr>
              <a:t>:</a:t>
            </a:r>
            <a:r>
              <a:rPr lang="en" sz="950">
                <a:solidFill>
                  <a:schemeClr val="dk1"/>
                </a:solidFill>
                <a:highlight>
                  <a:srgbClr val="F9FAFC"/>
                </a:highlight>
              </a:rPr>
              <a:t>(colon).</a:t>
            </a:r>
            <a:r>
              <a:rPr lang="en" sz="950">
                <a:solidFill>
                  <a:schemeClr val="dk1"/>
                </a:solidFill>
                <a:highlight>
                  <a:srgbClr val="F9FAFC"/>
                </a:highlight>
              </a:rPr>
              <a:t>S</a:t>
            </a:r>
            <a:r>
              <a:rPr lang="en" sz="950">
                <a:solidFill>
                  <a:schemeClr val="dk1"/>
                </a:solidFill>
                <a:highlight>
                  <a:srgbClr val="F9FAFC"/>
                </a:highlight>
              </a:rPr>
              <a:t>licing can be best visualized by considering the index to be between the elements as shown below. So if we want to access a range, we need two indices that will slice that portion from the list.</a:t>
            </a:r>
            <a:endParaRPr sz="950">
              <a:solidFill>
                <a:schemeClr val="dk1"/>
              </a:solidFill>
              <a:highlight>
                <a:srgbClr val="F9FAFC"/>
              </a:highlight>
            </a:endParaRPr>
          </a:p>
          <a:p>
            <a:pPr indent="0" lvl="0" marL="0" rtl="0" algn="l">
              <a:lnSpc>
                <a:spcPct val="100000"/>
              </a:lnSpc>
              <a:spcBef>
                <a:spcPts val="1200"/>
              </a:spcBef>
              <a:spcAft>
                <a:spcPts val="0"/>
              </a:spcAft>
              <a:buNone/>
            </a:pPr>
            <a:r>
              <a:rPr b="1" lang="en" sz="1300">
                <a:solidFill>
                  <a:srgbClr val="25265E"/>
                </a:solidFill>
                <a:highlight>
                  <a:srgbClr val="F9FAFC"/>
                </a:highlight>
              </a:rPr>
              <a:t>How to change or add elements to a list?</a:t>
            </a:r>
            <a:endParaRPr b="1" sz="1300">
              <a:solidFill>
                <a:srgbClr val="25265E"/>
              </a:solidFill>
              <a:highlight>
                <a:srgbClr val="F9FAFC"/>
              </a:highlight>
            </a:endParaRPr>
          </a:p>
          <a:p>
            <a:pPr indent="0" lvl="0" marL="0" rtl="0" algn="l">
              <a:lnSpc>
                <a:spcPct val="100000"/>
              </a:lnSpc>
              <a:spcBef>
                <a:spcPts val="900"/>
              </a:spcBef>
              <a:spcAft>
                <a:spcPts val="0"/>
              </a:spcAft>
              <a:buNone/>
            </a:pPr>
            <a:r>
              <a:rPr lang="en" sz="900">
                <a:solidFill>
                  <a:schemeClr val="dk1"/>
                </a:solidFill>
                <a:highlight>
                  <a:srgbClr val="F9FAFC"/>
                </a:highlight>
              </a:rPr>
              <a:t>Lists are mutable, meaning their elements can be changed unlike </a:t>
            </a:r>
            <a:r>
              <a:rPr lang="en" sz="900">
                <a:solidFill>
                  <a:srgbClr val="0556F3"/>
                </a:solidFill>
                <a:highlight>
                  <a:srgbClr val="F9FAFC"/>
                </a:highlight>
                <a:uFill>
                  <a:noFill/>
                </a:uFill>
                <a:hlinkClick r:id="rId3">
                  <a:extLst>
                    <a:ext uri="{A12FA001-AC4F-418D-AE19-62706E023703}">
                      <ahyp:hlinkClr val="tx"/>
                    </a:ext>
                  </a:extLst>
                </a:hlinkClick>
              </a:rPr>
              <a:t>string</a:t>
            </a:r>
            <a:r>
              <a:rPr lang="en" sz="900">
                <a:solidFill>
                  <a:schemeClr val="dk1"/>
                </a:solidFill>
                <a:highlight>
                  <a:srgbClr val="F9FAFC"/>
                </a:highlight>
              </a:rPr>
              <a:t> or </a:t>
            </a:r>
            <a:r>
              <a:rPr lang="en" sz="900">
                <a:solidFill>
                  <a:srgbClr val="0556F3"/>
                </a:solidFill>
                <a:highlight>
                  <a:srgbClr val="F9FAFC"/>
                </a:highlight>
                <a:uFill>
                  <a:noFill/>
                </a:uFill>
                <a:hlinkClick r:id="rId4">
                  <a:extLst>
                    <a:ext uri="{A12FA001-AC4F-418D-AE19-62706E023703}">
                      <ahyp:hlinkClr val="tx"/>
                    </a:ext>
                  </a:extLst>
                </a:hlinkClick>
              </a:rPr>
              <a:t>tuple</a:t>
            </a:r>
            <a:r>
              <a:rPr lang="en" sz="900">
                <a:solidFill>
                  <a:schemeClr val="dk1"/>
                </a:solidFill>
                <a:highlight>
                  <a:srgbClr val="F9FAFC"/>
                </a:highlight>
              </a:rPr>
              <a:t>.We can use the assignment operator (</a:t>
            </a:r>
            <a:r>
              <a:rPr lang="en" sz="900">
                <a:solidFill>
                  <a:schemeClr val="dk1"/>
                </a:solidFill>
                <a:highlight>
                  <a:srgbClr val="F5F5F5"/>
                </a:highlight>
                <a:latin typeface="Courier New"/>
                <a:ea typeface="Courier New"/>
                <a:cs typeface="Courier New"/>
                <a:sym typeface="Courier New"/>
              </a:rPr>
              <a:t>=</a:t>
            </a:r>
            <a:r>
              <a:rPr lang="en" sz="900">
                <a:solidFill>
                  <a:schemeClr val="dk1"/>
                </a:solidFill>
                <a:highlight>
                  <a:srgbClr val="F9FAFC"/>
                </a:highlight>
              </a:rPr>
              <a:t>) to change an item or a range of items.We can add one item to a list using the </a:t>
            </a:r>
            <a:r>
              <a:rPr lang="en" sz="900">
                <a:solidFill>
                  <a:schemeClr val="dk1"/>
                </a:solidFill>
                <a:highlight>
                  <a:srgbClr val="F5F5F5"/>
                </a:highlight>
                <a:latin typeface="Courier New"/>
                <a:ea typeface="Courier New"/>
                <a:cs typeface="Courier New"/>
                <a:sym typeface="Courier New"/>
              </a:rPr>
              <a:t>append()</a:t>
            </a:r>
            <a:r>
              <a:rPr lang="en" sz="900">
                <a:solidFill>
                  <a:schemeClr val="dk1"/>
                </a:solidFill>
                <a:highlight>
                  <a:srgbClr val="F9FAFC"/>
                </a:highlight>
              </a:rPr>
              <a:t> method or add several items using </a:t>
            </a:r>
            <a:r>
              <a:rPr lang="en" sz="900">
                <a:solidFill>
                  <a:schemeClr val="dk1"/>
                </a:solidFill>
                <a:highlight>
                  <a:srgbClr val="F5F5F5"/>
                </a:highlight>
                <a:latin typeface="Courier New"/>
                <a:ea typeface="Courier New"/>
                <a:cs typeface="Courier New"/>
                <a:sym typeface="Courier New"/>
              </a:rPr>
              <a:t>extend()</a:t>
            </a:r>
            <a:r>
              <a:rPr lang="en" sz="900">
                <a:solidFill>
                  <a:schemeClr val="dk1"/>
                </a:solidFill>
                <a:highlight>
                  <a:srgbClr val="F9FAFC"/>
                </a:highlight>
              </a:rPr>
              <a:t> method. </a:t>
            </a:r>
            <a:r>
              <a:rPr lang="en" sz="800">
                <a:solidFill>
                  <a:schemeClr val="dk1"/>
                </a:solidFill>
                <a:highlight>
                  <a:srgbClr val="F9FAFC"/>
                </a:highlight>
              </a:rPr>
              <a:t>We can also use </a:t>
            </a:r>
            <a:r>
              <a:rPr lang="en" sz="800">
                <a:solidFill>
                  <a:schemeClr val="dk1"/>
                </a:solidFill>
                <a:highlight>
                  <a:srgbClr val="F5F5F5"/>
                </a:highlight>
                <a:latin typeface="Courier New"/>
                <a:ea typeface="Courier New"/>
                <a:cs typeface="Courier New"/>
                <a:sym typeface="Courier New"/>
              </a:rPr>
              <a:t>+</a:t>
            </a:r>
            <a:r>
              <a:rPr lang="en" sz="800">
                <a:solidFill>
                  <a:schemeClr val="dk1"/>
                </a:solidFill>
                <a:highlight>
                  <a:srgbClr val="F9FAFC"/>
                </a:highlight>
              </a:rPr>
              <a:t> operator to combine two lists. This is also called concatenation.The </a:t>
            </a:r>
            <a:r>
              <a:rPr lang="en" sz="800">
                <a:solidFill>
                  <a:schemeClr val="dk1"/>
                </a:solidFill>
                <a:highlight>
                  <a:srgbClr val="F5F5F5"/>
                </a:highlight>
                <a:latin typeface="Courier New"/>
                <a:ea typeface="Courier New"/>
                <a:cs typeface="Courier New"/>
                <a:sym typeface="Courier New"/>
              </a:rPr>
              <a:t>*</a:t>
            </a:r>
            <a:r>
              <a:rPr lang="en" sz="800">
                <a:solidFill>
                  <a:schemeClr val="dk1"/>
                </a:solidFill>
                <a:highlight>
                  <a:srgbClr val="F9FAFC"/>
                </a:highlight>
              </a:rPr>
              <a:t> operator repeats a list for the given number of times.</a:t>
            </a:r>
            <a:r>
              <a:rPr lang="en" sz="900">
                <a:solidFill>
                  <a:schemeClr val="dk1"/>
                </a:solidFill>
                <a:highlight>
                  <a:srgbClr val="F9FAFC"/>
                </a:highlight>
              </a:rPr>
              <a:t>Furthermore, we can insert one item at a desired location by using the method </a:t>
            </a:r>
            <a:r>
              <a:rPr lang="en" sz="900">
                <a:solidFill>
                  <a:schemeClr val="dk1"/>
                </a:solidFill>
                <a:highlight>
                  <a:srgbClr val="F5F5F5"/>
                </a:highlight>
                <a:latin typeface="Courier New"/>
                <a:ea typeface="Courier New"/>
                <a:cs typeface="Courier New"/>
                <a:sym typeface="Courier New"/>
              </a:rPr>
              <a:t>insert()</a:t>
            </a:r>
            <a:r>
              <a:rPr lang="en" sz="900">
                <a:solidFill>
                  <a:schemeClr val="dk1"/>
                </a:solidFill>
                <a:highlight>
                  <a:srgbClr val="F9FAFC"/>
                </a:highlight>
              </a:rPr>
              <a:t> or insert multiple items by squeezing it into an empty slice of a list.</a:t>
            </a:r>
            <a:endParaRPr b="1" sz="1200">
              <a:solidFill>
                <a:srgbClr val="25265E"/>
              </a:solidFill>
              <a:highlight>
                <a:srgbClr val="F9FAFC"/>
              </a:highlight>
            </a:endParaRPr>
          </a:p>
          <a:p>
            <a:pPr indent="0" lvl="0" marL="0" rtl="0" algn="l">
              <a:lnSpc>
                <a:spcPct val="100000"/>
              </a:lnSpc>
              <a:spcBef>
                <a:spcPts val="1200"/>
              </a:spcBef>
              <a:spcAft>
                <a:spcPts val="0"/>
              </a:spcAft>
              <a:buClr>
                <a:schemeClr val="dk1"/>
              </a:buClr>
              <a:buSzPts val="1100"/>
              <a:buFont typeface="Arial"/>
              <a:buNone/>
            </a:pPr>
            <a:r>
              <a:t/>
            </a:r>
            <a:endParaRPr sz="950">
              <a:solidFill>
                <a:schemeClr val="dk1"/>
              </a:solidFill>
              <a:highlight>
                <a:srgbClr val="F9FAFC"/>
              </a:highlight>
            </a:endParaRPr>
          </a:p>
          <a:p>
            <a:pPr indent="0" lvl="0" marL="0" rtl="0" algn="l">
              <a:lnSpc>
                <a:spcPct val="100000"/>
              </a:lnSpc>
              <a:spcBef>
                <a:spcPts val="1200"/>
              </a:spcBef>
              <a:spcAft>
                <a:spcPts val="1600"/>
              </a:spcAft>
              <a:buNone/>
            </a:pPr>
            <a:r>
              <a:t/>
            </a:r>
            <a:endParaRPr sz="950">
              <a:solidFill>
                <a:schemeClr val="dk1"/>
              </a:solidFill>
              <a:highlight>
                <a:srgbClr val="F9FAFC"/>
              </a:highlight>
            </a:endParaRPr>
          </a:p>
        </p:txBody>
      </p:sp>
      <p:pic>
        <p:nvPicPr>
          <p:cNvPr id="71" name="Google Shape;71;p15"/>
          <p:cNvPicPr preferRelativeResize="0"/>
          <p:nvPr/>
        </p:nvPicPr>
        <p:blipFill rotWithShape="1">
          <a:blip r:embed="rId5">
            <a:alphaModFix/>
          </a:blip>
          <a:srcRect b="0" l="-39703" r="0" t="0"/>
          <a:stretch/>
        </p:blipFill>
        <p:spPr>
          <a:xfrm>
            <a:off x="311700" y="1099275"/>
            <a:ext cx="4504775" cy="153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t>Lists</a:t>
            </a:r>
            <a:endParaRPr/>
          </a:p>
          <a:p>
            <a:pPr indent="0" lvl="0" marL="0" rtl="0" algn="l">
              <a:spcBef>
                <a:spcPts val="0"/>
              </a:spcBef>
              <a:spcAft>
                <a:spcPts val="0"/>
              </a:spcAft>
              <a:buNone/>
            </a:pPr>
            <a:r>
              <a:t/>
            </a:r>
            <a:endParaRPr/>
          </a:p>
        </p:txBody>
      </p:sp>
      <p:sp>
        <p:nvSpPr>
          <p:cNvPr id="77" name="Google Shape;77;p16"/>
          <p:cNvSpPr txBox="1"/>
          <p:nvPr>
            <p:ph idx="1" type="body"/>
          </p:nvPr>
        </p:nvSpPr>
        <p:spPr>
          <a:xfrm>
            <a:off x="274350" y="569775"/>
            <a:ext cx="8520600" cy="460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25265E"/>
                </a:solidFill>
                <a:highlight>
                  <a:srgbClr val="F9FAFC"/>
                </a:highlight>
              </a:rPr>
              <a:t>How to delete or remove elements from a list?</a:t>
            </a:r>
            <a:endParaRPr b="1" sz="1200">
              <a:solidFill>
                <a:srgbClr val="25265E"/>
              </a:solidFill>
              <a:highlight>
                <a:srgbClr val="F9FAFC"/>
              </a:highlight>
            </a:endParaRPr>
          </a:p>
          <a:p>
            <a:pPr indent="0" lvl="0" marL="0" rtl="0" algn="l">
              <a:lnSpc>
                <a:spcPct val="100000"/>
              </a:lnSpc>
              <a:spcBef>
                <a:spcPts val="900"/>
              </a:spcBef>
              <a:spcAft>
                <a:spcPts val="0"/>
              </a:spcAft>
              <a:buNone/>
            </a:pPr>
            <a:r>
              <a:rPr lang="en" sz="750">
                <a:solidFill>
                  <a:schemeClr val="dk1"/>
                </a:solidFill>
                <a:highlight>
                  <a:srgbClr val="F9FAFC"/>
                </a:highlight>
              </a:rPr>
              <a:t>We can delete one or more items from a list using the keyword </a:t>
            </a:r>
            <a:r>
              <a:rPr lang="en" sz="450">
                <a:solidFill>
                  <a:schemeClr val="dk1"/>
                </a:solidFill>
                <a:highlight>
                  <a:srgbClr val="F5F5F5"/>
                </a:highlight>
                <a:latin typeface="Courier New"/>
                <a:ea typeface="Courier New"/>
                <a:cs typeface="Courier New"/>
                <a:sym typeface="Courier New"/>
              </a:rPr>
              <a:t>del</a:t>
            </a:r>
            <a:r>
              <a:rPr lang="en" sz="750">
                <a:solidFill>
                  <a:schemeClr val="dk1"/>
                </a:solidFill>
                <a:highlight>
                  <a:srgbClr val="F9FAFC"/>
                </a:highlight>
              </a:rPr>
              <a:t>. It can even delete the list entirely</a:t>
            </a:r>
            <a:r>
              <a:rPr lang="en" sz="900">
                <a:solidFill>
                  <a:schemeClr val="dk1"/>
                </a:solidFill>
                <a:highlight>
                  <a:srgbClr val="F9FAFC"/>
                </a:highlight>
              </a:rPr>
              <a:t>.We can use </a:t>
            </a:r>
            <a:r>
              <a:rPr lang="en" sz="900">
                <a:solidFill>
                  <a:schemeClr val="dk1"/>
                </a:solidFill>
                <a:highlight>
                  <a:srgbClr val="F5F5F5"/>
                </a:highlight>
                <a:latin typeface="Courier New"/>
                <a:ea typeface="Courier New"/>
                <a:cs typeface="Courier New"/>
                <a:sym typeface="Courier New"/>
              </a:rPr>
              <a:t>remove()</a:t>
            </a:r>
            <a:r>
              <a:rPr lang="en" sz="900">
                <a:solidFill>
                  <a:schemeClr val="dk1"/>
                </a:solidFill>
                <a:highlight>
                  <a:srgbClr val="F9FAFC"/>
                </a:highlight>
              </a:rPr>
              <a:t> method to remove the given item or </a:t>
            </a:r>
            <a:r>
              <a:rPr lang="en" sz="900">
                <a:solidFill>
                  <a:schemeClr val="dk1"/>
                </a:solidFill>
                <a:highlight>
                  <a:srgbClr val="F5F5F5"/>
                </a:highlight>
                <a:latin typeface="Courier New"/>
                <a:ea typeface="Courier New"/>
                <a:cs typeface="Courier New"/>
                <a:sym typeface="Courier New"/>
              </a:rPr>
              <a:t>pop()</a:t>
            </a:r>
            <a:r>
              <a:rPr lang="en" sz="900">
                <a:solidFill>
                  <a:schemeClr val="dk1"/>
                </a:solidFill>
                <a:highlight>
                  <a:srgbClr val="F9FAFC"/>
                </a:highlight>
              </a:rPr>
              <a:t> method to remove an item at the given index.The </a:t>
            </a:r>
            <a:r>
              <a:rPr lang="en" sz="900">
                <a:solidFill>
                  <a:schemeClr val="dk1"/>
                </a:solidFill>
                <a:highlight>
                  <a:srgbClr val="F5F5F5"/>
                </a:highlight>
                <a:latin typeface="Courier New"/>
                <a:ea typeface="Courier New"/>
                <a:cs typeface="Courier New"/>
                <a:sym typeface="Courier New"/>
              </a:rPr>
              <a:t>pop()</a:t>
            </a:r>
            <a:r>
              <a:rPr lang="en" sz="900">
                <a:solidFill>
                  <a:schemeClr val="dk1"/>
                </a:solidFill>
                <a:highlight>
                  <a:srgbClr val="F9FAFC"/>
                </a:highlight>
              </a:rPr>
              <a:t> method removes and returns the last item if the index is not provided. This helps us implement lists as stacks (first in, last out data structure).We can also use the </a:t>
            </a:r>
            <a:r>
              <a:rPr lang="en" sz="900">
                <a:solidFill>
                  <a:schemeClr val="dk1"/>
                </a:solidFill>
                <a:highlight>
                  <a:srgbClr val="F5F5F5"/>
                </a:highlight>
                <a:latin typeface="Courier New"/>
                <a:ea typeface="Courier New"/>
                <a:cs typeface="Courier New"/>
                <a:sym typeface="Courier New"/>
              </a:rPr>
              <a:t>clear()</a:t>
            </a:r>
            <a:r>
              <a:rPr lang="en" sz="900">
                <a:solidFill>
                  <a:schemeClr val="dk1"/>
                </a:solidFill>
                <a:highlight>
                  <a:srgbClr val="F9FAFC"/>
                </a:highlight>
              </a:rPr>
              <a:t> method to empty a list.</a:t>
            </a:r>
            <a:endParaRPr sz="900">
              <a:solidFill>
                <a:schemeClr val="dk1"/>
              </a:solidFill>
              <a:highlight>
                <a:srgbClr val="F9FAFC"/>
              </a:highlight>
            </a:endParaRPr>
          </a:p>
          <a:p>
            <a:pPr indent="0" lvl="0" marL="0" rtl="0" algn="l">
              <a:lnSpc>
                <a:spcPct val="100000"/>
              </a:lnSpc>
              <a:spcBef>
                <a:spcPts val="1200"/>
              </a:spcBef>
              <a:spcAft>
                <a:spcPts val="0"/>
              </a:spcAft>
              <a:buNone/>
            </a:pPr>
            <a:r>
              <a:rPr b="1" lang="en" sz="1100">
                <a:solidFill>
                  <a:srgbClr val="25265E"/>
                </a:solidFill>
                <a:highlight>
                  <a:srgbClr val="F9FAFC"/>
                </a:highlight>
              </a:rPr>
              <a:t>Python List Methods</a:t>
            </a:r>
            <a:endParaRPr b="1" sz="1100">
              <a:solidFill>
                <a:srgbClr val="25265E"/>
              </a:solidFill>
              <a:highlight>
                <a:srgbClr val="F9FAFC"/>
              </a:highlight>
            </a:endParaRPr>
          </a:p>
          <a:p>
            <a:pPr indent="0" lvl="0" marL="0" rtl="0" algn="l">
              <a:lnSpc>
                <a:spcPct val="100000"/>
              </a:lnSpc>
              <a:spcBef>
                <a:spcPts val="900"/>
              </a:spcBef>
              <a:spcAft>
                <a:spcPts val="0"/>
              </a:spcAft>
              <a:buNone/>
            </a:pPr>
            <a:r>
              <a:rPr lang="en" sz="900">
                <a:solidFill>
                  <a:schemeClr val="dk1"/>
                </a:solidFill>
                <a:highlight>
                  <a:srgbClr val="F9FAFC"/>
                </a:highlight>
              </a:rPr>
              <a:t>Methods that are available with list objects in Python programming are tabulated below.They are accessed as </a:t>
            </a:r>
            <a:r>
              <a:rPr lang="en" sz="900">
                <a:solidFill>
                  <a:schemeClr val="dk1"/>
                </a:solidFill>
                <a:highlight>
                  <a:srgbClr val="F5F5F5"/>
                </a:highlight>
                <a:latin typeface="Courier New"/>
                <a:ea typeface="Courier New"/>
                <a:cs typeface="Courier New"/>
                <a:sym typeface="Courier New"/>
              </a:rPr>
              <a:t>list.method()</a:t>
            </a:r>
            <a:r>
              <a:rPr lang="en" sz="900">
                <a:solidFill>
                  <a:schemeClr val="dk1"/>
                </a:solidFill>
                <a:highlight>
                  <a:srgbClr val="F9FAFC"/>
                </a:highlight>
              </a:rPr>
              <a:t>. </a:t>
            </a:r>
            <a:endParaRPr sz="900">
              <a:solidFill>
                <a:schemeClr val="dk1"/>
              </a:solidFill>
              <a:highlight>
                <a:srgbClr val="F9FAFC"/>
              </a:highlight>
            </a:endParaRPr>
          </a:p>
          <a:p>
            <a:pPr indent="0" lvl="0" marL="0" rtl="0" algn="l">
              <a:spcBef>
                <a:spcPts val="1200"/>
              </a:spcBef>
              <a:spcAft>
                <a:spcPts val="0"/>
              </a:spcAft>
              <a:buNone/>
            </a:pPr>
            <a:r>
              <a:rPr lang="en" sz="900">
                <a:solidFill>
                  <a:schemeClr val="dk1"/>
                </a:solidFill>
                <a:highlight>
                  <a:srgbClr val="F8FAFF"/>
                </a:highlight>
              </a:rPr>
              <a:t>Python List Methods</a:t>
            </a:r>
            <a:endParaRPr sz="900">
              <a:solidFill>
                <a:schemeClr val="dk1"/>
              </a:solidFill>
              <a:highlight>
                <a:srgbClr val="F8FAFF"/>
              </a:highlight>
            </a:endParaRPr>
          </a:p>
          <a:p>
            <a:pPr indent="0" lvl="0" marL="0" rtl="0" algn="l">
              <a:spcBef>
                <a:spcPts val="0"/>
              </a:spcBef>
              <a:spcAft>
                <a:spcPts val="0"/>
              </a:spcAft>
              <a:buNone/>
            </a:pPr>
            <a:r>
              <a:rPr lang="en" sz="900">
                <a:solidFill>
                  <a:schemeClr val="dk1"/>
                </a:solidFill>
                <a:highlight>
                  <a:srgbClr val="F8FAFF"/>
                </a:highlight>
              </a:rPr>
              <a:t>append() - Add an element to the end of the list</a:t>
            </a:r>
            <a:endParaRPr sz="900">
              <a:solidFill>
                <a:schemeClr val="dk1"/>
              </a:solidFill>
              <a:highlight>
                <a:srgbClr val="F8FAFF"/>
              </a:highlight>
            </a:endParaRPr>
          </a:p>
          <a:p>
            <a:pPr indent="0" lvl="0" marL="0" rtl="0" algn="l">
              <a:spcBef>
                <a:spcPts val="0"/>
              </a:spcBef>
              <a:spcAft>
                <a:spcPts val="0"/>
              </a:spcAft>
              <a:buNone/>
            </a:pPr>
            <a:r>
              <a:rPr lang="en" sz="900">
                <a:solidFill>
                  <a:schemeClr val="dk1"/>
                </a:solidFill>
                <a:highlight>
                  <a:srgbClr val="F8FAFF"/>
                </a:highlight>
              </a:rPr>
              <a:t>extend() - Add all elements of a list to the another list</a:t>
            </a:r>
            <a:endParaRPr sz="900">
              <a:solidFill>
                <a:schemeClr val="dk1"/>
              </a:solidFill>
              <a:highlight>
                <a:srgbClr val="F8FAFF"/>
              </a:highlight>
            </a:endParaRPr>
          </a:p>
          <a:p>
            <a:pPr indent="0" lvl="0" marL="0" rtl="0" algn="l">
              <a:spcBef>
                <a:spcPts val="0"/>
              </a:spcBef>
              <a:spcAft>
                <a:spcPts val="0"/>
              </a:spcAft>
              <a:buNone/>
            </a:pPr>
            <a:r>
              <a:rPr lang="en" sz="900">
                <a:solidFill>
                  <a:schemeClr val="dk1"/>
                </a:solidFill>
                <a:highlight>
                  <a:srgbClr val="F8FAFF"/>
                </a:highlight>
              </a:rPr>
              <a:t>insert() - Insert an item at the defined index</a:t>
            </a:r>
            <a:endParaRPr sz="900">
              <a:solidFill>
                <a:schemeClr val="dk1"/>
              </a:solidFill>
              <a:highlight>
                <a:srgbClr val="F8FAFF"/>
              </a:highlight>
            </a:endParaRPr>
          </a:p>
          <a:p>
            <a:pPr indent="0" lvl="0" marL="0" rtl="0" algn="l">
              <a:spcBef>
                <a:spcPts val="0"/>
              </a:spcBef>
              <a:spcAft>
                <a:spcPts val="0"/>
              </a:spcAft>
              <a:buNone/>
            </a:pPr>
            <a:r>
              <a:rPr lang="en" sz="900">
                <a:solidFill>
                  <a:schemeClr val="dk1"/>
                </a:solidFill>
                <a:highlight>
                  <a:srgbClr val="F8FAFF"/>
                </a:highlight>
              </a:rPr>
              <a:t>remove() - Removes an item from the list</a:t>
            </a:r>
            <a:endParaRPr sz="900">
              <a:solidFill>
                <a:schemeClr val="dk1"/>
              </a:solidFill>
              <a:highlight>
                <a:srgbClr val="F8FAFF"/>
              </a:highlight>
            </a:endParaRPr>
          </a:p>
          <a:p>
            <a:pPr indent="0" lvl="0" marL="0" rtl="0" algn="l">
              <a:spcBef>
                <a:spcPts val="0"/>
              </a:spcBef>
              <a:spcAft>
                <a:spcPts val="0"/>
              </a:spcAft>
              <a:buNone/>
            </a:pPr>
            <a:r>
              <a:rPr lang="en" sz="900">
                <a:solidFill>
                  <a:schemeClr val="dk1"/>
                </a:solidFill>
                <a:highlight>
                  <a:srgbClr val="F8FAFF"/>
                </a:highlight>
              </a:rPr>
              <a:t>pop() - Removes and returns an element at the given index</a:t>
            </a:r>
            <a:endParaRPr sz="900">
              <a:solidFill>
                <a:schemeClr val="dk1"/>
              </a:solidFill>
              <a:highlight>
                <a:srgbClr val="F8FAFF"/>
              </a:highlight>
            </a:endParaRPr>
          </a:p>
          <a:p>
            <a:pPr indent="0" lvl="0" marL="0" rtl="0" algn="l">
              <a:spcBef>
                <a:spcPts val="0"/>
              </a:spcBef>
              <a:spcAft>
                <a:spcPts val="0"/>
              </a:spcAft>
              <a:buNone/>
            </a:pPr>
            <a:r>
              <a:rPr lang="en" sz="900">
                <a:solidFill>
                  <a:schemeClr val="dk1"/>
                </a:solidFill>
                <a:highlight>
                  <a:srgbClr val="F8FAFF"/>
                </a:highlight>
              </a:rPr>
              <a:t>clear() - Removes all items from the list</a:t>
            </a:r>
            <a:endParaRPr sz="900">
              <a:solidFill>
                <a:schemeClr val="dk1"/>
              </a:solidFill>
              <a:highlight>
                <a:srgbClr val="F8FAFF"/>
              </a:highlight>
            </a:endParaRPr>
          </a:p>
          <a:p>
            <a:pPr indent="0" lvl="0" marL="0" rtl="0" algn="l">
              <a:spcBef>
                <a:spcPts val="0"/>
              </a:spcBef>
              <a:spcAft>
                <a:spcPts val="0"/>
              </a:spcAft>
              <a:buNone/>
            </a:pPr>
            <a:r>
              <a:rPr lang="en" sz="900">
                <a:solidFill>
                  <a:schemeClr val="dk1"/>
                </a:solidFill>
                <a:highlight>
                  <a:srgbClr val="F8FAFF"/>
                </a:highlight>
              </a:rPr>
              <a:t>index() - Returns the index of the first matched item</a:t>
            </a:r>
            <a:endParaRPr sz="900">
              <a:solidFill>
                <a:schemeClr val="dk1"/>
              </a:solidFill>
              <a:highlight>
                <a:srgbClr val="F8FAFF"/>
              </a:highlight>
            </a:endParaRPr>
          </a:p>
          <a:p>
            <a:pPr indent="0" lvl="0" marL="0" rtl="0" algn="l">
              <a:spcBef>
                <a:spcPts val="0"/>
              </a:spcBef>
              <a:spcAft>
                <a:spcPts val="0"/>
              </a:spcAft>
              <a:buNone/>
            </a:pPr>
            <a:r>
              <a:rPr lang="en" sz="900">
                <a:solidFill>
                  <a:schemeClr val="dk1"/>
                </a:solidFill>
                <a:highlight>
                  <a:srgbClr val="F8FAFF"/>
                </a:highlight>
              </a:rPr>
              <a:t>count() - Returns the count of the number of items passed as an argument</a:t>
            </a:r>
            <a:endParaRPr sz="900">
              <a:solidFill>
                <a:schemeClr val="dk1"/>
              </a:solidFill>
              <a:highlight>
                <a:srgbClr val="F8FAFF"/>
              </a:highlight>
            </a:endParaRPr>
          </a:p>
          <a:p>
            <a:pPr indent="0" lvl="0" marL="0" rtl="0" algn="l">
              <a:spcBef>
                <a:spcPts val="0"/>
              </a:spcBef>
              <a:spcAft>
                <a:spcPts val="0"/>
              </a:spcAft>
              <a:buNone/>
            </a:pPr>
            <a:r>
              <a:rPr lang="en" sz="900">
                <a:solidFill>
                  <a:schemeClr val="dk1"/>
                </a:solidFill>
                <a:highlight>
                  <a:srgbClr val="F8FAFF"/>
                </a:highlight>
              </a:rPr>
              <a:t>sort() - Sort items in a list in ascending order</a:t>
            </a:r>
            <a:endParaRPr sz="900">
              <a:solidFill>
                <a:schemeClr val="dk1"/>
              </a:solidFill>
              <a:highlight>
                <a:srgbClr val="F8FAFF"/>
              </a:highlight>
            </a:endParaRPr>
          </a:p>
          <a:p>
            <a:pPr indent="0" lvl="0" marL="0" rtl="0" algn="l">
              <a:spcBef>
                <a:spcPts val="0"/>
              </a:spcBef>
              <a:spcAft>
                <a:spcPts val="0"/>
              </a:spcAft>
              <a:buNone/>
            </a:pPr>
            <a:r>
              <a:rPr lang="en" sz="900">
                <a:solidFill>
                  <a:schemeClr val="dk1"/>
                </a:solidFill>
                <a:highlight>
                  <a:srgbClr val="F8FAFF"/>
                </a:highlight>
              </a:rPr>
              <a:t>reverse() - Reverse the order of items in the list</a:t>
            </a:r>
            <a:endParaRPr sz="900">
              <a:solidFill>
                <a:schemeClr val="dk1"/>
              </a:solidFill>
              <a:highlight>
                <a:srgbClr val="F8FAFF"/>
              </a:highlight>
            </a:endParaRPr>
          </a:p>
          <a:p>
            <a:pPr indent="0" lvl="0" marL="0" rtl="0" algn="l">
              <a:spcBef>
                <a:spcPts val="0"/>
              </a:spcBef>
              <a:spcAft>
                <a:spcPts val="0"/>
              </a:spcAft>
              <a:buNone/>
            </a:pPr>
            <a:r>
              <a:rPr lang="en" sz="900">
                <a:solidFill>
                  <a:schemeClr val="dk1"/>
                </a:solidFill>
                <a:highlight>
                  <a:srgbClr val="F8FAFF"/>
                </a:highlight>
              </a:rPr>
              <a:t>copy() - Returns a shallow copy of the list</a:t>
            </a:r>
            <a:endParaRPr sz="900">
              <a:solidFill>
                <a:schemeClr val="dk1"/>
              </a:solidFill>
              <a:highlight>
                <a:srgbClr val="F8FAFF"/>
              </a:highlight>
            </a:endParaRPr>
          </a:p>
          <a:p>
            <a:pPr indent="0" lvl="0" marL="0" rtl="0" algn="l">
              <a:lnSpc>
                <a:spcPct val="100000"/>
              </a:lnSpc>
              <a:spcBef>
                <a:spcPts val="0"/>
              </a:spcBef>
              <a:spcAft>
                <a:spcPts val="0"/>
              </a:spcAft>
              <a:buNone/>
            </a:pPr>
            <a:r>
              <a:t/>
            </a:r>
            <a:endParaRPr sz="900">
              <a:solidFill>
                <a:schemeClr val="dk1"/>
              </a:solidFill>
              <a:highlight>
                <a:srgbClr val="F9FAFC"/>
              </a:highlight>
            </a:endParaRPr>
          </a:p>
          <a:p>
            <a:pPr indent="0" lvl="0" marL="0" rtl="0" algn="l">
              <a:lnSpc>
                <a:spcPct val="100000"/>
              </a:lnSpc>
              <a:spcBef>
                <a:spcPts val="900"/>
              </a:spcBef>
              <a:spcAft>
                <a:spcPts val="0"/>
              </a:spcAft>
              <a:buNone/>
            </a:pPr>
            <a:r>
              <a:rPr b="1" lang="en" sz="1200">
                <a:solidFill>
                  <a:srgbClr val="25265E"/>
                </a:solidFill>
                <a:highlight>
                  <a:srgbClr val="F9FAFC"/>
                </a:highlight>
              </a:rPr>
              <a:t>Iterating Through a List</a:t>
            </a:r>
            <a:endParaRPr b="1" sz="1200">
              <a:solidFill>
                <a:srgbClr val="25265E"/>
              </a:solidFill>
              <a:highlight>
                <a:srgbClr val="F9FAFC"/>
              </a:highlight>
            </a:endParaRPr>
          </a:p>
          <a:p>
            <a:pPr indent="0" lvl="0" marL="0" rtl="0" algn="l">
              <a:lnSpc>
                <a:spcPct val="100000"/>
              </a:lnSpc>
              <a:spcBef>
                <a:spcPts val="900"/>
              </a:spcBef>
              <a:spcAft>
                <a:spcPts val="0"/>
              </a:spcAft>
              <a:buNone/>
            </a:pPr>
            <a:r>
              <a:rPr lang="en" sz="750">
                <a:solidFill>
                  <a:schemeClr val="dk1"/>
                </a:solidFill>
                <a:highlight>
                  <a:srgbClr val="F9FAFC"/>
                </a:highlight>
              </a:rPr>
              <a:t>Using a </a:t>
            </a:r>
            <a:r>
              <a:rPr lang="en" sz="450">
                <a:solidFill>
                  <a:schemeClr val="dk1"/>
                </a:solidFill>
                <a:highlight>
                  <a:srgbClr val="F5F5F5"/>
                </a:highlight>
                <a:latin typeface="Courier New"/>
                <a:ea typeface="Courier New"/>
                <a:cs typeface="Courier New"/>
                <a:sym typeface="Courier New"/>
              </a:rPr>
              <a:t>for</a:t>
            </a:r>
            <a:r>
              <a:rPr lang="en" sz="750">
                <a:solidFill>
                  <a:schemeClr val="dk1"/>
                </a:solidFill>
                <a:highlight>
                  <a:srgbClr val="F9FAFC"/>
                </a:highlight>
              </a:rPr>
              <a:t> loop we can iterate through each item in a list.</a:t>
            </a:r>
            <a:endParaRPr sz="750">
              <a:solidFill>
                <a:schemeClr val="dk1"/>
              </a:solidFill>
              <a:highlight>
                <a:srgbClr val="F9FAFC"/>
              </a:highlight>
            </a:endParaRPr>
          </a:p>
          <a:p>
            <a:pPr indent="0" lvl="0" marL="0" rtl="0" algn="l">
              <a:lnSpc>
                <a:spcPct val="166666"/>
              </a:lnSpc>
              <a:spcBef>
                <a:spcPts val="1200"/>
              </a:spcBef>
              <a:spcAft>
                <a:spcPts val="0"/>
              </a:spcAft>
              <a:buNone/>
            </a:pPr>
            <a:r>
              <a:t/>
            </a:r>
            <a:endParaRPr sz="750">
              <a:solidFill>
                <a:schemeClr val="dk1"/>
              </a:solidFill>
              <a:highlight>
                <a:srgbClr val="F9FAFC"/>
              </a:highlight>
            </a:endParaRPr>
          </a:p>
          <a:p>
            <a:pPr indent="0" lvl="0" marL="0" rtl="0" algn="l">
              <a:lnSpc>
                <a:spcPct val="100000"/>
              </a:lnSpc>
              <a:spcBef>
                <a:spcPts val="1200"/>
              </a:spcBef>
              <a:spcAft>
                <a:spcPts val="0"/>
              </a:spcAft>
              <a:buNone/>
            </a:pPr>
            <a:r>
              <a:t/>
            </a:r>
            <a:endParaRPr sz="900">
              <a:solidFill>
                <a:schemeClr val="dk1"/>
              </a:solidFill>
              <a:highlight>
                <a:srgbClr val="F9FAFC"/>
              </a:highlight>
            </a:endParaRPr>
          </a:p>
          <a:p>
            <a:pPr indent="0" lvl="0" marL="0" rtl="0" algn="l">
              <a:lnSpc>
                <a:spcPct val="100000"/>
              </a:lnSpc>
              <a:spcBef>
                <a:spcPts val="1200"/>
              </a:spcBef>
              <a:spcAft>
                <a:spcPts val="0"/>
              </a:spcAft>
              <a:buClr>
                <a:schemeClr val="dk1"/>
              </a:buClr>
              <a:buSzPts val="1100"/>
              <a:buFont typeface="Arial"/>
              <a:buNone/>
            </a:pPr>
            <a:r>
              <a:t/>
            </a:r>
            <a:endParaRPr sz="900">
              <a:solidFill>
                <a:schemeClr val="dk1"/>
              </a:solidFill>
              <a:highlight>
                <a:srgbClr val="F9FAFC"/>
              </a:highlight>
            </a:endParaRPr>
          </a:p>
          <a:p>
            <a:pPr indent="0" lvl="0" marL="0" rtl="0" algn="l">
              <a:spcBef>
                <a:spcPts val="1200"/>
              </a:spcBef>
              <a:spcAft>
                <a:spcPts val="1600"/>
              </a:spcAft>
              <a:buNone/>
            </a:pPr>
            <a:r>
              <a:t/>
            </a:r>
            <a:endParaRPr/>
          </a:p>
        </p:txBody>
      </p:sp>
      <p:pic>
        <p:nvPicPr>
          <p:cNvPr id="78" name="Google Shape;78;p16"/>
          <p:cNvPicPr preferRelativeResize="0"/>
          <p:nvPr/>
        </p:nvPicPr>
        <p:blipFill>
          <a:blip r:embed="rId3">
            <a:alphaModFix/>
          </a:blip>
          <a:stretch>
            <a:fillRect/>
          </a:stretch>
        </p:blipFill>
        <p:spPr>
          <a:xfrm>
            <a:off x="3854825" y="3902275"/>
            <a:ext cx="2338300" cy="118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864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rgbClr val="25265E"/>
                </a:solidFill>
                <a:highlight>
                  <a:srgbClr val="F9FAFC"/>
                </a:highlight>
              </a:rPr>
              <a:t>List Comprehension: Performing complex operations </a:t>
            </a:r>
            <a:endParaRPr b="1" sz="1800">
              <a:solidFill>
                <a:srgbClr val="25265E"/>
              </a:solidFill>
              <a:highlight>
                <a:srgbClr val="F9FAFC"/>
              </a:highlight>
            </a:endParaRPr>
          </a:p>
          <a:p>
            <a:pPr indent="0" lvl="0" marL="0" rtl="0" algn="l">
              <a:spcBef>
                <a:spcPts val="900"/>
              </a:spcBef>
              <a:spcAft>
                <a:spcPts val="0"/>
              </a:spcAft>
              <a:buNone/>
            </a:pPr>
            <a:r>
              <a:t/>
            </a:r>
            <a:endParaRPr b="1" sz="1800">
              <a:solidFill>
                <a:srgbClr val="25265E"/>
              </a:solidFill>
              <a:highlight>
                <a:srgbClr val="F9FAFC"/>
              </a:highlight>
            </a:endParaRPr>
          </a:p>
        </p:txBody>
      </p:sp>
      <p:sp>
        <p:nvSpPr>
          <p:cNvPr id="84" name="Google Shape;84;p17"/>
          <p:cNvSpPr txBox="1"/>
          <p:nvPr>
            <p:ph idx="1" type="body"/>
          </p:nvPr>
        </p:nvSpPr>
        <p:spPr>
          <a:xfrm>
            <a:off x="311700" y="545325"/>
            <a:ext cx="8520600" cy="423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rgbClr val="000000"/>
                </a:solidFill>
                <a:highlight>
                  <a:srgbClr val="F9FAFC"/>
                </a:highlight>
              </a:rPr>
              <a:t>List comprehension is an elegant and concise way to create a new list from an existing list in Python.A list comprehension consists of an expression followed by </a:t>
            </a:r>
            <a:r>
              <a:rPr lang="en" sz="900">
                <a:solidFill>
                  <a:srgbClr val="000000"/>
                </a:solidFill>
                <a:highlight>
                  <a:srgbClr val="F9FAFC"/>
                </a:highlight>
                <a:uFill>
                  <a:noFill/>
                </a:uFill>
                <a:hlinkClick r:id="rId3">
                  <a:extLst>
                    <a:ext uri="{A12FA001-AC4F-418D-AE19-62706E023703}">
                      <ahyp:hlinkClr val="tx"/>
                    </a:ext>
                  </a:extLst>
                </a:hlinkClick>
              </a:rPr>
              <a:t>for statement</a:t>
            </a:r>
            <a:r>
              <a:rPr lang="en" sz="900">
                <a:solidFill>
                  <a:srgbClr val="000000"/>
                </a:solidFill>
                <a:highlight>
                  <a:srgbClr val="F9FAFC"/>
                </a:highlight>
              </a:rPr>
              <a:t> inside square brackets.Here is an example to make a list with each item being increasing power of 2.</a:t>
            </a:r>
            <a:endParaRPr sz="900">
              <a:solidFill>
                <a:srgbClr val="000000"/>
              </a:solidFill>
              <a:highlight>
                <a:srgbClr val="F9FAFC"/>
              </a:highlight>
            </a:endParaRPr>
          </a:p>
          <a:p>
            <a:pPr indent="0" lvl="0" marL="0" rtl="0" algn="l">
              <a:lnSpc>
                <a:spcPct val="100000"/>
              </a:lnSpc>
              <a:spcBef>
                <a:spcPts val="1200"/>
              </a:spcBef>
              <a:spcAft>
                <a:spcPts val="0"/>
              </a:spcAft>
              <a:buClr>
                <a:schemeClr val="dk1"/>
              </a:buClr>
              <a:buSzPts val="1100"/>
              <a:buFont typeface="Arial"/>
              <a:buNone/>
            </a:pPr>
            <a:r>
              <a:t/>
            </a:r>
            <a:endParaRPr sz="900">
              <a:solidFill>
                <a:schemeClr val="dk1"/>
              </a:solidFill>
              <a:highlight>
                <a:srgbClr val="F9FAFC"/>
              </a:highlight>
            </a:endParaRPr>
          </a:p>
          <a:p>
            <a:pPr indent="0" lvl="0" marL="0" rtl="0" algn="l">
              <a:spcBef>
                <a:spcPts val="12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900"/>
          </a:p>
          <a:p>
            <a:pPr indent="0" lvl="0" marL="0" rtl="0" algn="l">
              <a:spcBef>
                <a:spcPts val="1600"/>
              </a:spcBef>
              <a:spcAft>
                <a:spcPts val="0"/>
              </a:spcAft>
              <a:buNone/>
            </a:pPr>
            <a:r>
              <a:rPr lang="en" sz="900">
                <a:solidFill>
                  <a:schemeClr val="dk1"/>
                </a:solidFill>
                <a:highlight>
                  <a:srgbClr val="F9FAFC"/>
                </a:highlight>
              </a:rPr>
              <a:t>A list comprehension can optionally contain more </a:t>
            </a:r>
            <a:r>
              <a:rPr lang="en" sz="900">
                <a:solidFill>
                  <a:schemeClr val="dk1"/>
                </a:solidFill>
                <a:highlight>
                  <a:srgbClr val="F5F5F5"/>
                </a:highlight>
                <a:latin typeface="Courier New"/>
                <a:ea typeface="Courier New"/>
                <a:cs typeface="Courier New"/>
                <a:sym typeface="Courier New"/>
              </a:rPr>
              <a:t>for</a:t>
            </a:r>
            <a:r>
              <a:rPr lang="en" sz="900">
                <a:solidFill>
                  <a:schemeClr val="dk1"/>
                </a:solidFill>
                <a:highlight>
                  <a:srgbClr val="F9FAFC"/>
                </a:highlight>
              </a:rPr>
              <a:t> or </a:t>
            </a:r>
            <a:r>
              <a:rPr lang="en" sz="900">
                <a:solidFill>
                  <a:srgbClr val="0556F3"/>
                </a:solidFill>
                <a:highlight>
                  <a:srgbClr val="F9FAFC"/>
                </a:highlight>
                <a:uFill>
                  <a:noFill/>
                </a:uFill>
                <a:hlinkClick r:id="rId4">
                  <a:extLst>
                    <a:ext uri="{A12FA001-AC4F-418D-AE19-62706E023703}">
                      <ahyp:hlinkClr val="tx"/>
                    </a:ext>
                  </a:extLst>
                </a:hlinkClick>
              </a:rPr>
              <a:t>if statements</a:t>
            </a:r>
            <a:r>
              <a:rPr lang="en" sz="900">
                <a:solidFill>
                  <a:schemeClr val="dk1"/>
                </a:solidFill>
                <a:highlight>
                  <a:srgbClr val="F9FAFC"/>
                </a:highlight>
              </a:rPr>
              <a:t>. An optional </a:t>
            </a:r>
            <a:r>
              <a:rPr lang="en" sz="900">
                <a:solidFill>
                  <a:schemeClr val="dk1"/>
                </a:solidFill>
                <a:highlight>
                  <a:srgbClr val="F5F5F5"/>
                </a:highlight>
                <a:latin typeface="Courier New"/>
                <a:ea typeface="Courier New"/>
                <a:cs typeface="Courier New"/>
                <a:sym typeface="Courier New"/>
              </a:rPr>
              <a:t>if</a:t>
            </a:r>
            <a:r>
              <a:rPr lang="en" sz="900">
                <a:solidFill>
                  <a:schemeClr val="dk1"/>
                </a:solidFill>
                <a:highlight>
                  <a:srgbClr val="F9FAFC"/>
                </a:highlight>
              </a:rPr>
              <a:t> statement can filter out items for the new list. Here are some examples.</a:t>
            </a:r>
            <a:endParaRPr sz="900"/>
          </a:p>
          <a:p>
            <a:pPr indent="0" lvl="0" marL="0" rtl="0" algn="l">
              <a:spcBef>
                <a:spcPts val="1600"/>
              </a:spcBef>
              <a:spcAft>
                <a:spcPts val="1600"/>
              </a:spcAft>
              <a:buNone/>
            </a:pPr>
            <a:r>
              <a:t/>
            </a:r>
            <a:endParaRPr/>
          </a:p>
        </p:txBody>
      </p:sp>
      <p:pic>
        <p:nvPicPr>
          <p:cNvPr id="85" name="Google Shape;85;p17"/>
          <p:cNvPicPr preferRelativeResize="0"/>
          <p:nvPr/>
        </p:nvPicPr>
        <p:blipFill>
          <a:blip r:embed="rId5">
            <a:alphaModFix/>
          </a:blip>
          <a:stretch>
            <a:fillRect/>
          </a:stretch>
        </p:blipFill>
        <p:spPr>
          <a:xfrm>
            <a:off x="398750" y="958300"/>
            <a:ext cx="3590550" cy="1613450"/>
          </a:xfrm>
          <a:prstGeom prst="rect">
            <a:avLst/>
          </a:prstGeom>
          <a:noFill/>
          <a:ln>
            <a:noFill/>
          </a:ln>
        </p:spPr>
      </p:pic>
      <p:pic>
        <p:nvPicPr>
          <p:cNvPr id="86" name="Google Shape;86;p17"/>
          <p:cNvPicPr preferRelativeResize="0"/>
          <p:nvPr/>
        </p:nvPicPr>
        <p:blipFill>
          <a:blip r:embed="rId6">
            <a:alphaModFix/>
          </a:blip>
          <a:stretch>
            <a:fillRect/>
          </a:stretch>
        </p:blipFill>
        <p:spPr>
          <a:xfrm>
            <a:off x="398750" y="3011150"/>
            <a:ext cx="4956176" cy="1461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7897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2700">
                <a:solidFill>
                  <a:srgbClr val="25265E"/>
                </a:solidFill>
                <a:highlight>
                  <a:srgbClr val="F9FAFC"/>
                </a:highlight>
              </a:rPr>
              <a:t>Tuple</a:t>
            </a:r>
            <a:endParaRPr b="1" sz="2700">
              <a:solidFill>
                <a:srgbClr val="25265E"/>
              </a:solidFill>
              <a:highlight>
                <a:srgbClr val="F9FAFC"/>
              </a:highlight>
            </a:endParaRPr>
          </a:p>
          <a:p>
            <a:pPr indent="0" lvl="0" marL="0" rtl="0" algn="l">
              <a:spcBef>
                <a:spcPts val="1500"/>
              </a:spcBef>
              <a:spcAft>
                <a:spcPts val="0"/>
              </a:spcAft>
              <a:buNone/>
            </a:pPr>
            <a:r>
              <a:t/>
            </a:r>
            <a:endParaRPr/>
          </a:p>
        </p:txBody>
      </p:sp>
      <p:sp>
        <p:nvSpPr>
          <p:cNvPr id="92" name="Google Shape;92;p18"/>
          <p:cNvSpPr txBox="1"/>
          <p:nvPr>
            <p:ph idx="1" type="body"/>
          </p:nvPr>
        </p:nvSpPr>
        <p:spPr>
          <a:xfrm>
            <a:off x="311700" y="732125"/>
            <a:ext cx="8520600" cy="44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9FAFC"/>
                </a:highlight>
              </a:rPr>
              <a:t>A tuple in Python is similar to a </a:t>
            </a:r>
            <a:r>
              <a:rPr lang="en" sz="1050">
                <a:solidFill>
                  <a:srgbClr val="0556F3"/>
                </a:solidFill>
                <a:highlight>
                  <a:srgbClr val="F9FAFC"/>
                </a:highlight>
                <a:uFill>
                  <a:noFill/>
                </a:uFill>
                <a:hlinkClick r:id="rId3">
                  <a:extLst>
                    <a:ext uri="{A12FA001-AC4F-418D-AE19-62706E023703}">
                      <ahyp:hlinkClr val="tx"/>
                    </a:ext>
                  </a:extLst>
                </a:hlinkClick>
              </a:rPr>
              <a:t>list</a:t>
            </a:r>
            <a:r>
              <a:rPr lang="en" sz="1050">
                <a:solidFill>
                  <a:schemeClr val="dk1"/>
                </a:solidFill>
                <a:highlight>
                  <a:srgbClr val="F9FAFC"/>
                </a:highlight>
              </a:rPr>
              <a:t>. The difference between the two is that we cannot change the elements of a tuple once it is assigned whereas we can change the elements of a list.</a:t>
            </a:r>
            <a:endParaRPr sz="1050">
              <a:solidFill>
                <a:schemeClr val="dk1"/>
              </a:solidFill>
              <a:highlight>
                <a:srgbClr val="F9FAFC"/>
              </a:highlight>
            </a:endParaRPr>
          </a:p>
          <a:p>
            <a:pPr indent="0" lvl="0" marL="0" rtl="0" algn="l">
              <a:lnSpc>
                <a:spcPct val="100000"/>
              </a:lnSpc>
              <a:spcBef>
                <a:spcPts val="1600"/>
              </a:spcBef>
              <a:spcAft>
                <a:spcPts val="0"/>
              </a:spcAft>
              <a:buNone/>
            </a:pPr>
            <a:r>
              <a:rPr b="1" lang="en" sz="1100">
                <a:solidFill>
                  <a:srgbClr val="25265E"/>
                </a:solidFill>
                <a:highlight>
                  <a:srgbClr val="F9FAFC"/>
                </a:highlight>
              </a:rPr>
              <a:t>Creating a Tuple</a:t>
            </a:r>
            <a:endParaRPr b="1" sz="1100">
              <a:solidFill>
                <a:srgbClr val="25265E"/>
              </a:solidFill>
              <a:highlight>
                <a:srgbClr val="F9FAFC"/>
              </a:highlight>
            </a:endParaRPr>
          </a:p>
          <a:p>
            <a:pPr indent="0" lvl="0" marL="0" rtl="0" algn="l">
              <a:lnSpc>
                <a:spcPct val="100000"/>
              </a:lnSpc>
              <a:spcBef>
                <a:spcPts val="900"/>
              </a:spcBef>
              <a:spcAft>
                <a:spcPts val="0"/>
              </a:spcAft>
              <a:buNone/>
            </a:pPr>
            <a:r>
              <a:rPr lang="en" sz="900">
                <a:solidFill>
                  <a:schemeClr val="dk1"/>
                </a:solidFill>
                <a:highlight>
                  <a:srgbClr val="F9FAFC"/>
                </a:highlight>
              </a:rPr>
              <a:t>A tuple is created by placing all the items (elements) inside parentheses </a:t>
            </a:r>
            <a:r>
              <a:rPr lang="en" sz="900">
                <a:solidFill>
                  <a:schemeClr val="dk1"/>
                </a:solidFill>
                <a:highlight>
                  <a:srgbClr val="F5F5F5"/>
                </a:highlight>
                <a:latin typeface="Courier New"/>
                <a:ea typeface="Courier New"/>
                <a:cs typeface="Courier New"/>
                <a:sym typeface="Courier New"/>
              </a:rPr>
              <a:t>()</a:t>
            </a:r>
            <a:r>
              <a:rPr lang="en" sz="900">
                <a:solidFill>
                  <a:schemeClr val="dk1"/>
                </a:solidFill>
                <a:highlight>
                  <a:srgbClr val="F9FAFC"/>
                </a:highlight>
              </a:rPr>
              <a:t>, separated by commas. The parentheses are optional, however, it is a good practice to use them.A tuple can have any number of items and they may be of different types (integer, float, list, </a:t>
            </a:r>
            <a:r>
              <a:rPr lang="en" sz="900">
                <a:solidFill>
                  <a:srgbClr val="0556F3"/>
                </a:solidFill>
                <a:highlight>
                  <a:srgbClr val="F9FAFC"/>
                </a:highlight>
                <a:uFill>
                  <a:noFill/>
                </a:uFill>
                <a:hlinkClick r:id="rId4">
                  <a:extLst>
                    <a:ext uri="{A12FA001-AC4F-418D-AE19-62706E023703}">
                      <ahyp:hlinkClr val="tx"/>
                    </a:ext>
                  </a:extLst>
                </a:hlinkClick>
              </a:rPr>
              <a:t>string</a:t>
            </a:r>
            <a:r>
              <a:rPr lang="en" sz="900">
                <a:solidFill>
                  <a:schemeClr val="dk1"/>
                </a:solidFill>
                <a:highlight>
                  <a:srgbClr val="F9FAFC"/>
                </a:highlight>
              </a:rPr>
              <a:t>, etc.).</a:t>
            </a:r>
            <a:endParaRPr sz="900">
              <a:solidFill>
                <a:schemeClr val="dk1"/>
              </a:solidFill>
              <a:highlight>
                <a:srgbClr val="F9FAFC"/>
              </a:highlight>
            </a:endParaRPr>
          </a:p>
          <a:p>
            <a:pPr indent="0" lvl="0" marL="0" rtl="0" algn="l">
              <a:spcBef>
                <a:spcPts val="1200"/>
              </a:spcBef>
              <a:spcAft>
                <a:spcPts val="1600"/>
              </a:spcAft>
              <a:buNone/>
            </a:pPr>
            <a:r>
              <a:t/>
            </a:r>
            <a:endParaRPr sz="1050">
              <a:solidFill>
                <a:schemeClr val="dk1"/>
              </a:solidFill>
              <a:highlight>
                <a:srgbClr val="F9FAFC"/>
              </a:highlight>
            </a:endParaRPr>
          </a:p>
        </p:txBody>
      </p:sp>
      <p:pic>
        <p:nvPicPr>
          <p:cNvPr id="93" name="Google Shape;93;p18"/>
          <p:cNvPicPr preferRelativeResize="0"/>
          <p:nvPr/>
        </p:nvPicPr>
        <p:blipFill>
          <a:blip r:embed="rId5">
            <a:alphaModFix/>
          </a:blip>
          <a:stretch>
            <a:fillRect/>
          </a:stretch>
        </p:blipFill>
        <p:spPr>
          <a:xfrm>
            <a:off x="364845" y="2026970"/>
            <a:ext cx="2227425" cy="2018075"/>
          </a:xfrm>
          <a:prstGeom prst="rect">
            <a:avLst/>
          </a:prstGeom>
          <a:noFill/>
          <a:ln>
            <a:noFill/>
          </a:ln>
        </p:spPr>
      </p:pic>
      <p:sp>
        <p:nvSpPr>
          <p:cNvPr id="94" name="Google Shape;94;p18"/>
          <p:cNvSpPr txBox="1"/>
          <p:nvPr/>
        </p:nvSpPr>
        <p:spPr>
          <a:xfrm>
            <a:off x="2965825" y="2166475"/>
            <a:ext cx="53040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50">
                <a:solidFill>
                  <a:schemeClr val="dk1"/>
                </a:solidFill>
                <a:highlight>
                  <a:srgbClr val="F9FAFC"/>
                </a:highlight>
              </a:rPr>
              <a:t>A tuple can also be created without using parentheses. This is known as tuple packing.</a:t>
            </a:r>
            <a:endParaRPr sz="1000"/>
          </a:p>
        </p:txBody>
      </p:sp>
      <p:pic>
        <p:nvPicPr>
          <p:cNvPr id="95" name="Google Shape;95;p18"/>
          <p:cNvPicPr preferRelativeResize="0"/>
          <p:nvPr/>
        </p:nvPicPr>
        <p:blipFill>
          <a:blip r:embed="rId6">
            <a:alphaModFix/>
          </a:blip>
          <a:stretch>
            <a:fillRect/>
          </a:stretch>
        </p:blipFill>
        <p:spPr>
          <a:xfrm>
            <a:off x="364850" y="4045050"/>
            <a:ext cx="1996150" cy="1004025"/>
          </a:xfrm>
          <a:prstGeom prst="rect">
            <a:avLst/>
          </a:prstGeom>
          <a:noFill/>
          <a:ln>
            <a:noFill/>
          </a:ln>
        </p:spPr>
      </p:pic>
      <p:pic>
        <p:nvPicPr>
          <p:cNvPr id="96" name="Google Shape;96;p18"/>
          <p:cNvPicPr preferRelativeResize="0"/>
          <p:nvPr/>
        </p:nvPicPr>
        <p:blipFill>
          <a:blip r:embed="rId7">
            <a:alphaModFix/>
          </a:blip>
          <a:stretch>
            <a:fillRect/>
          </a:stretch>
        </p:blipFill>
        <p:spPr>
          <a:xfrm>
            <a:off x="3408200" y="2571750"/>
            <a:ext cx="2327605" cy="219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84700" y="4907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2700">
                <a:solidFill>
                  <a:srgbClr val="25265E"/>
                </a:solidFill>
                <a:highlight>
                  <a:srgbClr val="F9FAFC"/>
                </a:highlight>
              </a:rPr>
              <a:t>Tuple</a:t>
            </a:r>
            <a:endParaRPr b="1" sz="2700">
              <a:solidFill>
                <a:srgbClr val="25265E"/>
              </a:solidFill>
              <a:highlight>
                <a:srgbClr val="F9FAFC"/>
              </a:highlight>
            </a:endParaRPr>
          </a:p>
          <a:p>
            <a:pPr indent="0" lvl="0" marL="0" rtl="0" algn="l">
              <a:spcBef>
                <a:spcPts val="1500"/>
              </a:spcBef>
              <a:spcAft>
                <a:spcPts val="0"/>
              </a:spcAft>
              <a:buNone/>
            </a:pPr>
            <a:r>
              <a:t/>
            </a:r>
            <a:endParaRPr/>
          </a:p>
        </p:txBody>
      </p:sp>
      <p:sp>
        <p:nvSpPr>
          <p:cNvPr id="102" name="Google Shape;102;p19"/>
          <p:cNvSpPr txBox="1"/>
          <p:nvPr>
            <p:ph idx="1" type="body"/>
          </p:nvPr>
        </p:nvSpPr>
        <p:spPr>
          <a:xfrm>
            <a:off x="124950" y="621775"/>
            <a:ext cx="8944500" cy="4480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50">
                <a:solidFill>
                  <a:schemeClr val="dk1"/>
                </a:solidFill>
                <a:highlight>
                  <a:srgbClr val="F9FAFC"/>
                </a:highlight>
              </a:rPr>
              <a:t>Creating a tuple with one element:</a:t>
            </a:r>
            <a:endParaRPr b="1" sz="1150">
              <a:solidFill>
                <a:schemeClr val="dk1"/>
              </a:solidFill>
              <a:highlight>
                <a:srgbClr val="F9FAFC"/>
              </a:highlight>
            </a:endParaRPr>
          </a:p>
          <a:p>
            <a:pPr indent="0" lvl="0" marL="0" rtl="0" algn="l">
              <a:lnSpc>
                <a:spcPct val="100000"/>
              </a:lnSpc>
              <a:spcBef>
                <a:spcPts val="1600"/>
              </a:spcBef>
              <a:spcAft>
                <a:spcPts val="0"/>
              </a:spcAft>
              <a:buNone/>
            </a:pPr>
            <a:r>
              <a:rPr lang="en" sz="900">
                <a:solidFill>
                  <a:schemeClr val="dk1"/>
                </a:solidFill>
                <a:highlight>
                  <a:srgbClr val="F9FAFC"/>
                </a:highlight>
              </a:rPr>
              <a:t>Having one element within parentheses is not enough. We will need a trailing comma to indicate that it is, in fact, a tuple.</a:t>
            </a:r>
            <a:endParaRPr sz="900">
              <a:solidFill>
                <a:schemeClr val="dk1"/>
              </a:solidFill>
              <a:highlight>
                <a:srgbClr val="F9FAFC"/>
              </a:highlight>
            </a:endParaRPr>
          </a:p>
          <a:p>
            <a:pPr indent="0" lvl="0" marL="0" rtl="0" algn="l">
              <a:lnSpc>
                <a:spcPct val="100000"/>
              </a:lnSpc>
              <a:spcBef>
                <a:spcPts val="1600"/>
              </a:spcBef>
              <a:spcAft>
                <a:spcPts val="0"/>
              </a:spcAft>
              <a:buNone/>
            </a:pPr>
            <a:r>
              <a:t/>
            </a:r>
            <a:endParaRPr sz="900">
              <a:solidFill>
                <a:schemeClr val="dk1"/>
              </a:solidFill>
              <a:highlight>
                <a:srgbClr val="F9FAFC"/>
              </a:highlight>
            </a:endParaRPr>
          </a:p>
          <a:p>
            <a:pPr indent="0" lvl="0" marL="0" rtl="0" algn="l">
              <a:lnSpc>
                <a:spcPct val="100000"/>
              </a:lnSpc>
              <a:spcBef>
                <a:spcPts val="1600"/>
              </a:spcBef>
              <a:spcAft>
                <a:spcPts val="0"/>
              </a:spcAft>
              <a:buNone/>
            </a:pPr>
            <a:r>
              <a:t/>
            </a:r>
            <a:endParaRPr sz="900">
              <a:solidFill>
                <a:schemeClr val="dk1"/>
              </a:solidFill>
              <a:highlight>
                <a:srgbClr val="F9FAFC"/>
              </a:highlight>
            </a:endParaRPr>
          </a:p>
          <a:p>
            <a:pPr indent="0" lvl="0" marL="0" rtl="0" algn="l">
              <a:lnSpc>
                <a:spcPct val="100000"/>
              </a:lnSpc>
              <a:spcBef>
                <a:spcPts val="1600"/>
              </a:spcBef>
              <a:spcAft>
                <a:spcPts val="0"/>
              </a:spcAft>
              <a:buNone/>
            </a:pPr>
            <a:r>
              <a:t/>
            </a:r>
            <a:endParaRPr sz="900">
              <a:solidFill>
                <a:schemeClr val="dk1"/>
              </a:solidFill>
              <a:highlight>
                <a:srgbClr val="F9FAFC"/>
              </a:highlight>
            </a:endParaRPr>
          </a:p>
          <a:p>
            <a:pPr indent="0" lvl="0" marL="0" rtl="0" algn="l">
              <a:lnSpc>
                <a:spcPct val="100000"/>
              </a:lnSpc>
              <a:spcBef>
                <a:spcPts val="1600"/>
              </a:spcBef>
              <a:spcAft>
                <a:spcPts val="0"/>
              </a:spcAft>
              <a:buNone/>
            </a:pPr>
            <a:r>
              <a:t/>
            </a:r>
            <a:endParaRPr sz="900">
              <a:solidFill>
                <a:schemeClr val="dk1"/>
              </a:solidFill>
              <a:highlight>
                <a:srgbClr val="F9FAFC"/>
              </a:highlight>
            </a:endParaRPr>
          </a:p>
          <a:p>
            <a:pPr indent="0" lvl="0" marL="0" rtl="0" algn="l">
              <a:lnSpc>
                <a:spcPct val="100000"/>
              </a:lnSpc>
              <a:spcBef>
                <a:spcPts val="1600"/>
              </a:spcBef>
              <a:spcAft>
                <a:spcPts val="0"/>
              </a:spcAft>
              <a:buNone/>
            </a:pPr>
            <a:r>
              <a:t/>
            </a:r>
            <a:endParaRPr b="1" sz="1500">
              <a:solidFill>
                <a:srgbClr val="25265E"/>
              </a:solidFill>
              <a:highlight>
                <a:srgbClr val="F9FAFC"/>
              </a:highlight>
            </a:endParaRPr>
          </a:p>
          <a:p>
            <a:pPr indent="0" lvl="0" marL="0" rtl="0" algn="l">
              <a:lnSpc>
                <a:spcPct val="100000"/>
              </a:lnSpc>
              <a:spcBef>
                <a:spcPts val="900"/>
              </a:spcBef>
              <a:spcAft>
                <a:spcPts val="0"/>
              </a:spcAft>
              <a:buNone/>
            </a:pPr>
            <a:r>
              <a:rPr b="1" lang="en" sz="1500">
                <a:solidFill>
                  <a:srgbClr val="25265E"/>
                </a:solidFill>
                <a:highlight>
                  <a:srgbClr val="F9FAFC"/>
                </a:highlight>
              </a:rPr>
              <a:t>Indexing &amp; Slicing:</a:t>
            </a:r>
            <a:endParaRPr b="1" sz="1500">
              <a:solidFill>
                <a:srgbClr val="25265E"/>
              </a:solidFill>
              <a:highlight>
                <a:srgbClr val="F9FAFC"/>
              </a:highlight>
            </a:endParaRPr>
          </a:p>
          <a:p>
            <a:pPr indent="0" lvl="0" marL="0" rtl="0" algn="l">
              <a:lnSpc>
                <a:spcPct val="100000"/>
              </a:lnSpc>
              <a:spcBef>
                <a:spcPts val="900"/>
              </a:spcBef>
              <a:spcAft>
                <a:spcPts val="0"/>
              </a:spcAft>
              <a:buNone/>
            </a:pPr>
            <a:r>
              <a:rPr lang="en" sz="900">
                <a:solidFill>
                  <a:srgbClr val="25265E"/>
                </a:solidFill>
                <a:highlight>
                  <a:srgbClr val="F9FAFC"/>
                </a:highlight>
              </a:rPr>
              <a:t>Indexing and slicing concepts do not differ from List</a:t>
            </a:r>
            <a:endParaRPr sz="900">
              <a:solidFill>
                <a:srgbClr val="25265E"/>
              </a:solidFill>
              <a:highlight>
                <a:srgbClr val="F9FAFC"/>
              </a:highlight>
            </a:endParaRPr>
          </a:p>
          <a:p>
            <a:pPr indent="0" lvl="0" marL="0" rtl="0" algn="l">
              <a:lnSpc>
                <a:spcPct val="100000"/>
              </a:lnSpc>
              <a:spcBef>
                <a:spcPts val="900"/>
              </a:spcBef>
              <a:spcAft>
                <a:spcPts val="0"/>
              </a:spcAft>
              <a:buNone/>
            </a:pPr>
            <a:r>
              <a:t/>
            </a:r>
            <a:endParaRPr sz="900">
              <a:solidFill>
                <a:schemeClr val="dk1"/>
              </a:solidFill>
              <a:highlight>
                <a:srgbClr val="F9FAFC"/>
              </a:highlight>
            </a:endParaRPr>
          </a:p>
          <a:p>
            <a:pPr indent="0" lvl="0" marL="0" rtl="0" algn="l">
              <a:lnSpc>
                <a:spcPct val="150000"/>
              </a:lnSpc>
              <a:spcBef>
                <a:spcPts val="1200"/>
              </a:spcBef>
              <a:spcAft>
                <a:spcPts val="0"/>
              </a:spcAft>
              <a:buNone/>
            </a:pPr>
            <a:r>
              <a:rPr b="1" lang="en" sz="1400">
                <a:solidFill>
                  <a:srgbClr val="25265E"/>
                </a:solidFill>
                <a:highlight>
                  <a:srgbClr val="F9FAFC"/>
                </a:highlight>
              </a:rPr>
              <a:t>Deleting a Tuple</a:t>
            </a:r>
            <a:endParaRPr b="1" sz="1400">
              <a:solidFill>
                <a:srgbClr val="25265E"/>
              </a:solidFill>
              <a:highlight>
                <a:srgbClr val="F9FAFC"/>
              </a:highlight>
            </a:endParaRPr>
          </a:p>
          <a:p>
            <a:pPr indent="0" lvl="0" marL="0" rtl="0" algn="l">
              <a:lnSpc>
                <a:spcPct val="166666"/>
              </a:lnSpc>
              <a:spcBef>
                <a:spcPts val="900"/>
              </a:spcBef>
              <a:spcAft>
                <a:spcPts val="0"/>
              </a:spcAft>
              <a:buClr>
                <a:schemeClr val="dk1"/>
              </a:buClr>
              <a:buSzPts val="1100"/>
              <a:buFont typeface="Arial"/>
              <a:buNone/>
            </a:pPr>
            <a:r>
              <a:rPr lang="en" sz="950">
                <a:solidFill>
                  <a:schemeClr val="dk1"/>
                </a:solidFill>
                <a:highlight>
                  <a:srgbClr val="F9FAFC"/>
                </a:highlight>
              </a:rPr>
              <a:t>As discussed above, we cannot change the elements in a tuple. It means that we cannot delete or remove items from a tuple.Deleting a tuple entirely, however, is possible using the keyword </a:t>
            </a:r>
            <a:r>
              <a:rPr lang="en" sz="950">
                <a:solidFill>
                  <a:srgbClr val="0556F3"/>
                </a:solidFill>
                <a:highlight>
                  <a:srgbClr val="F9FAFC"/>
                </a:highlight>
                <a:uFill>
                  <a:noFill/>
                </a:uFill>
                <a:hlinkClick r:id="rId3">
                  <a:extLst>
                    <a:ext uri="{A12FA001-AC4F-418D-AE19-62706E023703}">
                      <ahyp:hlinkClr val="tx"/>
                    </a:ext>
                  </a:extLst>
                </a:hlinkClick>
              </a:rPr>
              <a:t>del</a:t>
            </a:r>
            <a:r>
              <a:rPr lang="en" sz="950">
                <a:solidFill>
                  <a:schemeClr val="dk1"/>
                </a:solidFill>
                <a:highlight>
                  <a:srgbClr val="F9FAFC"/>
                </a:highlight>
              </a:rPr>
              <a:t>.</a:t>
            </a:r>
            <a:endParaRPr sz="900">
              <a:solidFill>
                <a:srgbClr val="25265E"/>
              </a:solidFill>
              <a:highlight>
                <a:srgbClr val="F9FAFC"/>
              </a:highlight>
            </a:endParaRPr>
          </a:p>
          <a:p>
            <a:pPr indent="0" lvl="0" marL="0" rtl="0" algn="l">
              <a:lnSpc>
                <a:spcPct val="100000"/>
              </a:lnSpc>
              <a:spcBef>
                <a:spcPts val="1200"/>
              </a:spcBef>
              <a:spcAft>
                <a:spcPts val="0"/>
              </a:spcAft>
              <a:buClr>
                <a:schemeClr val="dk1"/>
              </a:buClr>
              <a:buSzPts val="1100"/>
              <a:buFont typeface="Arial"/>
              <a:buNone/>
            </a:pPr>
            <a:r>
              <a:t/>
            </a:r>
            <a:endParaRPr sz="900">
              <a:solidFill>
                <a:schemeClr val="dk1"/>
              </a:solidFill>
              <a:highlight>
                <a:srgbClr val="F9FAFC"/>
              </a:highlight>
            </a:endParaRPr>
          </a:p>
          <a:p>
            <a:pPr indent="0" lvl="0" marL="0" rtl="0" algn="l">
              <a:lnSpc>
                <a:spcPct val="100000"/>
              </a:lnSpc>
              <a:spcBef>
                <a:spcPts val="1200"/>
              </a:spcBef>
              <a:spcAft>
                <a:spcPts val="0"/>
              </a:spcAft>
              <a:buNone/>
            </a:pPr>
            <a:r>
              <a:t/>
            </a:r>
            <a:endParaRPr sz="900">
              <a:solidFill>
                <a:schemeClr val="dk1"/>
              </a:solidFill>
              <a:highlight>
                <a:srgbClr val="F9FAFC"/>
              </a:highlight>
            </a:endParaRPr>
          </a:p>
          <a:p>
            <a:pPr indent="0" lvl="0" marL="0" rtl="0" algn="l">
              <a:lnSpc>
                <a:spcPct val="100000"/>
              </a:lnSpc>
              <a:spcBef>
                <a:spcPts val="1600"/>
              </a:spcBef>
              <a:spcAft>
                <a:spcPts val="0"/>
              </a:spcAft>
              <a:buNone/>
            </a:pPr>
            <a:r>
              <a:t/>
            </a:r>
            <a:endParaRPr sz="900">
              <a:solidFill>
                <a:schemeClr val="dk1"/>
              </a:solidFill>
              <a:highlight>
                <a:srgbClr val="F9FAFC"/>
              </a:highlight>
            </a:endParaRPr>
          </a:p>
          <a:p>
            <a:pPr indent="0" lvl="0" marL="0" rtl="0" algn="l">
              <a:lnSpc>
                <a:spcPct val="100000"/>
              </a:lnSpc>
              <a:spcBef>
                <a:spcPts val="1600"/>
              </a:spcBef>
              <a:spcAft>
                <a:spcPts val="1600"/>
              </a:spcAft>
              <a:buNone/>
            </a:pPr>
            <a:r>
              <a:t/>
            </a:r>
            <a:endParaRPr b="1" sz="1150">
              <a:solidFill>
                <a:schemeClr val="dk1"/>
              </a:solidFill>
              <a:highlight>
                <a:srgbClr val="F9FAFC"/>
              </a:highlight>
            </a:endParaRPr>
          </a:p>
        </p:txBody>
      </p:sp>
      <p:pic>
        <p:nvPicPr>
          <p:cNvPr id="103" name="Google Shape;103;p19"/>
          <p:cNvPicPr preferRelativeResize="0"/>
          <p:nvPr/>
        </p:nvPicPr>
        <p:blipFill>
          <a:blip r:embed="rId4">
            <a:alphaModFix/>
          </a:blip>
          <a:stretch>
            <a:fillRect/>
          </a:stretch>
        </p:blipFill>
        <p:spPr>
          <a:xfrm>
            <a:off x="184697" y="1284297"/>
            <a:ext cx="2773650" cy="1555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153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900"/>
              </a:spcAft>
              <a:buClr>
                <a:schemeClr val="dk1"/>
              </a:buClr>
              <a:buSzPts val="1100"/>
              <a:buFont typeface="Arial"/>
              <a:buNone/>
            </a:pPr>
            <a:r>
              <a:rPr b="1" lang="en" sz="1800">
                <a:solidFill>
                  <a:srgbClr val="25265E"/>
                </a:solidFill>
                <a:highlight>
                  <a:srgbClr val="F9FAFC"/>
                </a:highlight>
              </a:rPr>
              <a:t>Changing a Tuple</a:t>
            </a:r>
            <a:endParaRPr/>
          </a:p>
        </p:txBody>
      </p:sp>
      <p:sp>
        <p:nvSpPr>
          <p:cNvPr id="109" name="Google Shape;109;p20"/>
          <p:cNvSpPr txBox="1"/>
          <p:nvPr>
            <p:ph idx="1" type="body"/>
          </p:nvPr>
        </p:nvSpPr>
        <p:spPr>
          <a:xfrm>
            <a:off x="214600" y="584725"/>
            <a:ext cx="8809800" cy="45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highlight>
                  <a:srgbClr val="F9FAFC"/>
                </a:highlight>
              </a:rPr>
              <a:t>Unlike lists, tuples are immutable.This means that elements of a tuple cannot be changed once they have been assigned. But, if the element is itself a mutable data type like list, its nested items can be changed.We can also assign a tuple to different values (reassignment).</a:t>
            </a:r>
            <a:endParaRPr sz="900">
              <a:solidFill>
                <a:schemeClr val="dk1"/>
              </a:solidFill>
              <a:highlight>
                <a:srgbClr val="F9FAFC"/>
              </a:highlight>
            </a:endParaRPr>
          </a:p>
          <a:p>
            <a:pPr indent="0" lvl="0" marL="0" rtl="0" algn="l">
              <a:lnSpc>
                <a:spcPct val="100000"/>
              </a:lnSpc>
              <a:spcBef>
                <a:spcPts val="1200"/>
              </a:spcBef>
              <a:spcAft>
                <a:spcPts val="0"/>
              </a:spcAft>
              <a:buNone/>
            </a:pPr>
            <a:r>
              <a:t/>
            </a:r>
            <a:endParaRPr sz="900">
              <a:solidFill>
                <a:schemeClr val="dk1"/>
              </a:solidFill>
              <a:highlight>
                <a:srgbClr val="F9FAFC"/>
              </a:highlight>
            </a:endParaRPr>
          </a:p>
          <a:p>
            <a:pPr indent="0" lvl="0" marL="0" rtl="0" algn="l">
              <a:lnSpc>
                <a:spcPct val="100000"/>
              </a:lnSpc>
              <a:spcBef>
                <a:spcPts val="1200"/>
              </a:spcBef>
              <a:spcAft>
                <a:spcPts val="0"/>
              </a:spcAft>
              <a:buNone/>
            </a:pPr>
            <a:r>
              <a:t/>
            </a:r>
            <a:endParaRPr sz="900">
              <a:solidFill>
                <a:schemeClr val="dk1"/>
              </a:solidFill>
              <a:highlight>
                <a:srgbClr val="F9FAFC"/>
              </a:highlight>
            </a:endParaRPr>
          </a:p>
          <a:p>
            <a:pPr indent="0" lvl="0" marL="0" rtl="0" algn="l">
              <a:lnSpc>
                <a:spcPct val="100000"/>
              </a:lnSpc>
              <a:spcBef>
                <a:spcPts val="1200"/>
              </a:spcBef>
              <a:spcAft>
                <a:spcPts val="0"/>
              </a:spcAft>
              <a:buNone/>
            </a:pPr>
            <a:r>
              <a:t/>
            </a:r>
            <a:endParaRPr sz="900">
              <a:solidFill>
                <a:schemeClr val="dk1"/>
              </a:solidFill>
              <a:highlight>
                <a:srgbClr val="F9FAFC"/>
              </a:highlight>
            </a:endParaRPr>
          </a:p>
          <a:p>
            <a:pPr indent="0" lvl="0" marL="0" rtl="0" algn="l">
              <a:lnSpc>
                <a:spcPct val="100000"/>
              </a:lnSpc>
              <a:spcBef>
                <a:spcPts val="1200"/>
              </a:spcBef>
              <a:spcAft>
                <a:spcPts val="0"/>
              </a:spcAft>
              <a:buNone/>
            </a:pPr>
            <a:r>
              <a:t/>
            </a:r>
            <a:endParaRPr sz="900">
              <a:solidFill>
                <a:schemeClr val="dk1"/>
              </a:solidFill>
              <a:highlight>
                <a:srgbClr val="F9FAFC"/>
              </a:highlight>
            </a:endParaRPr>
          </a:p>
          <a:p>
            <a:pPr indent="0" lvl="0" marL="0" rtl="0" algn="l">
              <a:lnSpc>
                <a:spcPct val="100000"/>
              </a:lnSpc>
              <a:spcBef>
                <a:spcPts val="1200"/>
              </a:spcBef>
              <a:spcAft>
                <a:spcPts val="0"/>
              </a:spcAft>
              <a:buNone/>
            </a:pPr>
            <a:r>
              <a:t/>
            </a:r>
            <a:endParaRPr sz="900">
              <a:solidFill>
                <a:schemeClr val="dk1"/>
              </a:solidFill>
              <a:highlight>
                <a:srgbClr val="F9FAFC"/>
              </a:highlight>
            </a:endParaRPr>
          </a:p>
          <a:p>
            <a:pPr indent="0" lvl="0" marL="0" rtl="0" algn="l">
              <a:lnSpc>
                <a:spcPct val="100000"/>
              </a:lnSpc>
              <a:spcBef>
                <a:spcPts val="1200"/>
              </a:spcBef>
              <a:spcAft>
                <a:spcPts val="0"/>
              </a:spcAft>
              <a:buNone/>
            </a:pPr>
            <a:r>
              <a:t/>
            </a:r>
            <a:endParaRPr sz="900">
              <a:solidFill>
                <a:schemeClr val="dk1"/>
              </a:solidFill>
              <a:highlight>
                <a:srgbClr val="F9FAFC"/>
              </a:highlight>
            </a:endParaRPr>
          </a:p>
          <a:p>
            <a:pPr indent="0" lvl="0" marL="0" rtl="0" algn="l">
              <a:lnSpc>
                <a:spcPct val="100000"/>
              </a:lnSpc>
              <a:spcBef>
                <a:spcPts val="1200"/>
              </a:spcBef>
              <a:spcAft>
                <a:spcPts val="0"/>
              </a:spcAft>
              <a:buNone/>
            </a:pPr>
            <a:r>
              <a:t/>
            </a:r>
            <a:endParaRPr sz="900">
              <a:solidFill>
                <a:schemeClr val="dk1"/>
              </a:solidFill>
              <a:highlight>
                <a:srgbClr val="F9FAFC"/>
              </a:highlight>
            </a:endParaRPr>
          </a:p>
          <a:p>
            <a:pPr indent="0" lvl="0" marL="0" rtl="0" algn="l">
              <a:lnSpc>
                <a:spcPct val="100000"/>
              </a:lnSpc>
              <a:spcBef>
                <a:spcPts val="1200"/>
              </a:spcBef>
              <a:spcAft>
                <a:spcPts val="0"/>
              </a:spcAft>
              <a:buNone/>
            </a:pPr>
            <a:r>
              <a:t/>
            </a:r>
            <a:endParaRPr sz="900">
              <a:solidFill>
                <a:schemeClr val="dk1"/>
              </a:solidFill>
              <a:highlight>
                <a:srgbClr val="F9FAFC"/>
              </a:highlight>
            </a:endParaRPr>
          </a:p>
          <a:p>
            <a:pPr indent="0" lvl="0" marL="0" rtl="0" algn="l">
              <a:lnSpc>
                <a:spcPct val="100000"/>
              </a:lnSpc>
              <a:spcBef>
                <a:spcPts val="1200"/>
              </a:spcBef>
              <a:spcAft>
                <a:spcPts val="0"/>
              </a:spcAft>
              <a:buNone/>
            </a:pPr>
            <a:r>
              <a:t/>
            </a:r>
            <a:endParaRPr sz="900">
              <a:solidFill>
                <a:schemeClr val="dk1"/>
              </a:solidFill>
              <a:highlight>
                <a:srgbClr val="F9FAFC"/>
              </a:highlight>
            </a:endParaRPr>
          </a:p>
          <a:p>
            <a:pPr indent="0" lvl="0" marL="0" rtl="0" algn="l">
              <a:lnSpc>
                <a:spcPct val="100000"/>
              </a:lnSpc>
              <a:spcBef>
                <a:spcPts val="1200"/>
              </a:spcBef>
              <a:spcAft>
                <a:spcPts val="0"/>
              </a:spcAft>
              <a:buNone/>
            </a:pPr>
            <a:r>
              <a:t/>
            </a:r>
            <a:endParaRPr sz="500">
              <a:solidFill>
                <a:schemeClr val="dk1"/>
              </a:solidFill>
              <a:highlight>
                <a:srgbClr val="F9FAFC"/>
              </a:highlight>
            </a:endParaRPr>
          </a:p>
          <a:p>
            <a:pPr indent="0" lvl="0" marL="0" rtl="0" algn="l">
              <a:lnSpc>
                <a:spcPct val="150000"/>
              </a:lnSpc>
              <a:spcBef>
                <a:spcPts val="1200"/>
              </a:spcBef>
              <a:spcAft>
                <a:spcPts val="0"/>
              </a:spcAft>
              <a:buNone/>
            </a:pPr>
            <a:r>
              <a:rPr b="1" lang="en" sz="1400">
                <a:solidFill>
                  <a:srgbClr val="25265E"/>
                </a:solidFill>
                <a:highlight>
                  <a:srgbClr val="F9FAFC"/>
                </a:highlight>
              </a:rPr>
              <a:t>Tuple Methods</a:t>
            </a:r>
            <a:endParaRPr b="1" sz="1400">
              <a:solidFill>
                <a:srgbClr val="25265E"/>
              </a:solidFill>
              <a:highlight>
                <a:srgbClr val="F9FAFC"/>
              </a:highlight>
            </a:endParaRPr>
          </a:p>
          <a:p>
            <a:pPr indent="0" lvl="0" marL="0" rtl="0" algn="l">
              <a:lnSpc>
                <a:spcPct val="166666"/>
              </a:lnSpc>
              <a:spcBef>
                <a:spcPts val="900"/>
              </a:spcBef>
              <a:spcAft>
                <a:spcPts val="0"/>
              </a:spcAft>
              <a:buNone/>
            </a:pPr>
            <a:r>
              <a:rPr lang="en" sz="950">
                <a:solidFill>
                  <a:schemeClr val="dk1"/>
                </a:solidFill>
                <a:highlight>
                  <a:srgbClr val="F9FAFC"/>
                </a:highlight>
              </a:rPr>
              <a:t>List and tuple have similar methods.The difference is that methods that add items or remove items are not available with tuple</a:t>
            </a:r>
            <a:endParaRPr sz="950">
              <a:solidFill>
                <a:schemeClr val="dk1"/>
              </a:solidFill>
              <a:highlight>
                <a:srgbClr val="F9FAFC"/>
              </a:highlight>
            </a:endParaRPr>
          </a:p>
          <a:p>
            <a:pPr indent="0" lvl="0" marL="0" rtl="0" algn="l">
              <a:lnSpc>
                <a:spcPct val="166666"/>
              </a:lnSpc>
              <a:spcBef>
                <a:spcPts val="1200"/>
              </a:spcBef>
              <a:spcAft>
                <a:spcPts val="0"/>
              </a:spcAft>
              <a:buNone/>
            </a:pPr>
            <a:r>
              <a:t/>
            </a:r>
            <a:endParaRPr sz="950">
              <a:solidFill>
                <a:schemeClr val="dk1"/>
              </a:solidFill>
              <a:highlight>
                <a:srgbClr val="F9FAFC"/>
              </a:highlight>
            </a:endParaRPr>
          </a:p>
          <a:p>
            <a:pPr indent="0" lvl="0" marL="0" rtl="0" algn="l">
              <a:spcBef>
                <a:spcPts val="1200"/>
              </a:spcBef>
              <a:spcAft>
                <a:spcPts val="0"/>
              </a:spcAft>
              <a:buNone/>
            </a:pPr>
            <a:r>
              <a:t/>
            </a:r>
            <a:endParaRPr sz="1100">
              <a:solidFill>
                <a:schemeClr val="dk1"/>
              </a:solidFill>
            </a:endParaRPr>
          </a:p>
          <a:p>
            <a:pPr indent="0" lvl="0" marL="0" rtl="0" algn="l">
              <a:lnSpc>
                <a:spcPct val="100000"/>
              </a:lnSpc>
              <a:spcBef>
                <a:spcPts val="0"/>
              </a:spcBef>
              <a:spcAft>
                <a:spcPts val="0"/>
              </a:spcAft>
              <a:buNone/>
            </a:pPr>
            <a:r>
              <a:t/>
            </a:r>
            <a:endParaRPr sz="900">
              <a:solidFill>
                <a:schemeClr val="dk1"/>
              </a:solidFill>
              <a:highlight>
                <a:srgbClr val="F9FAFC"/>
              </a:highlight>
            </a:endParaRPr>
          </a:p>
          <a:p>
            <a:pPr indent="0" lvl="0" marL="0" rtl="0" algn="l">
              <a:lnSpc>
                <a:spcPct val="100000"/>
              </a:lnSpc>
              <a:spcBef>
                <a:spcPts val="1200"/>
              </a:spcBef>
              <a:spcAft>
                <a:spcPts val="1200"/>
              </a:spcAft>
              <a:buClr>
                <a:schemeClr val="dk1"/>
              </a:buClr>
              <a:buSzPts val="1100"/>
              <a:buFont typeface="Arial"/>
              <a:buNone/>
            </a:pPr>
            <a:r>
              <a:t/>
            </a:r>
            <a:endParaRPr sz="900">
              <a:solidFill>
                <a:schemeClr val="dk1"/>
              </a:solidFill>
              <a:highlight>
                <a:srgbClr val="F9FAFC"/>
              </a:highlight>
            </a:endParaRPr>
          </a:p>
        </p:txBody>
      </p:sp>
      <p:pic>
        <p:nvPicPr>
          <p:cNvPr id="110" name="Google Shape;110;p20"/>
          <p:cNvPicPr preferRelativeResize="0"/>
          <p:nvPr/>
        </p:nvPicPr>
        <p:blipFill rotWithShape="1">
          <a:blip r:embed="rId3">
            <a:alphaModFix/>
          </a:blip>
          <a:srcRect b="0" l="0" r="18200" t="0"/>
          <a:stretch/>
        </p:blipFill>
        <p:spPr>
          <a:xfrm>
            <a:off x="414225" y="1015625"/>
            <a:ext cx="3395774" cy="2602275"/>
          </a:xfrm>
          <a:prstGeom prst="rect">
            <a:avLst/>
          </a:prstGeom>
          <a:noFill/>
          <a:ln>
            <a:noFill/>
          </a:ln>
        </p:spPr>
      </p:pic>
      <p:pic>
        <p:nvPicPr>
          <p:cNvPr id="111" name="Google Shape;111;p20"/>
          <p:cNvPicPr preferRelativeResize="0"/>
          <p:nvPr/>
        </p:nvPicPr>
        <p:blipFill>
          <a:blip r:embed="rId4">
            <a:alphaModFix/>
          </a:blip>
          <a:stretch>
            <a:fillRect/>
          </a:stretch>
        </p:blipFill>
        <p:spPr>
          <a:xfrm>
            <a:off x="4971299" y="1975575"/>
            <a:ext cx="1898154" cy="1365925"/>
          </a:xfrm>
          <a:prstGeom prst="rect">
            <a:avLst/>
          </a:prstGeom>
          <a:noFill/>
          <a:ln>
            <a:noFill/>
          </a:ln>
        </p:spPr>
      </p:pic>
      <p:sp>
        <p:nvSpPr>
          <p:cNvPr id="112" name="Google Shape;112;p20"/>
          <p:cNvSpPr txBox="1"/>
          <p:nvPr/>
        </p:nvSpPr>
        <p:spPr>
          <a:xfrm>
            <a:off x="4213400" y="1141775"/>
            <a:ext cx="3727800" cy="6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sz="900">
                <a:solidFill>
                  <a:schemeClr val="dk1"/>
                </a:solidFill>
                <a:highlight>
                  <a:srgbClr val="F9FAFC"/>
                </a:highlight>
              </a:rPr>
              <a:t>We can use </a:t>
            </a:r>
            <a:r>
              <a:rPr lang="en" sz="900">
                <a:solidFill>
                  <a:schemeClr val="dk1"/>
                </a:solidFill>
                <a:highlight>
                  <a:srgbClr val="F5F5F5"/>
                </a:highlight>
                <a:latin typeface="Courier New"/>
                <a:ea typeface="Courier New"/>
                <a:cs typeface="Courier New"/>
                <a:sym typeface="Courier New"/>
              </a:rPr>
              <a:t>+</a:t>
            </a:r>
            <a:r>
              <a:rPr lang="en" sz="900">
                <a:solidFill>
                  <a:schemeClr val="dk1"/>
                </a:solidFill>
                <a:highlight>
                  <a:srgbClr val="F9FAFC"/>
                </a:highlight>
              </a:rPr>
              <a:t> operator to combine two tuples. This is called concatenation.We can also repeat the elements in a tuple for a given number of times using the </a:t>
            </a:r>
            <a:r>
              <a:rPr lang="en" sz="900">
                <a:solidFill>
                  <a:schemeClr val="dk1"/>
                </a:solidFill>
                <a:highlight>
                  <a:srgbClr val="F5F5F5"/>
                </a:highlight>
                <a:latin typeface="Courier New"/>
                <a:ea typeface="Courier New"/>
                <a:cs typeface="Courier New"/>
                <a:sym typeface="Courier New"/>
              </a:rPr>
              <a:t>*</a:t>
            </a:r>
            <a:r>
              <a:rPr lang="en" sz="900">
                <a:solidFill>
                  <a:schemeClr val="dk1"/>
                </a:solidFill>
                <a:highlight>
                  <a:srgbClr val="F9FAFC"/>
                </a:highlight>
              </a:rPr>
              <a:t> operator.Both </a:t>
            </a:r>
            <a:r>
              <a:rPr lang="en" sz="900">
                <a:solidFill>
                  <a:schemeClr val="dk1"/>
                </a:solidFill>
                <a:highlight>
                  <a:srgbClr val="F5F5F5"/>
                </a:highlight>
                <a:latin typeface="Courier New"/>
                <a:ea typeface="Courier New"/>
                <a:cs typeface="Courier New"/>
                <a:sym typeface="Courier New"/>
              </a:rPr>
              <a:t>+</a:t>
            </a:r>
            <a:r>
              <a:rPr lang="en" sz="900">
                <a:solidFill>
                  <a:schemeClr val="dk1"/>
                </a:solidFill>
                <a:highlight>
                  <a:srgbClr val="F9FAFC"/>
                </a:highlight>
              </a:rPr>
              <a:t> and </a:t>
            </a:r>
            <a:r>
              <a:rPr lang="en" sz="900">
                <a:solidFill>
                  <a:schemeClr val="dk1"/>
                </a:solidFill>
                <a:highlight>
                  <a:srgbClr val="F5F5F5"/>
                </a:highlight>
                <a:latin typeface="Courier New"/>
                <a:ea typeface="Courier New"/>
                <a:cs typeface="Courier New"/>
                <a:sym typeface="Courier New"/>
              </a:rPr>
              <a:t>*</a:t>
            </a:r>
            <a:r>
              <a:rPr lang="en" sz="900">
                <a:solidFill>
                  <a:schemeClr val="dk1"/>
                </a:solidFill>
                <a:highlight>
                  <a:srgbClr val="F9FAFC"/>
                </a:highlight>
              </a:rPr>
              <a:t> operations result in a new tuple.</a:t>
            </a:r>
            <a:endParaRPr/>
          </a:p>
        </p:txBody>
      </p:sp>
      <p:cxnSp>
        <p:nvCxnSpPr>
          <p:cNvPr id="113" name="Google Shape;113;p20"/>
          <p:cNvCxnSpPr/>
          <p:nvPr/>
        </p:nvCxnSpPr>
        <p:spPr>
          <a:xfrm>
            <a:off x="4026650" y="1083225"/>
            <a:ext cx="15000" cy="2682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25265E"/>
                </a:solidFill>
                <a:highlight>
                  <a:srgbClr val="F9FAFC"/>
                </a:highlight>
              </a:rPr>
              <a:t>Other Tuple Operations</a:t>
            </a:r>
            <a:endParaRPr sz="3100"/>
          </a:p>
        </p:txBody>
      </p:sp>
      <p:sp>
        <p:nvSpPr>
          <p:cNvPr id="119" name="Google Shape;119;p21"/>
          <p:cNvSpPr txBox="1"/>
          <p:nvPr>
            <p:ph idx="1" type="body"/>
          </p:nvPr>
        </p:nvSpPr>
        <p:spPr>
          <a:xfrm>
            <a:off x="244450" y="816300"/>
            <a:ext cx="8520600" cy="4099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000">
                <a:solidFill>
                  <a:srgbClr val="25265E"/>
                </a:solidFill>
                <a:highlight>
                  <a:srgbClr val="F9FAFC"/>
                </a:highlight>
              </a:rPr>
              <a:t>1.Tuple Membership Test</a:t>
            </a:r>
            <a:endParaRPr b="1" sz="1000">
              <a:solidFill>
                <a:srgbClr val="25265E"/>
              </a:solidFill>
              <a:highlight>
                <a:srgbClr val="F9FAFC"/>
              </a:highlight>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9FAFC"/>
                </a:highlight>
              </a:rPr>
              <a:t>We can test if an item exists in a tuple or not, using the keyword </a:t>
            </a:r>
            <a:r>
              <a:rPr lang="en" sz="550">
                <a:solidFill>
                  <a:schemeClr val="dk1"/>
                </a:solidFill>
                <a:highlight>
                  <a:srgbClr val="F5F5F5"/>
                </a:highlight>
                <a:latin typeface="Courier New"/>
                <a:ea typeface="Courier New"/>
                <a:cs typeface="Courier New"/>
                <a:sym typeface="Courier New"/>
              </a:rPr>
              <a:t>in</a:t>
            </a:r>
            <a:r>
              <a:rPr lang="en" sz="850">
                <a:solidFill>
                  <a:schemeClr val="dk1"/>
                </a:solidFill>
                <a:highlight>
                  <a:srgbClr val="F9FAFC"/>
                </a:highlight>
              </a:rPr>
              <a:t>.</a:t>
            </a:r>
            <a:endParaRPr sz="850">
              <a:solidFill>
                <a:schemeClr val="dk1"/>
              </a:solidFill>
              <a:highlight>
                <a:srgbClr val="F9FAFC"/>
              </a:highlight>
            </a:endParaRPr>
          </a:p>
          <a:p>
            <a:pPr indent="0" lvl="0" marL="0" rtl="0" algn="l">
              <a:spcBef>
                <a:spcPts val="12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200"/>
          </a:p>
          <a:p>
            <a:pPr indent="0" lvl="0" marL="0" rtl="0" algn="l">
              <a:lnSpc>
                <a:spcPct val="150000"/>
              </a:lnSpc>
              <a:spcBef>
                <a:spcPts val="1600"/>
              </a:spcBef>
              <a:spcAft>
                <a:spcPts val="0"/>
              </a:spcAft>
              <a:buNone/>
            </a:pPr>
            <a:r>
              <a:t/>
            </a:r>
            <a:endParaRPr b="1" sz="900">
              <a:solidFill>
                <a:srgbClr val="25265E"/>
              </a:solidFill>
              <a:highlight>
                <a:srgbClr val="F9FAFC"/>
              </a:highlight>
            </a:endParaRPr>
          </a:p>
          <a:p>
            <a:pPr indent="0" lvl="0" marL="0" rtl="0" algn="l">
              <a:lnSpc>
                <a:spcPct val="150000"/>
              </a:lnSpc>
              <a:spcBef>
                <a:spcPts val="900"/>
              </a:spcBef>
              <a:spcAft>
                <a:spcPts val="0"/>
              </a:spcAft>
              <a:buNone/>
            </a:pPr>
            <a:r>
              <a:rPr b="1" lang="en" sz="900">
                <a:solidFill>
                  <a:srgbClr val="25265E"/>
                </a:solidFill>
                <a:highlight>
                  <a:srgbClr val="F9FAFC"/>
                </a:highlight>
              </a:rPr>
              <a:t>Advantages of Tuple over List</a:t>
            </a:r>
            <a:endParaRPr b="1" sz="900">
              <a:solidFill>
                <a:srgbClr val="25265E"/>
              </a:solidFill>
              <a:highlight>
                <a:srgbClr val="F9FAFC"/>
              </a:highlight>
            </a:endParaRPr>
          </a:p>
          <a:p>
            <a:pPr indent="0" lvl="0" marL="0" rtl="0" algn="l">
              <a:lnSpc>
                <a:spcPct val="166666"/>
              </a:lnSpc>
              <a:spcBef>
                <a:spcPts val="900"/>
              </a:spcBef>
              <a:spcAft>
                <a:spcPts val="0"/>
              </a:spcAft>
              <a:buNone/>
            </a:pPr>
            <a:r>
              <a:rPr lang="en" sz="750">
                <a:solidFill>
                  <a:schemeClr val="dk1"/>
                </a:solidFill>
                <a:highlight>
                  <a:srgbClr val="F9FAFC"/>
                </a:highlight>
              </a:rPr>
              <a:t>Since tuples are quite similar to lists, both of them are used in similar situations. However, there are certain advantages of implementing a tuple over a list. Below listed are some of the main advantages:</a:t>
            </a:r>
            <a:endParaRPr sz="750">
              <a:solidFill>
                <a:schemeClr val="dk1"/>
              </a:solidFill>
              <a:highlight>
                <a:srgbClr val="F9FAFC"/>
              </a:highlight>
            </a:endParaRPr>
          </a:p>
          <a:p>
            <a:pPr indent="-276225" lvl="0" marL="457200" rtl="0" algn="l">
              <a:lnSpc>
                <a:spcPct val="166666"/>
              </a:lnSpc>
              <a:spcBef>
                <a:spcPts val="1200"/>
              </a:spcBef>
              <a:spcAft>
                <a:spcPts val="0"/>
              </a:spcAft>
              <a:buClr>
                <a:schemeClr val="dk1"/>
              </a:buClr>
              <a:buSzPts val="750"/>
              <a:buChar char="●"/>
            </a:pPr>
            <a:r>
              <a:rPr lang="en" sz="750">
                <a:solidFill>
                  <a:schemeClr val="dk1"/>
                </a:solidFill>
                <a:highlight>
                  <a:srgbClr val="F9FAFC"/>
                </a:highlight>
              </a:rPr>
              <a:t>We generally use tuples for heterogeneous (different) data types and lists for homogeneous (similar) data types.</a:t>
            </a:r>
            <a:endParaRPr sz="750">
              <a:solidFill>
                <a:schemeClr val="dk1"/>
              </a:solidFill>
              <a:highlight>
                <a:srgbClr val="F9FAFC"/>
              </a:highlight>
            </a:endParaRPr>
          </a:p>
          <a:p>
            <a:pPr indent="-276225" lvl="0" marL="457200" rtl="0" algn="l">
              <a:lnSpc>
                <a:spcPct val="166666"/>
              </a:lnSpc>
              <a:spcBef>
                <a:spcPts val="0"/>
              </a:spcBef>
              <a:spcAft>
                <a:spcPts val="0"/>
              </a:spcAft>
              <a:buClr>
                <a:schemeClr val="dk1"/>
              </a:buClr>
              <a:buSzPts val="750"/>
              <a:buChar char="●"/>
            </a:pPr>
            <a:r>
              <a:rPr lang="en" sz="750">
                <a:solidFill>
                  <a:schemeClr val="dk1"/>
                </a:solidFill>
                <a:highlight>
                  <a:srgbClr val="F9FAFC"/>
                </a:highlight>
              </a:rPr>
              <a:t>Since tuples are immutable, iterating through a tuple is faster than with list. So there is a slight performance boost.</a:t>
            </a:r>
            <a:endParaRPr sz="750">
              <a:solidFill>
                <a:schemeClr val="dk1"/>
              </a:solidFill>
              <a:highlight>
                <a:srgbClr val="F9FAFC"/>
              </a:highlight>
            </a:endParaRPr>
          </a:p>
          <a:p>
            <a:pPr indent="-276225" lvl="0" marL="457200" rtl="0" algn="l">
              <a:lnSpc>
                <a:spcPct val="166666"/>
              </a:lnSpc>
              <a:spcBef>
                <a:spcPts val="0"/>
              </a:spcBef>
              <a:spcAft>
                <a:spcPts val="0"/>
              </a:spcAft>
              <a:buClr>
                <a:schemeClr val="dk1"/>
              </a:buClr>
              <a:buSzPts val="750"/>
              <a:buChar char="●"/>
            </a:pPr>
            <a:r>
              <a:rPr lang="en" sz="750">
                <a:solidFill>
                  <a:schemeClr val="dk1"/>
                </a:solidFill>
                <a:highlight>
                  <a:srgbClr val="F9FAFC"/>
                </a:highlight>
              </a:rPr>
              <a:t>Tuples that contain immutable elements can be used as a key for a dictionary. With lists, this is not possible.</a:t>
            </a:r>
            <a:endParaRPr sz="750">
              <a:solidFill>
                <a:schemeClr val="dk1"/>
              </a:solidFill>
              <a:highlight>
                <a:srgbClr val="F9FAFC"/>
              </a:highlight>
            </a:endParaRPr>
          </a:p>
          <a:p>
            <a:pPr indent="-276225" lvl="0" marL="457200" rtl="0" algn="l">
              <a:lnSpc>
                <a:spcPct val="166666"/>
              </a:lnSpc>
              <a:spcBef>
                <a:spcPts val="0"/>
              </a:spcBef>
              <a:spcAft>
                <a:spcPts val="0"/>
              </a:spcAft>
              <a:buClr>
                <a:schemeClr val="dk1"/>
              </a:buClr>
              <a:buSzPts val="750"/>
              <a:buChar char="●"/>
            </a:pPr>
            <a:r>
              <a:rPr lang="en" sz="750">
                <a:solidFill>
                  <a:schemeClr val="dk1"/>
                </a:solidFill>
                <a:highlight>
                  <a:srgbClr val="F9FAFC"/>
                </a:highlight>
              </a:rPr>
              <a:t>If you have data that doesn't change, implementing it as tuple will guarantee that it remains write-protected.</a:t>
            </a:r>
            <a:endParaRPr sz="750">
              <a:solidFill>
                <a:schemeClr val="dk1"/>
              </a:solidFill>
              <a:highlight>
                <a:srgbClr val="F9FAFC"/>
              </a:highlight>
            </a:endParaRPr>
          </a:p>
          <a:p>
            <a:pPr indent="0" lvl="0" marL="0" rtl="0" algn="l">
              <a:lnSpc>
                <a:spcPct val="166666"/>
              </a:lnSpc>
              <a:spcBef>
                <a:spcPts val="4500"/>
              </a:spcBef>
              <a:spcAft>
                <a:spcPts val="0"/>
              </a:spcAft>
              <a:buClr>
                <a:schemeClr val="dk1"/>
              </a:buClr>
              <a:buSzPts val="1100"/>
              <a:buFont typeface="Arial"/>
              <a:buNone/>
            </a:pPr>
            <a:r>
              <a:t/>
            </a:r>
            <a:endParaRPr sz="750">
              <a:solidFill>
                <a:schemeClr val="dk1"/>
              </a:solidFill>
              <a:highlight>
                <a:srgbClr val="F9FAFC"/>
              </a:highlight>
            </a:endParaRPr>
          </a:p>
          <a:p>
            <a:pPr indent="0" lvl="0" marL="0" rtl="0" algn="l">
              <a:spcBef>
                <a:spcPts val="1200"/>
              </a:spcBef>
              <a:spcAft>
                <a:spcPts val="1600"/>
              </a:spcAft>
              <a:buNone/>
            </a:pPr>
            <a:r>
              <a:t/>
            </a:r>
            <a:endParaRPr/>
          </a:p>
        </p:txBody>
      </p:sp>
      <p:pic>
        <p:nvPicPr>
          <p:cNvPr id="120" name="Google Shape;120;p21"/>
          <p:cNvPicPr preferRelativeResize="0"/>
          <p:nvPr/>
        </p:nvPicPr>
        <p:blipFill>
          <a:blip r:embed="rId3">
            <a:alphaModFix/>
          </a:blip>
          <a:stretch>
            <a:fillRect/>
          </a:stretch>
        </p:blipFill>
        <p:spPr>
          <a:xfrm>
            <a:off x="416125" y="1624375"/>
            <a:ext cx="2430175" cy="1412900"/>
          </a:xfrm>
          <a:prstGeom prst="rect">
            <a:avLst/>
          </a:prstGeom>
          <a:noFill/>
          <a:ln>
            <a:noFill/>
          </a:ln>
        </p:spPr>
      </p:pic>
      <p:pic>
        <p:nvPicPr>
          <p:cNvPr id="121" name="Google Shape;121;p21"/>
          <p:cNvPicPr preferRelativeResize="0"/>
          <p:nvPr/>
        </p:nvPicPr>
        <p:blipFill>
          <a:blip r:embed="rId4">
            <a:alphaModFix/>
          </a:blip>
          <a:stretch>
            <a:fillRect/>
          </a:stretch>
        </p:blipFill>
        <p:spPr>
          <a:xfrm>
            <a:off x="4136650" y="1650662"/>
            <a:ext cx="2677850" cy="1360325"/>
          </a:xfrm>
          <a:prstGeom prst="rect">
            <a:avLst/>
          </a:prstGeom>
          <a:noFill/>
          <a:ln>
            <a:noFill/>
          </a:ln>
        </p:spPr>
      </p:pic>
      <p:sp>
        <p:nvSpPr>
          <p:cNvPr id="122" name="Google Shape;122;p21"/>
          <p:cNvSpPr txBox="1"/>
          <p:nvPr/>
        </p:nvSpPr>
        <p:spPr>
          <a:xfrm>
            <a:off x="3996775" y="1152475"/>
            <a:ext cx="4250700" cy="63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900">
                <a:solidFill>
                  <a:srgbClr val="25265E"/>
                </a:solidFill>
                <a:highlight>
                  <a:srgbClr val="F9FAFC"/>
                </a:highlight>
              </a:rPr>
              <a:t>2.</a:t>
            </a:r>
            <a:r>
              <a:rPr b="1" lang="en" sz="900">
                <a:solidFill>
                  <a:srgbClr val="25265E"/>
                </a:solidFill>
                <a:highlight>
                  <a:srgbClr val="F9FAFC"/>
                </a:highlight>
              </a:rPr>
              <a:t>Iterating Through a Tuple</a:t>
            </a:r>
            <a:endParaRPr b="1" sz="900">
              <a:solidFill>
                <a:srgbClr val="25265E"/>
              </a:solidFill>
              <a:highlight>
                <a:srgbClr val="F9FAFC"/>
              </a:highlight>
            </a:endParaRPr>
          </a:p>
          <a:p>
            <a:pPr indent="0" lvl="0" marL="0" rtl="0" algn="l">
              <a:lnSpc>
                <a:spcPct val="100000"/>
              </a:lnSpc>
              <a:spcBef>
                <a:spcPts val="900"/>
              </a:spcBef>
              <a:spcAft>
                <a:spcPts val="1200"/>
              </a:spcAft>
              <a:buClr>
                <a:schemeClr val="dk1"/>
              </a:buClr>
              <a:buSzPts val="1100"/>
              <a:buFont typeface="Arial"/>
              <a:buNone/>
            </a:pPr>
            <a:r>
              <a:rPr lang="en" sz="750">
                <a:solidFill>
                  <a:schemeClr val="dk1"/>
                </a:solidFill>
                <a:highlight>
                  <a:srgbClr val="F9FAFC"/>
                </a:highlight>
              </a:rPr>
              <a:t>We can use a </a:t>
            </a:r>
            <a:r>
              <a:rPr lang="en" sz="450">
                <a:solidFill>
                  <a:schemeClr val="dk1"/>
                </a:solidFill>
                <a:highlight>
                  <a:srgbClr val="F5F5F5"/>
                </a:highlight>
                <a:latin typeface="Courier New"/>
                <a:ea typeface="Courier New"/>
                <a:cs typeface="Courier New"/>
                <a:sym typeface="Courier New"/>
              </a:rPr>
              <a:t>for</a:t>
            </a:r>
            <a:r>
              <a:rPr lang="en" sz="750">
                <a:solidFill>
                  <a:schemeClr val="dk1"/>
                </a:solidFill>
                <a:highlight>
                  <a:srgbClr val="F9FAFC"/>
                </a:highlight>
              </a:rPr>
              <a:t> loop to iterate through each item in a tuple.</a:t>
            </a:r>
            <a:endParaRPr/>
          </a:p>
        </p:txBody>
      </p:sp>
      <p:cxnSp>
        <p:nvCxnSpPr>
          <p:cNvPr id="123" name="Google Shape;123;p21"/>
          <p:cNvCxnSpPr/>
          <p:nvPr/>
        </p:nvCxnSpPr>
        <p:spPr>
          <a:xfrm>
            <a:off x="3869775" y="1152475"/>
            <a:ext cx="0" cy="2239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