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8" r:id="rId5"/>
    <p:sldId id="300" r:id="rId6"/>
    <p:sldId id="301" r:id="rId7"/>
    <p:sldId id="310" r:id="rId8"/>
    <p:sldId id="311" r:id="rId9"/>
    <p:sldId id="321" r:id="rId10"/>
    <p:sldId id="322" r:id="rId11"/>
    <p:sldId id="316" r:id="rId12"/>
    <p:sldId id="312" r:id="rId13"/>
    <p:sldId id="318" r:id="rId14"/>
    <p:sldId id="319" r:id="rId15"/>
    <p:sldId id="313" r:id="rId16"/>
    <p:sldId id="320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84"/>
        <p:guide pos="3816"/>
      </p:guideLst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9/11/2020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676525" cy="51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8825" y="1"/>
            <a:ext cx="2543175" cy="5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buSzPct val="100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37968"/>
            <a:ext cx="11328000" cy="51532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sz="4800" dirty="0" smtClean="0"/>
              <a:t>E - Commerce Purchase Data Analysis</a:t>
            </a:r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 smtClean="0"/>
              <a:t>NPV – Project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2325" y="1884232"/>
            <a:ext cx="4911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M. Tech. – DSML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Team 7</a:t>
            </a:r>
          </a:p>
          <a:p>
            <a:pPr algn="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Date: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12th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Sep 2020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59534" y="5153282"/>
            <a:ext cx="472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PRAVEEN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MANOHAR 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RAHUL 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RAJESH RAMACHANDER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RANJITH GNANA SUTHAKAR ALPHONSE RAJ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YASHASWI GURUMURTHY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37968"/>
            <a:ext cx="11328000" cy="1615249"/>
          </a:xfrm>
        </p:spPr>
        <p:txBody>
          <a:bodyPr/>
          <a:lstStyle/>
          <a:p>
            <a:r>
              <a:rPr lang="en-US" i="1" dirty="0"/>
              <a:t>What are the patterns, if any, on the purchases based on Location (State) and time of purchase (AM or PM</a:t>
            </a:r>
            <a:r>
              <a:rPr lang="en-US" i="1" dirty="0" smtClean="0"/>
              <a:t>)?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 of the 61 states ‘AP’ has the most number of purchases. However, ‘AP’ is the highest of the lot only for ‘AM’ purchase count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‘PM’ purchase count ‘AA’ has the most purchases</a:t>
            </a:r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9" y="1449067"/>
            <a:ext cx="3280742" cy="2399725"/>
          </a:xfrm>
          <a:prstGeom prst="rect">
            <a:avLst/>
          </a:prstGeom>
        </p:spPr>
      </p:pic>
      <p:sp>
        <p:nvSpPr>
          <p:cNvPr id="11" name="AutoShape 2" descr="data:image/png;base64,iVBORw0KGgoAAAANSUhEUgAAAq8AAAGECAYAAAAY4sn1AAAABHNCSVQICAgIfAhkiAAAAAlwSFlzAAALEgAACxIB0t1+/AAAADh0RVh0U29mdHdhcmUAbWF0cGxvdGxpYiB2ZXJzaW9uMy4yLjIsIGh0dHA6Ly9tYXRwbG90bGliLm9yZy+WH4yJAAAgAElEQVR4nO3de3CV9ZnA8SdKhKUjcsfRWhdWQWXLKmix1KDGCgVyQ8ZttSrWG3bdzmi3Uqh3sGDR6VKddRZbR9HFO7jALt4waFFaEUShFgo7qRWtIHLRCIZI8u4fDmdAIIkWcviFz2fGP855z3nf5/yC4ct73pwUZFmWBQAAJOCgfA8AAABNJV4BAEiGeAUAIBniFQCAZIhXAACSIV4BAEiGeAV28c4778Txxx8f5eXlUV5eHqWlpXHuuefG4sWL9/mxx4wZE/fee2+Dj6muro6LLrroC+97xowZccYZZ8Sll166y7ZevXpFaWlplJeXR0VFRQwePDhGjBgRy5Yta3S/jz/+eEybNi0iIh5++OG45557vvBse3LTTTdFcXFx/Pu///tut59zzjkxdOjQ+PynHvbq1SuKi4t3uf+uu+6KXr16Nel1fRnjxo2Lu+66a5f7Z8yYEf369cutb3l5eXzve9+LJUuW7DTX9OnTd3reli1b4qSTTopRo0btk3mB9LTK9wDA/qlNmzYxc+bM3O05c+bE2LFj49lnn83jVJ/58MMPv1R8/fd//3dcc801UV5evtvtU6dOjY4dO+Zu33vvvXHrrbfGo48+2uB+Fy9eHMcee2xERJx33nlfeK6GPProo/HCCy/E4Ycfvsu2N954I2pra6OwsDDmz58fAwcO3Gl7lmWxaNGiOOWUU3K3n3rqqTjssMP26oxNdfLJJ8eUKVNytysrK+NHP/pRvPDCCxERccQRR8TMmTNjxIgRucc8++yz0bZt2+YeFdiPiVegSTZt2hRdunTJ3X700UfjwQcfjIMOOig6d+4cN9xwQxx99NHxgx/8IHr37h2jR4+OBQsWxJgxY2LGjBnRuXPn3HNfeeWVuOOOO+KII46IqqqqaNOmTdx2223xD//wDzsdc9GiRTFp0qT45JNPorCwMK6++uoYOHBgjB07NmpqaqK8vDxmzJgRBx98cO451dXVccstt8SKFSuioKAgioqK4sc//nFMmjQpli1bFu+8805s3LgxLr744gZf77Zt2+K9997Lhd4HH3wQN954Y6xfvz7WrVsXRx55ZEyePDlee+21qKysjJdffjnatGkTGzZsiI0bN8aNN94Yq1atinHjxsWmTZuioKAgLrnkkqioqNjlWHt63Pnnnx9ZlsXll18eN910U5x88sk7Pe/hhx+OM844Izp06BBTp07dJV7Lyspi1qxZuXhdvHhxHHPMMVFTU7Pb1/z666/H7bffHrW1tbFu3boYMGBATJgwId555524+OKL4/TTT4833ngjPvroo7j22mvj7LPPjo8//jiuu+66WLFiRXTt2jUOPvjg6NevX4Nru903v/nNWLduXXz00UcREVFUVBRz586NNWvW5GL9ySefjLKysqiqqmrSPoEDQAbwOatXr86OO+64rKysLCsrK8vOOOOMrHfv3tkLL7yQZVmWLViwIPv2t7+drV+/PsuyLJs+fXo2ZMiQrL6+Plu7dm02YMCA7LnnnsuKioqyhQsX7rL/3//+99lxxx2Xvfrqq1mWZdlDDz2UDR8+PMuyLPvpT3+a/eY3v8k2bNiQffOb38xef/31LMuybOXKldk3vvGN7O23385Wr16dnXjiibudffTo0dn48eOz+vr6bOvWrdkll1ySTZkyJcuyLLvggguyp556arfP69mzZ1ZSUpKVlJRk3/rWt7Li4uJs/Pjx2QcffJBlWZbdf//9uf3U19dnl112WXbvvffuNHOWZdmdd96Z3XLLLdmnn36anXXWWdkzzzyTZVmWrVmzJisqKspee+21nY7b2ON69uyZW+cdbdy4Mfv617+e/elPf8ref//97IQTTshWrVq10+tZuXJl1r9//2zr1q1ZlmXZz372s6yysjI788wzs6VLl+6yz2uuuSb7/e9/n2VZln388cdZ//79s2XLlmWrV6/OevbsmVVWVmZZlmVPP/10dsYZZ2RZlmU///nPs9GjR2f19fXZ+vXrs4EDB2Z33nnnLvuePn16dsUVV+Ru19fXZ/fdd19WUlKy07qNGzcut87vvvtuNmLEiF2eCxzYXPMK7Nb2ywZmzpwZ8+bNi3vuuSeuvvrqWL16dcyfPz+GDh2ae4v9nHPOibVr18Y777wTXbt2jfHjx8e//uu/xne/+93cWb/PO+6443JnEkeMGBHLly+PjRs35rYvXbo0vva1r8U//dM/RUTEscceG3379o2FCxc2OPdvf/vbuOCCC6KgoCAOOeSQ+N73vhe//e1vm/Sap06dGrNnz44pU6ZETU1N9O/fPzp16hQRESNHjoy+ffvGfffdFzfffHOsWrUqtmzZssd9vfXWW7F169YYNGhQRER069YtBg0aFPPnz/9Sj/u8GTNmxDHHHBM9e/aMLl26xIABA+KBBx7Y6TGdOnWKPn36xLx586KmpiYWLVoURUVFe9znbbfdFtXV1fGf//mfccstt8TWrVtzr7GwsDBOP/30iIg44YQTYtOmTRER8bvf/S4qKiqioKAgOnbsGGefffYe979o0aLcNa/Dhg2LRYsWxZ133rnTY8rLy2P27NkRETFz5szdnqkGDmwuGwCaZMCAAfG1r30tli1bFvX19btsz7Istm3bFhER//d//xedO3eOpUuX7nF/O77Vv7v76urqoqCgYI/H2JP6+vqdnldfX9/ocz6vd+/eMXbs2BgzZkwcf/zx8dWvfjVuv/32WLp0aYwYMSL69+8f27Zt2+WHoXbU1Pm/zOvMsiweeeSR+PDDD6O4uDgiIj755JNYuHBhXHPNNdGhQ4fcYysqKmLWrFlRW1sbxcXF0arVnr/tX3DBBdGrV68oKiqKIUOGxBtvvJF7jYWFhXHQQZ+d79jdvNvt7uu63eeved2dPn36RF1dXSxfvjzmzJkTDz74YFRWVjb4HODA4swr0CR//vOf4913343jjz8+ioqKYs6cObFhw4aIiJg+fXq0b98+jj766Fi6dGk88MADMX369Kiuro6pU6fudn8rVqyIFStWRMRn18+edNJJ0a5du9z2E088MaqqqnIBvGrVqnj11VfjG9/4RrRq1Srq6up2G4+nnXZa/Nd//VdkWRa1tbXx2GOPxYABA77w6y0pKYk+ffrExIkTIyLipZdeipEjR0ZFRUV06tQpFixYEHV1dRHxWbB9PjZ79OgRrVq1yv2A29q1a+OZZ57ZZZamPm5HL7/8cqxfvz7mzp0blZWVUVlZGfPnz48uXbrs8sNlZ511VixZsiSmTZsWw4cP3+M+P/roo1i2bFn85Cc/iUGDBsWaNWvi7bff3u0/VHZUVFQUTzzxRNTX18eHH34Yzz//fIOPb4ry8vKYMGFCdO/ePdq3b/837w9oWZx5BXZr+w9EbVdfXx/jxo2L7t27R/fu3ePiiy+OkSNHRn19fXTs2DGmTJkSW7ZsiR//+Mdx/fXXR7du3eK2226Lc889N0455ZQ44YQTdtp/586dY/LkyfHuu+9Gx44dY9KkSTtt79ixY/zqV7+K8ePHR01NTRQUFMTEiROje/fuUVdXF3369Ilhw4bFtGnTdjrTeP3118ett94apaWl8emnn0ZRUVFceeWVX2oNbrjhhigrK4v58+fHVVddFZMmTYpf/epXUVhYGH379o233347IiIGDhwYt912207PLSwsjLvvvjtuvfXWuOuuu6Kuri6uuuqqOPXUU7/U43b08MMPxz//8z/HoYcemruvVatWMWrUqLjzzjt3+iiw1q1bR3Fxcfzxj3+Mnj177nGf7dq1iyuuuCKGDx8ebdu2jW7dukXfvn3jL3/5Sxx11FF7fN6PfvSjuOmmm2LIkCHRsWPHBo/RVGVlZTF58uS4++67/+Z9AS1PQdbQ+14A+8Arr7wS48ePj//5n//J9ygAJMZlAwAAJMOZVwAAkuHMKwAAyRCvAAAko0mfNlBfXx+bN2+OwsLCXT7fDwAA9pYsy+LTTz+Nr3zlK7nPl95Rk+J18+bNsXLlyr0+HAAA7E7Pnj13+kjA7ZoUr4WFhbmdHHLIIbn7//CHP8Q//uM/7qURaSrr3vyseX5Y9/yw7vlh3ZufNc+Pxta9trY2Vq5cmevPz2tSvG6/VOCQQw6J1q1b77Tt87dpHta9+Vnz/LDu+WHd88O6Nz9rnh9NWfc9XarqB7YAAEiGeAUAIBniFQCAZIhXAACSIV4BAEiGeAUAIBniFQCAZIhXAACSIV4BAEiGeAUAIBniFQCAZIhXAACSIV4BAEiGeAUAIBniFQCAZIhXAACSIV4BAEiGeAUAIBniFQCAZIhXAACSIV4BAEiGeAUAIBniFQCAZIhXAACSIV4BAEiGeAUAIBniFQCAZIhXAACSIV4BAEhGq3wPAKTp17/+dVRVVe3TY1RXV8cTTzyxT4+RDxs3boyIiA4dOuR5kt1rqeu+L/To0SMuv/zyfI8BBxTxCnwpVVVV8Yc//ikObtN+3x5o3ZZ9u/88qKvZFBERazbW5nmSBrTAdd/btn8dgeYlXoEv7eA27aPt0Wfle4zkbPnL8xER1i5x27+OQPNyzSsAAMkQrwAAJEO8AgCQDPEKAEAyxCsAAMkQrwAAJEO8AgCQDPEKAEAyxCsAAMkQrwAAJEO8AgCQDPEKAEAyxCsAAMkQrwAAJEO8AgCQDPEKAEAyxCsAAMkQrwAAJEO8AgCQDPEKAEAyxCsAAMkQrwAAJEO8AgCQDPEKAEAyxCsAAMkQrwAAJEO8AgCQDPEKAEAyxCsAAMkQrwAAJEO8AgCQDPEKAEAyxCsAAMkQrwAAJEO8AgCQDPEKAEAyxCsAAMkQrwAAJEO8AgCQDPEKAEAyxCsAAMkQrwAAJEO8AgCQDPEKAEAyxCsAAMkQrwAAJEO8AgCQDPEKAEAyxCsAAMkQrwAAJEO8AgCQDPEKAEAyxCsAAMkQrwAAJEO8AgCQDPEKAEAyxCsAAMkQrwAAJEO8AgCQDPEKAEAyxCsAAMkQrwAAJGO/j9fKysqorKzM9xgAAAeU/bXBWuV7gMY899xzERFRXFyc50kAAA4c+2uD7fdnXgEAYDvxCgBAMsQrAADJEK8AACRDvAIAkAzxCgBAMsQrAADJEK8AACRDvAIAkAzxCgBAMsQrAADJEK8AACRDvAIAkAzxCgBAMsQrAADJEK8AACRDvAIAkAzxCgBAMsQrAADJEK8AACRDvAIAkAzxCgBAMsQrAADJEK8AACRDvAIAkAzxCgBAMsQrAADJEK8AACRDvAIAkAzxCgBAMsQrAADJEK8AACRDvAIAkAzxCgBAMsQrAADJEK8AACRDvAIAkAzxCgBAMsQrAADJEK8AACRDvAIAkAzxCgBAMsQrAADJEK8AACRDvAIAkAzxCgBAMsQrAADJEK8AACRDvAIAkAzxCgBAMsQrAADJEK8AACRDvAIAkAzxCgBAMsQrAADJEK8AACRDvAIAkAzxCgBAMsQrAADJEK8AACRDvAIAkAzxCgBAMsQrAADJaJXvARqzadOm2LBhQ4wdOzbfo+w3qqur44knnsj3GAcUa76rqqqqqN92cL7HgLyp31YTVVVVe+3vJ99nmp81b1hVVVV07Ngx32PswplXAACSsd+feW3fvn20b98+Jk6cmO9R9huLFy+Ofv365XuMA4o139XYsWNjedXafI8BeXNQqzbRo0e3vfb3k+8zzc+aN2x/fdfbmVcAAJIhXgEASIZ4BQAgGeIVAIBkiFcAAJIhXgEASIZ4BQAgGeIVAIBkiFcAAJIhXgEASIZ4BQAgGeIVAIBkiFcAAJIhXgEASIZ4BQAgGeIVAIBkiFcAAJIhXgEASIZ4BQAgGeIVAIBkiFcAAJIhXgEASIZ4BQAgGeIVAIBkiFcAAJIhXgEASIZ4BQAgGeIVAIBkiFcAAJIhXgEASIZ4BQAgGeIVAIBkiFcAAJIhXgEASIZ4BQAgGeIVAIBkiFcAAJIhXgEASIZ4BQAgGeIVAIBkiFcAAJIhXgEASIZ4BQAgGeIVAIBkiFcAAJIhXgEASIZ4BQAgGeIVAIBkiFcAAJIhXgEASIZ4BQAgGeIVAIBkiFcAAJIhXgEASIZ4BQAgGeIVAIBkiFcAAJIhXgEASIZ4BQAgGeIVAIBkiFcAAJIhXgEASIZ4BQAgGa3yPUBjzj777HyPAABwwNlfG2y/j9fi4uJ8jwAAcMDZXxvMZQMAACRDvAIAkAzxCgBAMsQrAADJEK8AACRDvAIAkAzxCgBAMsQrAADJEK8AACRDvAIAkAzxCgBAMsQrAADJEK8AACRDvAIAkAzxCgBAMsQrAADJEK8AACRDvAIAkAzxCgBAMsQrAADJEK8AACRDvAIAkAzxCgBAMsQrAADJEK8AACRDvAIAkAzxCgBAMsQrAADJEK8AACRDvAIAkAzxCgBAMsQrAADJEK8AACRDvAIAkAzxCgBAMsQrAADJEK8AACRDvAIAkAzxCgBAMsQrAADJEK8AACRDvAIAkAzxCgBAMsQrAADJEK8AACRDvAIAkAzxCgBAMsQrAADJEK8AACRDvAIAkAzxCgBAMsQrAADJEK8AACRDvAIAkAzxCgBAMsQrAADJEK8AACRDvAIAkAzxCgBAMsQrAADJEK8AACRDvAIAkAzxCgBAMlrlewAgXXU1m2LLX57P9xjJqavZFBFh7RL32dexW77HgAOOeAW+lB49euzzY1RXV8ehhx66z4/T3DZuPCQiIjp06JDnSXavpa773tetWf4/AHYmXoEv5fLLL9/nx1i8eHH069dvnx+HnVl3YH/mmlcAAJIhXgEASIZ4BQAgGeIVAIBkiFcAAJIhXgEASIZ4BQAgGeIVAIBkiFcAAJIhXgEASIZ4BQAgGeIVAIBkiFcAAJIhXgEASIZ4BQAgGeIVAIBkiFcAAJIhXgEASIZ4BQAgGeIVAIBkiFcAAJIhXgEASIZ4BQAgGeIVAIBkiFcAAJIhXgEASIZ4BQAgGeIVAIBkiFcAAJLRqikPyrIsIiJqa2t32bZ169a9OxFNYt2bnzXPD+ueH9Y9P6x787Pm+dHQum/vze39+XkF2Z627KC6ujpWrlz5JccDAIAvpmfPnnHooYfucn+T4rW+vj42b94chYWFUVBQsE8GBACALMvi008/ja985Stx0EG7XuHapHgFAID9gR/YAgAgGeIVAIBkiFcAAJIhXgEASIZ4BQAgGeIVAIBkiFcAAJLRpHidPXt2DB06NAYNGhTTpk3bZXtVVVVceOGFUVZWFpdeeml8+OGHe33QA01Da758+fIoLy/P/VdUVBQlJSV5mrRlaezP+ptvvhkjRoyIsrKyGDVqVHz00Ud5mLLlaWzdX3zxxSgtLY3S0tL4t3/7t9i8eXMepmx5Pv744ygpKYl33nlnl23Lly+Pc845JwYPHhzXXXddbNu2LQ8TtkwNrft2o0ePjhkzZjTjVC1fQ+s+d+7cKC8vj7KysviXf/kXHbMXNbTuzz33XJSWlsawYcNizJgxuV8L26isEWvWrMnOPPPMbOPGjdnmzZuz0tLSbNWqVbnt9fX12aBBg7IXX3wxy7Isu/3227NJkyY1tlsa0Nia72jLli3ZsGHDsldffbWZp2x5mrLu5513XvbCCy9kWZZlEydOzH75y1/mY9QWpbF1//DDD7NTTz01d98999yTjR8/Pl/jthivv/56VlJSkvXu3TtbvXr1LtuHDRuWLVmyJMuyLBs7dmw2bdq05h6xRWps3desWZONGjUq69OnTzZ9+vQ8TNgyNbTu1dXV2be+9a1szZo1WZZl2eTJk32P2UsaWvfNmzdnp512WrZu3bosy7Ls6quvzh555JEm7bfRM68LFiyIU089Ndq3bx9t27aNwYMHx9NPP53b/uabb0bbtm1j4MCBERFx5ZVXxve///0m9ji709ia72jKlClxyimnxMknn9zMU7Y8TVn37b8qOSLik08+iTZt2uRj1BalsXV/66234ogjjohjjjkmIiLOPPPMmDt3br7GbTEee+yxuOmmm6Jr1667bHv33XejpqYmTjzxxIiIOOecc/b4PYgvpqF1j/jsXYizzjorhgwZ0syTtWwNrfunn34aN910U3Tr1i0iInr16hXvvfdec4/YIjW07m3bto3Kysro3LlzfPLJJ7F+/fpo165dk/bbqrEHvP/++9GlS5fc7a5du8bSpUtzt99+++3o3Llz/OxnP4vly5dHjx494oYbbmjSwdm9xtZ8u+rq6njsscdi9uzZzTlei9WUdR8zZkxccsklMWHChPi7v/u7eOyxx5p7zBansXX/+7//+1izZk2sWLEijjvuuHjqqafigw8+yMeoLcrPf/7zPW77/NekS5cusXbt2uYYq8VraN0jIi677LKIiFi8eHFzjHPAaGjdO3ToEGeffXZERNTU1MQ999wTF154YXON1qI19ue9sLAwXnzxxRg9enR07do1TjvttCbtt9Ezr/X19VFQUJC7nWXZTre3bdsWCxcujPPOOy+efPLJOOqoo+K2225r0sHZvcbWfLtZs2bFt7/97ejUqVNzjtdiNbbuNTU1cd1118X9998fL730Upx//vnx05/+NB+jtiiNrXu7du3iF7/4Rdxwww0xYsSI6Nq1axQWFuZj1ANGU78HQUtSXV0dV1xxRRx33HExfPjwfI9zwDj99NPjlVdeiTPPPDNuvvnmJj2n0Xg9/PDDY926dbnb69at2+n0b5cuXeLoo4+Or3/96xERUVJSstuzhDRdY2u+3dy5c2Po0KHNOVqL1ti6r1y5Mlq3bh19+vSJiIjvfve7sXDhwmafs6VpbN3r6uri8MMPj8cffzymT58exx9/fBx11FH5GPWA8fmvyQcffLDHt7mhJXj//ffj/PPPj169ejV6tpC9Y9OmTfHSSy/lbpeWlsaf/vSnJj230XgdMGBA/O53v4sNGzbEJ598Es8++2zu+taIiJNOOik2bNgQK1asiIiIysrK6N279xd9DeygsTWP+OxMyJtvvhknnXRSnqZseRpb96OPPjrWrFkTVVVVERHx/PPP5/7RxpfX2LoXFBTEJZdcEmvXro0sy+L+++/3j7Z97Mgjj4zWrVvn3rqeOXPmLt+DoKWoq6uLK6+8MoYMGRLXXXeddxmaSZZlce2118Zf//rXiIh4+umno2/fvk16bqPx2q1bt7jmmmvioosuioqKiigpKYk+ffrE5ZdfHsuWLYs2bdrEf/zHf8T1118fw4YNi1deeSXGjBnzt72iA1xjax4RsWHDhigsLIzWrVvnedqWo7F1P+yww2LixIlx9dVXR2lpaUyfPj0mTJiQ77GT19i6H3TQQTFu3Li47LLL4jvf+U60a9cuLr300nyP3SLt+D3mjjvuiIkTJ8Z3vvOd2LJlS1x00UV5nq7l2nHdaT7b172ysjL++Mc/xjPPPJP7CMrrrrsu3+O1WNvXvUOHDjF+/PgYNWpUlJWVxZ///Oe49tprm7SPgizLsn08JwAA7BV+wxYAAMkQrwAAJEO8AgCQDPEKAEAyxCsAAMkQrwAAJEO8Ai1Gr169orS0NMrLy6OioiIGDx4cI0aMaNJnaD7++OMxbdq0iIh4+OGH45577vmb56msrIxevXrFnDlzdrr/rrvuil69esX06dN3un/Lli1x0kknxahRoxrdd3FxcQwePDj3WocNGxYTJkyI+vr6iPhsLYqLi+Pzn4a4/dg+VxRIVat8DwCwN02dOjU6duyYu33vvffGrbfeGo8++miDz1u8eHEce+yxERFx3nnn7ZVZHnrooSgtLd3tbwU74ogjYubMmTFixIjcfc8++2y0bdu2yfu/4447cr/lrba2Ni688MJ46KGH4oILLoiIz36DzaJFi+KUU07J3X7qqafisMMO+1tfGkDeiFegxdq2bVu89957uVj74IMP4sYbb4z169fHunXr4sgjj4zJkyfHa6+9FpWVlfHyyy9HmzZtYsOGDbFx48a48cYbY9WqVTFu3LjYtGlT7lfVVlRUNHrs1atXx8KFC2PevHkxdOjQeP311+PEE0/MbS8qKoq5c+fGmjVr4vDDD4+IiCeffDLKyspyv4L4izjkkEOiX79+Oz23rKwsZs2alYvXxYsXxzHHHBM1NTVfeP8A+wuXDQAtysiRI6O0tDROO+20GDx4cERETJw4MSIi/vd//zdOPPHEePTRR+P555+PNm3axMyZM+Pss8+O4uLiuPjii+P73/9+bl/btm2LH/7wh3HhhRfG7Nmz49e//nX88pe/jCVLljQ6x8MPPxxnnHFGdOrUKYYOHRr333//TttbtWoVQ4YMiVmzZkVExF//+tfYvHlz7uzvF7V27dqYN29e9O/fP3dfSUlJPPfcc1FbWxsRn8Xx8OHDv9T+AfYX4hVoUaZOnRqzZ8+OKVOmRE1NTfTv3z86deoUEZ+Fbd++feO+++6Lm2++OVatWhVbtmzZ477eeuut2Lp1awwaNCgiIrp16xaDBg2K+fPnNzhDbW1tzJgxI3eGdvjw4fHcc8/Fe++9t9PjysvLY/bs2RERMXPmzCad0d3RT37ykygvL4/S0tL44Q9/GOeee24u2CMiOnXqFH369Il58+ZFTU1NLFq0KIqKir7QMQD2Ny4bAFqk3r17x9ixY2PMmDFx/PHHx1e/+tW4/fbbY+nSpTFixIjo379/bNu2bZcfaNpRXV1dFBQU7HRflmWxbdu2Bo89Z86c+Oijj2L8+PFx6623RkREQUFBPPjggzF69Ojc4/r06RN1dXWxfPnymDNnTjz44INRWVnZ5Ne44zWve1JRURGzZs2K2traKC4ujlatfNsH0ubMK9BilZSURJ8+fXKXDbz00ksxcuTIqKioiE6dOsWCBQuirq4uIiIOPvjgXaK0R48e0apVq3j22Wcj4rO35p955pkYMGBAg8d95JFH4sorr4x58+ZFZWVlVFZWxs033xyPP/74Lmd6y8vLY8KECUKtMB8AAAEFSURBVNG9e/do37793nrpOWeddVYsWbIkpk2b5pIBoEUQr0CLdsMNN8SLL74Y8+fPj6uuuiomTZqUe5u9b9++8fbbb0dExMCBA+ORRx6JKVOm5J5bWFgYd999dzzwwANRWloaP/jBD+Kqq66KU089dY/HW7FiRSxfvjz3E//bVVRURLt27eLJJ5/c6f6ysrJYtGjRPgvL1q1bR3FxcdTW1kbPnj33yTEAmlNB1tB7ZgAAsB9x8RPAF1RVVRXXXHPNbrd17949Jk+e/Dcf4ze/+U3uh7k+79JLL42ysrK/+RgAKXLmFQCAZLjmFQCAZIhXAACSIV4BAEiGeAUAIBniFQCAZPw/aJQrYpgZmV4AAAAASUVO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30" y="1449067"/>
            <a:ext cx="3460828" cy="23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(iv)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37968"/>
            <a:ext cx="11328000" cy="5086607"/>
          </a:xfrm>
        </p:spPr>
        <p:txBody>
          <a:bodyPr/>
          <a:lstStyle/>
          <a:p>
            <a:r>
              <a:rPr lang="en-US" i="1" dirty="0"/>
              <a:t>How does purchase value depend on ‘CC provider’ and time of purchase ‘AM or PM</a:t>
            </a:r>
            <a:r>
              <a:rPr lang="en-US" i="1" dirty="0" smtClean="0"/>
              <a:t>’?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pPr lvl="1"/>
            <a:endParaRPr lang="en-US" sz="1400" i="1" dirty="0" smtClean="0"/>
          </a:p>
          <a:p>
            <a:pPr lvl="1"/>
            <a:endParaRPr lang="en-US" sz="1400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‘</a:t>
            </a:r>
            <a:r>
              <a:rPr lang="en-US" sz="1400" dirty="0"/>
              <a:t>JCB’ and ‘VISA’ have seen the most count and overall value of purchases (Fig. 1 and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Average </a:t>
            </a:r>
            <a:r>
              <a:rPr lang="en-US" sz="1400" dirty="0"/>
              <a:t>purchase values </a:t>
            </a:r>
            <a:r>
              <a:rPr lang="en-US" sz="1400" dirty="0" smtClean="0"/>
              <a:t>range </a:t>
            </a:r>
            <a:r>
              <a:rPr lang="en-US" sz="1400" dirty="0"/>
              <a:t>between 48 and 53, with ‘</a:t>
            </a:r>
            <a:r>
              <a:rPr lang="en-US" sz="1400" dirty="0" err="1"/>
              <a:t>Voyeger</a:t>
            </a:r>
            <a:r>
              <a:rPr lang="en-US" sz="1400" dirty="0"/>
              <a:t>’ AM purchases being the highest at ~53.3.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lowest purchase value is that of ‘Diner’s Club’ at 48.7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median of purchase price of all the 8 CC Providers, is very close to the 50 across both purchase </a:t>
            </a:r>
            <a:r>
              <a:rPr lang="en-US" sz="1400" dirty="0" smtClean="0"/>
              <a:t>periods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7" name="TextBox 26"/>
          <p:cNvSpPr txBox="1"/>
          <p:nvPr/>
        </p:nvSpPr>
        <p:spPr>
          <a:xfrm>
            <a:off x="2646071" y="3509018"/>
            <a:ext cx="52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Fig. 1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66" y="1539103"/>
            <a:ext cx="2399143" cy="2608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824528"/>
            <a:ext cx="7799676" cy="175674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31380" y="3509018"/>
            <a:ext cx="52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Fig.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(</a:t>
            </a:r>
            <a:r>
              <a:rPr lang="en-US" dirty="0"/>
              <a:t>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What are top 5 of </a:t>
            </a:r>
            <a:r>
              <a:rPr lang="en-US" i="1" dirty="0" smtClean="0"/>
              <a:t>Location (</a:t>
            </a:r>
            <a:r>
              <a:rPr lang="en-US" i="1" dirty="0"/>
              <a:t>State</a:t>
            </a:r>
            <a:r>
              <a:rPr lang="en-US" i="1" dirty="0" smtClean="0"/>
              <a:t>)?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 state has the highest count and value of purchases from the data set, closely followed by AA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Difference among the top 3 states both in count and values is within ~50 count and ~2500 value, which is smaller compared to the 4</a:t>
            </a:r>
            <a:r>
              <a:rPr lang="en-US" baseline="30000" dirty="0" smtClean="0"/>
              <a:t>th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‘AP’ is almost twice that of the 4</a:t>
            </a:r>
            <a:r>
              <a:rPr lang="en-US" baseline="30000" dirty="0" smtClean="0"/>
              <a:t>th</a:t>
            </a:r>
            <a:r>
              <a:rPr lang="en-US" dirty="0" smtClean="0"/>
              <a:t> or 5</a:t>
            </a:r>
            <a:r>
              <a:rPr lang="en-US" baseline="30000" dirty="0" smtClean="0"/>
              <a:t>th</a:t>
            </a:r>
            <a:r>
              <a:rPr lang="en-US" dirty="0" smtClean="0"/>
              <a:t> state both on count and purchase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33" y="1781822"/>
            <a:ext cx="9534684" cy="22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 &amp;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 null values in the data provided</a:t>
            </a:r>
          </a:p>
          <a:p>
            <a:r>
              <a:rPr lang="en-US" dirty="0" smtClean="0"/>
              <a:t>Imputation techniques are very critical, and will be generally </a:t>
            </a:r>
            <a:r>
              <a:rPr lang="en-US" dirty="0" smtClean="0"/>
              <a:t>needed. We have explored various techniques, after introducing errors in the data to understand the impact of each technique.</a:t>
            </a:r>
            <a:endParaRPr lang="en-US" dirty="0" smtClean="0"/>
          </a:p>
          <a:p>
            <a:r>
              <a:rPr lang="en-US" dirty="0" smtClean="0"/>
              <a:t>Extracting features from the field existing in the data (like ‘Browser’, ‘Location’, etc…) brings out some interesting insights from the data</a:t>
            </a:r>
          </a:p>
          <a:p>
            <a:r>
              <a:rPr lang="en-US" dirty="0" smtClean="0"/>
              <a:t>Scatter plots are not very insightful given that there is only one numerical data set present in the data set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Further Scope for Improvement:</a:t>
            </a:r>
          </a:p>
          <a:p>
            <a:pPr lvl="1"/>
            <a:r>
              <a:rPr lang="en-US" dirty="0" smtClean="0"/>
              <a:t>Grouping the purchases based on further grouping field like ‘Job’ might provided more in depth insights</a:t>
            </a:r>
          </a:p>
          <a:p>
            <a:pPr lvl="1"/>
            <a:r>
              <a:rPr lang="en-US" dirty="0" smtClean="0"/>
              <a:t>Create more statistical indicators of the numerical variables like </a:t>
            </a:r>
            <a:r>
              <a:rPr lang="en-US" dirty="0" smtClean="0"/>
              <a:t>‘</a:t>
            </a:r>
            <a:r>
              <a:rPr lang="en-US" dirty="0" smtClean="0"/>
              <a:t>Browser </a:t>
            </a:r>
            <a:r>
              <a:rPr lang="en-US" dirty="0"/>
              <a:t>Count </a:t>
            </a:r>
            <a:r>
              <a:rPr lang="en-US" dirty="0" smtClean="0"/>
              <a:t>Ratio’ (Mozilla vs. Opera) </a:t>
            </a:r>
            <a:r>
              <a:rPr lang="en-US" dirty="0"/>
              <a:t>could </a:t>
            </a:r>
            <a:r>
              <a:rPr lang="en-US" dirty="0" smtClean="0"/>
              <a:t>very much help in classifying purchases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9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9914" y="4626466"/>
            <a:ext cx="4193771" cy="316800"/>
          </a:xfrm>
        </p:spPr>
        <p:txBody>
          <a:bodyPr/>
          <a:lstStyle/>
          <a:p>
            <a:r>
              <a:rPr lang="en-US" sz="1400" dirty="0" smtClean="0"/>
              <a:t>Related article published on Medium.com</a:t>
            </a:r>
            <a:endParaRPr lang="en-US" sz="1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369913" y="5986589"/>
            <a:ext cx="2910342" cy="316800"/>
          </a:xfrm>
        </p:spPr>
        <p:txBody>
          <a:bodyPr/>
          <a:lstStyle/>
          <a:p>
            <a:r>
              <a:rPr lang="en-US" sz="1400" dirty="0" err="1" smtClean="0"/>
              <a:t>Github</a:t>
            </a:r>
            <a:r>
              <a:rPr lang="en-US" sz="1400" dirty="0" smtClean="0"/>
              <a:t> link to codebase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8458200" y="4506919"/>
            <a:ext cx="34837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PRAVEEN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MANOHAR G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RAHUL A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RAJESH RAMACHANDER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RANJITH GNANA SUTHAKAR ALPHONSE RAJ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YASHASWI GURUMURTHY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9912" y="5251043"/>
            <a:ext cx="7676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https://medium.com/@ramachander.rajesh/data-science-data-cleansing-and-visualization-for-beginners-using-python-3f55323768f1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9914" y="494326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Data Science: Data Cleansing And Visualization For Beginners Using Python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9914" y="630338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https://github.com/RajeshRamachander/ecom/blob/master/ecom_eda.ipynb.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9913" y="4240959"/>
            <a:ext cx="76768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3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&amp;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37968"/>
            <a:ext cx="11328000" cy="5153282"/>
          </a:xfrm>
        </p:spPr>
        <p:txBody>
          <a:bodyPr/>
          <a:lstStyle/>
          <a:p>
            <a:r>
              <a:rPr lang="en-US" dirty="0" smtClean="0"/>
              <a:t>Dataset Provided:</a:t>
            </a:r>
          </a:p>
          <a:p>
            <a:pPr lvl="1"/>
            <a:r>
              <a:rPr lang="en-US" dirty="0" smtClean="0"/>
              <a:t>E-Commerce purchase data with Purchaser and Purchase details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66700" lvl="1" indent="0">
              <a:buNone/>
            </a:pPr>
            <a:endParaRPr lang="en-US" dirty="0" smtClean="0"/>
          </a:p>
          <a:p>
            <a:r>
              <a:rPr lang="en-US" dirty="0" smtClean="0"/>
              <a:t>Analysis Objective:</a:t>
            </a:r>
          </a:p>
          <a:p>
            <a:pPr lvl="1"/>
            <a:r>
              <a:rPr lang="en-US" dirty="0"/>
              <a:t>Characterize customer purchases from the E-commerce purchase data to </a:t>
            </a:r>
            <a:r>
              <a:rPr lang="en-US" dirty="0" smtClean="0"/>
              <a:t>identify patterns or trends for related insights</a:t>
            </a:r>
          </a:p>
          <a:p>
            <a:endParaRPr lang="en-US" dirty="0"/>
          </a:p>
          <a:p>
            <a:r>
              <a:rPr lang="en-US" dirty="0" smtClean="0"/>
              <a:t>Analysis Steps/ Approach: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 smtClean="0"/>
              <a:t>Initial </a:t>
            </a:r>
            <a:r>
              <a:rPr lang="en-US" dirty="0"/>
              <a:t>exploration of the data set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Interpreting and transforming the data set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 smtClean="0"/>
              <a:t>Imputing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Identify 5 key questions to be answered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 smtClean="0"/>
              <a:t>Exploring </a:t>
            </a:r>
            <a:r>
              <a:rPr lang="en-US" dirty="0"/>
              <a:t>&amp;</a:t>
            </a:r>
            <a:r>
              <a:rPr lang="en-US" dirty="0" smtClean="0"/>
              <a:t> Analyzing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Learnings &amp; 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7" y="1610428"/>
            <a:ext cx="4495484" cy="13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exploration of 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Bef>
                <a:spcPts val="1000"/>
              </a:spcBef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E-Commerce purchase data with Purchaser and Purchase </a:t>
            </a:r>
            <a:r>
              <a:rPr lang="en-US" sz="1800" dirty="0" smtClean="0"/>
              <a:t>details</a:t>
            </a:r>
          </a:p>
          <a:p>
            <a:pPr marL="285750" lvl="1" indent="-285750">
              <a:spcBef>
                <a:spcPts val="1000"/>
              </a:spcBef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dirty="0" smtClean="0"/>
              <a:t>Data overview: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Shape: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Rows  10000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Columns  14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types: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Categorical  12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Numerical  3 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‘Credit Card’ &amp; ‘CC Security Code’ are NOT usable as Numerical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null values present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Count of unique data points per column: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Description of Numerical variables:</a:t>
            </a:r>
          </a:p>
          <a:p>
            <a:pPr marL="542925" lvl="2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44931" y="3000895"/>
            <a:ext cx="4746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18214" y="4337165"/>
            <a:ext cx="28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60019" y="4617679"/>
            <a:ext cx="458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3017520" y="3447627"/>
            <a:ext cx="4927711" cy="609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14" y="4473631"/>
            <a:ext cx="2245600" cy="17595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24" y="4157429"/>
            <a:ext cx="1479631" cy="21238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139" y="2771433"/>
            <a:ext cx="2754861" cy="843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769" y="3854193"/>
            <a:ext cx="2409345" cy="1238875"/>
          </a:xfrm>
          <a:prstGeom prst="rect">
            <a:avLst/>
          </a:prstGeom>
        </p:spPr>
      </p:pic>
      <p:pic>
        <p:nvPicPr>
          <p:cNvPr id="16" name="Screenshot 2020-09-09 at 7.28.42 PM.png" descr="Screenshot 2020-09-09 at 7.28.42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8372" y="2230724"/>
            <a:ext cx="1170544" cy="646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Screenshot 2020-09-09 at 7.27.21 PM.png" descr="Screenshot 2020-09-09 at 7.27.21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1541" y="1385391"/>
            <a:ext cx="1987383" cy="20507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93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and transforming 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37968"/>
            <a:ext cx="11328000" cy="1648499"/>
          </a:xfrm>
        </p:spPr>
        <p:txBody>
          <a:bodyPr/>
          <a:lstStyle/>
          <a:p>
            <a:r>
              <a:rPr lang="en-US" sz="1200" dirty="0" smtClean="0"/>
              <a:t>Clean up ‘Address’ field to extract ‘State’ and ‘Zip Code’ </a:t>
            </a:r>
          </a:p>
          <a:p>
            <a:endParaRPr lang="en-US" sz="1200" dirty="0" smtClean="0"/>
          </a:p>
          <a:p>
            <a:r>
              <a:rPr lang="en-US" sz="1200" dirty="0" smtClean="0">
                <a:sym typeface="Wingdings" panose="05000000000000000000" pitchFamily="2" charset="2"/>
              </a:rPr>
              <a:t>Extract ‘Browser’ and ‘Browser Version’ from the ‘Brower Info’ field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Extract Credit card related features</a:t>
            </a:r>
          </a:p>
          <a:p>
            <a:pPr lvl="2"/>
            <a:endParaRPr lang="en-US" sz="1050" dirty="0" smtClean="0"/>
          </a:p>
          <a:p>
            <a:pPr lvl="2"/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8977"/>
            <a:ext cx="3552825" cy="606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99" y="1513660"/>
            <a:ext cx="3553126" cy="621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26" y="2156500"/>
            <a:ext cx="4467899" cy="4745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034" y="3103820"/>
            <a:ext cx="2742892" cy="18931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246" y="3103820"/>
            <a:ext cx="3871457" cy="1893158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4187547" y="1114475"/>
            <a:ext cx="190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15624" y="1697059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86221" y="2294999"/>
            <a:ext cx="321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4500" y="2769830"/>
            <a:ext cx="196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Original Data set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12994" y="2771590"/>
            <a:ext cx="196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Enriched Data set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4549140" y="3805585"/>
            <a:ext cx="1448177" cy="3408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32000" y="5239076"/>
            <a:ext cx="11328000" cy="961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Observations:</a:t>
            </a:r>
          </a:p>
          <a:p>
            <a:r>
              <a:rPr lang="en-US" sz="1200" dirty="0" smtClean="0"/>
              <a:t>There are 10000 different Credit cards registered, and 10000 different IP addresses. Interestingly, email addresses are repeated</a:t>
            </a:r>
          </a:p>
          <a:p>
            <a:r>
              <a:rPr lang="en-US" sz="1200" dirty="0" smtClean="0"/>
              <a:t>The data set contains NO duplicate records</a:t>
            </a:r>
          </a:p>
        </p:txBody>
      </p:sp>
    </p:spTree>
    <p:extLst>
      <p:ext uri="{BB962C8B-B14F-4D97-AF65-F5344CB8AC3E}">
        <p14:creationId xmlns:p14="http://schemas.microsoft.com/office/powerpoint/2010/main" val="26936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37967"/>
            <a:ext cx="11355240" cy="5048507"/>
          </a:xfrm>
        </p:spPr>
        <p:txBody>
          <a:bodyPr/>
          <a:lstStyle/>
          <a:p>
            <a:r>
              <a:rPr lang="en-US" sz="1600" dirty="0" smtClean="0"/>
              <a:t>Since dataset provided does not have any NULL (</a:t>
            </a:r>
            <a:r>
              <a:rPr lang="en-US" sz="1600" dirty="0" err="1" smtClean="0"/>
              <a:t>NaN</a:t>
            </a:r>
            <a:r>
              <a:rPr lang="en-US" sz="1600" dirty="0" smtClean="0"/>
              <a:t>) values, errors are induced by randomly removing 10% of the ‘Purchase Price’ column data out imputation techniques and its impact</a:t>
            </a:r>
          </a:p>
          <a:p>
            <a:r>
              <a:rPr lang="en-US" sz="1600" dirty="0" smtClean="0"/>
              <a:t>Imputation methods explored:</a:t>
            </a:r>
          </a:p>
          <a:p>
            <a:pPr lvl="1"/>
            <a:r>
              <a:rPr lang="en-US" dirty="0" smtClean="0"/>
              <a:t>Replacing with Mean value</a:t>
            </a:r>
          </a:p>
          <a:p>
            <a:pPr lvl="1"/>
            <a:r>
              <a:rPr lang="en-US" dirty="0" smtClean="0"/>
              <a:t>Replace with Median value</a:t>
            </a:r>
            <a:endParaRPr lang="en-US" dirty="0"/>
          </a:p>
          <a:p>
            <a:pPr lvl="1"/>
            <a:r>
              <a:rPr lang="en-US" dirty="0" smtClean="0"/>
              <a:t>Replace with a random number from a specified range of values</a:t>
            </a:r>
          </a:p>
          <a:p>
            <a:pPr lvl="1"/>
            <a:r>
              <a:rPr lang="en-US" dirty="0" smtClean="0"/>
              <a:t>Replace with a constant value</a:t>
            </a:r>
          </a:p>
          <a:p>
            <a:pPr lvl="1"/>
            <a:r>
              <a:rPr lang="en-US" dirty="0" smtClean="0"/>
              <a:t>Use backward and forward fill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z="1600" dirty="0" smtClean="0"/>
              <a:t>Multiple </a:t>
            </a:r>
            <a:r>
              <a:rPr lang="en-US" sz="1600" dirty="0"/>
              <a:t>techniques described above provide outcome closer to cleaner data. Amongst the approaches The Mean, Fill and </a:t>
            </a:r>
            <a:r>
              <a:rPr lang="en-US" sz="1600" dirty="0" smtClean="0"/>
              <a:t>Constant </a:t>
            </a:r>
            <a:r>
              <a:rPr lang="en-US" sz="1600" dirty="0"/>
              <a:t>seem to be constantly giving good results w.r.t. original clean data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2" name="TextBox 21"/>
          <p:cNvSpPr txBox="1"/>
          <p:nvPr/>
        </p:nvSpPr>
        <p:spPr>
          <a:xfrm>
            <a:off x="445619" y="3516553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Original data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6" y="3844410"/>
            <a:ext cx="1018062" cy="15755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515" y="3824330"/>
            <a:ext cx="1018221" cy="15692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876" y="3824330"/>
            <a:ext cx="1018221" cy="15692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237" y="3818016"/>
            <a:ext cx="1015909" cy="157557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779" y="3818016"/>
            <a:ext cx="1018791" cy="157557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2203" y="3818016"/>
            <a:ext cx="1030412" cy="157557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62668" y="3510239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Mean value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1651" y="3510239"/>
            <a:ext cx="126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 value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55170" y="3510239"/>
            <a:ext cx="126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 value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4710" y="3510238"/>
            <a:ext cx="1386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Constant value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39136" y="3323457"/>
            <a:ext cx="132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 and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Forward fill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5 key </a:t>
            </a:r>
            <a:r>
              <a:rPr lang="en-US" dirty="0" smtClean="0"/>
              <a:t>questions </a:t>
            </a:r>
            <a:r>
              <a:rPr lang="en-US" dirty="0"/>
              <a:t>to be </a:t>
            </a:r>
            <a:r>
              <a:rPr lang="en-US" dirty="0" smtClean="0"/>
              <a:t>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LcPeriod"/>
            </a:pPr>
            <a:endParaRPr lang="en-US" i="1" dirty="0" smtClean="0"/>
          </a:p>
          <a:p>
            <a:pPr marL="400050" indent="-400050">
              <a:buFont typeface="+mj-lt"/>
              <a:buAutoNum type="romanLcPeriod"/>
            </a:pPr>
            <a:r>
              <a:rPr lang="en-US" i="1" dirty="0"/>
              <a:t>Find relationship between Job designation and purchase amount</a:t>
            </a:r>
            <a:r>
              <a:rPr lang="en-US" i="1" dirty="0" smtClean="0"/>
              <a:t>?</a:t>
            </a:r>
          </a:p>
          <a:p>
            <a:pPr marL="400050" indent="-400050">
              <a:buFont typeface="+mj-lt"/>
              <a:buAutoNum type="romanLcPeriod"/>
            </a:pPr>
            <a:endParaRPr lang="en-US" i="1" dirty="0"/>
          </a:p>
          <a:p>
            <a:pPr marL="400050" indent="-400050">
              <a:buFont typeface="+mj-lt"/>
              <a:buAutoNum type="romanLcPeriod"/>
            </a:pPr>
            <a:r>
              <a:rPr lang="en-US" i="1" dirty="0"/>
              <a:t>How does purchase value depend on the Internet Browser used and Job (Profession) of the purchaser? </a:t>
            </a:r>
            <a:endParaRPr lang="en-US" i="1" dirty="0" smtClean="0"/>
          </a:p>
          <a:p>
            <a:pPr marL="400050" indent="-400050">
              <a:buFont typeface="+mj-lt"/>
              <a:buAutoNum type="romanLcPeriod"/>
            </a:pPr>
            <a:endParaRPr lang="en-US" i="1" dirty="0"/>
          </a:p>
          <a:p>
            <a:pPr marL="400050" indent="-400050">
              <a:buFont typeface="+mj-lt"/>
              <a:buAutoNum type="romanLcPeriod"/>
            </a:pPr>
            <a:r>
              <a:rPr lang="en-US" i="1" dirty="0"/>
              <a:t>What are the patterns, if any, on the purchases based on Location (State) and time of purchase (AM or PM</a:t>
            </a:r>
            <a:r>
              <a:rPr lang="en-US" i="1" dirty="0" smtClean="0"/>
              <a:t>)?</a:t>
            </a:r>
          </a:p>
          <a:p>
            <a:pPr marL="400050" indent="-400050">
              <a:buFont typeface="+mj-lt"/>
              <a:buAutoNum type="romanLcPeriod"/>
            </a:pPr>
            <a:endParaRPr lang="en-US" i="1" dirty="0"/>
          </a:p>
          <a:p>
            <a:pPr marL="400050" indent="-400050">
              <a:buFont typeface="+mj-lt"/>
              <a:buAutoNum type="romanLcPeriod"/>
            </a:pPr>
            <a:r>
              <a:rPr lang="en-US" i="1" dirty="0"/>
              <a:t>How does purchase depend on ‘CC’ provider and time of purchase ‘AM or PM</a:t>
            </a:r>
            <a:r>
              <a:rPr lang="en-US" i="1" dirty="0" smtClean="0"/>
              <a:t>’?</a:t>
            </a:r>
          </a:p>
          <a:p>
            <a:pPr marL="400050" indent="-400050">
              <a:buFont typeface="+mj-lt"/>
              <a:buAutoNum type="romanLcPeriod"/>
            </a:pPr>
            <a:endParaRPr lang="en-US" i="1" dirty="0"/>
          </a:p>
          <a:p>
            <a:pPr marL="400050" indent="-400050">
              <a:buFont typeface="+mj-lt"/>
              <a:buAutoNum type="romanLcPeriod"/>
            </a:pPr>
            <a:r>
              <a:rPr lang="en-US" i="1" dirty="0"/>
              <a:t>What are top 5 of Location(State)?</a:t>
            </a:r>
          </a:p>
          <a:p>
            <a:pPr marL="400050" indent="-400050">
              <a:buFont typeface="+mj-lt"/>
              <a:buAutoNum type="romanLcPeriod"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72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&amp; Analyzing the data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Answers to the 5 identified questions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 - Commerce Purchase Data Analysis – Team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15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Find relationship between Job designation and purchase amount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There are 623 unique Job groups making 10000 purchases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Distribution of average purchase for each Job group is distributed normally, with the peak at ~50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25% of the groups have average purchase value &gt; 54.88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‘Dietitian’ </a:t>
            </a:r>
            <a:r>
              <a:rPr lang="en-US" dirty="0" smtClean="0"/>
              <a:t>Job group has the highest total purchase value (~</a:t>
            </a:r>
            <a:r>
              <a:rPr lang="en-US" dirty="0" smtClean="0"/>
              <a:t>1600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Average purchase value of </a:t>
            </a:r>
            <a:r>
              <a:rPr lang="en-US" dirty="0" smtClean="0"/>
              <a:t>‘Translator’ </a:t>
            </a:r>
            <a:r>
              <a:rPr lang="en-US" dirty="0" smtClean="0"/>
              <a:t>is the highest at 73.8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r="50797" b="12144"/>
          <a:stretch/>
        </p:blipFill>
        <p:spPr>
          <a:xfrm>
            <a:off x="7162949" y="2238209"/>
            <a:ext cx="1647811" cy="1376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39902" y="1843448"/>
            <a:ext cx="167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Avg. purchase value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547838"/>
            <a:ext cx="2953596" cy="2757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370" y="1547838"/>
            <a:ext cx="2961037" cy="27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37968"/>
            <a:ext cx="11328000" cy="524132"/>
          </a:xfrm>
        </p:spPr>
        <p:txBody>
          <a:bodyPr/>
          <a:lstStyle/>
          <a:p>
            <a:r>
              <a:rPr lang="en-US" i="1" dirty="0" smtClean="0"/>
              <a:t>How </a:t>
            </a:r>
            <a:r>
              <a:rPr lang="en-US" i="1" dirty="0"/>
              <a:t>does purchase value depend on the Internet Browser used and Job (Profession) of the purchaser</a:t>
            </a:r>
            <a:r>
              <a:rPr lang="en-US" i="1" dirty="0" smtClean="0"/>
              <a:t>?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 </a:t>
            </a:r>
            <a:r>
              <a:rPr lang="en-US" dirty="0"/>
              <a:t>Internet Browsers and 623 different Jobs are present in the data set provided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Distribution of purchase values for the respective browsers are not very different from each other – median values are almost identical at ~50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Top </a:t>
            </a:r>
            <a:r>
              <a:rPr lang="en-US" dirty="0"/>
              <a:t>5 purchasing Jobs (by count and value) have preferred using ‘Mozilla’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Average purchase value per Job for both the browsers is at ~</a:t>
            </a:r>
            <a:r>
              <a:rPr lang="en-US" dirty="0" smtClean="0"/>
              <a:t>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Job group has preferred Mozilla over Opera for the purchases with respect to count, with some 24 job groups only using Mozilla, and ones using both also have a greater preference for </a:t>
            </a:r>
            <a:r>
              <a:rPr lang="en-US" dirty="0" smtClean="0"/>
              <a:t>Mozilla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AutoShape 2" descr="data:image/png;base64,iVBORw0KGgoAAAANSUhEUgAAAYQAAAEJCAYAAACUk1DVAAAABHNCSVQICAgIfAhkiAAAAAlwSFlzAAALEgAACxIB0t1+/AAAADh0RVh0U29mdHdhcmUAbWF0cGxvdGxpYiB2ZXJzaW9uMy4yLjIsIGh0dHA6Ly9tYXRwbG90bGliLm9yZy+WH4yJAAAgAElEQVR4nO3de1xUdeL/8Rd3RU3UBLdsW7cWNfGyaYlY+NNM1ACvlWWyW4aRJusldzVprVyl3NRS1xJb9dEjr1mKbIWGbqVhF8lSvERulo8uAkWZgODInN8fDvOVRGasOYejvp+Ph48H5+J83jNHec85Z84ZP8MwDERE5JLnX98BRETEHlQIIiICqBBERMRFhSAiIoAKQUREXALrO8Av4XQ6KSsrIygoCD8/v/qOIyJyQTAMA4fDQaNGjfD3P3t/4IIshLKyMgoKCuo7hojIBSkyMpImTZqcNf+CLISgoCDg9JMKDg6u5zQiIheGkydPUlBQ4P4d+nMXZCFUHyYKDg4mJCSkntOIiFxYznWoXSeVRUQEUCGIiIiLCkFERAAVgoiIuKgQREQEUCGIiIiLCkFERICLpBBOOqouyrFERKx0QV6Y9nPBQQHc/deVloy1as7Icy5znnLgH1j7FYC+ZuVYInJpuCgKwS78A4PIm3O/JWN1/esLlowjIpeOi+KQkfyfk6ccF+VYImI+7SFcZIIDg/jz8r9YMtaKe5+1ZBwRsYb2EEREBFAhiIiIiwpBREQAFYKYpOqkdSecrRxL5GJm6knl0tJSRowYwfPPP0/r1q1rLMvJyWHhwoUYhkHr1q1JT0+nadOmZsYRCwUEB/F60r2WjDXwxeW1zj/lqCIwKMCSDFaOJWIW0wrhk08+IS0tjS+++OKsZaWlpTz22GO88sorRERE8Oyzz7Jw4ULS0tLMiiOXoMCgAGZPX2/JWI/MGn7OZaccDgLP8ZWFvmblWHLxMa0Q1q1bx4wZM/jrX/961jKHw8GMGTOIiIgAoG3btmRlZZkVRaReBQYFMW/aA5aMNSl9Sa3znaeq8A+0Zg/GyrHEt0wrhFmzZp1zWbNmzbj11lsBqKioICMjg1GjRpkVReSS5x8YwCeL37JkrM5j/58l44jv1euFacePH2fcuHG0a9eOIUOGnPffz8/PB6Br166+jlanvLy8WufbIYcdMtglhx0y2CWHHTKI/dVbIRQVFTF69Giio6N55JFHftFjREVFERIS4uNknln9n+tc7JDDDhnAHjnskAHskeNcGU6dOkVgoDW/dqwc60JRWVnpfiNdm3p5taqqqkhJSWHAgAGMHTu2PiKISD0IDAxk7ty5low1efLkWuc7qxz4B1h0V2ILx/IFSwshOTmZ1NRUjh49yv79+6mqqmLz5s3A6Xf7dZ13EBHxBf+AIN75z2OWjBUbb804vmJ6IWzbts3989KlSwHo2LEjBw8eNHtoERE5D7pSWUREABWCiIi4qBBERARQIYiIiIsKQUSkHjiqnLYbS1dtiIjUg6AAfyZteNuSseYN6eXVetpDEBERQIUgIiIuKgQREQFUCCIi4qJCEBERQIUgIiIuKgQREQFUCCIi4qJCEBERQIUgIiIuKgQREQFUCCIi4qJCEBERQIUgIiIuKgQREQFUCCIi4qJCEBERwORCKC0tJT4+nq+++uqsZQcOHGDo0KHExcUxffp0Tp06ZWYUERHxwLRC+OSTT7jrrrv44osval0+ZcoU/v73v7N582YMw2DdunVmRRERES+YVgjr1q1jxowZhIeHn7Xs66+/pqKigi5dugAwdOhQsrOzzYoiIiJeCDTrgWfNmnXOZUVFRbRs2dI93bJlSwoLC82KIiIiXjCtEOridDrx8/NzTxuGUWPaW/n5+QB07drVZ9m8kZeXV+t8O+SwQwa75LBDBrvksEMGu+SwQwY75ThTvRRCq1atKC4udk9/9913tR5a8iQqKoqQkBBfRvOK1RvyXOyQww4ZwB457JAB7JHDDhnAHjnskAFO56isrHS/ka5NvXzs9MorryQkJMTdWJmZmcTGxtZHFBERcbG0EJKTk9m7dy8ATz/9NOnp6fTv35/y8nKSkpKsjCIiIj9j+iGjbdu2uX9eunSp++d27dqxfv16s4cXEREv6UplEREBVAgiIuKiQhAREUCFICIiLioEEREBVAgiIuKiQhAREUCFICIiLioEEREBVAgiIuKiQhAREUCFICIiLh5vbrdv3746l3fo0MFnYUREpP54LIRhw4bRtGlTGjdujGEYNZb5+fmxdetW08KJiIh1PBbCuHHjyM7O5pprrmHYsGHcfPPN+PvrSJOIyMXG42/28ePH89prr5GUlMSbb77Jbbfdxpw5czh06JAV+URExCJef0FOt27d6NatG5WVlbz55ps8+uijOBwOfcmNiMhF4ryO/TgcDt555x2ys7M5cuQI7du3NyuXiIhYzKs9hF27drFp0ybefPNNOnfuTGJiIvPmzSM4ONjsfCIiYhGPhXDLLbdgGAaJiYm89NJLtGjRAoDy8nLKy8sJCwszPaSIiJjPYyF8/fXXADz//PMsWbLEPd8wDPz8/Dhw4IB56URExDIeC+HgwYNW5BARkXrm1TmElStXcvjwYaKjo+nbt6/ZmUREpB54/JRReno6WVlZhISEMG/ePFasWGFBLBERsZrHQsjNzeWll15iypQpLF++nKysLK8fPCsri4EDB9KvXz9Wrlx51vJ9+/YxbNgwEhMTeeCBB/jpp5/OL72IiPiMx0IIDAwkMPD0kaWIiAgcDodXD1xYWMj8+fNZtWoVGzduZO3atWdd3Txr1ixSU1PZtGkTbdq04d///vcveAoiIuIL531TooCAAK/Wy83NJTo6mrCwMEJDQ4mLiyM7O7vGOk6nk7KyMgBOnDhBgwYNzjeOiIj4iMeTyhUVFezfv999p9OfT5/r9tdFRUW0bNnSPR0eHs6ePXtqrDN16lTuu+8+Zs+eTcOGDVm3bt0vfiIiIvLreCyEyspKHnrooRrzqqfruv210+nEz8/PPV193UK1iooKpk+fzooVK+jUqRPLly/nb3/7GxkZGV6Hz8/PB6Br165e/x1fyMvLq3W+HXLYIYNdctghg11y2CGDXXLYIYOdcpzJYyFs27bN44P85z//IT4+vsa8Vq1asWvXLvd0cXEx4eHh7umCggJCQkLo1KkTAHfeeSfPPvusx7HOFBUVRUhIyHn9HV+wekOeix1y2CED2COHHTKAPXLYIQPYI4cdMsDpHJWVle430rXxyRcb1HYyOCYmhp07d1JSUsKJEyfYsmULsbGx7uVXX301R48e5fPPPwdg69atdOzY0RdxRETkF/D69td1+fk3qcHpTyRNnDiRpKQkHA4Hw4cPp1OnTiQnJ5OamkrHjh1JT09nwoQJGIZBixYtmD17ti/iiIjIL+CTQjjz3MCZEhISSEhIqDFv6dKl7p979epFr169fBFBRER+JX0XpoiIACoEERFx8Ukh1HYOQURELiw+KYSfnycQEZELj8eTyikpKXUuf/755xk9erTPAomISP3wWAjvv/8+jRo1IjExkcjISB0eEhG5SHkshNzcXDZv3szGjRvZtWsXgwYNIiEhgcsuu8yKfCIiYhGPhdCwYUMGDx7M4MGD+fbbb8nMzOSee+6hTZs2DB06VNcRiIhcJM7rpPJvfvMbUlJSmDNnDj/88ANjx441K5eIiFjM6yuVCwsL2bRpE5s2bcIwDBITE5kzZ46Z2URExEIeC2HDhg1kZmZy6NAh+vfvz+zZs3UTOhGRi5DHQpg2bRpXXHEFffr0wTAMMjMzyczMdC9PS0szNaCIiFjDYyGMGzfunDevExGRi4fHQhg/fnyt8ysqKnj11Vd9HkhEROrHed+6orCwkKeffppevXqxfPlyMzKJiEg98PpTRnv27GHFihVs2bIFPz8/HnvsMQYPHmxmNhERsZDHPYQ33niDESNGkJycTLNmzVi1ahUtW7Zk2LBhBAQEWJFRREQs4HEPYeLEiSQmJrJ48WKaN28OnPsb0kRE5MLlcQ9h8eLF/PDDD/Tp04cJEybw1ltv6QZ3IiIXIY+F0KdPH5YuXUpWVhZXXnkl06ZNo7CwkEWLFvHjjz9akVFERCzg9aeMrrrqKqZMmcLbb7/NrFmz2LFjB7179zYzm4iIWOi8P3YaHBzM4MGDWbNmDatXrwZg0qRJPg8mIiLW+lVfodmuXTsADh8+7JMwIiJSf3zyncrnkpWVxcCBA+nXrx8rV648a/nnn3/OqFGjSExMZPTo0Rw7dszMOCIiUgfTCqGwsJD58+ezatUqNm7cyNq1azl06JB7uWEYPPjggyQnJ7Np0ybat29PRkaGWXFERMQD0wohNzeX6OhowsLCCA0NJS4ujuzsbPfyffv2ERoaSmxsLAApKSmMHDnSrDgiIuKBaYVQVFREy5Yt3dPh4eEUFha6p48cOcLll1/OI488wpAhQ5gxYwahoaFmxREREQ+8vpdRXWq7UM3pdNa4otkwjBrTp06d4oMPPuCll16iY8eOPPPMMzz55JM8+eSTXo+bn58PQNeuXX9F+vOXl5dX63w75LBDBrvksEMGu+SwQwa75LBDBjvlONN5FcInn3zC9u3bcTgc9OzZkxtvvBGA+fPnn7Vuq1at2LVrl3u6uLiY8PBw93TLli25+uqr3d++Fh8fT2pq6vnEISoqipCQkPP6O75g9YY8FzvksEMGsEcOO2QAe+SwQwawRw47ZIDTOSorK91vpGvj9SGjjRs3kpqayrFjxygrK2Py5MmsW7cOgDZt2py1fkxMDDt37qSkpIQTJ06wZcsW9/kCgD/+8Y+UlJRw8OBBALZt20aHDh28fnIiIuJbXu8hrFixgpdfftn9Lj85OZnRo0dzxx131Lp+REQEEydOJCkpCYfDwfDhw+nUqRPJycmkpqbSsWNH/vWvf5GWlsaJEydo1aoVc+bM8c2zEhGR8+Z1ITidzhqHfCIiIvD3r3sHIyEhgYSEhBrzli5d6v65c+fOrF+/3tsIIiJiIq8PGYWFhZGTk+OezsnJoWnTpqaEEhER63m9h/Doo48yduxYZs6cCUBQUBCLFi0yLZiIiFjL60L4wx/+QHZ2Nl988QVVVVX8/ve/JzDQJ59aFRERG/D4G33p0qUkJyczc+bMWr8pLS0tzZRgIiJiLY+F0KRJEwCaNWtmehgREak/HgthxIgRADRv3py77767xjLdjE5E5OLhsRBWr15NRUUFK1asoLKy0j3f4XCwZs0axowZY2pAERGxhsdCCAwMpKCggIqKCgoKCtzzAwICmDp1qqnhRETEOh4L4fbbb+f2228nJyeHvn37WpFJRETqgdefG73++utZsWIFZWVlGIaB0+nkyy+/ZO7cuWbmExERi3hdCBMmTKBBgwYcOnSImJgYcnNzbXMXPxER+fW8vnXFN998Q0ZGBrGxsdxzzz2sXr2azz//3MxsIiJiIa8L4fLLLwfgd7/7HQUFBURERHDq1CnTgomIiLW8PmTUokULXnjhBbp06cLChQtp3LgxFRUVZmYTERELeb2H8MQTTxAcHEy3bt2IiopiwYIFTJkyxcxsIiJiIa8LoUWLFiQlJQEwZcoUNm7cSMOGDU0LJiIi1vJYCPn5+YwYMYKUlBRKSkqA0yeYx48fz4MPPmh6QBERsYbHQnj88cfp168frVu35rnnniMnJ4fExETKysrIzMy0IqOIiFjA40nl48ePc99991FVVUVcXBxvvPEGjz/+OLfddpsV+URExCIeC6H6PEFAQACVlZVkZGRw3XXXmR5MRESs5fGQkWEY7p+bNWumMhARuUh53ENwOp0cO3bMXQxn/gwQFhZmXjoREbGMx0IoKCggOjraXQLdu3d3L/Pz8+PAgQPmpRMREct4LISDBw9akUNEROqZ1xem/RJZWVkMHDiQfv36sXLlynOu99Zbb9GnTx8zo4iIiAde38vofBUWFjJ//nxeffVVgoODGTFiBN27d+faa6+tsd53333HU089ZVYMERHxkml7CLm5uURHRxMWFkZoaChxcXFkZ2eftV5aWhoPPfSQWTFERMRLpu0hFBUV0bJlS/d0eHg4e/bsqbHOiy++yHXXXUfnzp1/0Rj5+fkAln9RT15eXq3z7ZDDDhnsksMOGeySww4Z7JLDDhnslONMphWC0+nEz8/PPW0YRo3pgoICtmzZwooVKzh69OgvGiMqKoqQkJBfnfV82eWb4uyQww4ZwB457JAB7JHDDhnAHjnskAFO56isrHS/ka6NaYeMWrVqRXFxsXu6uLiY8PBw93R2djbFxcUMGzaMMWPGUFRUxN13321WHBER8cC0QoiJiWHnzp2UlJRw4sQJtmzZQmxsrHt5amoqmzdvJjMzk4yMDMLDw1m1apVZcURExAPTCiEiIoKJEyeSlJTE4MGDiY+Pp1OnTiQnJ7N3716zhhURkV/ItHMIAAkJCSQkJNSYt3Tp0rPWa926Ndu2bTMzioiIeGDqhWkiInLhUCGIiAigQhARERcVgoiIACoEERFxUSGIiAigQhARERcVgoiIACoEERFxUSGIiAigQhARERcVgoiIACoEERFxUSGIiAigQhARERcVgoiIACoEERFxUSGIiAigQhARERcVgoiIACoEERFxUSGIiAigQhARERdTCyErK4uBAwfSr18/Vq5cedbynJwcBg0aRGJiImPHjuXYsWNmxhERkTqYVgiFhYXMnz+fVatWsXHjRtauXcuhQ4fcy0tLS3nsscfIyMhg06ZNtG3bloULF5oVR0REPDCtEHJzc4mOjiYsLIzQ0FDi4uLIzs52L3c4HMyYMYOIiAgA2rZty7fffmtWHBER8cC0QigqKqJly5bu6fDwcAoLC93TzZo149ZbbwWgoqKCjIwM+vbta1YcERHxINCsB3Y6nfj5+bmnDcOoMV3t+PHjjBs3jnbt2jFkyJDzGiM/Px+Arl27/rqw5ykvL6/W+XbIYYcMdslhhwx2yWGHDHbJYYcMdspxJtMKoVWrVuzatcs9XVxcTHh4eI11ioqKGD16NNHR0TzyyCPnPUZUVBQhISG/Ouv5snpDnosdctghA9gjhx0ygD1y2CED2COHHTLA6RyVlZXuN9K1Me2QUUxMDDt37qSkpIQTJ06wZcsWYmNj3curqqpISUlhwIABTJ8+vda9BxERsY5pewgRERFMnDiRpKQkHA4Hw4cPp1OnTiQnJ5OamsrRo0fZv38/VVVVbN68GTj9jn/WrFlmRRIRkTqYVggACQkJJCQk1Ji3dOlSADp27MjBgwfNHF5ERM6DrlQWERFAhSAiIi4qBBERAVQIIiLiokIQERFAhSAiIi4qBBERAVQIIiLiokIQERFAhSAiIi4qBBERAVQIIiLiokIQERFAhSAiIi4qBBERAVQIIiLiokIQERFAhSAiIi4qBBERAVQIIiLiokIQERFAhSAiIi4qBBERAVQIIiLiYmohZGVlMXDgQPr168fKlSvPWn7gwAGGDh1KXFwc06dP59SpU2bGERGROphWCIWFhcyfP59Vq1axceNG1q5dy6FDh2qsM2XKFP7+97+zefNmDMNg3bp1ZsUREREPAs164NzcXKKjowkLCwMgLi6O7OxsHnroIQC+/vprKioq6NKlCwBDhw5lwYIF3H333R4f2zAMAE6ePOmed1lokK+fQq0qKyvrXqFBk3rP0SSoUb1nAPBvUv+vRYNQ0/6Je50BICS0cb3nMIL96j0DQIMGDeo9h19Aw3rPANAowNptUv07s/p36M/5Geda8istWbKE8vJyJk6cCMDLL7/Mnj17mDlzJgC7d+9mzpw5rF69GoAvv/ySMWPGsHnzZo+Pffz4cQoKCsyILSJy0YuMjKRJLW/YTHv75HQ68fP7v/YzDKPGtKfldWnUqBGRkZEEBQV5/XdERC51hmHgcDho1Kj2owimFUKrVq3YtWuXe7q4uJjw8PAay4uLi93T3333XY3ldfH396+13UREpG51HbIz7aRyTEwMO3fupKSkhBMnTrBlyxZiY2Pdy6+88kpCQkLIy8sDIDMzs8ZyERGxlmnnEOD0x06XLFmCw+Fg+PDhJCcnk5ycTGpqKh07duTgwYOkpaVRWlpKhw4dSE9PJzg42Kw4IiJSB1MLQURELhy6UllERAAVgoiIuKgQREQEUCGIiIiLNdf120RBQQEJCQksWLCAuLg4APr06cOLL75I69atTR27tLSUuXPn8uGHHxIQEMBll13G1KlTWb9+PR999BEOh4MjR45wzTXXAJCUlMSwYcN8mqGsrIynn36aHTt20LBhQxo3bsz48ePp0aMHU6dO5cYbb2To0KHu9RcuXAjA+PHjfZrjq6++on///u7nWlFRwfXXX8/kyZOpqKiosazaHXfcwciRI32e45ZbbuHOO+/kiSeecM8/cOAAgwcPJj09nQ0bNvDQQw/RvXt3n4595vjLli2jZ8+e7vnV/yatfh28yXHmtrr88st9muPee+9l5MiR9O3bF4CnnnqKNWvW8P7777s/fXjTTTdx0003nfVv1VfO/Lfp5+eHw+EgPDyc9PR0pkyZwtGjRwkNDQVO/5++6qqrePrpp33+WlRr27Ytn376aZ3/Z3w59iVVCK+88gr9+/dn7dq17kKwgtPpJDk5me7du7Nx40YCAwN57733SE5O5rXXXqNZs2Z89dVXJCUlkZmZaUoGwzBISUmhffv2vPbaawQHB7N//37GjBnD3LlzTRmzLuHh4e7nahgG8+bNIzU1lTlz5tRYZrawsDC2b99OVVUVAQEBALz++us0b97ckvGDgoJ49NFH2bRpE40b17zfkZWvg7c5ztxWq1at8mmG6Oho8vLy3IWQm5tLly5dyMvLo0ePHnz55ZfuX8Zm+vnr/uSTTzJnzhwA/vGPf7jfHDidTlJTU1m+fDlTpkyxNJdZ2+GSOWTkcDjIyspiwoQJ7Nu3jyNHjlg29vvvv8+3335LamoqgYGnOzg6Opr09HScTqclGT744AO++eYbpk2b5n63dd111/Hggw+yePFiSzKci5+fH+PHj+ezzz6jtLTU0rEbNWpE+/bt+fDDD93z3n33XWJiYiwZPzw8nJiYGJ566ilLxvu1Oc7cVgcPHvRphh49erB7927g9N2Sg4ODiYuLY8eOHQDs2rWrxh6MVbp3785nn3121vzy8nJ++OEHmjZtankms7bDJVMIb7/9NldccQVt2rShb9++rF271rKx9+/fT7t27fD3r/ly9+rVixYtWliSYe/evURFRZ1176cbbriBvXv3ArBgwQIGDRrk/rNmzRpLsgEEBwdz9dVXs337doqKimrkGDRoEJ9++qlpYw8YMMB9U8U9e/bQtm1bgoKsuXsuwNSpU9mxYwfvvvtujflWvw7nyvFz1dvq888/9+n4HTp04MiRI1RWVrJjxw569uxJz54967UQHA4Hmzdvdt+VOS0tjcTERG666SbuvPNOYmJi+POf/2xppmpmbIdL5pDRK6+8Qnx8PAADBw7k4Ycf5i9/+YslY/v7+xMSEmLJWOfi5+dHVVXVWfMdDoe7JFJTU2s9h2AVPz8/GjRoYOmhEjh9rPyZZ57B6XTyxhtvMGDAAF5//XXLxm/cuDEzZ850H7KpZvXrcK4ctaneVr4UEBBA586d2bt3Lzt27GDkyJFcddVVVFRUcOzYMXbv3s306dPJycnx6bg/V13EcPp20Z06dWLy5MmMHz/efcjoo48+IjU1lVtvvbVe767g6+1wSewhfP/992zfvp1ly5bRp08f0tLS+Omnn3jzzTctGT8qKor9+/efdQ/yefPm8d5771mSoXPnzuTn5+NwOGrM//jjj4mKirIkQ11OnjzJ4cOH6dWrl+VjN2rUiHbt2pGXl8d7771n2eGiM9100022OHTkTY7qbXXttdf6fPzo6Gg++ugj9uzZ435X3qNHD7Zu3UqzZs3OOr9hhuoizszM5I033uCpp55yf69Lteuvv55Ro0YxefLkevumRzO2wyVRCJmZmURHR/POO++wbds2/vvf/5KSkmLZIZFu3brRokULFi1a5H6Xvn37dl599VVT/lOdK8O1117L7Nmz3aWQn5/Pc889x9ixYy3JcC5Op5OFCxfSuXPnsw6rWWXAgAHMnTuXqKgo93keq1UfsikqKqqX8b3Jcea2+u1vf+vzsXv06EFmZiaRkZHu7dCzZ0+WL19eL+cP6nLvvfdSVlZm6eHnamZth0vikNGGDRvcX9RTbeTIkbzwwgs0btyY+Pj4GsfWq09s+Yqfnx+LFy8mPT2d+Ph4AgMDadasGRkZGaZ9XK02ixYtYv78+cTHxxMQEEDTpk355z//Sffu3dmwYYNlOaDmbrnT6aR9+/bMmzeP48eP11hW7YYbbiAtLc20PL1792b69OmWHUasTfUhm9GjRwPUy+vgKceZ28oMkZGR/PjjjzW+OTE6OpoJEybUy55bXYKDg5kwYQKzZ88mMTHR9FvyW7EddHM7EREBLpFDRiIi4pkKQUREABWCiIi4qBBERARQIYiIiIsKQcSDjz/+mFGjRpGQkEB8fDz333+/+9429913HyUlJR4fw9v1ROrTJXEdgsgvdfLkSR544AGWLVtGhw4dgNMXOiYnJ7N161aP9/2p5u16IvVJhSBShxMnTnD8+HHKy8vd8xITE2ncuLH7ArE//elPZGRkcPDgQZYsWcLJkycpKSlh8ODBTJgwgWnTptVYz9/fnyeeeIJvv/0Wh8PBbbfdRkpKSr08P5EaDBGp07Jly4xOnToZffr0MR5++GHj5ZdfNsrLyw3DMIzIyEjj+++/N5xOp3HPPfcYhw8fNgzDMI4ePWq0b9/e+P7772usZxiGMWrUKGPr1q2GYRhGRUWFMWrUKOO1116z/omJ/IyuVBbxQmlpKR9++CEffvghW7duBWD9+vV069aNnTt30rx5c8rKynjrrbc4fPgw//vf/8jOziYnJ4crr7yStm3bsnPnTho0aEDXrl2JjIx0P3Z5eTkDBgxg0qRJ9fX0RAAdMhKpU15eHrt37+b++++nd+/e9O7dm0mTJhEfH1/jvEB5eTlDhgyhb9++dOvWjWHDhqnYGZIAAAEISURBVJGTk3PWHW6dTieGYbBmzRoaNmwIQElJSb3fHl0E9CkjkTo1b96c5557jl27drnnFRcXU1paSmRkJAEBAZw6dYovv/yS0tJSJkyYQJ8+fXj//fc5efKk+xvxqtdr3LgxXbp0Yfny5QD89NNP3HXXXe69DpH6pENGIh689957LFy4kKNHjxISEkKTJk0YN24csbGxTJo0iX379vHss8/y4osvur8QPjIykkOHDjF16lRuvvlm93oLFy4kNDSUmTNn8s0333Dy5Eni4+MZP358fT9NERWCiIicpkNGIiICqBBERMRFhSAiIoAKQUREXFQIIiICqBBERMRFhSAiIoAKQUREXP4/eavzhjrbRq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ata:image/png;base64,iVBORw0KGgoAAAANSUhEUgAAAYQAAAEJCAYAAACUk1DVAAAABHNCSVQICAgIfAhkiAAAAAlwSFlzAAALEgAACxIB0t1+/AAAADh0RVh0U29mdHdhcmUAbWF0cGxvdGxpYiB2ZXJzaW9uMy4yLjIsIGh0dHA6Ly9tYXRwbG90bGliLm9yZy+WH4yJAAAgAElEQVR4nO3dfVxUdcL//xcioGiJGgO71dXVdXlBFlCmrYSGP0lhJQZI7Vo3k62MjbRYscvWyu60W9tkS7cSdlcfPRbNbpQbK0R0uzFcN9h2EdNluXTrak0gSVO5cXTO7w9xvk0gMyhnOOr7+Xj4eHBuZj7viYn3nHPmnONnGIaBiIic9/r0dgAREbEGFYKIiAAqBBERaadCEBERQIUgIiLt+vZ2gNPhdDo5cuQIAQEB+Pn59XYcEZGzgmEYOBwOBgwYQJ8+HbcHzspCOHLkCLW1tb0dQ0TkrBQREcEFF1zQYf5ZWQgBAQHAiRcVGBjYy2lERM4OR48epba21vU39PvOykI4uZsoMDCQoKCgXk4jInJ2OdWudh1UFhERQIUgIiLtVAgiIgKoEEREpJ0KQUREABWCiIi0UyGIiAigQhCR84zzuMMSYzmOO32Ww9uxzsoT00Tk7HTs2DH69vXNn51TjdXHP4AP1z/ukwzxKaceJ8C/D3PXfeCTHEtuHufVeioEEfGZvn378sILL/hkrPvvv98n45xLtMtIREQAFYLIecF57Pg5OZb0LO0yEjkP9Onrz99eft8nY1096//zyTjS87SFICIigMmFUFJSQnJyMomJiRQUFHRYvmPHDqZMmUJqaip333033377rZlxRHrFMYfvvuboy7Hk3GPaLqP6+npyc3NZu3YtgYGBTJs2jdGjRzNs2DDXOk899RTZ2dmMGzeOZ599lt/97nfk5OSYFUmkV/QNCGDJg3f7ZKy5zyz3yThybjJtC6GiooLY2FhCQkIIDg4mKSmJ0tJSt3VO3hsZoKWlhX79+pkVR0REPDBtC6GhoYHQ0FDXtM1mo7q62m2d+fPnc+edd/L000/Tv39/3njjjW6NUVNT0yNZ5dx05ZVX0b+/bz5ktLS08tlnOzpdNnLkSJ9kOKmqqsqSGaySwwoZrJTju0wrBKfT6XabNsMw3KZbW1t5+OGHWblyJTExMaxYsYJf/vKX5OXleT1GVFSUbqEpXXr64bd8Ms5DT031+f/gp2KFHFbIANbIYYUMcCJHW1tblx+kTdtlFB4eTmNjo2u6sbERm83mmq6trSUoKIiYmBgAfvKTn/DnP//ZrDgiIuKBaYUQFxfH1q1baWpqoqWlhbKyMuLj413LL7vsMvbt28fu3bsB2LRpE9HR0WbFERERD0zbZRQWFkZOTg4ZGRk4HA6mTp1KTEwMmZmZZGdnEx0dzTPPPMOcOXMwDIOhQ4fy9NNPmxVHREQ8MPVMZbvdjt1ud5uXn5/v+nncuHGMG+fdVfjk7HL8qAP/wIBzbiyRc5kuXSGm8A8M4N2MO3wyVvJrK3wyjsi5TpeuEBERQIUgIiLtVAgiIgKoEM45R4/57uJmvhxLRMyng8rnmMC+Ady+4hc+GWvlHS/6ZBwR8Q1tIYiICKBC6FFOH+5C8eVYInJ+0C6jHtSnbwBVi+/yyVgjH/itT8YRkfOHthBERARQIYiISDsVgoiIACoEERFpp0IQERFAhSAiIu1M/dppSUkJr7zyCseOHeNnP/sZ06dPdy3buXMn8+fPd003NTUxaNAg1q9fb2YkERE5BdMKob6+ntzcXNauXUtgYCDTpk1j9OjRDBs2DIDhw4dTVFQEQEtLC7fccguPP/64WXFERMQD03YZVVRUEBsbS0hICMHBwSQlJVFaWtrpusuXL+e6665j1KhRZsUREREPTNtCaGhoIDQ01DVts9morq7usN6hQ4d44403KCkpMSuKiIh4wbRCcDqd+Pn5uaYNw3CbPqm4uJgJEyYwdOjQbo9RU1NzRhl72siRI306XlVVlSUzWCWHFTJYJYcVMlglhxUyWCnHd5lWCOHh4VRWVrqmGxsbsdlsHdYrLy/n7rvvPq0xoqKiCAoKOu2MZztfv6GsmgGskcMKGcAaOayQAayRwwoZ4ESOtra2Lj9Im3YMIS4ujq1bt9LU1ERLSwtlZWXEx8e7rWMYBjt27GDEiBFmxRARES+ZVghhYWHk5OSQkZFBeno6KSkpxMTEkJmZyfbt24ETXzUNCAg4rz/li4hYhannIdjtdux2u9u8/Px8189Dhw7l448/NjOCiIh4SWcqi4gIoEIQEZF2KgQREQFUCCIi0k6FICIigApBRETaqRBERARQIYiISDsVgoiIACoEERFpp0IQERFAhSAiIu1UCCIiApwjhXDUcfycHEtExJdMvfy1rwQG+HPrAwU+GWvV4uk+GUdExNfOiS0EERE5c6YWQklJCcnJySQmJlJQ0PET/O7du5kxYwapqanMnDmTgwcPmhlHRES6YFoh1NfXk5uby6pVqygsLGTNmjXU1dW5lhuGwT333ENmZibFxcUMHz6cvLw8s+KIiIgHphVCRUUFsbGxhISEEBwcTFJSEqWlpa7lO3bsIDg4mPj4eACysrKYPl3750VEeotphdDQ0EBoaKhr2mazUV9f75r+4osvuOiii3jooYe4+eabeeyxxwgODjYrjoiIeGDat4ycTid+fn6uacMw3KaPHTvGn//8Z/7whz8QHR3Nr3/9a5599lmeffZZr8eoqakBYOTIkT0X3AtVVVWdzrdCDitksEoOK2SwSg4rZLBKDitksFKO7zKtEMLDw6msrHRNNzY2YrPZXNOhoaFcdtllREdHA5CSkkJ2dna3xoiKiiIoKKhnAneDr3+Rp2KFHFbIANbIYYUMYI0cVsgA1shhhQxwIkdbW5vrg3RnPBbCjh07ulx+1VVXdTo/Li6OpUuX0tTURP/+/SkrK2PRokWu5SNGjKCpqYldu3ZxxRVXsHnz5lM+l4iImM9jIUyZMoVBgwYxcOBADMNwW+bn58emTZs6fVxYWBg5OTlkZGTgcDiYOnUqMTExZGZmkp2dTXR0NL/5zW9YsGABLS0thIeHs3jx4p55VSIi0m0eC2H27NmUlpbyn//5n0yZMoUbbriBPn28OxZtt9ux2+1u8/Lz810/X3311bz11lvdjCwiImbw+Jf9vvvu45133iEjI4ONGzdy0003sXjxYrdzCkRE5Ozn9UHlUaNGMWrUKNra2ti4cSOPPPIIDodDn/BFRM4R3ToPweFw8OGHH1JaWsoXX3zB8OHDzcolIiI+5tUWQmVlJcXFxWzcuJGrr76a1NRUlixZQmBgoNn5RETERzwWwo033ohhGKSmpvKHP/yBoUOHAtDc3ExzczMhISGmhxQREfN5LIR//etfALz66qssX77cNf/kmcc7d+40L52IiPiMx0LYtWuXL3KIiEgv8+oYQkFBAXv27CE2NpYJEyaYnUlERHqBx28ZPfPMM5SUlBAUFMSSJUtYuXKlD2KJiIivedxCqKioYN26dfTt25eMjAxmzZrF7bff7oNoIiLiSx63EPr27Uvfvid6IywsDIfDYXooERHxvW7fIMff39+MHCIi0ss87jJqbW3ls88+c13p9PvTumS1iMi5wWMhtLW1ce+997rNOznd1eWvRUTk7OKxEDZv3uzxSdavX09KSkqPBBIRkd7R7WMInfnd737XE08jIiK9qEcK4ft3UjuppKSE5ORkEhMTKSgo6LB82bJljB8/nrS0NNLS0jpdR0REfMPr+yF0xc/Pr8O8+vp6cnNzWbt2LYGBgUybNo3Ro0czbNgw1zo1NTUsWbKEESNG9EQMERE5Az2yhdCZiooKYmNjCQkJITg4mKSkJEpLS93WqampYfny5djtdhYuXEhbW5tZcURExIMe2ULoTENDA6Ghoa5pm81GdXW1a/rIkSMMHz6cefPmcdlllzF//nxefvllcnJyvB6jpqYGgJEjR/ZccC9UVVV1Ot8KOayQwSo5rJDBKjmskMEqOayQwUo5vqtHCqGzYwhOp9NtV9LJy2WfNGDAAPLz813Td955Jw899FC3CiEqKoqgoKDTTH36fP2LPBUr5LBCBrBGDitkAGvksEIGsEYOK2SAEzna2tpcH6Q70yO7jOx2e4d54eHhNDY2uqYbGxux2Wyu6b1797rdj9kwDNclMkRExPc8/gXOysrqcvmrr77KzJkzO8yPi4tj6dKlNDU10b9/f8rKyli0aJFreb9+/Xj++ecZPXo0l1xyCQUFBUycOPE0XoKIiPQEj4Wwbds2BgwYQGpqKhEREaf8iun3hYWFkZOTQ0ZGBg6Hg6lTpxITE0NmZibZ2dlER0ezcOFC7rnnHhwOB9deey133HHHGb8gERE5PV5d/nrDhg0UFhZSWVlJWloadrudCy+80OOT2+32DruTvnvcICkpiaSkpNOILSIiPc1jIfTv35/09HTS09P56quvKCoq4rbbbuPyyy9n8uTJjBs3zhc5RUTEZN06qPyDH/yArKwsFi9ezDfffMOsWbPMyiUiIj7m9dd66uvrKS4upri4GMMwSE1NZfHixWZmExERH/JYCOvWraOoqIi6ujp+/OMf8/TTTxMdHe2LbCIi4kMeC+HBBx/khz/8IQkJCRiGQVFREUVFRa7lCxYsMDWgiIj4hsdCmD17dqcXrxMRkXOLx0K47777Op3f2trK2rVrezyQiIj0jm5fuqK+vp5f/epXjBs3jhUrVpiRSUREeoHX3zKqrq5m5cqVlJWV4efnx+OPP056erqZ2URExIc8biG89957TJs2jczMTAYPHsyqVasIDQ1lypQp+Pv7+yKjiIj4gMcthJycHFJTU3n55ZcZMmQI0Pkd0kRE5OzmcQvh5Zdf5ptvviEhIYE5c+bw/vvve32BOxEROXt4LISEhATy8/MpKSnh4osv5sEHH6S+vp5ly5Zx4MABX2QUEREf8PpbRpdeeinz5s3jgw8+4KmnnmLLli2MHz/ezGwiIuJD3f7aaWBgIOnp6bz++uusXr0agLlz5/Z4MBER8a0zuoXmFVdcAcCePXs6XV5SUkJycjKJiYkUFBSc8nnef/99EhISziSKiIicIdNuYlxfX09ubi5r164lMDCQadOmMXr0aIYNG+a23tdff81zzz1nVgwREfHSGW0hdKWiooLY2FhCQkIIDg4mKSmJ0tLSDustWLCAe++916wYIiLiJdMKoaGhgdDQUNe0zWajvr7ebZ3XXnuNK6+8kquvvtqsGCIi4iXTdhk5nU63E9gMw3Cbrq2tpaysjJUrV7Jv377TGqOmpgaAkSNHnlnYbqqqqup0vhVyWCGDVXJYIYNVclghg1VyWCGDlXJ8V48UQmcnqoWHh1NZWemabmxsxGazuaZLS0tpbGxkypQpOBwOGhoauPXWW1m1apXX40ZFRREUFHRm4U+Dr3+Rp2KFHFbIANbIYYUMYI0cVsgA1shhhQxwIkdbW5vrg3RnulUIf/vb3/joo49wOByMGTOGH/3oRwDk5uZ2WDcuLo6lS5fS1NRE//79KSsrY9GiRa7l2dnZZGdnA/Dll1+SkZHRrTIQEZGe5fUxhMLCQrKzszl48CBHjhzh/vvv54033gDg8ssv77B+WFgYOTk5ZGRkkJ6eTkpKCjExMWRmZrJ9+/aeewUiItIjvN5CWLlyJW+++aZrt09mZiYzZ87kv//7v0/5GLvdjt1ud5uXn5/fYb1LLrmEzZs3extFRERM4PUWgtPpdDsGEBYWRp8+pn1JSUREfMzrv+ghISGUl5e7psvLyxk0aJApoURExPe83mX0yCOPMGvWLNeB4YCAAJYtW2ZaMBER8S2vC+G//uu/KC0t5Z///CfHjx/nP/7jP+jb17TTGERExMc8/kXPz88nMzOTRYsWdXqntAULFpgSTEREfMtjIVxwwQUADB482PQwIiLSezwWwrRp0wAYMmQIt956q9uyvLw8c1KJiIjPeSyE1atX09raysqVK2lra3PNdzgcvP766/z85z83NaCIiPiGx0Lo27cvtbW1tLa2Ultb65rv7+/P/PnzTQ0nIiK+47EQbrnlFm655RbKy8uZMGGCLzKJiEgv8Pp7o9deey0rV67kyJEjGIaB0+nk888/54UXXjAzn4iI+IjXhTBnzhz69etHXV0dcXFxVFRUWOayriIicua8vnTF3r17ycvLIz4+nttuu43Vq1eze/duM7OJiIgPeV0IF110EQD//u//Tm1tLWFhYRw7dsy0YCIi4lte7zIaOnQov/3tb7nmmmtYunQpAwcOpLW11cxsIiLiQ15vISxcuJDAwEBGjRpFVFQUL730EvPmzTMzm4iI+JDXhTB06FAyMjIAmDdvHoWFhfTv37/Lx5SUlJCcnExiYiIFBQUdlm/cuBG73c5NN93E/PnzOXr0aDfji4hIT/FYCDU1NUybNo2srCyampqAEweY77vvPu65555TPq6+vp7c3FxWrVpFYWEha9asoa6uzrW8ubmZhQsXsmLFCt555x3a2tpYt25dD7wkERE5HR4L4YknniAxMZFLLrmEV155hfLyclJTUzly5AhFRUWnfFxFRQWxsbGEhIQQHBxMUlISpaWlruXBwcFs3ryZiy66iJaWFvbv38+FF17YM69KRES6zeNB5UOHDnHnnXdy/PhxkpKSeO+993jiiSe46aabunxcQ0MDoaGhrmmbzUZ1dbXbOgEBAXzwwQc88MAD2Gw2xo4d263wNTU1AD4/H6KqqqrT+VbIYYUMVslhhQxWyWGFDFbJYYUMVsrxXR4L4eRxAn9/f9ra2sjLy+PKK6/0+MROp9Pt/gmGYXR6P4Vx48axbds2lixZwuOPP96tM5+joqIICgryev2eYpUT8qyQwwoZwBo5rJABrJHDChnAGjmskAFO5Ghra3N9kO6Mx11GhmG4fh48eLBXZQAQHh5OY2Oja7qxsRGbzeaaPnDgAFu2bHFN2+12/v73v3v13CIi0vM8FoLT6eTgwYMcOHAAwPXzyX+nEhcXx9atW2lqaqKlpYWysjLi4+Ndyw3DYN68eezduxeA0tJSrr322jN9PSIicpo87jKqra0lNjbWtaUwevRo1zI/Pz927tzZ6ePCwsLIyckhIyMDh8PB1KlTiYmJITMzk+zsbKKjo1m0aBF33303fn5+DBs2jCeeeKKHXpaIiHSXx0LYtWvXaT+53W7Hbre7zcvPz3f9PGHCBF1SW0TEIrw+MU1ERM5tKgQREQFUCCIi0k6FICIigApBRETaqRBERARQIYiISDsVgoiIACoEERFpp0IQERFAhSAiIu1UCCIiAqgQRESknQpBREQAFYKIiLQztRBKSkpITk4mMTGRgoKCDsvLy8tJS0sjNTWVWbNmcfDgQTPjiIhIF0wrhPr6enJzc1m1ahWFhYWsWbOGuro61/LDhw/z+OOPk5eXR3FxMZGRkSxdutSsOCIi4oFphVBRUUFsbCwhISEEBweTlJREaWmpa7nD4eCxxx4jLCwMgMjISL766iuz4oiIiAemFUJDQwOhoaGuaZvNRn19vWt68ODBTJw4EYDW1lby8vJ0O00RkV7k8Z7Kp8vpdOLn5+eaNgzDbfqkQ4cOMXv2bK644gpuvvnmbo1RU1MDwMiRI88sbDdVVVV1Ot8KOayQwSo5rJDBKjmskMEqOayQwUo5vsu0QggPD6eystI13djYiM1mc1unoaGBmTNnEhsby0MPPdTtMaKioggKCjrjrN3l61/kqVghhxUygDVyWCEDWCOHFTKANXJYIQOcyNHW1ub6IN0Z03YZxcXFsXXrVpqammhpaaGsrIz4+HjX8uPHj5OVlcWkSZN4+OGHO916EBER3zFtCyEsLIycnBwyMjJwOBxMnTqVmJgYMjMzyc7OZt++fXz22WccP36cDRs2ACc+8T/11FNmRRIRkS6YVggAdrsdu93uNi8/Px+A6Ohodu3aZebwIiLSDTpTWUREABWCiIi0UyGIiAigQhARkXYqBBERAVQIIiLSToUgIiKACkFERNqpEEREBFAhiIhIOxWCiIgAKgQREWmnQhAREUCFICIi7VQIIiICqBBERKSdqYVQUlJCcnIyiYmJFBQUnHK9Bx54gLVr15oZRUREPDCtEOrr68nNzWXVqlUUFhayZs0a6urqOqyTlZXluoWmiIj0HtMKoaKigtjYWEJCQggODiYpKYnS0lK3dUpKSrjxxhuZNGmSWTFERMRLpt1TuaGhgdDQUNe0zWajurrabZ277roLgKqqKrNiiIiIl0wrBKfTiZ+fn2vaMAy36Z5QU1MDwMiRI3v0eT05VYFZIYcVMlglhxUyWCWHFTJYJYcVMlgpx3eZVgjh4eFUVla6phsbG7HZbD06RlRUFEFBQT36nN7w9S/yVKyQwwoZwBo5rJABrJHDChnAGjmskAFO5Ghra3N9kO6MaccQ4uLi2Lp1K01NTbS0tFBWVkZ8fLxZw4mIyBkyrRDCwsLIyckhIyOD9PR0UlJSiImJITMzk+3bt5s1rIiInCbTdhkB2O127Ha727z8/PwO6z377LNmxhARES/oTGUREQFUCCIi0k6FICIigApBRETaqRBERARQIYiISDsVgoiIACoEERFpp0IQERFAhSAiIu1UCCIiAqgQRESknQpBREQAFYKIiLRTIYiICKBCEBGRdqYWQklJCcnJySQmJlJQUNBh+c6dO5k8eTJJSUk8/PDDHDt2zMw4IiLSBdMKob6+ntzcXFatWkVhYSFr1qyhrq7ObZ158+bx6KOPsmHDBgzD4I033jArjoiIeGDaLTQrKiqIjY0lJCQEgKSkJEpLS7n33nsB+Ne//kVrayvXXHMNAJMnT+all17i1ltv9fjchmEAcPToUde8C4MDevoldKqtra3rFfpd0Os5LggY0OsZAPpc0Pv/LfoFm3qXWK8yAAQFD+z1HEagX69nAOjXr1+v5/Dz79/rGQAG+Pv2d3Lyb+bJv6Hf52ecaskZWr58Oc3NzeTk5ADw5ptvUl1dzaJFiwD49NNPWbx4MatXrwbg888/5+c//zkbNmzw+NyHDh2itrbWjNgiIue8iIgILujkA5tpH5+cTid+fv+v/QzDcJv2tLwrAwYMICIigoCAAK8fIyJyvjMMA4fDwYABne9FMK0QwsPDqaysdE03NjZis9ncljc2Nrqmv/76a7flXenTp0+n7SYiIl3rapedaQeV4+Li2Lp1K01NTbS0tFBWVkZ8fLxr+cUXX0xQUBBVVVUAFBUVuS0XERHfMu0YApz42uny5ctxOBxMnTqVzMxMMjMzyc7OJjo6ml27drFgwQIOHz7MVVddxTPPPENgYKBZcUREpAumFoKIiJw9dKayiIgAKgQREWmnQhAREUCFICIi7c6LQvjyyy+JjIzk448/dpufkJDAl19+6Zpeu3Yt8+fPNzVLbW0tkZGRbmdkz5gxg4kTJ5KWlkZaWho33ngjt99+O19//bXPMuzdu5esrCzsdjspKSn84he/YP/+/T0+9snfxaOPPuo2f+fOnURGRvL222+7/jtERUWRnJxMWloaTzzxRI9nOSkyMhKAbdu2MWPGDNPG8SaDt+/VnnDHHXdQXl7umn7uuecYMWKE2yVhxo4dy8yZMzs89sEHH+S1117rsSxdve74+Hjeeecdt/nNzc2MHj2apqamHstwMkdCQkKH+ZGRkcyePZu0tDQmTpzIiBEjXO/Tjz76qEczeJvnVMvOxHlRCAABAQE88sgjHD58uFdzvP322/z4xz9mzZo1bvOffPJJioqKKCoqYuPGjQwcOJAVK1b4LMOjjz5KSkoKJSUlrF+/niuvvJLHHnvMlPFDQkL46KOPOH78uGveu+++y5AhQ/Dz83P9d7DZbOTl5VFUVGRaFivy1Xs1NjbWdR4QnLj+2DXXXOOa9/nnnxMYGMhf//pXtw8HLS0t/PGPf8Rut/donlO97uzsbEpKStzmlZWVMXr0aIYMGdKjGbrym9/8hqKiIp588kmioqJc79MbbrjBZxnMdt4Ugs1mIy4ujueee67XMjgcDkpKSpgzZw47duzgiy++6HS95uZmvvnmGwYNGuSzDF9//TUtLS2u9aZPn8706dN7fHw4cemR4cOH88knn7jmffzxx8TFxZky3tnGV+/V66+/nk8//RQ4cXXiwMBAkpKS2LJlCwCVlZWMGzeOCRMm8O6777oeV15eTmxsLIMHD+7RPKd63TExMfzlL3/hwIEDrnnFxcVMmTKlR8eX86gQAObPn8+WLVs6bJb6ygcffMAPf/hDLr/8ciZMmOD2CX3BggWkpqYyduxYfvKTnxAXF8ftt9/uswxz587lV7/6FfHx8fzyl7/kgw8+4Ec/+lGPj3/SpEmTXLusqquriYyMJCDAN1esPRv44r161VVX8cUXX9DW1saWLVsYM2YMY8aMcSuEMWPGMGXKFNavX+96XGFhIVOnTjUlU2evOzg4mBtvvJHS0lLgRHnt2bOHsWPHmpLBahoaGly7p07+M8t5VQgDBw5k0aJFvbbr6O233yYlJQWA5ORk1q5d69pf++STT1JcXMxLL73EwYMHmThxoilnbZ8qQ3x8PB9++CFPPvkkQ4YM4fnnn+e+++7r8fFPSkhI4MMPP8TpdPLee+8xadIk08Y6G/niverv78/VV1/N9u3b2bJlC2PHjuXSSy+ltbWVgwcP8umnnxIbG8t1113HN998w//93//R2NjIP//5T9O25k71uidPnuwqpZKSElJTU/H39+/x8fv06fgnsTsX3jSDzWZz7Z46+c8svrlYvIWMHTvWbbN03759BAQEEBYWhmEYprzJAPbv389HH33Ejh07eO211zAMg2+//ZaNGze6rXfttdcyY8YM7r//ftatW0ffvj33KzpVhg0bNrB9+3Yeeugh4uPjiY+PZ9asWYwdO5ampiZT9tMOGDCAK664gqqqKv70pz9x//33u+2WkI7vVTPExsbyl7/8herqap5//nngxK6kTZs2MXjwYAYOPHEfh/T0dNavX0+/fv1IS0vr9A9nT+nsdV933XU0Njby1VdfUVxczLJly0wZ+8ILL+TQoUNu8/bv32/K7lsrOq+2EE46uVna0NDAi9x+NJcAAARTSURBVC++6Pqmxd///ncuvfRSU8YsKioiNjaWDz/8kM2bN/PHP/6RrKwsXn/99Q7r3nHHHRw5cqTDgWezMqxevZrNmzdTWFjoWreuro6hQ4ea+j/CpEmTeOGFF4iKiurR4juXfPe9aobrr7+eoqIiIiIiXL+DMWPGsGLFCsaMGeNa7+abb2bjxo2UlpYyefJkU7J8V2evOz09nVdeeYVBgwbxb//2b6aMO3DgQC677DK3b+CtWbOG66+/3pTxrOa8LISTm6UOh4OFCxdSWFjIpEmT+Mc//sFPf/pTU8Zct25dh7vBTZ8+nerqanbv3u02PzAwkDlz5rB06dIOn1bMyLBjxw6WLVvGu+++y/jx45k0aRK//vWvefXVV03bYgIYP348O3fuJDk52bQxuquyspIRI0a4/n3/67G+9t33qhkiIiI4cOCA2/742NhYdu/e7bZb6Ac/+AGDBw8mODiYSy65xJQs39XZ6548eTJvv/226QeTn3/+eVatWkVqaqrr70Jvvw98RRe3ExER4DzdQhARkY5UCCIiAqgQRESknQpBREQAFYKIiLRTIYh48Ne//pUZM2a4rgR711138Y9//AOAO++806srbnq7nkhv0tlAIl04evQod999N7///e+56qqrgBMn+GVmZrJp0yavrzXUW9fPEukOFYJIF1paWjh06BDNzc2ueampqQwcOJAFCxYA8LOf/Yy8vDx27drF8uXLOXr0KE1NTaSnpzNnzhwefPBBt/X69OnDwoUL+eqrr3A4HNx0001kZWX1yusTcWOISJd+//vfGzExMUZCQoLxP//zP8abb75pNDc3G4ZhGBEREcb+/fsNp9Np3HbbbcaePXsMwzCMffv2GcOHDzf279/vtp5hGMaMGTOMTZs2GYZhGK2trcaMGTOMd955x/cvTOR7dKayiBcOHz7MJ598wieffMKmTZsAeOuttxg1ahRbt25lyJAhHDlyhPfff589e/bwv//7v5SWllJeXs7FF19MZGQkW7dupV+/fowcOZKIiAjXczc3NzNp0iTmzp3bWy9PBNAuI5EuVVVV8emnn3LXXXcxfvx4xo8fz9y5c0lJSXE7LtDc3MzNN9/MhAkTGDVqFFOmTKG8vJzvf95yOp0YhsHrr79O//79AWhqaiIoKMinr0ukM/qWkUgXhgwZwiuvvEJlZaVrXmNjI4cPHyYiIgJ/f3+OHTvG559/zuHDh5kzZw4JCQls27aNo0eP4nQ6AVzrDRw4kGuuucZ1e9Rvv/2Wn/70p66tDpHepF1GIh786U9/YunSpezbt4+goCAuuOACZs+eTXx8PHPnzmXHjh28+OKLvPbaa2zbto3AwEAiIiKoq6tj/vz53HDDDa71li5dSnBwMIsWLWLv3r0cPXqUlJQUU29GJOItFYKIiADaZSQiIu1UCCIiAqgQRESknQpBREQAFYKIiLRTIYiICKBCEBGRdioEEREB4P8Hoe9Kxem6aB8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562846" y="3107683"/>
            <a:ext cx="52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Fig. 1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787538"/>
            <a:ext cx="4398469" cy="191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69" y="1787538"/>
            <a:ext cx="4236772" cy="191694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340" y="1695107"/>
            <a:ext cx="1802494" cy="23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documentManagement/types"/>
    <ds:schemaRef ds:uri="http://purl.org/dc/dcmitype/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1254</Words>
  <Application>Microsoft Office PowerPoint</Application>
  <PresentationFormat>Widescreen</PresentationFormat>
  <Paragraphs>223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Candara</vt:lpstr>
      <vt:lpstr>Corbel</vt:lpstr>
      <vt:lpstr>Times New Roman</vt:lpstr>
      <vt:lpstr>Wingdings</vt:lpstr>
      <vt:lpstr>Office Theme</vt:lpstr>
      <vt:lpstr>E - Commerce Purchase Data Analysis</vt:lpstr>
      <vt:lpstr>Project Overview &amp; Process</vt:lpstr>
      <vt:lpstr>Initial exploration of the data set</vt:lpstr>
      <vt:lpstr>Interpreting and transforming the data set</vt:lpstr>
      <vt:lpstr>Imputing the data</vt:lpstr>
      <vt:lpstr>Identify 5 key questions to be answered</vt:lpstr>
      <vt:lpstr>Exploring &amp; Analyzing the data </vt:lpstr>
      <vt:lpstr>Question (i)</vt:lpstr>
      <vt:lpstr>Question (ii)</vt:lpstr>
      <vt:lpstr>Question (iii)</vt:lpstr>
      <vt:lpstr>Question (iv)</vt:lpstr>
      <vt:lpstr>Question (v)</vt:lpstr>
      <vt:lpstr>Learnings &amp; 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2020-09-03T04:02:26Z</dcterms:created>
  <dcterms:modified xsi:type="dcterms:W3CDTF">2020-09-11T09:56:57Z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