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8" r:id="rId5"/>
    <p:sldId id="300" r:id="rId6"/>
    <p:sldId id="301" r:id="rId7"/>
    <p:sldId id="302" r:id="rId8"/>
    <p:sldId id="303" r:id="rId9"/>
    <p:sldId id="304" r:id="rId10"/>
    <p:sldId id="307" r:id="rId11"/>
    <p:sldId id="308" r:id="rId12"/>
    <p:sldId id="309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9/3/2020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676525" cy="51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8825" y="1"/>
            <a:ext cx="2543175" cy="5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buSzPct val="100000"/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37968"/>
            <a:ext cx="11328000" cy="51532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E - Commerce Purchase Data Analysis – Team 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sz="4800" dirty="0" smtClean="0"/>
              <a:t>E - Commerce Purchase Data Analysis</a:t>
            </a:r>
            <a:endParaRPr lang="en-US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 smtClean="0"/>
              <a:t>NPV – Project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24783" y="1884232"/>
            <a:ext cx="4911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M. Tech. – DSML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Team 7</a:t>
            </a:r>
          </a:p>
          <a:p>
            <a:pPr algn="r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Date: 2</a:t>
            </a:r>
            <a:r>
              <a:rPr lang="en-US" sz="20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Sep 2020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59534" y="5153282"/>
            <a:ext cx="472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PRAVEEN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MANOHAR 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RAHUL 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RAJESH RAMACHANDER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RANJITH GNANA SUTHAKAR ALPHONSE RAJ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YASHASWI GURUMURTHY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Observations &amp; 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 - Commerce Purchase Data Analysis – Team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7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 &amp;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37968"/>
            <a:ext cx="11328000" cy="5153282"/>
          </a:xfrm>
        </p:spPr>
        <p:txBody>
          <a:bodyPr/>
          <a:lstStyle/>
          <a:p>
            <a:r>
              <a:rPr lang="en-US" dirty="0" smtClean="0"/>
              <a:t>Dataset Provided:</a:t>
            </a:r>
          </a:p>
          <a:p>
            <a:pPr lvl="1"/>
            <a:r>
              <a:rPr lang="en-US" dirty="0" smtClean="0"/>
              <a:t>E-Commerce purchase data with Purchaser and Purchase details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66700" lvl="1" indent="0">
              <a:buNone/>
            </a:pPr>
            <a:endParaRPr lang="en-US" dirty="0" smtClean="0"/>
          </a:p>
          <a:p>
            <a:r>
              <a:rPr lang="en-US" dirty="0" smtClean="0"/>
              <a:t>Analysis Objective:</a:t>
            </a:r>
          </a:p>
          <a:p>
            <a:pPr lvl="1"/>
            <a:r>
              <a:rPr lang="en-US" dirty="0"/>
              <a:t>Characterize customer purchases from the E-commerce purchase data to </a:t>
            </a:r>
            <a:r>
              <a:rPr lang="en-US" dirty="0" smtClean="0"/>
              <a:t>identify patterns or trends for related insights</a:t>
            </a:r>
          </a:p>
          <a:p>
            <a:endParaRPr lang="en-US" dirty="0"/>
          </a:p>
          <a:p>
            <a:r>
              <a:rPr lang="en-US" dirty="0" smtClean="0"/>
              <a:t>Analysis Steps/ Approach: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 smtClean="0"/>
              <a:t>Identify 5 key questions to be answered from the data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 smtClean="0"/>
              <a:t>Understanding the Data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 smtClean="0"/>
              <a:t>Data Exploration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 smtClean="0"/>
              <a:t>Data Imputation Techniques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 smtClean="0"/>
              <a:t>Data Analysis &amp; Visualization for insights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 smtClean="0"/>
              <a:t>Insights &amp; interpretations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7" y="1610428"/>
            <a:ext cx="4495484" cy="1329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9712" y="3770959"/>
            <a:ext cx="6192982" cy="2308324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5 Questions:</a:t>
            </a:r>
          </a:p>
          <a:p>
            <a:pPr marL="400050" indent="-400050">
              <a:buFont typeface="+mj-lt"/>
              <a:buAutoNum type="romanLcPeriod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How does purchase value depend on ‘Language’ and time of purchase ‘AM or PM’?</a:t>
            </a:r>
          </a:p>
          <a:p>
            <a:pPr marL="400050" indent="-400050">
              <a:buFont typeface="+mj-lt"/>
              <a:buAutoNum type="romanLcPeriod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How does purchase value depend on ‘CC Provider’?</a:t>
            </a:r>
          </a:p>
          <a:p>
            <a:pPr marL="400050" indent="-400050">
              <a:buFont typeface="+mj-lt"/>
              <a:buAutoNum type="romanLcPeriod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How does purchase value depend on the Internet Browser used?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Question?</a:t>
            </a:r>
          </a:p>
          <a:p>
            <a:pPr marL="400050" indent="-400050">
              <a:buFont typeface="+mj-lt"/>
              <a:buAutoNum type="romanLcPeriod"/>
            </a:pP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Question?</a:t>
            </a:r>
          </a:p>
          <a:p>
            <a:pPr marL="400050" indent="-400050">
              <a:buFont typeface="+mj-lt"/>
              <a:buAutoNum type="romanLcPeriod"/>
            </a:pP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9085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spcBef>
                <a:spcPts val="1000"/>
              </a:spcBef>
              <a:buSzTx/>
              <a:buFont typeface="Wingdings" panose="05000000000000000000" pitchFamily="2" charset="2"/>
              <a:buChar char="Ø"/>
            </a:pPr>
            <a:r>
              <a:rPr lang="en-US" sz="1800" dirty="0"/>
              <a:t>E-Commerce purchase data with Purchaser and Purchase </a:t>
            </a:r>
            <a:r>
              <a:rPr lang="en-US" sz="1800" dirty="0" smtClean="0"/>
              <a:t>details</a:t>
            </a:r>
          </a:p>
          <a:p>
            <a:pPr marL="285750" lvl="1" indent="-285750">
              <a:spcBef>
                <a:spcPts val="1000"/>
              </a:spcBef>
              <a:buSzTx/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dirty="0" smtClean="0"/>
              <a:t>Data overview: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Shape: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Rows  10000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Columns  14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Data types: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Categorical  12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Numerical  3 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‘Credit Card’ &amp; ‘CC Security Code’ are NOT usable as Numerical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null values present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Count of unique data points per column: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Description of Numerical variables:</a:t>
            </a:r>
          </a:p>
          <a:p>
            <a:pPr marL="542925" lvl="2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059" y="2013799"/>
            <a:ext cx="1019175" cy="600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38" y="1472310"/>
            <a:ext cx="1865526" cy="1920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60" y="4140546"/>
            <a:ext cx="1496254" cy="2050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659" y="4506803"/>
            <a:ext cx="2076617" cy="15645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044931" y="3000895"/>
            <a:ext cx="4746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18214" y="4337165"/>
            <a:ext cx="286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60019" y="4617679"/>
            <a:ext cx="458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3017520" y="3447627"/>
            <a:ext cx="4927711" cy="609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37968"/>
            <a:ext cx="5985425" cy="5153282"/>
          </a:xfrm>
        </p:spPr>
        <p:txBody>
          <a:bodyPr/>
          <a:lstStyle/>
          <a:p>
            <a:r>
              <a:rPr lang="en-US" dirty="0" smtClean="0"/>
              <a:t>Two ways are explored:</a:t>
            </a:r>
          </a:p>
          <a:p>
            <a:pPr lvl="1"/>
            <a:r>
              <a:rPr lang="en-US" dirty="0" smtClean="0"/>
              <a:t>Extracting features from the existing data</a:t>
            </a:r>
          </a:p>
          <a:p>
            <a:pPr lvl="2"/>
            <a:r>
              <a:rPr lang="en-US" dirty="0" smtClean="0"/>
              <a:t>Getting domain from the ‘Email’ variable based on ‘@’ special character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Enriching the data by joining the data with other data sources</a:t>
            </a:r>
          </a:p>
          <a:p>
            <a:pPr lvl="2"/>
            <a:r>
              <a:rPr lang="en-US" dirty="0" smtClean="0"/>
              <a:t>Getting description of the language codes present in the table by joining it with another data file containing the descriptions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1" y="4565804"/>
            <a:ext cx="2026833" cy="1392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454" y="4565804"/>
            <a:ext cx="2412386" cy="13929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608" y="4966389"/>
            <a:ext cx="2881833" cy="13847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1737360" y="4470551"/>
            <a:ext cx="498763" cy="35744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97142" y="4470551"/>
            <a:ext cx="498763" cy="35744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811077" y="4470551"/>
            <a:ext cx="498763" cy="35744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99183" y="4674637"/>
            <a:ext cx="4945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05166" y="4708729"/>
            <a:ext cx="399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Joining with another .csv file with language code descriptions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l="76347"/>
          <a:stretch/>
        </p:blipFill>
        <p:spPr>
          <a:xfrm>
            <a:off x="7196682" y="1902415"/>
            <a:ext cx="1021202" cy="14068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448" y="1931133"/>
            <a:ext cx="995372" cy="12902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1133" y="2576281"/>
            <a:ext cx="2928745" cy="60968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3228579" y="2071396"/>
            <a:ext cx="3732058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2820" y="2109975"/>
            <a:ext cx="3990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Splitting the ‘Email’ column to ‘ID’ and ‘Email Domain’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Imputation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37968"/>
            <a:ext cx="11355240" cy="3106308"/>
          </a:xfrm>
        </p:spPr>
        <p:txBody>
          <a:bodyPr/>
          <a:lstStyle/>
          <a:p>
            <a:r>
              <a:rPr lang="en-US" dirty="0" smtClean="0"/>
              <a:t>Since dataset provided does not have any NULL (</a:t>
            </a:r>
            <a:r>
              <a:rPr lang="en-US" dirty="0" err="1" smtClean="0"/>
              <a:t>NaN</a:t>
            </a:r>
            <a:r>
              <a:rPr lang="en-US" dirty="0" smtClean="0"/>
              <a:t>) values, 10% of the ‘Purchase Price’ column data is randomly removed to try out imputation techniques and its impact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Imputation types tried:</a:t>
            </a:r>
          </a:p>
          <a:p>
            <a:pPr lvl="1"/>
            <a:r>
              <a:rPr lang="en-US" dirty="0" smtClean="0"/>
              <a:t>Replacing with Mean value</a:t>
            </a:r>
          </a:p>
          <a:p>
            <a:pPr lvl="1"/>
            <a:r>
              <a:rPr lang="en-US" dirty="0" smtClean="0"/>
              <a:t>Using Backfill</a:t>
            </a:r>
          </a:p>
          <a:p>
            <a:pPr lvl="1"/>
            <a:r>
              <a:rPr lang="en-US" dirty="0" smtClean="0"/>
              <a:t>Using Interpolation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73986"/>
          <a:stretch/>
        </p:blipFill>
        <p:spPr>
          <a:xfrm>
            <a:off x="749400" y="1654497"/>
            <a:ext cx="5029200" cy="936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815" y="1840726"/>
            <a:ext cx="1333500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258" y="3646928"/>
            <a:ext cx="1292614" cy="100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5693" y="5281680"/>
            <a:ext cx="1283179" cy="1000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875" y="3646928"/>
            <a:ext cx="1280534" cy="1000125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22" idx="0"/>
          </p:cNvCxnSpPr>
          <p:nvPr/>
        </p:nvCxnSpPr>
        <p:spPr>
          <a:xfrm rot="5400000" flipH="1" flipV="1">
            <a:off x="8007070" y="1212863"/>
            <a:ext cx="1030817" cy="3286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9" idx="1"/>
          </p:cNvCxnSpPr>
          <p:nvPr/>
        </p:nvCxnSpPr>
        <p:spPr>
          <a:xfrm>
            <a:off x="7519409" y="4146991"/>
            <a:ext cx="2666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10" idx="1"/>
          </p:cNvCxnSpPr>
          <p:nvPr/>
        </p:nvCxnSpPr>
        <p:spPr>
          <a:xfrm rot="16200000" flipH="1">
            <a:off x="7970072" y="3556122"/>
            <a:ext cx="1134690" cy="3316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50402" y="1840726"/>
            <a:ext cx="2944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Mean value has not changed significantly, however percentiles have, probably indicating removed values being higher than the mean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85897" y="3749597"/>
            <a:ext cx="233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major changes in the statistics. Imputation has had very little impact.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3353" y="3371608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Original data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07578" y="1544037"/>
            <a:ext cx="184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Imputed with Mean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37267" y="3217721"/>
            <a:ext cx="1849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Imputed with Backfill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12652" y="4950222"/>
            <a:ext cx="209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Imputed by Interpolation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3395" y="5381632"/>
            <a:ext cx="233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major changes in the statistics. Imputation has had very little impact.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2000" y="4615985"/>
            <a:ext cx="5883844" cy="13313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away:</a:t>
            </a:r>
          </a:p>
          <a:p>
            <a:pPr marL="542925" lvl="1" indent="-276225">
              <a:lnSpc>
                <a:spcPct val="9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the 3 imputation techniques explored, ‘Interpolation’ method looks the best, closely followed by ‘Backfill’ method based on the negligible impact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statistics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compared to the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41097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Analysis, Visualization &amp;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06800"/>
            <a:ext cx="11328000" cy="363660"/>
          </a:xfrm>
        </p:spPr>
        <p:txBody>
          <a:bodyPr/>
          <a:lstStyle/>
          <a:p>
            <a:r>
              <a:rPr lang="en-US" dirty="0" smtClean="0"/>
              <a:t>Q1: How does purchase value depend on ‘Language’ and time of purchase ‘AM or PM’?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732" y="4200525"/>
            <a:ext cx="2490197" cy="1882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487" y="1370460"/>
            <a:ext cx="5153025" cy="246640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432000" y="1370460"/>
            <a:ext cx="5664000" cy="48588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Insights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159" y="1892444"/>
            <a:ext cx="28860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Analysis, Visualization &amp;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06800"/>
            <a:ext cx="11328000" cy="363660"/>
          </a:xfrm>
        </p:spPr>
        <p:txBody>
          <a:bodyPr/>
          <a:lstStyle/>
          <a:p>
            <a:r>
              <a:rPr lang="en-US" dirty="0" smtClean="0"/>
              <a:t>Q2: How does purchase value depend on ‘CC Provider’?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32000" y="1370460"/>
            <a:ext cx="5664000" cy="48588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Analysis, Visualization &amp;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06800"/>
            <a:ext cx="11328000" cy="363660"/>
          </a:xfrm>
        </p:spPr>
        <p:txBody>
          <a:bodyPr/>
          <a:lstStyle/>
          <a:p>
            <a:r>
              <a:rPr lang="en-US" dirty="0" smtClean="0"/>
              <a:t>Q3: How does purchase value depend on the Internet Browser used?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32000" y="1370460"/>
            <a:ext cx="5664000" cy="48588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Insights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517" y="904667"/>
            <a:ext cx="3256244" cy="3264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4" y="2088872"/>
            <a:ext cx="2276475" cy="752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12" y="4312235"/>
            <a:ext cx="17907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Analysis, Visualization &amp;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06800"/>
            <a:ext cx="11328000" cy="363660"/>
          </a:xfrm>
        </p:spPr>
        <p:txBody>
          <a:bodyPr/>
          <a:lstStyle/>
          <a:p>
            <a:r>
              <a:rPr lang="en-US" dirty="0" smtClean="0"/>
              <a:t>Q3: How does purchase value depend on the Internet Browser used?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32000" y="1370460"/>
            <a:ext cx="5664000" cy="48588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Insights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517" y="904667"/>
            <a:ext cx="3256244" cy="3264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4" y="2088872"/>
            <a:ext cx="2276475" cy="752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12" y="4312235"/>
            <a:ext cx="17907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600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Candara</vt:lpstr>
      <vt:lpstr>Corbel</vt:lpstr>
      <vt:lpstr>Times New Roman</vt:lpstr>
      <vt:lpstr>Wingdings</vt:lpstr>
      <vt:lpstr>Office Theme</vt:lpstr>
      <vt:lpstr>E - Commerce Purchase Data Analysis</vt:lpstr>
      <vt:lpstr>Project Overview &amp; Process</vt:lpstr>
      <vt:lpstr>Understanding the Data</vt:lpstr>
      <vt:lpstr>Data Exploration</vt:lpstr>
      <vt:lpstr>Data Imputation Techniques</vt:lpstr>
      <vt:lpstr>Data Analysis, Visualization &amp; Insights</vt:lpstr>
      <vt:lpstr>Data Analysis, Visualization &amp; Insights</vt:lpstr>
      <vt:lpstr>Data Analysis, Visualization &amp; Insights</vt:lpstr>
      <vt:lpstr>Data Analysis, Visualization &amp; Insights</vt:lpstr>
      <vt:lpstr>Key Observations &amp; Inferences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2020-09-03T04:02:26Z</dcterms:created>
  <dcterms:modified xsi:type="dcterms:W3CDTF">2020-09-03T08:38:43Z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