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7" r:id="rId6"/>
    <p:sldId id="262" r:id="rId7"/>
    <p:sldId id="263" r:id="rId8"/>
    <p:sldId id="264" r:id="rId9"/>
    <p:sldId id="265" r:id="rId10"/>
    <p:sldId id="273" r:id="rId11"/>
    <p:sldId id="274" r:id="rId12"/>
    <p:sldId id="275" r:id="rId13"/>
    <p:sldId id="278" r:id="rId14"/>
    <p:sldId id="266" r:id="rId15"/>
    <p:sldId id="268" r:id="rId16"/>
    <p:sldId id="269" r:id="rId17"/>
    <p:sldId id="270" r:id="rId18"/>
    <p:sldId id="271" r:id="rId19"/>
    <p:sldId id="272" r:id="rId20"/>
    <p:sldId id="276" r:id="rId21"/>
    <p:sldId id="277" r:id="rId22"/>
    <p:sldId id="282" r:id="rId23"/>
    <p:sldId id="280" r:id="rId24"/>
    <p:sldId id="279" r:id="rId25"/>
    <p:sldId id="28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viewProps" Target="viewProp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presProps" Target="presProps.xml" /><Relationship Id="rId30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67BCC-9DD5-C142-A7F3-A5712A0A55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C61F9E-EF2A-8348-8B93-DD583C4CFB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979367-D2B2-B342-A48E-C70200C58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08700-7781-F047-8D18-A97551458499}" type="datetimeFigureOut">
              <a:rPr lang="en-US"/>
              <a:t>4/26/2019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243BD-CC5C-B344-95B2-75A6EF34A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922F4-E6E8-B542-8608-63C2C2E94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C7247-989A-1B48-977D-AEB078A76AD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288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877F5-A5A7-8C41-9EDE-4A8696236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491956-CC68-1A4D-B7A9-F0E43ED7E2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0F871-E28D-DA49-9554-84F46E2E0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08700-7781-F047-8D18-A97551458499}" type="datetimeFigureOut">
              <a:rPr lang="en-US"/>
              <a:t>4/26/2019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C7277-1D93-F040-96FC-AF38A7DDF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0CD8E-F6DE-1A4E-88F2-93CDE88A7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C7247-989A-1B48-977D-AEB078A76AD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306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CC144B-824D-F84D-81CF-9EBA94D8E4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78BCB1-D1B6-5547-A2DA-4F4D614841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15FEB-135B-B54D-87C2-E5CCA3D75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08700-7781-F047-8D18-A97551458499}" type="datetimeFigureOut">
              <a:rPr lang="en-US"/>
              <a:t>4/26/2019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E8F37-619B-ED47-A482-59AA7BDDE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B4BB83-3128-7B47-9CB7-2833004D3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C7247-989A-1B48-977D-AEB078A76AD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374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F830B-201F-E042-9C0B-A796CF1F7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C7B26-2FA0-8442-AB6D-FE0AC3632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B9561-C3CC-B54A-A8ED-67A683FBB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08700-7781-F047-8D18-A97551458499}" type="datetimeFigureOut">
              <a:rPr lang="en-US"/>
              <a:t>4/26/2019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D02B7-21D8-174A-B280-E4D568F62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EADE2-4384-6647-9560-22E707104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C7247-989A-1B48-977D-AEB078A76AD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606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8E386-B194-7E4F-98BD-0CAA427B9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4CFD3-92A5-4445-B8F7-B3502452A7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9946C-18F1-EF49-880F-7C4AD8C41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08700-7781-F047-8D18-A97551458499}" type="datetimeFigureOut">
              <a:rPr lang="en-US"/>
              <a:t>4/26/2019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BDF8E-1B08-4D43-9E86-64AF21FEE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790BC-F86D-8D44-8BD1-FA5B129B4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C7247-989A-1B48-977D-AEB078A76AD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132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5246B-F887-5445-9380-37BD12A4E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2FB8B-7314-6B4A-8E0C-521D7014A5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5566EA-8DAD-5F43-BB3E-2FC9406EE2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5673-5574-3645-9B21-3C511E962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08700-7781-F047-8D18-A97551458499}" type="datetimeFigureOut">
              <a:rPr lang="en-US"/>
              <a:t>4/26/2019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7E78F0-D1EB-7346-8144-F6DD168B2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0E1F3F-129E-F341-AE61-5069E39FD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C7247-989A-1B48-977D-AEB078A76AD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645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84104-76A1-8248-B222-236881191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EE827-1F77-3844-A10C-A45511BAE6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E29AD7-2130-9D4A-8322-6A5BEA43F5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F5E656-8300-E443-A9AF-0AB75B926B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A1EBA5-4D64-8E41-9D5C-85C7260BB2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94D32C-D958-204C-A70A-02C03D40F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08700-7781-F047-8D18-A97551458499}" type="datetimeFigureOut">
              <a:rPr lang="en-US"/>
              <a:t>4/26/2019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626B78-5DF1-404D-A362-442E176A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D4D4AD-65C3-0B42-B169-B060325EF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C7247-989A-1B48-977D-AEB078A76AD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860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69E6A-584E-1247-ACCD-D20B189EE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D44418-51B4-B84C-A3A2-2FDB3AB51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08700-7781-F047-8D18-A97551458499}" type="datetimeFigureOut">
              <a:rPr lang="en-US"/>
              <a:t>4/26/2019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B8174C-B6EC-AA41-941F-679EDBB14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0F85A3-1DD9-234D-9F5A-97680CD27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C7247-989A-1B48-977D-AEB078A76AD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862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E0745B-E6AA-CE46-A404-8C0C950BE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08700-7781-F047-8D18-A97551458499}" type="datetimeFigureOut">
              <a:rPr lang="en-US"/>
              <a:t>4/26/2019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157A75-DA2E-3E4B-A405-0AA34B243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1FD97A-A3CF-2D4A-A2EE-2C8373F59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C7247-989A-1B48-977D-AEB078A76AD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01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D7324-BB5F-C943-916C-B65A0D565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DC03A-FE6A-DF47-9330-333C3EA2D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6B8F9B-C2EE-0E42-9829-6441A1C5AB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4C3EB5-8FC6-824D-8DF3-2688D627E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08700-7781-F047-8D18-A97551458499}" type="datetimeFigureOut">
              <a:rPr lang="en-US"/>
              <a:t>4/26/2019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B2128F-A5DC-E74B-B151-64C314095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5E2CB7-DB82-5E4A-98DD-CE5C1C9FC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C7247-989A-1B48-977D-AEB078A76AD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99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E738D-D7A6-7F47-8EA9-1A5EAD294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7B4953-6E6E-6440-B827-3321EC2D9C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FC17A8-448A-894F-A27A-624F69ECB0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79B8F2-F551-364A-8CE2-87FED4C85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08700-7781-F047-8D18-A97551458499}" type="datetimeFigureOut">
              <a:rPr lang="en-US"/>
              <a:t>4/26/2019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E15227-74EA-4E4F-9F1E-14BDD8E1B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B1AF61-330F-3E45-A9CF-F6112FB1A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C7247-989A-1B48-977D-AEB078A76AD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335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9F3BD0-0085-8547-983A-EE03733A3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F72443-C505-D045-BCE5-F6CD0ED7B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B94060-B29A-9742-98E2-94213F4EAB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08700-7781-F047-8D18-A97551458499}" type="datetimeFigureOut">
              <a:rPr lang="en-US"/>
              <a:t>4/26/2019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D6F3F-0AA7-4C4D-8F9F-BAEA78E853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B0C26-CF52-D64F-BB5B-53A3F770C1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0C7247-989A-1B48-977D-AEB078A76AD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673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 /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 /><Relationship Id="rId2" Type="http://schemas.openxmlformats.org/officeDocument/2006/relationships/image" Target="../media/image13.jpe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5.jpeg" 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 /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 /><Relationship Id="rId1" Type="http://schemas.openxmlformats.org/officeDocument/2006/relationships/slideLayout" Target="../slideLayouts/slideLayout2.xml" 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2E46E-8DBD-6B4A-ABA1-3FE80DC55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4062" y="365125"/>
            <a:ext cx="9024937" cy="2349500"/>
          </a:xfrm>
        </p:spPr>
        <p:txBody>
          <a:bodyPr>
            <a:normAutofit fontScale="90000"/>
          </a:bodyPr>
          <a:lstStyle/>
          <a:p>
            <a:r>
              <a:rPr lang="en-IN" sz="8000"/>
              <a:t>HUMAN BLOOD GROUP</a:t>
            </a:r>
            <a:br>
              <a:rPr lang="en-IN" sz="8000"/>
            </a:br>
            <a:r>
              <a:rPr lang="en-IN" sz="8000"/>
              <a:t>.        SYSTEM</a:t>
            </a:r>
            <a:endParaRPr lang="en-US" sz="8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53C6B-129C-9048-98A5-63CBA6175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97969"/>
            <a:ext cx="9901238" cy="3378994"/>
          </a:xfrm>
        </p:spPr>
        <p:txBody>
          <a:bodyPr>
            <a:normAutofit/>
          </a:bodyPr>
          <a:lstStyle/>
          <a:p>
            <a:r>
              <a:rPr lang="en-IN" sz="6600"/>
              <a:t>Karl land steiner</a:t>
            </a:r>
            <a:endParaRPr lang="en-US" sz="6600"/>
          </a:p>
        </p:txBody>
      </p:sp>
    </p:spTree>
    <p:extLst>
      <p:ext uri="{BB962C8B-B14F-4D97-AF65-F5344CB8AC3E}">
        <p14:creationId xmlns:p14="http://schemas.microsoft.com/office/powerpoint/2010/main" val="2176384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D9CEB-AA95-0B48-A304-CF5D38F3F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B cells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F7078-5E21-314A-B37F-84D8FA5BA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They are B lymphocytes
Type of white blood cells</a:t>
            </a:r>
          </a:p>
          <a:p>
            <a:r>
              <a:rPr lang="en-IN"/>
              <a:t>They controls the human immune systems</a:t>
            </a: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F7AB377-62CF-704C-8E78-1609808900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306" y="3759993"/>
            <a:ext cx="2362200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910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188A0-3DB1-AE47-BE7A-7293A6A03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T cells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7281C-13A6-EF45-A882-B889DDCCB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T lymphocytes</a:t>
            </a:r>
          </a:p>
          <a:p>
            <a:r>
              <a:rPr lang="en-IN"/>
              <a:t>They are called helper cells</a:t>
            </a:r>
          </a:p>
          <a:p>
            <a:r>
              <a:rPr lang="en-IN"/>
              <a:t>Two types</a:t>
            </a:r>
          </a:p>
          <a:p>
            <a:r>
              <a:rPr lang="en-IN"/>
              <a:t>1:CD4+ T helper cells</a:t>
            </a:r>
          </a:p>
          <a:p>
            <a:r>
              <a:rPr lang="en-IN"/>
              <a:t>2:CD8+ T helper cells</a:t>
            </a:r>
          </a:p>
          <a:p>
            <a:r>
              <a:rPr lang="en-IN"/>
              <a:t>CD4+cells active other cells to respond to antigen</a:t>
            </a:r>
          </a:p>
          <a:p>
            <a:r>
              <a:rPr lang="en-IN"/>
              <a:t>CD8+ cells killed the infected target cells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018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D0802-9906-8A4B-99E3-FFE8D626C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BABCC47-F247-864B-8197-FF16F69489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487" y="1915319"/>
            <a:ext cx="6677025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282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174EC-D08E-C043-AC02-6201DEB73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Memory cells</a:t>
            </a:r>
            <a:br>
              <a:rPr lang="en-IN"/>
            </a:b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8896B3A-6D00-654F-92D4-7AFA037020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050" y="2729706"/>
            <a:ext cx="2247900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790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AA500-D6BD-9C4D-A98E-7A45ECBC5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Shapes of different antibodies</a:t>
            </a: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303571D-B0CB-704B-94AA-B544C226C4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2274" y="1825625"/>
            <a:ext cx="578745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9632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94809-821A-8343-898B-40DB4EC3F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What is antibody and antigen?</a:t>
            </a: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70C1D6D-6F84-6D44-9D9D-EF491FC1B8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900" y="3029744"/>
            <a:ext cx="23622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385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E1FF3-1EF3-AC49-A87B-FB52E3BDC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A26D8-14DE-5F41-A230-F8DFFCA74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Antigen:substances that stimulate the immune system to produce anti bodies</a:t>
            </a:r>
          </a:p>
          <a:p>
            <a:r>
              <a:rPr lang="en-IN"/>
              <a:t>Antibidy: antibodies are immunoglobins. they are in Y shaped in structure </a:t>
            </a:r>
          </a:p>
          <a:p>
            <a:r>
              <a:rPr lang="en-IN"/>
              <a:t>They produces B cells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0557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3CCBB-7430-0F4B-9F36-3C98BA81F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Structure of antibody</a:t>
            </a: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BA1C0BB-A756-E749-ACA1-3CA1D3EB35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137" y="2777331"/>
            <a:ext cx="3133725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4636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B0197-3BEA-064B-AA29-B6ED0EEFC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Structure of antigen</a:t>
            </a: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098FB20-9542-8349-987F-74AF50F9E9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137" y="2510631"/>
            <a:ext cx="3895725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5400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F2CB4-21AF-9D46-A65E-AE046C5F7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ABO BLOOD GROUP SYSTEM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80BA0-307A-FC4F-8897-89D8BE5C8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TYPES of blood groups
A: iAiA (or)iAi</a:t>
            </a:r>
          </a:p>
          <a:p>
            <a:r>
              <a:rPr lang="en-IN"/>
              <a:t>B:iBiB(or)iBi</a:t>
            </a:r>
          </a:p>
          <a:p>
            <a:r>
              <a:rPr lang="en-IN"/>
              <a:t>AB:iAiB</a:t>
            </a:r>
          </a:p>
          <a:p>
            <a:r>
              <a:rPr lang="en-IN"/>
              <a:t>O: iOiO(or) ii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670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13063-7E6C-5745-AFEA-F7E0785F8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75" y="0"/>
            <a:ext cx="4750594" cy="2024063"/>
          </a:xfrm>
        </p:spPr>
        <p:txBody>
          <a:bodyPr>
            <a:normAutofit/>
          </a:bodyPr>
          <a:lstStyle/>
          <a:p>
            <a:r>
              <a:rPr lang="en-IN" sz="8000"/>
              <a:t>Agenda</a:t>
            </a:r>
            <a:endParaRPr lang="en-US" sz="8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A8928-685C-E449-B1D3-8209503E6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6000"/>
              <a:t>  Rh factor</a:t>
            </a:r>
          </a:p>
          <a:p>
            <a:r>
              <a:rPr lang="en-IN" sz="6000"/>
              <a:t>Rh antigenS</a:t>
            </a:r>
          </a:p>
          <a:p>
            <a:r>
              <a:rPr lang="en-IN" sz="6000"/>
              <a:t>Antibodies in Rh antigens</a:t>
            </a:r>
          </a:p>
          <a:p>
            <a:r>
              <a:rPr lang="en-IN" sz="6000"/>
              <a:t>Frequencies of rh genes</a:t>
            </a:r>
          </a:p>
          <a:p>
            <a:r>
              <a:rPr lang="en-IN" sz="6000"/>
              <a:t>ABO blood group system</a:t>
            </a:r>
          </a:p>
          <a:p>
            <a:pPr marL="0" indent="0">
              <a:buNone/>
            </a:pPr>
            <a:endParaRPr lang="en-US" sz="6000"/>
          </a:p>
        </p:txBody>
      </p:sp>
    </p:spTree>
    <p:extLst>
      <p:ext uri="{BB962C8B-B14F-4D97-AF65-F5344CB8AC3E}">
        <p14:creationId xmlns:p14="http://schemas.microsoft.com/office/powerpoint/2010/main" val="34321618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B7A17-6EBA-DA4A-9BE6-CD25B2CA5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Allele form of blood groups</a:t>
            </a:r>
            <a:br>
              <a:rPr lang="en-IN"/>
            </a:b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A77E336-AD4F-444F-93E3-162EB8DEB4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725" y="2920206"/>
            <a:ext cx="2114550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6683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6E779-7CB7-5245-9F48-07102278F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Blood grouping</a:t>
            </a:r>
            <a:br>
              <a:rPr lang="en-IN"/>
            </a:b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573A50A-C695-7144-A0F6-BAFD1F6A45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2286794"/>
            <a:ext cx="457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4110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38595-9A6C-1B4E-B5F8-907F30F96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Antiserums</a:t>
            </a:r>
            <a:br>
              <a:rPr lang="en-IN"/>
            </a:b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41C1F14-5510-7B41-99D8-00F585FE99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3264319" cy="4351338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965C14DF-E3D0-3347-A549-4314190CB1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835" y="1529291"/>
            <a:ext cx="4065017" cy="5418667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EBCF3DB6-F38B-E946-B0DE-28E06B9C60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9852" y="1529291"/>
            <a:ext cx="4065017" cy="541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5602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69088-F737-2E4B-B856-D806D2302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B+ve and B-ve blood groups</a:t>
            </a: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46EC393-4F94-344B-B393-95060FB12E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840" y="1825625"/>
            <a:ext cx="326431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2942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76D01-1933-CF46-A266-E23AD23B4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5BCEE-03B6-A045-A69E-3B06AACA6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6600" u="sng">
                <a:solidFill>
                  <a:srgbClr val="FF0000"/>
                </a:solidFill>
              </a:rPr>
              <a:t> Any questions</a:t>
            </a:r>
            <a:endParaRPr lang="en-US" sz="6600" u="sng">
              <a:solidFill>
                <a:srgbClr val="FF0000"/>
              </a:solidFill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BB9D8A8-96A4-CD45-B555-AF4D55587C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456" y="3333749"/>
            <a:ext cx="3390900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3955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53CD1-5C74-4045-9CDE-DAB2F8D6C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580A4-A9A3-C549-8C42-D6C364E94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9600">
                <a:solidFill>
                  <a:srgbClr val="00B0F0"/>
                </a:solidFill>
              </a:rPr>
              <a:t>Thankyou</a:t>
            </a:r>
            <a:endParaRPr lang="en-US" sz="960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3368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56045-23F2-4946-BE9E-158B6DAE4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Karl landsteiner</a:t>
            </a: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9AD904E-8AFB-B04D-9BB6-7797A706FD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554" y="1825625"/>
            <a:ext cx="290089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488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D3575-4A36-8148-838F-1E2246B92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Rh factor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AD712-781B-A043-B982-7DA3670B0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An antigen present on the surface of red blood cells</a:t>
            </a:r>
          </a:p>
          <a:p>
            <a:r>
              <a:rPr lang="en-IN"/>
              <a:t>It can be positive or negative</a:t>
            </a:r>
          </a:p>
          <a:p>
            <a:r>
              <a:rPr lang="en-IN"/>
              <a:t>Rh stands for Rhesus monkey</a:t>
            </a:r>
          </a:p>
          <a:p>
            <a:r>
              <a:rPr lang="en-IN"/>
              <a:t>1940 Karl landsteiner in rabbits and guinea pigs 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613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F1340-EE79-C141-B05F-C55782220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Antigen injecting experiment</a:t>
            </a:r>
            <a:br>
              <a:rPr lang="en-IN"/>
            </a:b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23736AF-F618-8D4C-B6F9-FCDE44F05B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750" y="3077369"/>
            <a:ext cx="2476500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979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B63E3-7B07-8A4F-9907-6487B3BEB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Rh antigens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37262-1E71-B44B-8893-8E4858380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Rh D C E c and e</a:t>
            </a:r>
          </a:p>
          <a:p>
            <a:r>
              <a:rPr lang="en-IN"/>
              <a:t>Rh antigens are 97% identical</a:t>
            </a:r>
          </a:p>
          <a:p>
            <a:r>
              <a:rPr lang="en-IN"/>
              <a:t>Especially RhD antigen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885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1794A-1F76-B940-9531-E8A6B8A35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Frequency of Rh antigens</a:t>
            </a:r>
            <a:br>
              <a:rPr lang="en-IN"/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3A846-A4BA-8A40-8269-5746D6E93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D:99%</a:t>
            </a:r>
          </a:p>
          <a:p>
            <a:r>
              <a:rPr lang="en-IN"/>
              <a:t>C:93%</a:t>
            </a:r>
          </a:p>
          <a:p>
            <a:r>
              <a:rPr lang="en-IN"/>
              <a:t>E:39%</a:t>
            </a:r>
          </a:p>
          <a:p>
            <a:r>
              <a:rPr lang="en-IN"/>
              <a:t>C:47%</a:t>
            </a:r>
          </a:p>
          <a:p>
            <a:r>
              <a:rPr lang="en-IN"/>
              <a:t>e:96%</a:t>
            </a:r>
          </a:p>
          <a:p>
            <a:r>
              <a:rPr lang="en-IN"/>
              <a:t>Identical to the human beings</a:t>
            </a:r>
          </a:p>
          <a:p>
            <a:r>
              <a:rPr lang="en-IN"/>
              <a:t>Fitst discovered from Rhesus monkey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043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8F3F1-334A-614D-BB0B-7C28516CE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Rhesus monkey</a:t>
            </a:r>
            <a:br>
              <a:rPr lang="en-IN"/>
            </a:b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A3925AB-2517-8643-AD26-827BFF3F29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31" y="1825625"/>
            <a:ext cx="435133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449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A595F-15D4-4E45-B397-DB347C936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Antibodies in Rh anti gens</a:t>
            </a:r>
            <a:br>
              <a:rPr lang="en-IN"/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4A554-E4E5-BF4A-A6BA-CBAFB72F0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Mainly igM and rarely igG</a:t>
            </a:r>
          </a:p>
          <a:p>
            <a:r>
              <a:rPr lang="en-IN"/>
              <a:t>igM: immunoglobin M</a:t>
            </a:r>
          </a:p>
          <a:p>
            <a:r>
              <a:rPr lang="en-IN"/>
              <a:t>igG:   immunoglobin G</a:t>
            </a:r>
          </a:p>
          <a:p>
            <a:r>
              <a:rPr lang="en-IN"/>
              <a:t>igM presents in B cells and controlled the B cells activation</a:t>
            </a:r>
          </a:p>
          <a:p>
            <a:r>
              <a:rPr lang="en-IN"/>
              <a:t>igG present/ found in the blood circulation</a:t>
            </a:r>
          </a:p>
          <a:p>
            <a:r>
              <a:rPr lang="en-IN"/>
              <a:t>IgG is responsible for serum production</a:t>
            </a:r>
          </a:p>
          <a:p>
            <a:endParaRPr lang="en-IN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674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25</Slides>
  <Notes>0</Notes>
  <HiddenSlides>1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HUMAN BLOOD GROUP .        SYSTEM</vt:lpstr>
      <vt:lpstr>Agenda</vt:lpstr>
      <vt:lpstr>Karl landsteiner</vt:lpstr>
      <vt:lpstr>Rh factor</vt:lpstr>
      <vt:lpstr>Antigen injecting experiment </vt:lpstr>
      <vt:lpstr>Rh antigens</vt:lpstr>
      <vt:lpstr>Frequency of Rh antigens </vt:lpstr>
      <vt:lpstr>Rhesus monkey </vt:lpstr>
      <vt:lpstr>Antibodies in Rh anti gens </vt:lpstr>
      <vt:lpstr>B cells</vt:lpstr>
      <vt:lpstr>T cells</vt:lpstr>
      <vt:lpstr>PowerPoint Presentation</vt:lpstr>
      <vt:lpstr>Memory cells </vt:lpstr>
      <vt:lpstr>Shapes of different antibodies</vt:lpstr>
      <vt:lpstr>What is antibody and antigen?</vt:lpstr>
      <vt:lpstr>PowerPoint Presentation</vt:lpstr>
      <vt:lpstr>Structure of antibody</vt:lpstr>
      <vt:lpstr>Structure of antigen</vt:lpstr>
      <vt:lpstr>ABO BLOOD GROUP SYSTEM</vt:lpstr>
      <vt:lpstr>Allele form of blood groups </vt:lpstr>
      <vt:lpstr>Blood grouping </vt:lpstr>
      <vt:lpstr>Antiserums </vt:lpstr>
      <vt:lpstr>B+ve and B-ve blood groups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Blood grouping </dc:title>
  <dc:creator>PurushothamReddy Samaseni</dc:creator>
  <cp:lastModifiedBy>PurushothamReddy Samaseni</cp:lastModifiedBy>
  <cp:revision>6</cp:revision>
  <dcterms:created xsi:type="dcterms:W3CDTF">2019-04-25T14:07:26Z</dcterms:created>
  <dcterms:modified xsi:type="dcterms:W3CDTF">2019-04-26T10:54:07Z</dcterms:modified>
</cp:coreProperties>
</file>