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72" r:id="rId4"/>
    <p:sldId id="258" r:id="rId5"/>
    <p:sldId id="257" r:id="rId6"/>
    <p:sldId id="259" r:id="rId7"/>
    <p:sldId id="260" r:id="rId8"/>
    <p:sldId id="262" r:id="rId9"/>
    <p:sldId id="263" r:id="rId10"/>
    <p:sldId id="266" r:id="rId11"/>
    <p:sldId id="27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948CE-F531-4FCF-8E94-2BA1482DC648}" type="datetimeFigureOut">
              <a:rPr lang="en-US" smtClean="0"/>
              <a:t>7/31/2018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1D5F1-88E0-4A05-B8DE-333F62A7F5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186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A1D5F1-88E0-4A05-B8DE-333F62A7F5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11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4C454-BD66-4F30-A038-56C1595E3340}" type="datetimeFigureOut">
              <a:rPr lang="en-US" smtClean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4E7F-8B33-409A-BC4A-C554BB7CE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9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4C454-BD66-4F30-A038-56C1595E3340}" type="datetimeFigureOut">
              <a:rPr lang="en-US" smtClean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4E7F-8B33-409A-BC4A-C554BB7CE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91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4C454-BD66-4F30-A038-56C1595E3340}" type="datetimeFigureOut">
              <a:rPr lang="en-US" smtClean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4E7F-8B33-409A-BC4A-C554BB7CE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2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4C454-BD66-4F30-A038-56C1595E3340}" type="datetimeFigureOut">
              <a:rPr lang="en-US" smtClean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4E7F-8B33-409A-BC4A-C554BB7CE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6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4C454-BD66-4F30-A038-56C1595E3340}" type="datetimeFigureOut">
              <a:rPr lang="en-US" smtClean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4E7F-8B33-409A-BC4A-C554BB7CE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53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4C454-BD66-4F30-A038-56C1595E3340}" type="datetimeFigureOut">
              <a:rPr lang="en-US" smtClean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4E7F-8B33-409A-BC4A-C554BB7CE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72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4C454-BD66-4F30-A038-56C1595E3340}" type="datetimeFigureOut">
              <a:rPr lang="en-US" smtClean="0"/>
              <a:t>7/31/2018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4E7F-8B33-409A-BC4A-C554BB7CE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02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4C454-BD66-4F30-A038-56C1595E3340}" type="datetimeFigureOut">
              <a:rPr lang="en-US" smtClean="0"/>
              <a:t>7/31/2018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4E7F-8B33-409A-BC4A-C554BB7CE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508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4C454-BD66-4F30-A038-56C1595E3340}" type="datetimeFigureOut">
              <a:rPr lang="en-US" smtClean="0"/>
              <a:t>7/31/2018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4E7F-8B33-409A-BC4A-C554BB7CE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33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4C454-BD66-4F30-A038-56C1595E3340}" type="datetimeFigureOut">
              <a:rPr lang="en-US" smtClean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4E7F-8B33-409A-BC4A-C554BB7CE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4C454-BD66-4F30-A038-56C1595E3340}" type="datetimeFigureOut">
              <a:rPr lang="en-US" smtClean="0"/>
              <a:t>7/31/2018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4E7F-8B33-409A-BC4A-C554BB7CE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4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4C454-BD66-4F30-A038-56C1595E3340}" type="datetimeFigureOut">
              <a:rPr lang="en-US" smtClean="0"/>
              <a:t>7/31/2018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C4E7F-8B33-409A-BC4A-C554BB7CE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Outbrain Click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Prediction</a:t>
            </a:r>
            <a:b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22656" y="3729243"/>
            <a:ext cx="75466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Team : 3</a:t>
            </a:r>
          </a:p>
          <a:p>
            <a:endParaRPr lang="en-US" sz="2400" b="1" dirty="0" smtClean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Mitesh Ghatnekar</a:t>
            </a:r>
          </a:p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Sanjoy Malik</a:t>
            </a:r>
          </a:p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+mj-lt"/>
              </a:rPr>
              <a:t>Rajesh Sajjanar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801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Shape Of Data on </a:t>
            </a:r>
            <a:r>
              <a:rPr lang="en-US" dirty="0" err="1" smtClean="0"/>
              <a:t>PageViews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8"/>
            <a:ext cx="3512127" cy="43513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rgbClr val="FFC000"/>
                </a:solidFill>
                <a:latin typeface="+mj-lt"/>
              </a:rPr>
              <a:t>A</a:t>
            </a:r>
            <a:r>
              <a:rPr lang="en-US" sz="1200" b="1" dirty="0" smtClean="0">
                <a:solidFill>
                  <a:srgbClr val="FFC000"/>
                </a:solidFill>
                <a:latin typeface="+mj-lt"/>
              </a:rPr>
              <a:t>nalyze </a:t>
            </a:r>
            <a:r>
              <a:rPr lang="en-US" sz="1200" b="1" dirty="0">
                <a:solidFill>
                  <a:srgbClr val="FFC000"/>
                </a:solidFill>
                <a:latin typeface="+mj-lt"/>
              </a:rPr>
              <a:t>the frequency of page views across different platforms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2793999"/>
            <a:ext cx="3499428" cy="223824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33900" y="1690688"/>
            <a:ext cx="3512127" cy="43513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rgbClr val="FFC000"/>
                </a:solidFill>
                <a:latin typeface="+mj-lt"/>
              </a:rPr>
              <a:t>Analyze how traffic sources is related to accessing a page online.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13" y="2793998"/>
            <a:ext cx="3495813" cy="223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5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 of AD’s for a particular display in decreasing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As </a:t>
            </a:r>
            <a:r>
              <a:rPr lang="en-US" dirty="0"/>
              <a:t>we are using display_id in this scenario and not </a:t>
            </a:r>
            <a:r>
              <a:rPr lang="en-US" dirty="0" err="1"/>
              <a:t>document_id</a:t>
            </a:r>
            <a:r>
              <a:rPr lang="en-US" dirty="0"/>
              <a:t> , we will be taking Promoted content and all the other files to create a single unified file, to take as many features as we can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441771"/>
              </p:ext>
            </p:extLst>
          </p:nvPr>
        </p:nvGraphicFramePr>
        <p:xfrm>
          <a:off x="3710194" y="3261655"/>
          <a:ext cx="2385806" cy="1670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077">
                  <a:extLst>
                    <a:ext uri="{9D8B030D-6E8A-4147-A177-3AD203B41FA5}">
                      <a16:colId xmlns:a16="http://schemas.microsoft.com/office/drawing/2014/main" val="3357399836"/>
                    </a:ext>
                  </a:extLst>
                </a:gridCol>
                <a:gridCol w="1515729">
                  <a:extLst>
                    <a:ext uri="{9D8B030D-6E8A-4147-A177-3AD203B41FA5}">
                      <a16:colId xmlns:a16="http://schemas.microsoft.com/office/drawing/2014/main" val="3899681780"/>
                    </a:ext>
                  </a:extLst>
                </a:gridCol>
              </a:tblGrid>
              <a:tr h="283425">
                <a:tc gridSpan="2"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events_csv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210782"/>
                  </a:ext>
                </a:extLst>
              </a:tr>
              <a:tr h="231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display_id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Single valued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843845"/>
                  </a:ext>
                </a:extLst>
              </a:tr>
              <a:tr h="231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uuid</a:t>
                      </a:r>
                      <a:endParaRPr lang="en-US" sz="12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Single valued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4403528"/>
                  </a:ext>
                </a:extLst>
              </a:tr>
              <a:tr h="231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document_id</a:t>
                      </a:r>
                      <a:endParaRPr lang="en-US" sz="12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Single valued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0248485"/>
                  </a:ext>
                </a:extLst>
              </a:tr>
              <a:tr h="231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timestamp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Single valued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26693"/>
                  </a:ext>
                </a:extLst>
              </a:tr>
              <a:tr h="231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platform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Single valued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7531564"/>
                  </a:ext>
                </a:extLst>
              </a:tr>
              <a:tr h="231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geo_location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Multi-valued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253492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187075"/>
              </p:ext>
            </p:extLst>
          </p:nvPr>
        </p:nvGraphicFramePr>
        <p:xfrm>
          <a:off x="838200" y="3261655"/>
          <a:ext cx="2385806" cy="945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077">
                  <a:extLst>
                    <a:ext uri="{9D8B030D-6E8A-4147-A177-3AD203B41FA5}">
                      <a16:colId xmlns:a16="http://schemas.microsoft.com/office/drawing/2014/main" val="3357399836"/>
                    </a:ext>
                  </a:extLst>
                </a:gridCol>
                <a:gridCol w="1515729">
                  <a:extLst>
                    <a:ext uri="{9D8B030D-6E8A-4147-A177-3AD203B41FA5}">
                      <a16:colId xmlns:a16="http://schemas.microsoft.com/office/drawing/2014/main" val="389968178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clicks_train.csv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210782"/>
                  </a:ext>
                </a:extLst>
              </a:tr>
              <a:tr h="2237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display_id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valued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843845"/>
                  </a:ext>
                </a:extLst>
              </a:tr>
              <a:tr h="2237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ad_id</a:t>
                      </a:r>
                      <a:endParaRPr lang="en-US" sz="11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valued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3514467"/>
                  </a:ext>
                </a:extLst>
              </a:tr>
              <a:tr h="2237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clicked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valued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440352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504037"/>
              </p:ext>
            </p:extLst>
          </p:nvPr>
        </p:nvGraphicFramePr>
        <p:xfrm>
          <a:off x="6446336" y="3261655"/>
          <a:ext cx="2385806" cy="1616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077">
                  <a:extLst>
                    <a:ext uri="{9D8B030D-6E8A-4147-A177-3AD203B41FA5}">
                      <a16:colId xmlns:a16="http://schemas.microsoft.com/office/drawing/2014/main" val="3357399836"/>
                    </a:ext>
                  </a:extLst>
                </a:gridCol>
                <a:gridCol w="1515729">
                  <a:extLst>
                    <a:ext uri="{9D8B030D-6E8A-4147-A177-3AD203B41FA5}">
                      <a16:colId xmlns:a16="http://schemas.microsoft.com/office/drawing/2014/main" val="389968178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page_views_sample.csv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210782"/>
                  </a:ext>
                </a:extLst>
              </a:tr>
              <a:tr h="22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uuid</a:t>
                      </a:r>
                      <a:endParaRPr lang="en-US" sz="11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valued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843845"/>
                  </a:ext>
                </a:extLst>
              </a:tr>
              <a:tr h="22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document_id</a:t>
                      </a:r>
                      <a:endParaRPr lang="en-US" sz="11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valued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4403528"/>
                  </a:ext>
                </a:extLst>
              </a:tr>
              <a:tr h="22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timestamp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valued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0248485"/>
                  </a:ext>
                </a:extLst>
              </a:tr>
              <a:tr h="22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valued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26693"/>
                  </a:ext>
                </a:extLst>
              </a:tr>
              <a:tr h="22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geo_location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Multi-valued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7531564"/>
                  </a:ext>
                </a:extLst>
              </a:tr>
              <a:tr h="22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traffic_source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valued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253492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775307"/>
              </p:ext>
            </p:extLst>
          </p:nvPr>
        </p:nvGraphicFramePr>
        <p:xfrm>
          <a:off x="9318330" y="3261655"/>
          <a:ext cx="2385806" cy="1169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077">
                  <a:extLst>
                    <a:ext uri="{9D8B030D-6E8A-4147-A177-3AD203B41FA5}">
                      <a16:colId xmlns:a16="http://schemas.microsoft.com/office/drawing/2014/main" val="3357399836"/>
                    </a:ext>
                  </a:extLst>
                </a:gridCol>
                <a:gridCol w="1515729">
                  <a:extLst>
                    <a:ext uri="{9D8B030D-6E8A-4147-A177-3AD203B41FA5}">
                      <a16:colId xmlns:a16="http://schemas.microsoft.com/office/drawing/2014/main" val="389968178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documents_meta.csv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210782"/>
                  </a:ext>
                </a:extLst>
              </a:tr>
              <a:tr h="2237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document_id</a:t>
                      </a:r>
                      <a:endParaRPr lang="en-US" sz="11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valued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843845"/>
                  </a:ext>
                </a:extLst>
              </a:tr>
              <a:tr h="2237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valued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3514467"/>
                  </a:ext>
                </a:extLst>
              </a:tr>
              <a:tr h="2237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publisher_id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valued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4403528"/>
                  </a:ext>
                </a:extLst>
              </a:tr>
              <a:tr h="2237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publish_time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valued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024848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70698"/>
              </p:ext>
            </p:extLst>
          </p:nvPr>
        </p:nvGraphicFramePr>
        <p:xfrm>
          <a:off x="838200" y="5337859"/>
          <a:ext cx="2385806" cy="1169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077">
                  <a:extLst>
                    <a:ext uri="{9D8B030D-6E8A-4147-A177-3AD203B41FA5}">
                      <a16:colId xmlns:a16="http://schemas.microsoft.com/office/drawing/2014/main" val="3357399836"/>
                    </a:ext>
                  </a:extLst>
                </a:gridCol>
                <a:gridCol w="1515729">
                  <a:extLst>
                    <a:ext uri="{9D8B030D-6E8A-4147-A177-3AD203B41FA5}">
                      <a16:colId xmlns:a16="http://schemas.microsoft.com/office/drawing/2014/main" val="389968178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promoted_content.csv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210782"/>
                  </a:ext>
                </a:extLst>
              </a:tr>
              <a:tr h="2237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ad_id</a:t>
                      </a:r>
                      <a:endParaRPr lang="en-US" sz="11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valued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843845"/>
                  </a:ext>
                </a:extLst>
              </a:tr>
              <a:tr h="2237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document_id</a:t>
                      </a:r>
                      <a:endParaRPr lang="en-US" sz="11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valued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3514467"/>
                  </a:ext>
                </a:extLst>
              </a:tr>
              <a:tr h="2237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campaign_id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valued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4403528"/>
                  </a:ext>
                </a:extLst>
              </a:tr>
              <a:tr h="2237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advertiser_id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valued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0248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83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154475"/>
            <a:ext cx="10390909" cy="17235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{'display_id': ['ad_id_x'],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'98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': ['102724', '102724', '127051', '127051', '127712', '127712', '163664', '163664', '190063', '190063', '5292', '5292'],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'979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': ['233887', '68289'],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'962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': ['141596', '152140'],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367522"/>
            <a:ext cx="85136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For each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display_id</a:t>
            </a:r>
            <a:r>
              <a:rPr lang="en-US" altLang="en-US" dirty="0"/>
              <a:t> in the test set, predict a space-delimited list of 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ad_ids</a:t>
            </a:r>
            <a:r>
              <a:rPr lang="en-US" altLang="en-US" dirty="0"/>
              <a:t>, ordered by decreasing likelihood of being clicked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16" y="5080613"/>
            <a:ext cx="10734675" cy="838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38199" y="4157145"/>
            <a:ext cx="49917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Random Forest Score</a:t>
            </a:r>
          </a:p>
        </p:txBody>
      </p:sp>
    </p:spTree>
    <p:extLst>
      <p:ext uri="{BB962C8B-B14F-4D97-AF65-F5344CB8AC3E}">
        <p14:creationId xmlns:p14="http://schemas.microsoft.com/office/powerpoint/2010/main" val="46998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948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66787" y="907711"/>
            <a:ext cx="10258425" cy="5459096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42830" rIns="0" bIns="14283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+mj-lt"/>
              </a:rPr>
              <a:t>P</a:t>
            </a:r>
            <a:r>
              <a:rPr lang="en-US" sz="2400" dirty="0" smtClean="0">
                <a:latin typeface="+mj-lt"/>
              </a:rPr>
              <a:t>redict </a:t>
            </a:r>
            <a:r>
              <a:rPr lang="en-US" sz="2400" dirty="0">
                <a:latin typeface="+mj-lt"/>
              </a:rPr>
              <a:t>which pieces of content </a:t>
            </a:r>
            <a:r>
              <a:rPr lang="en-US" sz="2400" dirty="0" smtClean="0">
                <a:latin typeface="+mj-lt"/>
              </a:rPr>
              <a:t>Outbrain’s </a:t>
            </a:r>
            <a:r>
              <a:rPr lang="en-US" sz="2400" dirty="0">
                <a:latin typeface="+mj-lt"/>
              </a:rPr>
              <a:t>global base of users are likely to click </a:t>
            </a:r>
            <a:r>
              <a:rPr lang="en-US" sz="2400" dirty="0">
                <a:latin typeface="+mj-lt"/>
              </a:rPr>
              <a:t>on 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For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each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display_id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 in the test set, predict a space-delimited list of </a:t>
            </a:r>
            <a:r>
              <a:rPr lang="en-US" altLang="en-US" sz="2400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ad_ids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 ordered by decreasing likelihood of being clicked. The candidate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ad_ids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for each 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display_id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are provided in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clicks_test.csv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Note that each 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display_id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can have a different number of associated ads. 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 file should contain a header and have the following format: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 display_id,ad_id….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16874594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,66758 150083 162754 170392 172888 180797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</a:b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16874595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,8846 30609 143982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</a:b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16874596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,11430 57197 132820 153260 173005 288385 289122 289915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81801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720" y="666750"/>
            <a:ext cx="7410450" cy="58293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9330170" y="2618509"/>
            <a:ext cx="1157721" cy="263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166061" y="2249177"/>
            <a:ext cx="192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Promoted Content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99406" y="143286"/>
            <a:ext cx="11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239509" y="535132"/>
            <a:ext cx="1157721" cy="263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9014098" y="4791940"/>
            <a:ext cx="1157721" cy="263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166061" y="446417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399329" y="651161"/>
            <a:ext cx="1565544" cy="147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96855" y="233793"/>
            <a:ext cx="375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Traffic Source :  Internal/Social/Search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799406" y="3545029"/>
            <a:ext cx="3150738" cy="630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944386" y="3217261"/>
            <a:ext cx="93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28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5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9927"/>
            <a:ext cx="10515600" cy="502703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b="1" i="1" dirty="0" smtClean="0"/>
              <a:t>Describe </a:t>
            </a:r>
            <a:r>
              <a:rPr lang="en-US" b="1" i="1" dirty="0"/>
              <a:t>your pipeline : </a:t>
            </a:r>
            <a:r>
              <a:rPr lang="en-US" i="1" dirty="0"/>
              <a:t>My pipeline consisted of </a:t>
            </a:r>
            <a:r>
              <a:rPr lang="en-US" i="1" dirty="0" smtClean="0"/>
              <a:t>below</a:t>
            </a:r>
            <a:r>
              <a:rPr lang="en-US" i="1" dirty="0" smtClean="0"/>
              <a:t> </a:t>
            </a:r>
            <a:r>
              <a:rPr lang="en-US" i="1" dirty="0"/>
              <a:t>steps. </a:t>
            </a: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pPr lvl="1"/>
            <a:r>
              <a:rPr lang="en-US" i="1" dirty="0" smtClean="0"/>
              <a:t>Analysis of Data</a:t>
            </a:r>
          </a:p>
          <a:p>
            <a:pPr lvl="1"/>
            <a:r>
              <a:rPr lang="en-US" i="1" dirty="0" smtClean="0"/>
              <a:t>Visualization </a:t>
            </a:r>
            <a:r>
              <a:rPr lang="en-US" i="1" dirty="0" smtClean="0"/>
              <a:t>of Data</a:t>
            </a:r>
          </a:p>
          <a:p>
            <a:pPr lvl="1"/>
            <a:r>
              <a:rPr lang="en-US" i="1" dirty="0" smtClean="0"/>
              <a:t> Feature Extraction </a:t>
            </a:r>
          </a:p>
          <a:p>
            <a:pPr lvl="1"/>
            <a:r>
              <a:rPr lang="en-US" i="1" dirty="0" smtClean="0"/>
              <a:t>Merging </a:t>
            </a:r>
            <a:r>
              <a:rPr lang="en-US" i="1" dirty="0" err="1" smtClean="0"/>
              <a:t>Dataframes</a:t>
            </a:r>
            <a:r>
              <a:rPr lang="en-US" i="1" dirty="0" smtClean="0"/>
              <a:t> to get the final dataset with all the required features</a:t>
            </a:r>
          </a:p>
          <a:p>
            <a:pPr lvl="1"/>
            <a:r>
              <a:rPr lang="en-US" i="1" dirty="0" smtClean="0"/>
              <a:t>Extract the </a:t>
            </a:r>
            <a:r>
              <a:rPr lang="en-US" b="1" i="1" dirty="0" smtClean="0"/>
              <a:t>display_id</a:t>
            </a:r>
            <a:r>
              <a:rPr lang="en-US" i="1" dirty="0" smtClean="0"/>
              <a:t> </a:t>
            </a:r>
            <a:r>
              <a:rPr lang="en-US" i="1" dirty="0" smtClean="0"/>
              <a:t>and </a:t>
            </a:r>
            <a:r>
              <a:rPr lang="en-US" b="1" i="1" dirty="0"/>
              <a:t>a</a:t>
            </a:r>
            <a:r>
              <a:rPr lang="en-US" b="1" i="1" dirty="0" smtClean="0"/>
              <a:t>d-id</a:t>
            </a:r>
            <a:r>
              <a:rPr lang="en-US" i="1" dirty="0" smtClean="0"/>
              <a:t> ‘s in the decreasing order of likelihood of being clicked</a:t>
            </a:r>
          </a:p>
          <a:p>
            <a:pPr lvl="1"/>
            <a:r>
              <a:rPr lang="en-US" dirty="0" smtClean="0"/>
              <a:t>Split data frame </a:t>
            </a:r>
            <a:r>
              <a:rPr lang="en-US" dirty="0"/>
              <a:t>into random train and test </a:t>
            </a:r>
            <a:r>
              <a:rPr lang="en-US" dirty="0" smtClean="0"/>
              <a:t>subsets</a:t>
            </a:r>
          </a:p>
          <a:p>
            <a:pPr lvl="1"/>
            <a:r>
              <a:rPr lang="en-US" i="1" dirty="0" smtClean="0"/>
              <a:t>Train the data </a:t>
            </a:r>
            <a:r>
              <a:rPr lang="en-US" i="1" dirty="0" smtClean="0"/>
              <a:t>by ap</a:t>
            </a:r>
            <a:r>
              <a:rPr lang="en-US" i="1" dirty="0" smtClean="0"/>
              <a:t>plying </a:t>
            </a:r>
            <a:r>
              <a:rPr lang="en-US" b="1" i="1" dirty="0" err="1" smtClean="0"/>
              <a:t>RandomForest</a:t>
            </a:r>
            <a:r>
              <a:rPr lang="en-US" i="1" dirty="0" smtClean="0"/>
              <a:t> Classifier</a:t>
            </a:r>
          </a:p>
          <a:p>
            <a:pPr lvl="1"/>
            <a:r>
              <a:rPr lang="en-US" i="1" dirty="0" smtClean="0"/>
              <a:t>Fit the Model</a:t>
            </a:r>
          </a:p>
          <a:p>
            <a:pPr lvl="1"/>
            <a:r>
              <a:rPr lang="en-US" i="1" dirty="0" smtClean="0"/>
              <a:t>Predict the </a:t>
            </a:r>
            <a:r>
              <a:rPr lang="en-US" i="1" dirty="0" smtClean="0"/>
              <a:t>Result</a:t>
            </a:r>
            <a:endParaRPr lang="en-US" i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/>
              <a:t>2. Identify potential shortcomings with your current pipeline: </a:t>
            </a:r>
            <a:endParaRPr lang="en-US" b="1" i="1" dirty="0" smtClean="0"/>
          </a:p>
          <a:p>
            <a:pPr lvl="1"/>
            <a:r>
              <a:rPr lang="en-US" i="1" dirty="0" smtClean="0"/>
              <a:t> </a:t>
            </a:r>
            <a:r>
              <a:rPr lang="en-US" i="1" dirty="0" smtClean="0"/>
              <a:t>Data is huge hence, we are getting out of memory error while reading the data hence we have considered 1 million records </a:t>
            </a:r>
          </a:p>
          <a:p>
            <a:pPr lvl="1"/>
            <a:r>
              <a:rPr lang="en-US" i="1" dirty="0" smtClean="0"/>
              <a:t>Due to lack of time we are unable to apply other models</a:t>
            </a:r>
            <a:endParaRPr lang="en-US" i="1" dirty="0" smtClean="0"/>
          </a:p>
          <a:p>
            <a:pPr lvl="1"/>
            <a:endParaRPr lang="en-US" i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6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5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9927"/>
            <a:ext cx="10515600" cy="5027036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The dataset for this challenge contains a sample of users’ page views and clicks, as observed on multiple publisher sites in the United States between 14-June-2016 and </a:t>
            </a:r>
            <a:r>
              <a:rPr lang="en-US" dirty="0" smtClean="0"/>
              <a:t>28-June-2016</a:t>
            </a:r>
          </a:p>
          <a:p>
            <a:pPr lvl="0"/>
            <a:r>
              <a:rPr lang="en-US" dirty="0"/>
              <a:t>Each user in the dataset is represented by a unique id (</a:t>
            </a:r>
            <a:r>
              <a:rPr lang="en-US" dirty="0" err="1"/>
              <a:t>uuid</a:t>
            </a:r>
            <a:r>
              <a:rPr lang="en-US" dirty="0"/>
              <a:t>). A person can view a document (</a:t>
            </a:r>
            <a:r>
              <a:rPr lang="en-US" dirty="0" err="1"/>
              <a:t>document_id</a:t>
            </a:r>
            <a:r>
              <a:rPr lang="en-US" dirty="0"/>
              <a:t>), which is simply a web page with content (e.g.  a news article). On each document, a set of ads (</a:t>
            </a:r>
            <a:r>
              <a:rPr lang="en-US" dirty="0" err="1"/>
              <a:t>ad_id</a:t>
            </a:r>
            <a:r>
              <a:rPr lang="en-US" dirty="0"/>
              <a:t>) are displayed. Each ad belongs to a campaign (</a:t>
            </a:r>
            <a:r>
              <a:rPr lang="en-US" dirty="0" err="1"/>
              <a:t>campaign_id</a:t>
            </a:r>
            <a:r>
              <a:rPr lang="en-US" dirty="0"/>
              <a:t>) run by an advertiser (</a:t>
            </a:r>
            <a:r>
              <a:rPr lang="en-US" dirty="0" err="1"/>
              <a:t>advertiser_id</a:t>
            </a:r>
            <a:r>
              <a:rPr lang="en-US" dirty="0"/>
              <a:t>). You are also provided metadata about the document, such as which entities are mentioned, a taxonomy of categories, the topics mentioned, and the publisher</a:t>
            </a:r>
            <a:endParaRPr lang="en-US" sz="1100" dirty="0" smtClean="0"/>
          </a:p>
          <a:p>
            <a:pPr marL="0" lvl="0" indent="0">
              <a:buNone/>
            </a:pPr>
            <a:endParaRPr lang="en-US" sz="1100" dirty="0" smtClean="0"/>
          </a:p>
          <a:p>
            <a:pPr lvl="0"/>
            <a:r>
              <a:rPr lang="en-US" sz="2000" b="1" dirty="0" smtClean="0">
                <a:latin typeface="+mj-lt"/>
              </a:rPr>
              <a:t>Clicks_test.csv.zip</a:t>
            </a:r>
            <a:endParaRPr lang="en-US" sz="2000" b="1" dirty="0">
              <a:latin typeface="+mj-lt"/>
            </a:endParaRPr>
          </a:p>
          <a:p>
            <a:pPr lvl="0"/>
            <a:r>
              <a:rPr lang="en-US" sz="2000" b="1" dirty="0">
                <a:latin typeface="+mj-lt"/>
              </a:rPr>
              <a:t>Clicks_train.csv.zip</a:t>
            </a:r>
          </a:p>
          <a:p>
            <a:pPr lvl="0"/>
            <a:r>
              <a:rPr lang="en-US" sz="2000" b="1" dirty="0">
                <a:latin typeface="+mj-lt"/>
              </a:rPr>
              <a:t>Documents_categories.csv.zip</a:t>
            </a:r>
          </a:p>
          <a:p>
            <a:pPr lvl="0"/>
            <a:r>
              <a:rPr lang="en-US" sz="2000" b="1" dirty="0">
                <a:latin typeface="+mj-lt"/>
              </a:rPr>
              <a:t>Documents_entities.csv.zip</a:t>
            </a:r>
          </a:p>
          <a:p>
            <a:pPr lvl="0"/>
            <a:r>
              <a:rPr lang="en-US" sz="2000" b="1" dirty="0">
                <a:solidFill>
                  <a:srgbClr val="00B050"/>
                </a:solidFill>
                <a:latin typeface="+mj-lt"/>
              </a:rPr>
              <a:t>Documents_meta.csv.zip</a:t>
            </a:r>
          </a:p>
          <a:p>
            <a:pPr lvl="0"/>
            <a:r>
              <a:rPr lang="en-US" sz="2000" b="1" dirty="0">
                <a:latin typeface="+mj-lt"/>
              </a:rPr>
              <a:t>Documents_topics.csv.zip</a:t>
            </a:r>
          </a:p>
          <a:p>
            <a:pPr lvl="0"/>
            <a:r>
              <a:rPr lang="en-US" sz="2000" b="1" dirty="0">
                <a:latin typeface="+mj-lt"/>
              </a:rPr>
              <a:t>Events.csv.zip</a:t>
            </a:r>
          </a:p>
          <a:p>
            <a:pPr lvl="0"/>
            <a:r>
              <a:rPr lang="en-US" sz="2000" b="1" dirty="0">
                <a:solidFill>
                  <a:srgbClr val="FF0000"/>
                </a:solidFill>
                <a:latin typeface="+mj-lt"/>
              </a:rPr>
              <a:t>Page_view.csv.zip</a:t>
            </a:r>
          </a:p>
          <a:p>
            <a:pPr lvl="0"/>
            <a:r>
              <a:rPr lang="en-US" sz="2000" b="1" dirty="0">
                <a:latin typeface="+mj-lt"/>
              </a:rPr>
              <a:t>Page_views_samples.csv.zip</a:t>
            </a:r>
          </a:p>
          <a:p>
            <a:pPr lvl="0"/>
            <a:r>
              <a:rPr lang="en-US" sz="2000" b="1" dirty="0">
                <a:latin typeface="+mj-lt"/>
              </a:rPr>
              <a:t>Promoted_content.csv.zip</a:t>
            </a:r>
          </a:p>
          <a:p>
            <a:pPr lvl="0"/>
            <a:r>
              <a:rPr lang="en-US" sz="2000" b="1" dirty="0">
                <a:solidFill>
                  <a:srgbClr val="FF0000"/>
                </a:solidFill>
                <a:latin typeface="+mj-lt"/>
              </a:rPr>
              <a:t>Sample_submission.csv.zip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73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548"/>
          </a:xfrm>
        </p:spPr>
        <p:txBody>
          <a:bodyPr>
            <a:normAutofit fontScale="90000"/>
          </a:bodyPr>
          <a:lstStyle/>
          <a:p>
            <a:r>
              <a:rPr lang="en-US" dirty="0"/>
              <a:t>DATA FILES AND ITS RELATIONSHIP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289274"/>
              </p:ext>
            </p:extLst>
          </p:nvPr>
        </p:nvGraphicFramePr>
        <p:xfrm>
          <a:off x="3813847" y="1141908"/>
          <a:ext cx="2385806" cy="2842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077">
                  <a:extLst>
                    <a:ext uri="{9D8B030D-6E8A-4147-A177-3AD203B41FA5}">
                      <a16:colId xmlns:a16="http://schemas.microsoft.com/office/drawing/2014/main" val="3357399836"/>
                    </a:ext>
                  </a:extLst>
                </a:gridCol>
                <a:gridCol w="1515729">
                  <a:extLst>
                    <a:ext uri="{9D8B030D-6E8A-4147-A177-3AD203B41FA5}">
                      <a16:colId xmlns:a16="http://schemas.microsoft.com/office/drawing/2014/main" val="3899681780"/>
                    </a:ext>
                  </a:extLst>
                </a:gridCol>
              </a:tblGrid>
              <a:tr h="482231">
                <a:tc gridSpan="2"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+mj-lt"/>
                        </a:rPr>
                        <a:t>events_csv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210782"/>
                  </a:ext>
                </a:extLst>
              </a:tr>
              <a:tr h="393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display_id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Single valued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843845"/>
                  </a:ext>
                </a:extLst>
              </a:tr>
              <a:tr h="393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uuid</a:t>
                      </a:r>
                      <a:endParaRPr lang="en-US" sz="12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Single valued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4403528"/>
                  </a:ext>
                </a:extLst>
              </a:tr>
              <a:tr h="393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document_id</a:t>
                      </a:r>
                      <a:endParaRPr lang="en-US" sz="12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Single valued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0248485"/>
                  </a:ext>
                </a:extLst>
              </a:tr>
              <a:tr h="393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timestamp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Single valued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26693"/>
                  </a:ext>
                </a:extLst>
              </a:tr>
              <a:tr h="393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platform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Single valued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7531564"/>
                  </a:ext>
                </a:extLst>
              </a:tr>
              <a:tr h="393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geo_location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Multi-valued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253492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604850"/>
              </p:ext>
            </p:extLst>
          </p:nvPr>
        </p:nvGraphicFramePr>
        <p:xfrm>
          <a:off x="6751136" y="1082669"/>
          <a:ext cx="2385806" cy="1616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077">
                  <a:extLst>
                    <a:ext uri="{9D8B030D-6E8A-4147-A177-3AD203B41FA5}">
                      <a16:colId xmlns:a16="http://schemas.microsoft.com/office/drawing/2014/main" val="3357399836"/>
                    </a:ext>
                  </a:extLst>
                </a:gridCol>
                <a:gridCol w="1515729">
                  <a:extLst>
                    <a:ext uri="{9D8B030D-6E8A-4147-A177-3AD203B41FA5}">
                      <a16:colId xmlns:a16="http://schemas.microsoft.com/office/drawing/2014/main" val="389968178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page_views_sample.csv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210782"/>
                  </a:ext>
                </a:extLst>
              </a:tr>
              <a:tr h="22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uuid</a:t>
                      </a:r>
                      <a:endParaRPr lang="en-US" sz="11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valued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843845"/>
                  </a:ext>
                </a:extLst>
              </a:tr>
              <a:tr h="22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document_id</a:t>
                      </a:r>
                      <a:endParaRPr lang="en-US" sz="11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valued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4403528"/>
                  </a:ext>
                </a:extLst>
              </a:tr>
              <a:tr h="22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timestamp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valued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0248485"/>
                  </a:ext>
                </a:extLst>
              </a:tr>
              <a:tr h="22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valued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26693"/>
                  </a:ext>
                </a:extLst>
              </a:tr>
              <a:tr h="22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geo_location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Multi-valued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7531564"/>
                  </a:ext>
                </a:extLst>
              </a:tr>
              <a:tr h="22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traffic_source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valued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253492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803552"/>
              </p:ext>
            </p:extLst>
          </p:nvPr>
        </p:nvGraphicFramePr>
        <p:xfrm>
          <a:off x="732323" y="5054908"/>
          <a:ext cx="2385806" cy="1066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077">
                  <a:extLst>
                    <a:ext uri="{9D8B030D-6E8A-4147-A177-3AD203B41FA5}">
                      <a16:colId xmlns:a16="http://schemas.microsoft.com/office/drawing/2014/main" val="3357399836"/>
                    </a:ext>
                  </a:extLst>
                </a:gridCol>
                <a:gridCol w="1515729">
                  <a:extLst>
                    <a:ext uri="{9D8B030D-6E8A-4147-A177-3AD203B41FA5}">
                      <a16:colId xmlns:a16="http://schemas.microsoft.com/office/drawing/2014/main" val="389968178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documents_categories.csv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210782"/>
                  </a:ext>
                </a:extLst>
              </a:tr>
              <a:tr h="2237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document_id</a:t>
                      </a:r>
                      <a:endParaRPr lang="en-US" sz="11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valued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843845"/>
                  </a:ext>
                </a:extLst>
              </a:tr>
              <a:tr h="2237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valued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4403528"/>
                  </a:ext>
                </a:extLst>
              </a:tr>
              <a:tr h="2237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confidence_level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valued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0248485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705714"/>
              </p:ext>
            </p:extLst>
          </p:nvPr>
        </p:nvGraphicFramePr>
        <p:xfrm>
          <a:off x="734955" y="3317992"/>
          <a:ext cx="2385806" cy="803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077">
                  <a:extLst>
                    <a:ext uri="{9D8B030D-6E8A-4147-A177-3AD203B41FA5}">
                      <a16:colId xmlns:a16="http://schemas.microsoft.com/office/drawing/2014/main" val="3357399836"/>
                    </a:ext>
                  </a:extLst>
                </a:gridCol>
                <a:gridCol w="1515729">
                  <a:extLst>
                    <a:ext uri="{9D8B030D-6E8A-4147-A177-3AD203B41FA5}">
                      <a16:colId xmlns:a16="http://schemas.microsoft.com/office/drawing/2014/main" val="389968178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sample_submission.csv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210782"/>
                  </a:ext>
                </a:extLst>
              </a:tr>
              <a:tr h="2237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display_id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valued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843845"/>
                  </a:ext>
                </a:extLst>
              </a:tr>
              <a:tr h="3053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ad_id</a:t>
                      </a:r>
                      <a:endParaRPr lang="en-US" sz="11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Multi-valued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4403528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875290"/>
              </p:ext>
            </p:extLst>
          </p:nvPr>
        </p:nvGraphicFramePr>
        <p:xfrm>
          <a:off x="6798337" y="3159391"/>
          <a:ext cx="2385806" cy="1169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077">
                  <a:extLst>
                    <a:ext uri="{9D8B030D-6E8A-4147-A177-3AD203B41FA5}">
                      <a16:colId xmlns:a16="http://schemas.microsoft.com/office/drawing/2014/main" val="3357399836"/>
                    </a:ext>
                  </a:extLst>
                </a:gridCol>
                <a:gridCol w="1515729">
                  <a:extLst>
                    <a:ext uri="{9D8B030D-6E8A-4147-A177-3AD203B41FA5}">
                      <a16:colId xmlns:a16="http://schemas.microsoft.com/office/drawing/2014/main" val="389968178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promoted_content.csv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210782"/>
                  </a:ext>
                </a:extLst>
              </a:tr>
              <a:tr h="2237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ad_id</a:t>
                      </a:r>
                      <a:endParaRPr lang="en-US" sz="11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valued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843845"/>
                  </a:ext>
                </a:extLst>
              </a:tr>
              <a:tr h="2237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document_id</a:t>
                      </a:r>
                      <a:endParaRPr lang="en-US" sz="11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valued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3514467"/>
                  </a:ext>
                </a:extLst>
              </a:tr>
              <a:tr h="2237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campaign_id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valued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4403528"/>
                  </a:ext>
                </a:extLst>
              </a:tr>
              <a:tr h="2237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advertiser_id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valued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0248485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161484"/>
              </p:ext>
            </p:extLst>
          </p:nvPr>
        </p:nvGraphicFramePr>
        <p:xfrm>
          <a:off x="783063" y="1141908"/>
          <a:ext cx="2385806" cy="945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077">
                  <a:extLst>
                    <a:ext uri="{9D8B030D-6E8A-4147-A177-3AD203B41FA5}">
                      <a16:colId xmlns:a16="http://schemas.microsoft.com/office/drawing/2014/main" val="3357399836"/>
                    </a:ext>
                  </a:extLst>
                </a:gridCol>
                <a:gridCol w="1515729">
                  <a:extLst>
                    <a:ext uri="{9D8B030D-6E8A-4147-A177-3AD203B41FA5}">
                      <a16:colId xmlns:a16="http://schemas.microsoft.com/office/drawing/2014/main" val="389968178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clicks_train.csv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210782"/>
                  </a:ext>
                </a:extLst>
              </a:tr>
              <a:tr h="2237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display_id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valued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843845"/>
                  </a:ext>
                </a:extLst>
              </a:tr>
              <a:tr h="2237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ad_id</a:t>
                      </a:r>
                      <a:endParaRPr lang="en-US" sz="11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valued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3514467"/>
                  </a:ext>
                </a:extLst>
              </a:tr>
              <a:tr h="2237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clicked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valued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4403528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216583"/>
              </p:ext>
            </p:extLst>
          </p:nvPr>
        </p:nvGraphicFramePr>
        <p:xfrm>
          <a:off x="734955" y="2245748"/>
          <a:ext cx="2385806" cy="721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077">
                  <a:extLst>
                    <a:ext uri="{9D8B030D-6E8A-4147-A177-3AD203B41FA5}">
                      <a16:colId xmlns:a16="http://schemas.microsoft.com/office/drawing/2014/main" val="3357399836"/>
                    </a:ext>
                  </a:extLst>
                </a:gridCol>
                <a:gridCol w="1515729">
                  <a:extLst>
                    <a:ext uri="{9D8B030D-6E8A-4147-A177-3AD203B41FA5}">
                      <a16:colId xmlns:a16="http://schemas.microsoft.com/office/drawing/2014/main" val="389968178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clicks_test.csv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210782"/>
                  </a:ext>
                </a:extLst>
              </a:tr>
              <a:tr h="2237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display_id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valued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843845"/>
                  </a:ext>
                </a:extLst>
              </a:tr>
              <a:tr h="2237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ad_id</a:t>
                      </a:r>
                      <a:endParaRPr lang="en-US" sz="11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valued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3514467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892495"/>
              </p:ext>
            </p:extLst>
          </p:nvPr>
        </p:nvGraphicFramePr>
        <p:xfrm>
          <a:off x="9391968" y="5054908"/>
          <a:ext cx="2526967" cy="945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238">
                  <a:extLst>
                    <a:ext uri="{9D8B030D-6E8A-4147-A177-3AD203B41FA5}">
                      <a16:colId xmlns:a16="http://schemas.microsoft.com/office/drawing/2014/main" val="3357399836"/>
                    </a:ext>
                  </a:extLst>
                </a:gridCol>
                <a:gridCol w="1515729">
                  <a:extLst>
                    <a:ext uri="{9D8B030D-6E8A-4147-A177-3AD203B41FA5}">
                      <a16:colId xmlns:a16="http://schemas.microsoft.com/office/drawing/2014/main" val="389968178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documents_topics.csv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210782"/>
                  </a:ext>
                </a:extLst>
              </a:tr>
              <a:tr h="2237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document_id</a:t>
                      </a:r>
                      <a:endParaRPr lang="en-US" sz="11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valued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843845"/>
                  </a:ext>
                </a:extLst>
              </a:tr>
              <a:tr h="2237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valued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3514467"/>
                  </a:ext>
                </a:extLst>
              </a:tr>
              <a:tr h="2237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confidence_level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valued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4403528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036374"/>
              </p:ext>
            </p:extLst>
          </p:nvPr>
        </p:nvGraphicFramePr>
        <p:xfrm>
          <a:off x="6360277" y="5054908"/>
          <a:ext cx="2385806" cy="1169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077">
                  <a:extLst>
                    <a:ext uri="{9D8B030D-6E8A-4147-A177-3AD203B41FA5}">
                      <a16:colId xmlns:a16="http://schemas.microsoft.com/office/drawing/2014/main" val="3357399836"/>
                    </a:ext>
                  </a:extLst>
                </a:gridCol>
                <a:gridCol w="1515729">
                  <a:extLst>
                    <a:ext uri="{9D8B030D-6E8A-4147-A177-3AD203B41FA5}">
                      <a16:colId xmlns:a16="http://schemas.microsoft.com/office/drawing/2014/main" val="389968178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documents_meta.csv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210782"/>
                  </a:ext>
                </a:extLst>
              </a:tr>
              <a:tr h="2237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document_id</a:t>
                      </a:r>
                      <a:endParaRPr lang="en-US" sz="11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valued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843845"/>
                  </a:ext>
                </a:extLst>
              </a:tr>
              <a:tr h="2237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valued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3514467"/>
                  </a:ext>
                </a:extLst>
              </a:tr>
              <a:tr h="2237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publisher_id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valued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4403528"/>
                  </a:ext>
                </a:extLst>
              </a:tr>
              <a:tr h="2237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publish_time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valued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0248485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175143"/>
              </p:ext>
            </p:extLst>
          </p:nvPr>
        </p:nvGraphicFramePr>
        <p:xfrm>
          <a:off x="3436772" y="5054908"/>
          <a:ext cx="2526967" cy="945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238">
                  <a:extLst>
                    <a:ext uri="{9D8B030D-6E8A-4147-A177-3AD203B41FA5}">
                      <a16:colId xmlns:a16="http://schemas.microsoft.com/office/drawing/2014/main" val="3357399836"/>
                    </a:ext>
                  </a:extLst>
                </a:gridCol>
                <a:gridCol w="1515729">
                  <a:extLst>
                    <a:ext uri="{9D8B030D-6E8A-4147-A177-3AD203B41FA5}">
                      <a16:colId xmlns:a16="http://schemas.microsoft.com/office/drawing/2014/main" val="389968178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documents_entities.csv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210782"/>
                  </a:ext>
                </a:extLst>
              </a:tr>
              <a:tr h="2237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document_id</a:t>
                      </a:r>
                      <a:endParaRPr lang="en-US" sz="11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valued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843845"/>
                  </a:ext>
                </a:extLst>
              </a:tr>
              <a:tr h="2237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entity_id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valued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3514467"/>
                  </a:ext>
                </a:extLst>
              </a:tr>
              <a:tr h="2237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confidence_level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Single valued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4403528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6152452" y="1731250"/>
            <a:ext cx="645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69858" y="2688709"/>
            <a:ext cx="0" cy="470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140733" y="1636909"/>
            <a:ext cx="645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147990" y="2645652"/>
            <a:ext cx="645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162507" y="3690682"/>
            <a:ext cx="645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806146" y="4394140"/>
            <a:ext cx="2641480" cy="64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416132" y="4121427"/>
            <a:ext cx="3723" cy="8826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380580" y="4462220"/>
            <a:ext cx="360250" cy="541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530206" y="4458419"/>
            <a:ext cx="3059527" cy="569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1469920" y="4379626"/>
            <a:ext cx="6066025" cy="640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636268" y="4226516"/>
            <a:ext cx="2470966" cy="79329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101032" y="4126989"/>
            <a:ext cx="4301873" cy="86602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512686" y="4091891"/>
            <a:ext cx="6950505" cy="94850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46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374921"/>
              </p:ext>
            </p:extLst>
          </p:nvPr>
        </p:nvGraphicFramePr>
        <p:xfrm>
          <a:off x="810490" y="983674"/>
          <a:ext cx="11381510" cy="5190950"/>
        </p:xfrm>
        <a:graphic>
          <a:graphicData uri="http://schemas.openxmlformats.org/drawingml/2006/table">
            <a:tbl>
              <a:tblPr/>
              <a:tblGrid>
                <a:gridCol w="1895038">
                  <a:extLst>
                    <a:ext uri="{9D8B030D-6E8A-4147-A177-3AD203B41FA5}">
                      <a16:colId xmlns:a16="http://schemas.microsoft.com/office/drawing/2014/main" val="1887354421"/>
                    </a:ext>
                  </a:extLst>
                </a:gridCol>
                <a:gridCol w="9486472">
                  <a:extLst>
                    <a:ext uri="{9D8B030D-6E8A-4147-A177-3AD203B41FA5}">
                      <a16:colId xmlns:a16="http://schemas.microsoft.com/office/drawing/2014/main" val="50338425"/>
                    </a:ext>
                  </a:extLst>
                </a:gridCol>
              </a:tblGrid>
              <a:tr h="35636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2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 File and Key</a:t>
                      </a:r>
                      <a:r>
                        <a:rPr lang="pt-BR" sz="22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Details</a:t>
                      </a:r>
                      <a:endParaRPr lang="pt-BR" sz="2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78" marR="9378" marT="9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463188"/>
                  </a:ext>
                </a:extLst>
              </a:tr>
              <a:tr h="1875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uuid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78" marR="9378" marT="9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Each user in the dataset is represented by a unique id (uuid).</a:t>
                      </a:r>
                    </a:p>
                  </a:txBody>
                  <a:tcPr marL="9378" marR="9378" marT="9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5391887"/>
                  </a:ext>
                </a:extLst>
              </a:tr>
              <a:tr h="1875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document_id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78" marR="9378" marT="9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 person can view a document (document_id), which is simply a web page with content (e.g.  a news article). </a:t>
                      </a:r>
                    </a:p>
                  </a:txBody>
                  <a:tcPr marL="9378" marR="9378" marT="9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10018"/>
                  </a:ext>
                </a:extLst>
              </a:tr>
              <a:tr h="1875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ad_id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378" marR="9378" marT="9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On each document, a set of ads (ad_id) are displayed.</a:t>
                      </a:r>
                    </a:p>
                  </a:txBody>
                  <a:tcPr marL="9378" marR="9378" marT="9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570869"/>
                  </a:ext>
                </a:extLst>
              </a:tr>
              <a:tr h="1875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campaign_id</a:t>
                      </a:r>
                    </a:p>
                  </a:txBody>
                  <a:tcPr marL="9378" marR="9378" marT="9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Each ad belongs to a campaign (campaign_id)</a:t>
                      </a:r>
                    </a:p>
                  </a:txBody>
                  <a:tcPr marL="9378" marR="9378" marT="9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826721"/>
                  </a:ext>
                </a:extLst>
              </a:tr>
              <a:tr h="1875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advertiser_id</a:t>
                      </a:r>
                    </a:p>
                  </a:txBody>
                  <a:tcPr marL="9378" marR="9378" marT="9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Each campaign is run by an advertiser</a:t>
                      </a:r>
                    </a:p>
                  </a:txBody>
                  <a:tcPr marL="9378" marR="9378" marT="9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04545"/>
                  </a:ext>
                </a:extLst>
              </a:tr>
              <a:tr h="1875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entity_id</a:t>
                      </a:r>
                    </a:p>
                  </a:txBody>
                  <a:tcPr marL="9378" marR="9378" marT="9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 can represent a person, organization, or location</a:t>
                      </a:r>
                    </a:p>
                  </a:txBody>
                  <a:tcPr marL="9378" marR="9378" marT="9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219928"/>
                  </a:ext>
                </a:extLst>
              </a:tr>
              <a:tr h="1875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378" marR="9378" marT="9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9378" marR="9378" marT="9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048670"/>
                  </a:ext>
                </a:extLst>
              </a:tr>
              <a:tr h="1875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clicks_train.csv</a:t>
                      </a:r>
                    </a:p>
                  </a:txBody>
                  <a:tcPr marL="9378" marR="9378" marT="9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 is the training set, showing which of a set of ads was clicked.</a:t>
                      </a:r>
                    </a:p>
                  </a:txBody>
                  <a:tcPr marL="9378" marR="9378" marT="9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8746586"/>
                  </a:ext>
                </a:extLst>
              </a:tr>
              <a:tr h="76898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clicks_test.csv</a:t>
                      </a:r>
                    </a:p>
                  </a:txBody>
                  <a:tcPr marL="9378" marR="9378" marT="937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 is the same as clicks_train.csv, except it does not have the clicked ad. This is the file you should use to predict. Each display_id has only one clicked ad. Note that test set contains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display_ids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from the entire dataset timeframe. Additionally, the public/private sampling for the competition is uniformly random, not based on time. These sampling choices were intentional, in spite of the possibility that participants can look ahead in time.</a:t>
                      </a:r>
                    </a:p>
                  </a:txBody>
                  <a:tcPr marL="9378" marR="9378" marT="9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701662"/>
                  </a:ext>
                </a:extLst>
              </a:tr>
              <a:tr h="393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events.csv</a:t>
                      </a:r>
                    </a:p>
                  </a:txBody>
                  <a:tcPr marL="9378" marR="9378" marT="937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 provides information on the display_id context. It covers both the train and test set. This dataset tells you what is happening when user clicked on some ad. You should use it with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clicks_train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and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clicks_test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as both have display_id label.</a:t>
                      </a:r>
                    </a:p>
                  </a:txBody>
                  <a:tcPr marL="9378" marR="9378" marT="9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84162"/>
                  </a:ext>
                </a:extLst>
              </a:tr>
              <a:tr h="1875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sample_submission.csv</a:t>
                      </a:r>
                    </a:p>
                  </a:txBody>
                  <a:tcPr marL="9378" marR="9378" marT="9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 shows the correct submission format</a:t>
                      </a:r>
                    </a:p>
                  </a:txBody>
                  <a:tcPr marL="9378" marR="9378" marT="9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429055"/>
                  </a:ext>
                </a:extLst>
              </a:tr>
              <a:tr h="1875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promoted_content.csv</a:t>
                      </a:r>
                    </a:p>
                  </a:txBody>
                  <a:tcPr marL="9378" marR="9378" marT="9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 provides details on the ads.</a:t>
                      </a:r>
                    </a:p>
                  </a:txBody>
                  <a:tcPr marL="9378" marR="9378" marT="9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891804"/>
                  </a:ext>
                </a:extLst>
              </a:tr>
              <a:tr h="1875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page_views_sample.csv</a:t>
                      </a:r>
                    </a:p>
                  </a:txBody>
                  <a:tcPr marL="9378" marR="9378" marT="9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 is the sample log of users visiting documents</a:t>
                      </a:r>
                    </a:p>
                  </a:txBody>
                  <a:tcPr marL="9378" marR="9378" marT="9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818205"/>
                  </a:ext>
                </a:extLst>
              </a:tr>
              <a:tr h="1875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documents_meta.csv</a:t>
                      </a:r>
                    </a:p>
                  </a:txBody>
                  <a:tcPr marL="9378" marR="9378" marT="9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 provides details on the documents.</a:t>
                      </a:r>
                    </a:p>
                  </a:txBody>
                  <a:tcPr marL="9378" marR="9378" marT="9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397008"/>
                  </a:ext>
                </a:extLst>
              </a:tr>
              <a:tr h="581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documents_topics.csv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documents_entities.csv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documents_categories.csv</a:t>
                      </a:r>
                    </a:p>
                  </a:txBody>
                  <a:tcPr marL="9378" marR="9378" marT="937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All provide information about the content in a document, as well as Outbrain's confidence in each respective relationship. For example, an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entity_id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can represent a person, organization, or location. The rows in documents_entities.csv give the confidence that the given entity was referred to in the document.</a:t>
                      </a:r>
                    </a:p>
                  </a:txBody>
                  <a:tcPr marL="9378" marR="9378" marT="937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4901123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27360" y="365126"/>
            <a:ext cx="10515600" cy="618548"/>
          </a:xfrm>
        </p:spPr>
        <p:txBody>
          <a:bodyPr>
            <a:normAutofit fontScale="90000"/>
          </a:bodyPr>
          <a:lstStyle/>
          <a:p>
            <a:r>
              <a:rPr lang="en-US" dirty="0"/>
              <a:t>DATA </a:t>
            </a:r>
            <a:r>
              <a:rPr lang="en-US" dirty="0" smtClean="0"/>
              <a:t>UNDERSTANDING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6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63939"/>
          </a:xfrm>
        </p:spPr>
        <p:txBody>
          <a:bodyPr/>
          <a:lstStyle/>
          <a:p>
            <a:r>
              <a:rPr lang="en-US" sz="1200" dirty="0" smtClean="0"/>
              <a:t>Download data from </a:t>
            </a:r>
            <a:r>
              <a:rPr lang="en-US" sz="1200" dirty="0" err="1" smtClean="0"/>
              <a:t>Kaggle</a:t>
            </a:r>
            <a:endParaRPr lang="en-US" sz="1200" dirty="0" smtClean="0"/>
          </a:p>
          <a:p>
            <a:pPr lvl="0"/>
            <a:r>
              <a:rPr lang="en-US" sz="1200" b="1" dirty="0" smtClean="0"/>
              <a:t>Data </a:t>
            </a:r>
            <a:r>
              <a:rPr lang="en-US" sz="1200" b="1" dirty="0"/>
              <a:t>Files Selection</a:t>
            </a:r>
            <a:r>
              <a:rPr lang="en-US" sz="1200" dirty="0"/>
              <a:t>: </a:t>
            </a:r>
            <a:r>
              <a:rPr lang="en-US" sz="1200" dirty="0" smtClean="0"/>
              <a:t>Relevant </a:t>
            </a:r>
            <a:r>
              <a:rPr lang="en-US" sz="1200" dirty="0"/>
              <a:t>data files were considered out of all the downloaded </a:t>
            </a:r>
            <a:r>
              <a:rPr lang="en-US" sz="1200" dirty="0" smtClean="0"/>
              <a:t>files based on analysis</a:t>
            </a:r>
            <a:endParaRPr lang="en-US" sz="1200" dirty="0"/>
          </a:p>
          <a:p>
            <a:pPr lvl="0"/>
            <a:r>
              <a:rPr lang="en-US" sz="1200" b="1" dirty="0"/>
              <a:t>Data Cleaning and Validation</a:t>
            </a:r>
            <a:r>
              <a:rPr lang="en-US" sz="1200" dirty="0"/>
              <a:t>: The data in the files was cleaned and validated to ensure clean data is fed for next steps.</a:t>
            </a:r>
          </a:p>
          <a:p>
            <a:pPr lvl="0"/>
            <a:r>
              <a:rPr lang="en-US" sz="1200" b="1" dirty="0"/>
              <a:t>Metadata modelling</a:t>
            </a:r>
            <a:r>
              <a:rPr lang="en-US" sz="1200" dirty="0"/>
              <a:t>: As the data is divided into various files, files were joined to create files needed for our model creation.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620509"/>
              </p:ext>
            </p:extLst>
          </p:nvPr>
        </p:nvGraphicFramePr>
        <p:xfrm>
          <a:off x="1087582" y="3399824"/>
          <a:ext cx="8128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4163">
                  <a:extLst>
                    <a:ext uri="{9D8B030D-6E8A-4147-A177-3AD203B41FA5}">
                      <a16:colId xmlns:a16="http://schemas.microsoft.com/office/drawing/2014/main" val="1505050004"/>
                    </a:ext>
                  </a:extLst>
                </a:gridCol>
                <a:gridCol w="6333837">
                  <a:extLst>
                    <a:ext uri="{9D8B030D-6E8A-4147-A177-3AD203B41FA5}">
                      <a16:colId xmlns:a16="http://schemas.microsoft.com/office/drawing/2014/main" val="1059623207"/>
                    </a:ext>
                  </a:extLst>
                </a:gridCol>
              </a:tblGrid>
              <a:tr h="340903">
                <a:tc>
                  <a:txBody>
                    <a:bodyPr/>
                    <a:lstStyle/>
                    <a:p>
                      <a:r>
                        <a:rPr lang="en-US" dirty="0" smtClean="0"/>
                        <a:t>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uuid</a:t>
                      </a:r>
                      <a:r>
                        <a:rPr lang="en-US" dirty="0" smtClean="0"/>
                        <a:t>, geographic location (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b="1" dirty="0" smtClean="0">
                          <a:sym typeface="Wingdings" panose="05000000000000000000" pitchFamily="2" charset="2"/>
                        </a:rPr>
                        <a:t>Country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66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Documents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Document id, ad id</a:t>
                      </a:r>
                      <a:r>
                        <a:rPr lang="en-US" dirty="0" smtClean="0"/>
                        <a:t>, source id, publisher id, publish time, </a:t>
                      </a:r>
                    </a:p>
                    <a:p>
                      <a:r>
                        <a:rPr lang="en-US" b="1" dirty="0" smtClean="0"/>
                        <a:t>entity id </a:t>
                      </a:r>
                      <a:r>
                        <a:rPr lang="en-US" dirty="0" smtClean="0"/>
                        <a:t>&amp; </a:t>
                      </a:r>
                      <a:r>
                        <a:rPr lang="en-US" b="1" dirty="0" smtClean="0"/>
                        <a:t>confidence level, </a:t>
                      </a:r>
                    </a:p>
                    <a:p>
                      <a:r>
                        <a:rPr lang="en-US" b="1" dirty="0" smtClean="0"/>
                        <a:t>topic id </a:t>
                      </a:r>
                      <a:r>
                        <a:rPr lang="en-US" dirty="0" smtClean="0"/>
                        <a:t>&amp; </a:t>
                      </a:r>
                      <a:r>
                        <a:rPr lang="en-US" b="1" dirty="0" smtClean="0"/>
                        <a:t>confidence level, </a:t>
                      </a:r>
                    </a:p>
                    <a:p>
                      <a:r>
                        <a:rPr lang="en-US" b="1" dirty="0" smtClean="0"/>
                        <a:t>category id </a:t>
                      </a:r>
                      <a:r>
                        <a:rPr lang="en-US" dirty="0" smtClean="0"/>
                        <a:t>&amp; </a:t>
                      </a:r>
                      <a:r>
                        <a:rPr lang="en-US" b="1" dirty="0" smtClean="0"/>
                        <a:t>confidence level</a:t>
                      </a:r>
                      <a:r>
                        <a:rPr lang="en-US" dirty="0" smtClean="0"/>
                        <a:t>, </a:t>
                      </a:r>
                    </a:p>
                    <a:p>
                      <a:r>
                        <a:rPr lang="en-US" b="1" dirty="0" smtClean="0"/>
                        <a:t>advertiser id, campaign id 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620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Page View 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display id</a:t>
                      </a:r>
                      <a:r>
                        <a:rPr lang="en-US" dirty="0" smtClean="0"/>
                        <a:t>, timestamp, </a:t>
                      </a:r>
                      <a:r>
                        <a:rPr lang="en-US" b="1" dirty="0" smtClean="0"/>
                        <a:t>platform</a:t>
                      </a:r>
                      <a:r>
                        <a:rPr lang="en-US" dirty="0" smtClean="0"/>
                        <a:t>, traffic source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815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36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Visualize Shape Of Data on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512127" cy="4351338"/>
          </a:xfr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200" b="1" dirty="0" smtClean="0">
                <a:solidFill>
                  <a:srgbClr val="FFC000"/>
                </a:solidFill>
                <a:latin typeface="+mj-lt"/>
              </a:rPr>
              <a:t>Analysis </a:t>
            </a:r>
            <a:r>
              <a:rPr lang="en-US" sz="1200" b="1" dirty="0">
                <a:solidFill>
                  <a:srgbClr val="FFC000"/>
                </a:solidFill>
                <a:latin typeface="+mj-lt"/>
              </a:rPr>
              <a:t>of percentage of clicks across different platform’s in events table</a:t>
            </a:r>
            <a:endParaRPr lang="en-US" sz="1200" dirty="0" smtClean="0">
              <a:solidFill>
                <a:srgbClr val="FFC000"/>
              </a:solidFill>
              <a:latin typeface="+mj-lt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56" y="2827863"/>
            <a:ext cx="3498272" cy="234686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24660" y="1825624"/>
            <a:ext cx="3512127" cy="43513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rgbClr val="FFC000"/>
                </a:solidFill>
                <a:latin typeface="+mj-lt"/>
              </a:rPr>
              <a:t>Analysis of click frequency during different hours of a day in events table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359" y="2827862"/>
            <a:ext cx="3499428" cy="234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5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2943</TotalTime>
  <Words>980</Words>
  <Application>Microsoft Office PowerPoint</Application>
  <PresentationFormat>Widescreen</PresentationFormat>
  <Paragraphs>255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Outbrain Click Prediction </vt:lpstr>
      <vt:lpstr>Problem Statement</vt:lpstr>
      <vt:lpstr>PowerPoint Presentation</vt:lpstr>
      <vt:lpstr>Solution Approach</vt:lpstr>
      <vt:lpstr>Data Files</vt:lpstr>
      <vt:lpstr>DATA FILES AND ITS RELATIONSHIP</vt:lpstr>
      <vt:lpstr>DATA UNDERSTANDING</vt:lpstr>
      <vt:lpstr>Prepare Data</vt:lpstr>
      <vt:lpstr>Visualize Shape Of Data on Events</vt:lpstr>
      <vt:lpstr>Visualize Shape Of Data on PageViews</vt:lpstr>
      <vt:lpstr>List of AD’s for a particular display in decreasing order</vt:lpstr>
      <vt:lpstr>Result</vt:lpstr>
    </vt:vector>
  </TitlesOfParts>
  <Company>Genpact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Outbrain Click Prediction</dc:title>
  <dc:creator>Sajjanar, Rajesh</dc:creator>
  <cp:lastModifiedBy>Sajjanar, Rajesh</cp:lastModifiedBy>
  <cp:revision>44</cp:revision>
  <dcterms:created xsi:type="dcterms:W3CDTF">2018-07-26T14:16:32Z</dcterms:created>
  <dcterms:modified xsi:type="dcterms:W3CDTF">2018-08-01T06:17:50Z</dcterms:modified>
</cp:coreProperties>
</file>