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4"/>
  </p:notesMasterIdLst>
  <p:handoutMasterIdLst>
    <p:handoutMasterId r:id="rId35"/>
  </p:handoutMasterIdLst>
  <p:sldIdLst>
    <p:sldId id="256" r:id="rId2"/>
    <p:sldId id="294" r:id="rId3"/>
    <p:sldId id="328" r:id="rId4"/>
    <p:sldId id="442" r:id="rId5"/>
    <p:sldId id="386" r:id="rId6"/>
    <p:sldId id="441" r:id="rId7"/>
    <p:sldId id="387" r:id="rId8"/>
    <p:sldId id="433"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35" r:id="rId32"/>
    <p:sldId id="290"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33F"/>
    <a:srgbClr val="F6303E"/>
    <a:srgbClr val="E72D3F"/>
    <a:srgbClr val="E72D40"/>
    <a:srgbClr val="F5333F"/>
    <a:srgbClr val="CE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6271"/>
  </p:normalViewPr>
  <p:slideViewPr>
    <p:cSldViewPr snapToGrid="0" showGuides="1">
      <p:cViewPr varScale="1">
        <p:scale>
          <a:sx n="90" d="100"/>
          <a:sy n="90" d="100"/>
        </p:scale>
        <p:origin x="618"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esh Gunjal" userId="1024ecb43d19158b" providerId="LiveId" clId="{B1F39069-DFC7-4F4B-93C1-7FD3C678F87F}"/>
    <pc:docChg chg="custSel modSld">
      <pc:chgData name="Siddhesh Gunjal" userId="1024ecb43d19158b" providerId="LiveId" clId="{B1F39069-DFC7-4F4B-93C1-7FD3C678F87F}" dt="2022-10-01T10:52:07.719" v="14"/>
      <pc:docMkLst>
        <pc:docMk/>
      </pc:docMkLst>
      <pc:sldChg chg="modSp mod">
        <pc:chgData name="Siddhesh Gunjal" userId="1024ecb43d19158b" providerId="LiveId" clId="{B1F39069-DFC7-4F4B-93C1-7FD3C678F87F}" dt="2022-10-01T08:21:58.060" v="13" actId="1076"/>
        <pc:sldMkLst>
          <pc:docMk/>
          <pc:sldMk cId="2541009882" sldId="256"/>
        </pc:sldMkLst>
        <pc:spChg chg="mod">
          <ac:chgData name="Siddhesh Gunjal" userId="1024ecb43d19158b" providerId="LiveId" clId="{B1F39069-DFC7-4F4B-93C1-7FD3C678F87F}" dt="2022-10-01T08:21:58.060" v="13" actId="1076"/>
          <ac:spMkLst>
            <pc:docMk/>
            <pc:sldMk cId="2541009882" sldId="256"/>
            <ac:spMk id="3" creationId="{00000000-0000-0000-0000-000000000000}"/>
          </ac:spMkLst>
        </pc:spChg>
      </pc:sldChg>
      <pc:sldChg chg="addSp delSp mod">
        <pc:chgData name="Siddhesh Gunjal" userId="1024ecb43d19158b" providerId="LiveId" clId="{B1F39069-DFC7-4F4B-93C1-7FD3C678F87F}" dt="2022-10-01T10:52:07.719" v="14"/>
        <pc:sldMkLst>
          <pc:docMk/>
          <pc:sldMk cId="3050630852" sldId="328"/>
        </pc:sldMkLst>
        <pc:inkChg chg="del">
          <ac:chgData name="Siddhesh Gunjal" userId="1024ecb43d19158b" providerId="LiveId" clId="{B1F39069-DFC7-4F4B-93C1-7FD3C678F87F}" dt="2022-10-01T08:06:35.716" v="0" actId="478"/>
          <ac:inkMkLst>
            <pc:docMk/>
            <pc:sldMk cId="3050630852" sldId="328"/>
            <ac:inkMk id="6" creationId="{7CBDBF14-C599-3742-7702-26FD1128CF84}"/>
          </ac:inkMkLst>
        </pc:inkChg>
        <pc:inkChg chg="add">
          <ac:chgData name="Siddhesh Gunjal" userId="1024ecb43d19158b" providerId="LiveId" clId="{B1F39069-DFC7-4F4B-93C1-7FD3C678F87F}" dt="2022-10-01T10:52:07.719" v="14"/>
          <ac:inkMkLst>
            <pc:docMk/>
            <pc:sldMk cId="3050630852" sldId="328"/>
            <ac:inkMk id="7" creationId="{44D2815A-E893-DDA7-B5E4-E24396AB3FFD}"/>
          </ac:inkMkLst>
        </pc:inkChg>
      </pc:sldChg>
      <pc:sldChg chg="addSp delSp mod">
        <pc:chgData name="Siddhesh Gunjal" userId="1024ecb43d19158b" providerId="LiveId" clId="{B1F39069-DFC7-4F4B-93C1-7FD3C678F87F}" dt="2022-10-01T10:52:07.719" v="14"/>
        <pc:sldMkLst>
          <pc:docMk/>
          <pc:sldMk cId="3165304666" sldId="330"/>
        </pc:sldMkLst>
        <pc:inkChg chg="add">
          <ac:chgData name="Siddhesh Gunjal" userId="1024ecb43d19158b" providerId="LiveId" clId="{B1F39069-DFC7-4F4B-93C1-7FD3C678F87F}" dt="2022-10-01T10:52:07.719" v="14"/>
          <ac:inkMkLst>
            <pc:docMk/>
            <pc:sldMk cId="3165304666" sldId="330"/>
            <ac:inkMk id="5" creationId="{0336D229-0947-5DF7-E22B-FCB591F221C5}"/>
          </ac:inkMkLst>
        </pc:inkChg>
        <pc:inkChg chg="del">
          <ac:chgData name="Siddhesh Gunjal" userId="1024ecb43d19158b" providerId="LiveId" clId="{B1F39069-DFC7-4F4B-93C1-7FD3C678F87F}" dt="2022-10-01T08:07:17.252" v="10" actId="478"/>
          <ac:inkMkLst>
            <pc:docMk/>
            <pc:sldMk cId="3165304666" sldId="330"/>
            <ac:inkMk id="6" creationId="{A6856D98-22A6-F7FB-257E-CBB13E3A9A68}"/>
          </ac:inkMkLst>
        </pc:inkChg>
      </pc:sldChg>
      <pc:sldChg chg="addSp delSp mod">
        <pc:chgData name="Siddhesh Gunjal" userId="1024ecb43d19158b" providerId="LiveId" clId="{B1F39069-DFC7-4F4B-93C1-7FD3C678F87F}" dt="2022-10-01T10:52:07.719" v="14"/>
        <pc:sldMkLst>
          <pc:docMk/>
          <pc:sldMk cId="2168742315" sldId="386"/>
        </pc:sldMkLst>
        <pc:inkChg chg="add">
          <ac:chgData name="Siddhesh Gunjal" userId="1024ecb43d19158b" providerId="LiveId" clId="{B1F39069-DFC7-4F4B-93C1-7FD3C678F87F}" dt="2022-10-01T10:52:07.719" v="14"/>
          <ac:inkMkLst>
            <pc:docMk/>
            <pc:sldMk cId="2168742315" sldId="386"/>
            <ac:inkMk id="6" creationId="{8EAE1FA1-32BD-DC86-239D-1D6723DFAAD8}"/>
          </ac:inkMkLst>
        </pc:inkChg>
        <pc:inkChg chg="del">
          <ac:chgData name="Siddhesh Gunjal" userId="1024ecb43d19158b" providerId="LiveId" clId="{B1F39069-DFC7-4F4B-93C1-7FD3C678F87F}" dt="2022-10-01T08:06:47.084" v="1" actId="478"/>
          <ac:inkMkLst>
            <pc:docMk/>
            <pc:sldMk cId="2168742315" sldId="386"/>
            <ac:inkMk id="7" creationId="{5215702F-25CF-93EB-385A-602E5C490B8E}"/>
          </ac:inkMkLst>
        </pc:inkChg>
      </pc:sldChg>
      <pc:sldChg chg="addSp delSp mod">
        <pc:chgData name="Siddhesh Gunjal" userId="1024ecb43d19158b" providerId="LiveId" clId="{B1F39069-DFC7-4F4B-93C1-7FD3C678F87F}" dt="2022-10-01T10:52:07.719" v="14"/>
        <pc:sldMkLst>
          <pc:docMk/>
          <pc:sldMk cId="3814817351" sldId="387"/>
        </pc:sldMkLst>
        <pc:inkChg chg="del">
          <ac:chgData name="Siddhesh Gunjal" userId="1024ecb43d19158b" providerId="LiveId" clId="{B1F39069-DFC7-4F4B-93C1-7FD3C678F87F}" dt="2022-10-01T08:06:52.668" v="3" actId="478"/>
          <ac:inkMkLst>
            <pc:docMk/>
            <pc:sldMk cId="3814817351" sldId="387"/>
            <ac:inkMk id="4" creationId="{B6C939DC-91DD-9BE9-5BBF-9E23791351FC}"/>
          </ac:inkMkLst>
        </pc:inkChg>
        <pc:inkChg chg="add">
          <ac:chgData name="Siddhesh Gunjal" userId="1024ecb43d19158b" providerId="LiveId" clId="{B1F39069-DFC7-4F4B-93C1-7FD3C678F87F}" dt="2022-10-01T10:52:07.719" v="14"/>
          <ac:inkMkLst>
            <pc:docMk/>
            <pc:sldMk cId="3814817351" sldId="387"/>
            <ac:inkMk id="6" creationId="{4A26C9DF-B449-6117-1822-70ECF5D2A37C}"/>
          </ac:inkMkLst>
        </pc:inkChg>
      </pc:sldChg>
      <pc:sldChg chg="addSp delSp mod">
        <pc:chgData name="Siddhesh Gunjal" userId="1024ecb43d19158b" providerId="LiveId" clId="{B1F39069-DFC7-4F4B-93C1-7FD3C678F87F}" dt="2022-10-01T10:52:07.719" v="14"/>
        <pc:sldMkLst>
          <pc:docMk/>
          <pc:sldMk cId="668429812" sldId="433"/>
        </pc:sldMkLst>
        <pc:inkChg chg="del">
          <ac:chgData name="Siddhesh Gunjal" userId="1024ecb43d19158b" providerId="LiveId" clId="{B1F39069-DFC7-4F4B-93C1-7FD3C678F87F}" dt="2022-10-01T08:06:54.717" v="4" actId="478"/>
          <ac:inkMkLst>
            <pc:docMk/>
            <pc:sldMk cId="668429812" sldId="433"/>
            <ac:inkMk id="4" creationId="{735E3D1B-4468-A988-8D24-F902D343C4C2}"/>
          </ac:inkMkLst>
        </pc:inkChg>
        <pc:inkChg chg="add">
          <ac:chgData name="Siddhesh Gunjal" userId="1024ecb43d19158b" providerId="LiveId" clId="{B1F39069-DFC7-4F4B-93C1-7FD3C678F87F}" dt="2022-10-01T10:52:07.719" v="14"/>
          <ac:inkMkLst>
            <pc:docMk/>
            <pc:sldMk cId="668429812" sldId="433"/>
            <ac:inkMk id="6" creationId="{F2E9C27A-63FC-9A5A-B2A8-DDDA8E9D4218}"/>
          </ac:inkMkLst>
        </pc:inkChg>
      </pc:sldChg>
      <pc:sldChg chg="addSp delSp mod">
        <pc:chgData name="Siddhesh Gunjal" userId="1024ecb43d19158b" providerId="LiveId" clId="{B1F39069-DFC7-4F4B-93C1-7FD3C678F87F}" dt="2022-10-01T10:52:07.719" v="14"/>
        <pc:sldMkLst>
          <pc:docMk/>
          <pc:sldMk cId="3590238645" sldId="434"/>
        </pc:sldMkLst>
        <pc:inkChg chg="del">
          <ac:chgData name="Siddhesh Gunjal" userId="1024ecb43d19158b" providerId="LiveId" clId="{B1F39069-DFC7-4F4B-93C1-7FD3C678F87F}" dt="2022-10-01T08:06:56.788" v="5" actId="478"/>
          <ac:inkMkLst>
            <pc:docMk/>
            <pc:sldMk cId="3590238645" sldId="434"/>
            <ac:inkMk id="4" creationId="{EB28831A-C0DD-4FDA-B356-72443B3E71BF}"/>
          </ac:inkMkLst>
        </pc:inkChg>
        <pc:inkChg chg="add">
          <ac:chgData name="Siddhesh Gunjal" userId="1024ecb43d19158b" providerId="LiveId" clId="{B1F39069-DFC7-4F4B-93C1-7FD3C678F87F}" dt="2022-10-01T10:52:07.719" v="14"/>
          <ac:inkMkLst>
            <pc:docMk/>
            <pc:sldMk cId="3590238645" sldId="434"/>
            <ac:inkMk id="6" creationId="{65E2BAC7-7AEF-7423-DE2B-4C4EBE4871B0}"/>
          </ac:inkMkLst>
        </pc:inkChg>
      </pc:sldChg>
      <pc:sldChg chg="addSp delSp mod">
        <pc:chgData name="Siddhesh Gunjal" userId="1024ecb43d19158b" providerId="LiveId" clId="{B1F39069-DFC7-4F4B-93C1-7FD3C678F87F}" dt="2022-10-01T10:52:07.719" v="14"/>
        <pc:sldMkLst>
          <pc:docMk/>
          <pc:sldMk cId="1677624538" sldId="435"/>
        </pc:sldMkLst>
        <pc:inkChg chg="del">
          <ac:chgData name="Siddhesh Gunjal" userId="1024ecb43d19158b" providerId="LiveId" clId="{B1F39069-DFC7-4F4B-93C1-7FD3C678F87F}" dt="2022-10-01T08:06:59.012" v="6" actId="478"/>
          <ac:inkMkLst>
            <pc:docMk/>
            <pc:sldMk cId="1677624538" sldId="435"/>
            <ac:inkMk id="4" creationId="{4ABC6F13-D50D-1945-9C46-1D48DEAF3992}"/>
          </ac:inkMkLst>
        </pc:inkChg>
        <pc:inkChg chg="add">
          <ac:chgData name="Siddhesh Gunjal" userId="1024ecb43d19158b" providerId="LiveId" clId="{B1F39069-DFC7-4F4B-93C1-7FD3C678F87F}" dt="2022-10-01T10:52:07.719" v="14"/>
          <ac:inkMkLst>
            <pc:docMk/>
            <pc:sldMk cId="1677624538" sldId="435"/>
            <ac:inkMk id="6" creationId="{703461F4-E122-6BF7-44A7-A318D40C8447}"/>
          </ac:inkMkLst>
        </pc:inkChg>
      </pc:sldChg>
      <pc:sldChg chg="addSp delSp mod">
        <pc:chgData name="Siddhesh Gunjal" userId="1024ecb43d19158b" providerId="LiveId" clId="{B1F39069-DFC7-4F4B-93C1-7FD3C678F87F}" dt="2022-10-01T10:52:07.719" v="14"/>
        <pc:sldMkLst>
          <pc:docMk/>
          <pc:sldMk cId="425290378" sldId="436"/>
        </pc:sldMkLst>
        <pc:inkChg chg="del">
          <ac:chgData name="Siddhesh Gunjal" userId="1024ecb43d19158b" providerId="LiveId" clId="{B1F39069-DFC7-4F4B-93C1-7FD3C678F87F}" dt="2022-10-01T08:07:00.932" v="7" actId="478"/>
          <ac:inkMkLst>
            <pc:docMk/>
            <pc:sldMk cId="425290378" sldId="436"/>
            <ac:inkMk id="4" creationId="{E813B63D-6D16-2868-F738-74CA1A9E880E}"/>
          </ac:inkMkLst>
        </pc:inkChg>
        <pc:inkChg chg="add">
          <ac:chgData name="Siddhesh Gunjal" userId="1024ecb43d19158b" providerId="LiveId" clId="{B1F39069-DFC7-4F4B-93C1-7FD3C678F87F}" dt="2022-10-01T10:52:07.719" v="14"/>
          <ac:inkMkLst>
            <pc:docMk/>
            <pc:sldMk cId="425290378" sldId="436"/>
            <ac:inkMk id="6" creationId="{83CCAB4C-3C41-4537-D7BA-5B1BC4995E7C}"/>
          </ac:inkMkLst>
        </pc:inkChg>
      </pc:sldChg>
      <pc:sldChg chg="addSp delSp mod">
        <pc:chgData name="Siddhesh Gunjal" userId="1024ecb43d19158b" providerId="LiveId" clId="{B1F39069-DFC7-4F4B-93C1-7FD3C678F87F}" dt="2022-10-01T10:52:07.719" v="14"/>
        <pc:sldMkLst>
          <pc:docMk/>
          <pc:sldMk cId="2045749857" sldId="437"/>
        </pc:sldMkLst>
        <pc:inkChg chg="del">
          <ac:chgData name="Siddhesh Gunjal" userId="1024ecb43d19158b" providerId="LiveId" clId="{B1F39069-DFC7-4F4B-93C1-7FD3C678F87F}" dt="2022-10-01T08:07:03.525" v="8" actId="478"/>
          <ac:inkMkLst>
            <pc:docMk/>
            <pc:sldMk cId="2045749857" sldId="437"/>
            <ac:inkMk id="4" creationId="{52ACA367-727C-6DBE-63A5-52EC6E2F053A}"/>
          </ac:inkMkLst>
        </pc:inkChg>
        <pc:inkChg chg="add">
          <ac:chgData name="Siddhesh Gunjal" userId="1024ecb43d19158b" providerId="LiveId" clId="{B1F39069-DFC7-4F4B-93C1-7FD3C678F87F}" dt="2022-10-01T10:52:07.719" v="14"/>
          <ac:inkMkLst>
            <pc:docMk/>
            <pc:sldMk cId="2045749857" sldId="437"/>
            <ac:inkMk id="7" creationId="{D391A09A-A555-DDED-D715-F3FA7A086BE5}"/>
          </ac:inkMkLst>
        </pc:inkChg>
      </pc:sldChg>
      <pc:sldChg chg="addSp delSp mod">
        <pc:chgData name="Siddhesh Gunjal" userId="1024ecb43d19158b" providerId="LiveId" clId="{B1F39069-DFC7-4F4B-93C1-7FD3C678F87F}" dt="2022-10-01T10:52:07.719" v="14"/>
        <pc:sldMkLst>
          <pc:docMk/>
          <pc:sldMk cId="2446442804" sldId="438"/>
        </pc:sldMkLst>
        <pc:inkChg chg="del">
          <ac:chgData name="Siddhesh Gunjal" userId="1024ecb43d19158b" providerId="LiveId" clId="{B1F39069-DFC7-4F4B-93C1-7FD3C678F87F}" dt="2022-10-01T08:07:15.388" v="9" actId="478"/>
          <ac:inkMkLst>
            <pc:docMk/>
            <pc:sldMk cId="2446442804" sldId="438"/>
            <ac:inkMk id="4" creationId="{FB31E94F-469F-C696-DF47-86A20AC56BD4}"/>
          </ac:inkMkLst>
        </pc:inkChg>
        <pc:inkChg chg="add">
          <ac:chgData name="Siddhesh Gunjal" userId="1024ecb43d19158b" providerId="LiveId" clId="{B1F39069-DFC7-4F4B-93C1-7FD3C678F87F}" dt="2022-10-01T10:52:07.719" v="14"/>
          <ac:inkMkLst>
            <pc:docMk/>
            <pc:sldMk cId="2446442804" sldId="438"/>
            <ac:inkMk id="6" creationId="{A0F40AE5-EAE0-0B57-4E6B-C567D5B0854D}"/>
          </ac:inkMkLst>
        </pc:inkChg>
      </pc:sldChg>
      <pc:sldChg chg="addSp delSp mod">
        <pc:chgData name="Siddhesh Gunjal" userId="1024ecb43d19158b" providerId="LiveId" clId="{B1F39069-DFC7-4F4B-93C1-7FD3C678F87F}" dt="2022-10-01T10:52:07.719" v="14"/>
        <pc:sldMkLst>
          <pc:docMk/>
          <pc:sldMk cId="2277098186" sldId="439"/>
        </pc:sldMkLst>
        <pc:inkChg chg="del">
          <ac:chgData name="Siddhesh Gunjal" userId="1024ecb43d19158b" providerId="LiveId" clId="{B1F39069-DFC7-4F4B-93C1-7FD3C678F87F}" dt="2022-10-01T08:07:20.332" v="11" actId="478"/>
          <ac:inkMkLst>
            <pc:docMk/>
            <pc:sldMk cId="2277098186" sldId="439"/>
            <ac:inkMk id="4" creationId="{A7C64E90-3574-CD48-26A1-898120569E9B}"/>
          </ac:inkMkLst>
        </pc:inkChg>
        <pc:inkChg chg="add">
          <ac:chgData name="Siddhesh Gunjal" userId="1024ecb43d19158b" providerId="LiveId" clId="{B1F39069-DFC7-4F4B-93C1-7FD3C678F87F}" dt="2022-10-01T10:52:07.719" v="14"/>
          <ac:inkMkLst>
            <pc:docMk/>
            <pc:sldMk cId="2277098186" sldId="439"/>
            <ac:inkMk id="6" creationId="{8FBDCD06-20D8-97DB-9C9E-AD8B58952C1F}"/>
          </ac:inkMkLst>
        </pc:inkChg>
      </pc:sldChg>
      <pc:sldChg chg="delSp mod">
        <pc:chgData name="Siddhesh Gunjal" userId="1024ecb43d19158b" providerId="LiveId" clId="{B1F39069-DFC7-4F4B-93C1-7FD3C678F87F}" dt="2022-10-01T08:07:22.612" v="12" actId="478"/>
        <pc:sldMkLst>
          <pc:docMk/>
          <pc:sldMk cId="517211716" sldId="440"/>
        </pc:sldMkLst>
        <pc:inkChg chg="del">
          <ac:chgData name="Siddhesh Gunjal" userId="1024ecb43d19158b" providerId="LiveId" clId="{B1F39069-DFC7-4F4B-93C1-7FD3C678F87F}" dt="2022-10-01T08:07:22.612" v="12" actId="478"/>
          <ac:inkMkLst>
            <pc:docMk/>
            <pc:sldMk cId="517211716" sldId="440"/>
            <ac:inkMk id="4" creationId="{BB38D05F-1C9F-1B29-8F54-4B4F3D294521}"/>
          </ac:inkMkLst>
        </pc:inkChg>
      </pc:sldChg>
      <pc:sldChg chg="addSp delSp mod">
        <pc:chgData name="Siddhesh Gunjal" userId="1024ecb43d19158b" providerId="LiveId" clId="{B1F39069-DFC7-4F4B-93C1-7FD3C678F87F}" dt="2022-10-01T10:52:07.719" v="14"/>
        <pc:sldMkLst>
          <pc:docMk/>
          <pc:sldMk cId="4003333714" sldId="441"/>
        </pc:sldMkLst>
        <pc:inkChg chg="add">
          <ac:chgData name="Siddhesh Gunjal" userId="1024ecb43d19158b" providerId="LiveId" clId="{B1F39069-DFC7-4F4B-93C1-7FD3C678F87F}" dt="2022-10-01T10:52:07.719" v="14"/>
          <ac:inkMkLst>
            <pc:docMk/>
            <pc:sldMk cId="4003333714" sldId="441"/>
            <ac:inkMk id="6" creationId="{D6A697AF-E63B-D286-D147-B5FC89ACE710}"/>
          </ac:inkMkLst>
        </pc:inkChg>
        <pc:inkChg chg="del">
          <ac:chgData name="Siddhesh Gunjal" userId="1024ecb43d19158b" providerId="LiveId" clId="{B1F39069-DFC7-4F4B-93C1-7FD3C678F87F}" dt="2022-10-01T08:06:50.148" v="2" actId="478"/>
          <ac:inkMkLst>
            <pc:docMk/>
            <pc:sldMk cId="4003333714" sldId="441"/>
            <ac:inkMk id="7" creationId="{50E9EFB9-B838-BD7A-CA3F-472FEAD07A8D}"/>
          </ac:inkMkLst>
        </pc:inkChg>
      </pc:sldChg>
    </pc:docChg>
  </pc:docChgLst>
  <pc:docChgLst>
    <pc:chgData name="Siddhesh Gunjal" userId="1024ecb43d19158b" providerId="LiveId" clId="{1B9C1D19-1187-4D41-93B9-3702C1509240}"/>
    <pc:docChg chg="undo custSel modSld sldOrd">
      <pc:chgData name="Siddhesh Gunjal" userId="1024ecb43d19158b" providerId="LiveId" clId="{1B9C1D19-1187-4D41-93B9-3702C1509240}" dt="2023-02-04T08:28:54.136" v="21"/>
      <pc:docMkLst>
        <pc:docMk/>
      </pc:docMkLst>
      <pc:sldChg chg="addSp delSp mod">
        <pc:chgData name="Siddhesh Gunjal" userId="1024ecb43d19158b" providerId="LiveId" clId="{1B9C1D19-1187-4D41-93B9-3702C1509240}" dt="2023-02-04T08:28:54.136" v="21"/>
        <pc:sldMkLst>
          <pc:docMk/>
          <pc:sldMk cId="3050630852" sldId="328"/>
        </pc:sldMkLst>
        <pc:inkChg chg="add">
          <ac:chgData name="Siddhesh Gunjal" userId="1024ecb43d19158b" providerId="LiveId" clId="{1B9C1D19-1187-4D41-93B9-3702C1509240}" dt="2023-02-04T08:28:54.136" v="21"/>
          <ac:inkMkLst>
            <pc:docMk/>
            <pc:sldMk cId="3050630852" sldId="328"/>
            <ac:inkMk id="6" creationId="{27939C9D-5453-775A-A5FB-6A0425D619D7}"/>
          </ac:inkMkLst>
        </pc:inkChg>
        <pc:inkChg chg="add del">
          <ac:chgData name="Siddhesh Gunjal" userId="1024ecb43d19158b" providerId="LiveId" clId="{1B9C1D19-1187-4D41-93B9-3702C1509240}" dt="2023-02-04T06:12:57.972" v="6" actId="478"/>
          <ac:inkMkLst>
            <pc:docMk/>
            <pc:sldMk cId="3050630852" sldId="328"/>
            <ac:inkMk id="7" creationId="{44D2815A-E893-DDA7-B5E4-E24396AB3FFD}"/>
          </ac:inkMkLst>
        </pc:inkChg>
      </pc:sldChg>
      <pc:sldChg chg="addSp delSp mod">
        <pc:chgData name="Siddhesh Gunjal" userId="1024ecb43d19158b" providerId="LiveId" clId="{1B9C1D19-1187-4D41-93B9-3702C1509240}" dt="2023-02-04T08:28:54.136" v="21"/>
        <pc:sldMkLst>
          <pc:docMk/>
          <pc:sldMk cId="3165304666" sldId="330"/>
        </pc:sldMkLst>
        <pc:inkChg chg="del">
          <ac:chgData name="Siddhesh Gunjal" userId="1024ecb43d19158b" providerId="LiveId" clId="{1B9C1D19-1187-4D41-93B9-3702C1509240}" dt="2023-02-04T06:13:49.388" v="19" actId="478"/>
          <ac:inkMkLst>
            <pc:docMk/>
            <pc:sldMk cId="3165304666" sldId="330"/>
            <ac:inkMk id="5" creationId="{0336D229-0947-5DF7-E22B-FCB591F221C5}"/>
          </ac:inkMkLst>
        </pc:inkChg>
        <pc:inkChg chg="add">
          <ac:chgData name="Siddhesh Gunjal" userId="1024ecb43d19158b" providerId="LiveId" clId="{1B9C1D19-1187-4D41-93B9-3702C1509240}" dt="2023-02-04T08:28:54.136" v="21"/>
          <ac:inkMkLst>
            <pc:docMk/>
            <pc:sldMk cId="3165304666" sldId="330"/>
            <ac:inkMk id="5" creationId="{2B6FCE99-6442-2A2A-6840-B04877EE840E}"/>
          </ac:inkMkLst>
        </pc:inkChg>
      </pc:sldChg>
      <pc:sldChg chg="addSp ord">
        <pc:chgData name="Siddhesh Gunjal" userId="1024ecb43d19158b" providerId="LiveId" clId="{1B9C1D19-1187-4D41-93B9-3702C1509240}" dt="2023-02-04T08:28:54.136" v="21"/>
        <pc:sldMkLst>
          <pc:docMk/>
          <pc:sldMk cId="2192112441" sldId="331"/>
        </pc:sldMkLst>
        <pc:inkChg chg="add">
          <ac:chgData name="Siddhesh Gunjal" userId="1024ecb43d19158b" providerId="LiveId" clId="{1B9C1D19-1187-4D41-93B9-3702C1509240}" dt="2023-02-04T08:28:54.136" v="21"/>
          <ac:inkMkLst>
            <pc:docMk/>
            <pc:sldMk cId="2192112441" sldId="331"/>
            <ac:inkMk id="8" creationId="{A20FD747-0C5A-8321-3003-AD99D48AED0D}"/>
          </ac:inkMkLst>
        </pc:inkChg>
      </pc:sldChg>
      <pc:sldChg chg="addSp mod ord modShow">
        <pc:chgData name="Siddhesh Gunjal" userId="1024ecb43d19158b" providerId="LiveId" clId="{1B9C1D19-1187-4D41-93B9-3702C1509240}" dt="2023-02-04T08:28:54.136" v="21"/>
        <pc:sldMkLst>
          <pc:docMk/>
          <pc:sldMk cId="1315326863" sldId="338"/>
        </pc:sldMkLst>
        <pc:inkChg chg="add">
          <ac:chgData name="Siddhesh Gunjal" userId="1024ecb43d19158b" providerId="LiveId" clId="{1B9C1D19-1187-4D41-93B9-3702C1509240}" dt="2023-02-04T08:28:54.136" v="21"/>
          <ac:inkMkLst>
            <pc:docMk/>
            <pc:sldMk cId="1315326863" sldId="338"/>
            <ac:inkMk id="6" creationId="{E27CBC2D-4594-C4B4-A45E-240DD2CF1117}"/>
          </ac:inkMkLst>
        </pc:inkChg>
      </pc:sldChg>
      <pc:sldChg chg="addSp delSp mod">
        <pc:chgData name="Siddhesh Gunjal" userId="1024ecb43d19158b" providerId="LiveId" clId="{1B9C1D19-1187-4D41-93B9-3702C1509240}" dt="2023-02-04T08:28:54.136" v="21"/>
        <pc:sldMkLst>
          <pc:docMk/>
          <pc:sldMk cId="2168742315" sldId="386"/>
        </pc:sldMkLst>
        <pc:inkChg chg="add">
          <ac:chgData name="Siddhesh Gunjal" userId="1024ecb43d19158b" providerId="LiveId" clId="{1B9C1D19-1187-4D41-93B9-3702C1509240}" dt="2023-02-04T08:28:54.136" v="21"/>
          <ac:inkMkLst>
            <pc:docMk/>
            <pc:sldMk cId="2168742315" sldId="386"/>
            <ac:inkMk id="6" creationId="{32DD6A34-4419-B4E6-C202-790C5D4850E4}"/>
          </ac:inkMkLst>
        </pc:inkChg>
        <pc:inkChg chg="del">
          <ac:chgData name="Siddhesh Gunjal" userId="1024ecb43d19158b" providerId="LiveId" clId="{1B9C1D19-1187-4D41-93B9-3702C1509240}" dt="2023-02-04T06:12:59.684" v="7" actId="478"/>
          <ac:inkMkLst>
            <pc:docMk/>
            <pc:sldMk cId="2168742315" sldId="386"/>
            <ac:inkMk id="6" creationId="{8EAE1FA1-32BD-DC86-239D-1D6723DFAAD8}"/>
          </ac:inkMkLst>
        </pc:inkChg>
      </pc:sldChg>
      <pc:sldChg chg="addSp delSp mod">
        <pc:chgData name="Siddhesh Gunjal" userId="1024ecb43d19158b" providerId="LiveId" clId="{1B9C1D19-1187-4D41-93B9-3702C1509240}" dt="2023-02-04T08:28:54.136" v="21"/>
        <pc:sldMkLst>
          <pc:docMk/>
          <pc:sldMk cId="3814817351" sldId="387"/>
        </pc:sldMkLst>
        <pc:inkChg chg="add">
          <ac:chgData name="Siddhesh Gunjal" userId="1024ecb43d19158b" providerId="LiveId" clId="{1B9C1D19-1187-4D41-93B9-3702C1509240}" dt="2023-02-04T08:28:54.136" v="21"/>
          <ac:inkMkLst>
            <pc:docMk/>
            <pc:sldMk cId="3814817351" sldId="387"/>
            <ac:inkMk id="4" creationId="{402E9D02-9C52-3897-2D86-24AE48289B24}"/>
          </ac:inkMkLst>
        </pc:inkChg>
        <pc:inkChg chg="del">
          <ac:chgData name="Siddhesh Gunjal" userId="1024ecb43d19158b" providerId="LiveId" clId="{1B9C1D19-1187-4D41-93B9-3702C1509240}" dt="2023-02-04T06:13:05.836" v="10" actId="478"/>
          <ac:inkMkLst>
            <pc:docMk/>
            <pc:sldMk cId="3814817351" sldId="387"/>
            <ac:inkMk id="6" creationId="{4A26C9DF-B449-6117-1822-70ECF5D2A37C}"/>
          </ac:inkMkLst>
        </pc:inkChg>
      </pc:sldChg>
      <pc:sldChg chg="addSp delSp mod">
        <pc:chgData name="Siddhesh Gunjal" userId="1024ecb43d19158b" providerId="LiveId" clId="{1B9C1D19-1187-4D41-93B9-3702C1509240}" dt="2023-02-04T08:28:54.136" v="21"/>
        <pc:sldMkLst>
          <pc:docMk/>
          <pc:sldMk cId="668429812" sldId="433"/>
        </pc:sldMkLst>
        <pc:inkChg chg="add">
          <ac:chgData name="Siddhesh Gunjal" userId="1024ecb43d19158b" providerId="LiveId" clId="{1B9C1D19-1187-4D41-93B9-3702C1509240}" dt="2023-02-04T08:28:54.136" v="21"/>
          <ac:inkMkLst>
            <pc:docMk/>
            <pc:sldMk cId="668429812" sldId="433"/>
            <ac:inkMk id="4" creationId="{ABD7B53B-C7C4-4009-C85E-FE453296F7FE}"/>
          </ac:inkMkLst>
        </pc:inkChg>
        <pc:inkChg chg="del">
          <ac:chgData name="Siddhesh Gunjal" userId="1024ecb43d19158b" providerId="LiveId" clId="{1B9C1D19-1187-4D41-93B9-3702C1509240}" dt="2023-02-04T06:13:03.844" v="9" actId="478"/>
          <ac:inkMkLst>
            <pc:docMk/>
            <pc:sldMk cId="668429812" sldId="433"/>
            <ac:inkMk id="6" creationId="{F2E9C27A-63FC-9A5A-B2A8-DDDA8E9D4218}"/>
          </ac:inkMkLst>
        </pc:inkChg>
      </pc:sldChg>
      <pc:sldChg chg="addSp delSp mod">
        <pc:chgData name="Siddhesh Gunjal" userId="1024ecb43d19158b" providerId="LiveId" clId="{1B9C1D19-1187-4D41-93B9-3702C1509240}" dt="2023-02-04T08:28:54.136" v="21"/>
        <pc:sldMkLst>
          <pc:docMk/>
          <pc:sldMk cId="3590238645" sldId="434"/>
        </pc:sldMkLst>
        <pc:inkChg chg="add">
          <ac:chgData name="Siddhesh Gunjal" userId="1024ecb43d19158b" providerId="LiveId" clId="{1B9C1D19-1187-4D41-93B9-3702C1509240}" dt="2023-02-04T08:28:54.136" v="21"/>
          <ac:inkMkLst>
            <pc:docMk/>
            <pc:sldMk cId="3590238645" sldId="434"/>
            <ac:inkMk id="4" creationId="{874BE684-CF7F-A9DE-2768-3D1E2EA19CF9}"/>
          </ac:inkMkLst>
        </pc:inkChg>
        <pc:inkChg chg="del">
          <ac:chgData name="Siddhesh Gunjal" userId="1024ecb43d19158b" providerId="LiveId" clId="{1B9C1D19-1187-4D41-93B9-3702C1509240}" dt="2023-02-04T06:13:10.132" v="11" actId="478"/>
          <ac:inkMkLst>
            <pc:docMk/>
            <pc:sldMk cId="3590238645" sldId="434"/>
            <ac:inkMk id="6" creationId="{65E2BAC7-7AEF-7423-DE2B-4C4EBE4871B0}"/>
          </ac:inkMkLst>
        </pc:inkChg>
      </pc:sldChg>
      <pc:sldChg chg="addSp delSp mod">
        <pc:chgData name="Siddhesh Gunjal" userId="1024ecb43d19158b" providerId="LiveId" clId="{1B9C1D19-1187-4D41-93B9-3702C1509240}" dt="2023-02-04T08:28:54.136" v="21"/>
        <pc:sldMkLst>
          <pc:docMk/>
          <pc:sldMk cId="1677624538" sldId="435"/>
        </pc:sldMkLst>
        <pc:inkChg chg="add">
          <ac:chgData name="Siddhesh Gunjal" userId="1024ecb43d19158b" providerId="LiveId" clId="{1B9C1D19-1187-4D41-93B9-3702C1509240}" dt="2023-02-04T08:28:54.136" v="21"/>
          <ac:inkMkLst>
            <pc:docMk/>
            <pc:sldMk cId="1677624538" sldId="435"/>
            <ac:inkMk id="4" creationId="{745F30F3-2029-A1FE-6B09-4B46981B6E93}"/>
          </ac:inkMkLst>
        </pc:inkChg>
        <pc:inkChg chg="del">
          <ac:chgData name="Siddhesh Gunjal" userId="1024ecb43d19158b" providerId="LiveId" clId="{1B9C1D19-1187-4D41-93B9-3702C1509240}" dt="2023-02-04T06:13:32.156" v="15" actId="478"/>
          <ac:inkMkLst>
            <pc:docMk/>
            <pc:sldMk cId="1677624538" sldId="435"/>
            <ac:inkMk id="6" creationId="{703461F4-E122-6BF7-44A7-A318D40C8447}"/>
          </ac:inkMkLst>
        </pc:inkChg>
      </pc:sldChg>
      <pc:sldChg chg="addSp delSp mod">
        <pc:chgData name="Siddhesh Gunjal" userId="1024ecb43d19158b" providerId="LiveId" clId="{1B9C1D19-1187-4D41-93B9-3702C1509240}" dt="2023-02-04T08:28:54.136" v="21"/>
        <pc:sldMkLst>
          <pc:docMk/>
          <pc:sldMk cId="425290378" sldId="436"/>
        </pc:sldMkLst>
        <pc:inkChg chg="add">
          <ac:chgData name="Siddhesh Gunjal" userId="1024ecb43d19158b" providerId="LiveId" clId="{1B9C1D19-1187-4D41-93B9-3702C1509240}" dt="2023-02-04T08:28:54.136" v="21"/>
          <ac:inkMkLst>
            <pc:docMk/>
            <pc:sldMk cId="425290378" sldId="436"/>
            <ac:inkMk id="4" creationId="{B8714F89-F008-0662-FB9D-63E564E87A96}"/>
          </ac:inkMkLst>
        </pc:inkChg>
        <pc:inkChg chg="del">
          <ac:chgData name="Siddhesh Gunjal" userId="1024ecb43d19158b" providerId="LiveId" clId="{1B9C1D19-1187-4D41-93B9-3702C1509240}" dt="2023-02-04T06:13:35.708" v="16" actId="478"/>
          <ac:inkMkLst>
            <pc:docMk/>
            <pc:sldMk cId="425290378" sldId="436"/>
            <ac:inkMk id="6" creationId="{83CCAB4C-3C41-4537-D7BA-5B1BC4995E7C}"/>
          </ac:inkMkLst>
        </pc:inkChg>
      </pc:sldChg>
      <pc:sldChg chg="addSp delSp mod">
        <pc:chgData name="Siddhesh Gunjal" userId="1024ecb43d19158b" providerId="LiveId" clId="{1B9C1D19-1187-4D41-93B9-3702C1509240}" dt="2023-02-04T08:28:54.136" v="21"/>
        <pc:sldMkLst>
          <pc:docMk/>
          <pc:sldMk cId="2045749857" sldId="437"/>
        </pc:sldMkLst>
        <pc:inkChg chg="add">
          <ac:chgData name="Siddhesh Gunjal" userId="1024ecb43d19158b" providerId="LiveId" clId="{1B9C1D19-1187-4D41-93B9-3702C1509240}" dt="2023-02-04T08:28:54.136" v="21"/>
          <ac:inkMkLst>
            <pc:docMk/>
            <pc:sldMk cId="2045749857" sldId="437"/>
            <ac:inkMk id="4" creationId="{3EC43EAF-B35C-C29D-4DC2-AE5197C6EEA4}"/>
          </ac:inkMkLst>
        </pc:inkChg>
        <pc:inkChg chg="del">
          <ac:chgData name="Siddhesh Gunjal" userId="1024ecb43d19158b" providerId="LiveId" clId="{1B9C1D19-1187-4D41-93B9-3702C1509240}" dt="2023-02-04T06:13:46.333" v="17" actId="478"/>
          <ac:inkMkLst>
            <pc:docMk/>
            <pc:sldMk cId="2045749857" sldId="437"/>
            <ac:inkMk id="7" creationId="{D391A09A-A555-DDED-D715-F3FA7A086BE5}"/>
          </ac:inkMkLst>
        </pc:inkChg>
      </pc:sldChg>
      <pc:sldChg chg="addSp delSp mod">
        <pc:chgData name="Siddhesh Gunjal" userId="1024ecb43d19158b" providerId="LiveId" clId="{1B9C1D19-1187-4D41-93B9-3702C1509240}" dt="2023-02-04T08:28:54.136" v="21"/>
        <pc:sldMkLst>
          <pc:docMk/>
          <pc:sldMk cId="2446442804" sldId="438"/>
        </pc:sldMkLst>
        <pc:inkChg chg="add">
          <ac:chgData name="Siddhesh Gunjal" userId="1024ecb43d19158b" providerId="LiveId" clId="{1B9C1D19-1187-4D41-93B9-3702C1509240}" dt="2023-02-04T08:28:54.136" v="21"/>
          <ac:inkMkLst>
            <pc:docMk/>
            <pc:sldMk cId="2446442804" sldId="438"/>
            <ac:inkMk id="4" creationId="{F3EECDB6-87F1-8FC3-BD6D-2E7F0EE832D0}"/>
          </ac:inkMkLst>
        </pc:inkChg>
        <pc:inkChg chg="del">
          <ac:chgData name="Siddhesh Gunjal" userId="1024ecb43d19158b" providerId="LiveId" clId="{1B9C1D19-1187-4D41-93B9-3702C1509240}" dt="2023-02-04T06:13:48.116" v="18" actId="478"/>
          <ac:inkMkLst>
            <pc:docMk/>
            <pc:sldMk cId="2446442804" sldId="438"/>
            <ac:inkMk id="6" creationId="{A0F40AE5-EAE0-0B57-4E6B-C567D5B0854D}"/>
          </ac:inkMkLst>
        </pc:inkChg>
      </pc:sldChg>
      <pc:sldChg chg="addSp delSp mod">
        <pc:chgData name="Siddhesh Gunjal" userId="1024ecb43d19158b" providerId="LiveId" clId="{1B9C1D19-1187-4D41-93B9-3702C1509240}" dt="2023-02-04T08:28:54.136" v="21"/>
        <pc:sldMkLst>
          <pc:docMk/>
          <pc:sldMk cId="2277098186" sldId="439"/>
        </pc:sldMkLst>
        <pc:inkChg chg="add">
          <ac:chgData name="Siddhesh Gunjal" userId="1024ecb43d19158b" providerId="LiveId" clId="{1B9C1D19-1187-4D41-93B9-3702C1509240}" dt="2023-02-04T08:28:54.136" v="21"/>
          <ac:inkMkLst>
            <pc:docMk/>
            <pc:sldMk cId="2277098186" sldId="439"/>
            <ac:inkMk id="4" creationId="{9BF7AF53-8D1E-AE72-7884-724A7AA530BD}"/>
          </ac:inkMkLst>
        </pc:inkChg>
        <pc:inkChg chg="del">
          <ac:chgData name="Siddhesh Gunjal" userId="1024ecb43d19158b" providerId="LiveId" clId="{1B9C1D19-1187-4D41-93B9-3702C1509240}" dt="2023-02-04T06:13:50.940" v="20" actId="478"/>
          <ac:inkMkLst>
            <pc:docMk/>
            <pc:sldMk cId="2277098186" sldId="439"/>
            <ac:inkMk id="6" creationId="{8FBDCD06-20D8-97DB-9C9E-AD8B58952C1F}"/>
          </ac:inkMkLst>
        </pc:inkChg>
      </pc:sldChg>
      <pc:sldChg chg="addSp">
        <pc:chgData name="Siddhesh Gunjal" userId="1024ecb43d19158b" providerId="LiveId" clId="{1B9C1D19-1187-4D41-93B9-3702C1509240}" dt="2023-02-04T08:28:54.136" v="21"/>
        <pc:sldMkLst>
          <pc:docMk/>
          <pc:sldMk cId="517211716" sldId="440"/>
        </pc:sldMkLst>
        <pc:inkChg chg="add">
          <ac:chgData name="Siddhesh Gunjal" userId="1024ecb43d19158b" providerId="LiveId" clId="{1B9C1D19-1187-4D41-93B9-3702C1509240}" dt="2023-02-04T08:28:54.136" v="21"/>
          <ac:inkMkLst>
            <pc:docMk/>
            <pc:sldMk cId="517211716" sldId="440"/>
            <ac:inkMk id="4" creationId="{460102D4-0E11-1D25-2F38-A1128809A099}"/>
          </ac:inkMkLst>
        </pc:inkChg>
      </pc:sldChg>
      <pc:sldChg chg="addSp delSp mod">
        <pc:chgData name="Siddhesh Gunjal" userId="1024ecb43d19158b" providerId="LiveId" clId="{1B9C1D19-1187-4D41-93B9-3702C1509240}" dt="2023-02-04T08:28:54.136" v="21"/>
        <pc:sldMkLst>
          <pc:docMk/>
          <pc:sldMk cId="4003333714" sldId="441"/>
        </pc:sldMkLst>
        <pc:inkChg chg="del">
          <ac:chgData name="Siddhesh Gunjal" userId="1024ecb43d19158b" providerId="LiveId" clId="{1B9C1D19-1187-4D41-93B9-3702C1509240}" dt="2023-02-04T06:13:01.811" v="8" actId="478"/>
          <ac:inkMkLst>
            <pc:docMk/>
            <pc:sldMk cId="4003333714" sldId="441"/>
            <ac:inkMk id="6" creationId="{D6A697AF-E63B-D286-D147-B5FC89ACE710}"/>
          </ac:inkMkLst>
        </pc:inkChg>
        <pc:inkChg chg="add">
          <ac:chgData name="Siddhesh Gunjal" userId="1024ecb43d19158b" providerId="LiveId" clId="{1B9C1D19-1187-4D41-93B9-3702C1509240}" dt="2023-02-04T08:28:54.136" v="21"/>
          <ac:inkMkLst>
            <pc:docMk/>
            <pc:sldMk cId="4003333714" sldId="441"/>
            <ac:inkMk id="6" creationId="{D7ED81CA-2534-440C-3E05-8456E371E7B4}"/>
          </ac:inkMkLst>
        </pc:ink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08-02-2023</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05-02-2023</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05-02-2023</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05-02-2023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05-02-2023</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05-02-2023</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05-02-2023</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05-02-2023</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05-02-2023</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05-02-2023</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05-02-2023</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05-02-2023</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05-02-2023</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05-02-2023</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571750"/>
            <a:ext cx="6895272" cy="107178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Trebuchet MS" panose="020B0603020202020204" pitchFamily="34" charset="0"/>
              </a:rPr>
              <a:t>Lending Club Case Study: </a:t>
            </a:r>
          </a:p>
          <a:p>
            <a:pPr algn="l"/>
            <a:r>
              <a:rPr lang="en-US" sz="3200" dirty="0">
                <a:latin typeface="Trebuchet MS" panose="020B0603020202020204" pitchFamily="34" charset="0"/>
              </a:rPr>
              <a:t>Analysis</a:t>
            </a:r>
            <a:endParaRPr lang="en-IN" sz="3200" dirty="0">
              <a:latin typeface="Trebuchet MS" panose="020B0603020202020204" pitchFamily="34" charset="0"/>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r>
              <a:rPr lang="en-IN" dirty="0"/>
              <a:t>08-02-2023</a:t>
            </a:r>
          </a:p>
        </p:txBody>
      </p:sp>
      <p:sp>
        <p:nvSpPr>
          <p:cNvPr id="3" name="Slide Number Placeholder 2"/>
          <p:cNvSpPr>
            <a:spLocks noGrp="1"/>
          </p:cNvSpPr>
          <p:nvPr>
            <p:ph type="sldNum" sz="quarter" idx="12"/>
          </p:nvPr>
        </p:nvSpPr>
        <p:spPr>
          <a:xfrm>
            <a:off x="6643480" y="4653887"/>
            <a:ext cx="2057400" cy="273844"/>
          </a:xfrm>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093154"/>
          </a:xfrm>
          <a:prstGeom prst="rect">
            <a:avLst/>
          </a:prstGeom>
          <a:noFill/>
        </p:spPr>
        <p:txBody>
          <a:bodyPr wrap="square">
            <a:spAutoFit/>
          </a:bodyPr>
          <a:lstStyle/>
          <a:p>
            <a:r>
              <a:rPr lang="en-US" dirty="0"/>
              <a:t>Before Starting Actual Analysis, we have performed the below steps:</a:t>
            </a:r>
          </a:p>
          <a:p>
            <a:endParaRPr lang="en-US" dirty="0"/>
          </a:p>
          <a:p>
            <a:r>
              <a:rPr lang="en-US" dirty="0"/>
              <a:t>Data Understanding:</a:t>
            </a:r>
          </a:p>
          <a:p>
            <a:endParaRPr lang="en-US" sz="1600" dirty="0"/>
          </a:p>
          <a:p>
            <a:r>
              <a:rPr lang="en-US" sz="1600" dirty="0"/>
              <a:t>The given dataset is having lot of columns. Hence, first step is to understand about all those columns and check whether those columns are related to actual analysis or not.</a:t>
            </a:r>
          </a:p>
          <a:p>
            <a:endParaRPr lang="en-US" sz="1600" dirty="0"/>
          </a:p>
          <a:p>
            <a:r>
              <a:rPr lang="en-US" sz="1600" dirty="0"/>
              <a:t>There are 3 types of data available in given data set:</a:t>
            </a:r>
          </a:p>
          <a:p>
            <a:pPr marL="342900" indent="-342900">
              <a:buAutoNum type="arabicPeriod"/>
            </a:pPr>
            <a:r>
              <a:rPr lang="en-US" sz="1600" dirty="0"/>
              <a:t>Customer Demographic Information</a:t>
            </a:r>
          </a:p>
          <a:p>
            <a:pPr marL="342900" indent="-342900">
              <a:buAutoNum type="arabicPeriod"/>
            </a:pPr>
            <a:r>
              <a:rPr lang="en-US" sz="1600" dirty="0"/>
              <a:t>Loan Characteristics</a:t>
            </a:r>
          </a:p>
          <a:p>
            <a:pPr marL="342900" indent="-342900">
              <a:buAutoNum type="arabicPeriod"/>
            </a:pPr>
            <a:r>
              <a:rPr lang="en-US" sz="1600" dirty="0"/>
              <a:t>Customer Behavioral Information</a:t>
            </a:r>
          </a:p>
          <a:p>
            <a:endParaRPr lang="en-US" sz="1300" dirty="0"/>
          </a:p>
        </p:txBody>
      </p:sp>
    </p:spTree>
    <p:extLst>
      <p:ext uri="{BB962C8B-B14F-4D97-AF65-F5344CB8AC3E}">
        <p14:creationId xmlns:p14="http://schemas.microsoft.com/office/powerpoint/2010/main" val="411698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770263"/>
          </a:xfrm>
          <a:prstGeom prst="rect">
            <a:avLst/>
          </a:prstGeom>
          <a:noFill/>
        </p:spPr>
        <p:txBody>
          <a:bodyPr wrap="square">
            <a:spAutoFit/>
          </a:bodyPr>
          <a:lstStyle/>
          <a:p>
            <a:r>
              <a:rPr lang="en-US" dirty="0"/>
              <a:t>Data Cleaning:</a:t>
            </a:r>
          </a:p>
          <a:p>
            <a:endParaRPr lang="en-US" sz="1600" dirty="0"/>
          </a:p>
          <a:p>
            <a:r>
              <a:rPr lang="en-US" sz="1600" dirty="0"/>
              <a:t>The below steps are applied for Data Cleaning process:</a:t>
            </a:r>
          </a:p>
          <a:p>
            <a:endParaRPr lang="en-US" sz="1600" dirty="0"/>
          </a:p>
          <a:p>
            <a:pPr marL="342900" indent="-342900">
              <a:buAutoNum type="arabicPeriod"/>
            </a:pPr>
            <a:r>
              <a:rPr lang="en-US" sz="1600" dirty="0"/>
              <a:t>Removal of customer behavioral columns</a:t>
            </a:r>
          </a:p>
          <a:p>
            <a:pPr marL="342900" indent="-342900">
              <a:buAutoNum type="arabicPeriod"/>
            </a:pPr>
            <a:r>
              <a:rPr lang="en-US" sz="1600" dirty="0"/>
              <a:t>Removal of columns which are having all NULL values</a:t>
            </a:r>
          </a:p>
          <a:p>
            <a:pPr marL="342900" indent="-342900">
              <a:buAutoNum type="arabicPeriod"/>
            </a:pPr>
            <a:r>
              <a:rPr lang="en-US" sz="1600" dirty="0"/>
              <a:t>Removal of columns which are having only 1 unique value</a:t>
            </a:r>
          </a:p>
          <a:p>
            <a:pPr marL="342900" indent="-342900">
              <a:buAutoNum type="arabicPeriod"/>
            </a:pPr>
            <a:r>
              <a:rPr lang="en-US" sz="1600" dirty="0"/>
              <a:t>Removal of records for which we have NULL values</a:t>
            </a:r>
          </a:p>
          <a:p>
            <a:pPr marL="342900" indent="-342900">
              <a:buAutoNum type="arabicPeriod"/>
            </a:pPr>
            <a:r>
              <a:rPr lang="en-US" sz="1600" dirty="0"/>
              <a:t>Filtered out data set based on Loan Status “Fully Paid” and “Charged Off”</a:t>
            </a:r>
          </a:p>
          <a:p>
            <a:pPr marL="342900" indent="-342900">
              <a:buAutoNum type="arabicPeriod"/>
            </a:pPr>
            <a:endParaRPr lang="en-US" sz="1600" dirty="0"/>
          </a:p>
          <a:p>
            <a:r>
              <a:rPr lang="en-US" sz="1600" dirty="0"/>
              <a:t>After applying all the above steps, we have cleaned our data set and prepared for analysis and finding insights and patterns.</a:t>
            </a:r>
          </a:p>
          <a:p>
            <a:endParaRPr lang="en-US" sz="1600" dirty="0"/>
          </a:p>
          <a:p>
            <a:r>
              <a:rPr lang="en-US" sz="1600" dirty="0"/>
              <a:t>We have performed EDA on cleaned data set and tried to find relations and patterns.</a:t>
            </a:r>
          </a:p>
          <a:p>
            <a:endParaRPr lang="en-US" sz="1300" dirty="0"/>
          </a:p>
        </p:txBody>
      </p:sp>
    </p:spTree>
    <p:extLst>
      <p:ext uri="{BB962C8B-B14F-4D97-AF65-F5344CB8AC3E}">
        <p14:creationId xmlns:p14="http://schemas.microsoft.com/office/powerpoint/2010/main" val="404700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7180-E814-A1A7-E08E-C925D8BEDE9B}"/>
              </a:ext>
            </a:extLst>
          </p:cNvPr>
          <p:cNvSpPr>
            <a:spLocks noGrp="1"/>
          </p:cNvSpPr>
          <p:nvPr>
            <p:ph type="title"/>
          </p:nvPr>
        </p:nvSpPr>
        <p:spPr/>
        <p:txBody>
          <a:bodyPr/>
          <a:lstStyle/>
          <a:p>
            <a:r>
              <a:rPr lang="en-IN" dirty="0"/>
              <a:t>Analysis</a:t>
            </a:r>
          </a:p>
        </p:txBody>
      </p:sp>
      <p:sp>
        <p:nvSpPr>
          <p:cNvPr id="4" name="Date Placeholder 3">
            <a:extLst>
              <a:ext uri="{FF2B5EF4-FFF2-40B4-BE49-F238E27FC236}">
                <a16:creationId xmlns:a16="http://schemas.microsoft.com/office/drawing/2014/main" id="{0B5F6A30-58FA-6F92-8B34-9DCC130F9B6D}"/>
              </a:ext>
            </a:extLst>
          </p:cNvPr>
          <p:cNvSpPr>
            <a:spLocks noGrp="1"/>
          </p:cNvSpPr>
          <p:nvPr>
            <p:ph type="dt" sz="half" idx="10"/>
          </p:nvPr>
        </p:nvSpPr>
        <p:spPr/>
        <p:txBody>
          <a:bodyPr/>
          <a:lstStyle/>
          <a:p>
            <a:fld id="{C65558FE-7BAE-4F41-B1DE-C9E081343886}" type="datetime1">
              <a:rPr lang="en-IN" smtClean="0"/>
              <a:t>08-02-2023</a:t>
            </a:fld>
            <a:endParaRPr lang="en-IN" dirty="0"/>
          </a:p>
        </p:txBody>
      </p:sp>
      <p:sp>
        <p:nvSpPr>
          <p:cNvPr id="5" name="Slide Number Placeholder 4">
            <a:extLst>
              <a:ext uri="{FF2B5EF4-FFF2-40B4-BE49-F238E27FC236}">
                <a16:creationId xmlns:a16="http://schemas.microsoft.com/office/drawing/2014/main" id="{71703673-55C7-E5FF-35D7-5316C1BC0BC4}"/>
              </a:ext>
            </a:extLst>
          </p:cNvPr>
          <p:cNvSpPr>
            <a:spLocks noGrp="1"/>
          </p:cNvSpPr>
          <p:nvPr>
            <p:ph type="sldNum" sz="quarter" idx="12"/>
          </p:nvPr>
        </p:nvSpPr>
        <p:spPr/>
        <p:txBody>
          <a:bodyPr/>
          <a:lstStyle/>
          <a:p>
            <a:fld id="{273EEA2F-D825-49D3-9C25-497F06EFD3F7}" type="slidenum">
              <a:rPr lang="en-IN" smtClean="0"/>
              <a:pPr/>
              <a:t>12</a:t>
            </a:fld>
            <a:endParaRPr lang="en-IN" dirty="0"/>
          </a:p>
        </p:txBody>
      </p:sp>
      <p:sp>
        <p:nvSpPr>
          <p:cNvPr id="3" name="Subtitle 2">
            <a:extLst>
              <a:ext uri="{FF2B5EF4-FFF2-40B4-BE49-F238E27FC236}">
                <a16:creationId xmlns:a16="http://schemas.microsoft.com/office/drawing/2014/main" id="{0D9B7886-F04C-C42C-001D-03408195E348}"/>
              </a:ext>
            </a:extLst>
          </p:cNvPr>
          <p:cNvSpPr>
            <a:spLocks noGrp="1"/>
          </p:cNvSpPr>
          <p:nvPr>
            <p:ph type="subTitle" idx="4294967295"/>
          </p:nvPr>
        </p:nvSpPr>
        <p:spPr>
          <a:xfrm>
            <a:off x="628650" y="1330325"/>
            <a:ext cx="6858000" cy="1241425"/>
          </a:xfrm>
          <a:prstGeom prst="rect">
            <a:avLst/>
          </a:prstGeom>
        </p:spPr>
        <p:txBody>
          <a:bodyPr/>
          <a:lstStyle/>
          <a:p>
            <a:r>
              <a:rPr lang="en-IN" dirty="0"/>
              <a:t>About Univariate, Bivariate and Multivariate Analysis</a:t>
            </a:r>
          </a:p>
        </p:txBody>
      </p:sp>
    </p:spTree>
    <p:extLst>
      <p:ext uri="{BB962C8B-B14F-4D97-AF65-F5344CB8AC3E}">
        <p14:creationId xmlns:p14="http://schemas.microsoft.com/office/powerpoint/2010/main" val="187420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816429"/>
          </a:xfrm>
          <a:prstGeom prst="rect">
            <a:avLst/>
          </a:prstGeom>
          <a:noFill/>
        </p:spPr>
        <p:txBody>
          <a:bodyPr wrap="square">
            <a:spAutoFit/>
          </a:bodyPr>
          <a:lstStyle/>
          <a:p>
            <a:r>
              <a:rPr lang="en-US" dirty="0"/>
              <a:t>Univariate Analysis:</a:t>
            </a:r>
          </a:p>
          <a:p>
            <a:endParaRPr lang="en-US" sz="1600" dirty="0"/>
          </a:p>
          <a:p>
            <a:r>
              <a:rPr lang="en-US" sz="1600" dirty="0"/>
              <a:t>Univariate analysis is the simplest form of analyzing data. “Uni” means “one”, so in other words your data has only one variable. It doesn’t deal with causes or relationships (unlike regression ) and it’s major purpose is to describe; It takes data, summarizes that data and finds patterns in the data.</a:t>
            </a:r>
          </a:p>
          <a:p>
            <a:endParaRPr lang="en-US" sz="1600" dirty="0"/>
          </a:p>
          <a:p>
            <a:r>
              <a:rPr lang="en-US" sz="1600" dirty="0"/>
              <a:t>Here, we are performing univariate analysis for the below variables</a:t>
            </a:r>
          </a:p>
          <a:p>
            <a:r>
              <a:rPr lang="en-US" sz="1600" dirty="0"/>
              <a:t>   - Loan Amount   				- Term</a:t>
            </a:r>
          </a:p>
          <a:p>
            <a:r>
              <a:rPr lang="en-US" sz="1600" dirty="0"/>
              <a:t>   - Interest Rate   				- Employee Length</a:t>
            </a:r>
          </a:p>
          <a:p>
            <a:r>
              <a:rPr lang="en-US" sz="1600" dirty="0"/>
              <a:t>   - Home Ownership   				- Annual Income</a:t>
            </a:r>
          </a:p>
          <a:p>
            <a:r>
              <a:rPr lang="en-US" sz="1600" dirty="0"/>
              <a:t>   - Installment Per Month   			- Verification Status</a:t>
            </a:r>
          </a:p>
          <a:p>
            <a:r>
              <a:rPr lang="en-US" sz="1600" dirty="0"/>
              <a:t>   - Year Month   					- Loan Status</a:t>
            </a:r>
          </a:p>
          <a:p>
            <a:r>
              <a:rPr lang="en-US" sz="1600" dirty="0"/>
              <a:t>   - Purpose of Loan   				- Address State</a:t>
            </a:r>
          </a:p>
          <a:p>
            <a:r>
              <a:rPr lang="en-US" sz="1600" dirty="0"/>
              <a:t>   - Grade</a:t>
            </a:r>
            <a:endParaRPr lang="en-US" sz="1300" dirty="0"/>
          </a:p>
        </p:txBody>
      </p:sp>
    </p:spTree>
    <p:extLst>
      <p:ext uri="{BB962C8B-B14F-4D97-AF65-F5344CB8AC3E}">
        <p14:creationId xmlns:p14="http://schemas.microsoft.com/office/powerpoint/2010/main" val="36067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354765"/>
          </a:xfrm>
          <a:prstGeom prst="rect">
            <a:avLst/>
          </a:prstGeom>
          <a:noFill/>
        </p:spPr>
        <p:txBody>
          <a:bodyPr wrap="square">
            <a:spAutoFit/>
          </a:bodyPr>
          <a:lstStyle/>
          <a:p>
            <a:r>
              <a:rPr lang="en-US" dirty="0"/>
              <a:t>Observation from Univariate Analysis:</a:t>
            </a:r>
          </a:p>
          <a:p>
            <a:endParaRPr lang="en-US" dirty="0"/>
          </a:p>
          <a:p>
            <a:pPr marL="342900" indent="-342900">
              <a:buAutoNum type="arabicPeriod"/>
            </a:pPr>
            <a:r>
              <a:rPr lang="en-US" sz="1600" dirty="0"/>
              <a:t>Less people are requesting high loan amount.</a:t>
            </a:r>
          </a:p>
          <a:p>
            <a:pPr marL="342900" indent="-342900">
              <a:buAutoNum type="arabicPeriod"/>
            </a:pPr>
            <a:r>
              <a:rPr lang="en-US" sz="1600" dirty="0"/>
              <a:t>Most of the Loans are shorter, with a term of 36 months.</a:t>
            </a:r>
          </a:p>
          <a:p>
            <a:pPr marL="342900" indent="-342900">
              <a:buAutoNum type="arabicPeriod"/>
            </a:pPr>
            <a:r>
              <a:rPr lang="en-US" sz="1600" dirty="0"/>
              <a:t>Most of the borrowers are getting Interest Rate between 7.5% to approx. 14%.</a:t>
            </a:r>
          </a:p>
          <a:p>
            <a:pPr marL="342900" indent="-342900">
              <a:buAutoNum type="arabicPeriod"/>
            </a:pPr>
            <a:r>
              <a:rPr lang="en-US" sz="1600" dirty="0"/>
              <a:t>People are taking less loan as Employee Length increases.</a:t>
            </a:r>
          </a:p>
          <a:p>
            <a:pPr marL="342900" indent="-342900">
              <a:buAutoNum type="arabicPeriod"/>
            </a:pPr>
            <a:r>
              <a:rPr lang="en-US" sz="1600" dirty="0"/>
              <a:t>Most of the borrowers either have existing mortgages or renting their homes.</a:t>
            </a:r>
          </a:p>
          <a:p>
            <a:pPr marL="342900" indent="-342900">
              <a:buAutoNum type="arabicPeriod"/>
            </a:pPr>
            <a:r>
              <a:rPr lang="en-US" sz="1600" dirty="0"/>
              <a:t>Around 42% borrowers have not verified.</a:t>
            </a:r>
          </a:p>
          <a:p>
            <a:pPr marL="342900" indent="-342900">
              <a:buAutoNum type="arabicPeriod"/>
            </a:pPr>
            <a:r>
              <a:rPr lang="en-US" sz="1600" dirty="0"/>
              <a:t>Loan requests were increased after 2009 or 2010.</a:t>
            </a:r>
          </a:p>
          <a:p>
            <a:pPr marL="342900" indent="-342900">
              <a:buAutoNum type="arabicPeriod"/>
            </a:pPr>
            <a:r>
              <a:rPr lang="en-US" sz="1600" dirty="0"/>
              <a:t>Maximum loans were taken at the end of Year i.e. from September month.</a:t>
            </a:r>
          </a:p>
          <a:p>
            <a:pPr marL="342900" indent="-342900">
              <a:buAutoNum type="arabicPeriod"/>
            </a:pPr>
            <a:r>
              <a:rPr lang="en-US" sz="1600" dirty="0"/>
              <a:t>Around 85% borrowers had fully paid loans.</a:t>
            </a:r>
          </a:p>
          <a:p>
            <a:pPr marL="342900" indent="-342900">
              <a:buAutoNum type="arabicPeriod"/>
            </a:pPr>
            <a:r>
              <a:rPr lang="en-US" sz="1600" dirty="0"/>
              <a:t>Most of the borrowers are taking loans for debt consolidation.</a:t>
            </a:r>
          </a:p>
          <a:p>
            <a:pPr marL="342900" indent="-342900">
              <a:buAutoNum type="arabicPeriod"/>
            </a:pPr>
            <a:r>
              <a:rPr lang="en-US" sz="1600" dirty="0"/>
              <a:t>Loan amounts for the high-grade loans tend to be smaller than low grade loans.</a:t>
            </a:r>
            <a:endParaRPr lang="en-US" sz="1300" dirty="0"/>
          </a:p>
        </p:txBody>
      </p:sp>
    </p:spTree>
    <p:extLst>
      <p:ext uri="{BB962C8B-B14F-4D97-AF65-F5344CB8AC3E}">
        <p14:creationId xmlns:p14="http://schemas.microsoft.com/office/powerpoint/2010/main" val="139473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323987"/>
          </a:xfrm>
          <a:prstGeom prst="rect">
            <a:avLst/>
          </a:prstGeom>
          <a:noFill/>
        </p:spPr>
        <p:txBody>
          <a:bodyPr wrap="square">
            <a:spAutoFit/>
          </a:bodyPr>
          <a:lstStyle/>
          <a:p>
            <a:r>
              <a:rPr lang="en-US" dirty="0"/>
              <a:t>Bivariate Analysis:</a:t>
            </a:r>
          </a:p>
          <a:p>
            <a:endParaRPr lang="en-US" sz="1600" dirty="0"/>
          </a:p>
          <a:p>
            <a:r>
              <a:rPr lang="en-US" sz="1600" dirty="0"/>
              <a:t>It is a methodical statistical technique applied to a pair of variables (features/ attributes) of data to determine the empirical relationship between them. In order words, it is meant to determine any concurrent relations (usually over and above a simple correlation analysis).</a:t>
            </a:r>
          </a:p>
          <a:p>
            <a:endParaRPr lang="en-US" sz="1600" dirty="0"/>
          </a:p>
          <a:p>
            <a:r>
              <a:rPr lang="en-US" sz="1600" dirty="0"/>
              <a:t>Here, we are performing bivariate analysis for the below variables</a:t>
            </a:r>
          </a:p>
          <a:p>
            <a:r>
              <a:rPr lang="en-US" sz="1600" dirty="0"/>
              <a:t>   - Loan Status vs Purpose   				- Loan Status vs Year 			                  </a:t>
            </a:r>
          </a:p>
          <a:p>
            <a:r>
              <a:rPr lang="en-US" sz="1600" dirty="0"/>
              <a:t>   - Loan Status vs Employee Length                 - Loan Status vs Home Ownership   		</a:t>
            </a:r>
          </a:p>
          <a:p>
            <a:r>
              <a:rPr lang="en-US" sz="1600" dirty="0"/>
              <a:t>   - Loan Amount vs Grade   			          - Loan Status vs Verification Status</a:t>
            </a:r>
          </a:p>
          <a:p>
            <a:r>
              <a:rPr lang="en-US" sz="1600" dirty="0"/>
              <a:t>   - Installment vs Income  					</a:t>
            </a:r>
          </a:p>
          <a:p>
            <a:r>
              <a:rPr lang="en-US" sz="1600" dirty="0"/>
              <a:t>   - Loan Status vs State   				</a:t>
            </a:r>
          </a:p>
          <a:p>
            <a:r>
              <a:rPr lang="en-US" sz="1600" dirty="0"/>
              <a:t>   - Loan Status vs Grade</a:t>
            </a:r>
            <a:endParaRPr lang="en-US" sz="1300" dirty="0"/>
          </a:p>
        </p:txBody>
      </p:sp>
    </p:spTree>
    <p:extLst>
      <p:ext uri="{BB962C8B-B14F-4D97-AF65-F5344CB8AC3E}">
        <p14:creationId xmlns:p14="http://schemas.microsoft.com/office/powerpoint/2010/main" val="44429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108543"/>
          </a:xfrm>
          <a:prstGeom prst="rect">
            <a:avLst/>
          </a:prstGeom>
          <a:noFill/>
        </p:spPr>
        <p:txBody>
          <a:bodyPr wrap="square">
            <a:spAutoFit/>
          </a:bodyPr>
          <a:lstStyle/>
          <a:p>
            <a:r>
              <a:rPr lang="en-US" dirty="0"/>
              <a:t>Observation from bivariate Analysis:</a:t>
            </a:r>
          </a:p>
          <a:p>
            <a:endParaRPr lang="en-US" dirty="0"/>
          </a:p>
          <a:p>
            <a:pPr marL="342900" indent="-342900">
              <a:buAutoNum type="arabicPeriod"/>
            </a:pPr>
            <a:r>
              <a:rPr lang="en-US" sz="1600" dirty="0"/>
              <a:t>There is good ration for loans taken for debt consolidation, credit card w.r.t Fully Paid &amp; Charged Off.</a:t>
            </a:r>
          </a:p>
          <a:p>
            <a:pPr marL="342900" indent="-342900">
              <a:buAutoNum type="arabicPeriod"/>
            </a:pPr>
            <a:r>
              <a:rPr lang="en-US" sz="1600" dirty="0"/>
              <a:t>Borrowers defaulted their loans for Higher Loan Grade.</a:t>
            </a:r>
          </a:p>
          <a:p>
            <a:pPr marL="342900" indent="-342900">
              <a:buAutoNum type="arabicPeriod"/>
            </a:pPr>
            <a:r>
              <a:rPr lang="en-US" sz="1600" dirty="0"/>
              <a:t>There are more Charged Off for Verified Status as compare to Not Verified.</a:t>
            </a:r>
          </a:p>
          <a:p>
            <a:pPr marL="342900" indent="-342900">
              <a:buAutoNum type="arabicPeriod"/>
            </a:pPr>
            <a:r>
              <a:rPr lang="en-US" sz="1600" dirty="0"/>
              <a:t>More loan requests from borrowers who were renting or mortgaging their homes to get extra income or pay their debts.</a:t>
            </a:r>
          </a:p>
          <a:p>
            <a:pPr marL="342900" indent="-342900">
              <a:buAutoNum type="arabicPeriod"/>
            </a:pPr>
            <a:r>
              <a:rPr lang="en-US" sz="1600" dirty="0"/>
              <a:t>Charged Off ratio increases with Employee length also we can see decrease for loan requests for higher employee length.</a:t>
            </a:r>
          </a:p>
          <a:p>
            <a:pPr marL="342900" indent="-342900">
              <a:buAutoNum type="arabicPeriod"/>
            </a:pPr>
            <a:r>
              <a:rPr lang="en-US" sz="1600" dirty="0"/>
              <a:t>Loan Grade increases with Loan Amount.</a:t>
            </a:r>
          </a:p>
          <a:p>
            <a:pPr marL="342900" indent="-342900">
              <a:buAutoNum type="arabicPeriod"/>
            </a:pPr>
            <a:r>
              <a:rPr lang="en-US" sz="1600" dirty="0"/>
              <a:t>Higher installments as compared to Annual Income.</a:t>
            </a:r>
            <a:endParaRPr lang="en-US" sz="1300" dirty="0"/>
          </a:p>
        </p:txBody>
      </p:sp>
    </p:spTree>
    <p:extLst>
      <p:ext uri="{BB962C8B-B14F-4D97-AF65-F5344CB8AC3E}">
        <p14:creationId xmlns:p14="http://schemas.microsoft.com/office/powerpoint/2010/main" val="335630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17</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0" name="TextBox 9">
            <a:extLst>
              <a:ext uri="{FF2B5EF4-FFF2-40B4-BE49-F238E27FC236}">
                <a16:creationId xmlns:a16="http://schemas.microsoft.com/office/drawing/2014/main" id="{71C8B3CC-BE73-42EE-8A1B-E954DD865C1A}"/>
              </a:ext>
            </a:extLst>
          </p:cNvPr>
          <p:cNvSpPr txBox="1"/>
          <p:nvPr/>
        </p:nvSpPr>
        <p:spPr>
          <a:xfrm>
            <a:off x="582050" y="878979"/>
            <a:ext cx="7979899" cy="3354765"/>
          </a:xfrm>
          <a:prstGeom prst="rect">
            <a:avLst/>
          </a:prstGeom>
          <a:noFill/>
        </p:spPr>
        <p:txBody>
          <a:bodyPr wrap="square">
            <a:spAutoFit/>
          </a:bodyPr>
          <a:lstStyle/>
          <a:p>
            <a:r>
              <a:rPr lang="en-US" dirty="0"/>
              <a:t>Multivariate Analysis:</a:t>
            </a:r>
          </a:p>
          <a:p>
            <a:endParaRPr lang="en-US" sz="1600" dirty="0"/>
          </a:p>
          <a:p>
            <a:r>
              <a:rPr lang="en-US" sz="1600" dirty="0"/>
              <a:t>Multivariate analysis takes a whole host of variables into consideration. This makes it a complicated as well as essential tool. The greatest virtue of such a model is that it considers as many factors into consideration as possible. This results in tremendous reduction of bias and gives a result closest to reality. </a:t>
            </a:r>
          </a:p>
          <a:p>
            <a:endParaRPr lang="en-US" sz="1600" dirty="0"/>
          </a:p>
          <a:p>
            <a:r>
              <a:rPr lang="en-US" sz="1600" dirty="0"/>
              <a:t>Here, we are performing multivariate analysis for the below variables</a:t>
            </a:r>
          </a:p>
          <a:p>
            <a:r>
              <a:rPr lang="en-US" sz="1200" dirty="0"/>
              <a:t>   - Installment vs Income Category vs Loan Status                - DTI vs Income Category vs Loan Status 			                  </a:t>
            </a:r>
          </a:p>
          <a:p>
            <a:r>
              <a:rPr lang="en-US" sz="1200" dirty="0"/>
              <a:t>   - Income Category vs DTI vs Loan Amount                           - Loan Amount vs Term vs Loan Status</a:t>
            </a:r>
          </a:p>
          <a:p>
            <a:r>
              <a:rPr lang="en-US" sz="1200" dirty="0"/>
              <a:t>   - Loan Amount vs Grade vs Loan Status                                - Purpose vs Month vs Loan Status					</a:t>
            </a:r>
          </a:p>
          <a:p>
            <a:r>
              <a:rPr lang="en-US" sz="1200" dirty="0"/>
              <a:t>   - Term vs Month vs Loan Status  		                         - Loan Amount vs Funded Amount vs Loan Status</a:t>
            </a:r>
          </a:p>
          <a:p>
            <a:r>
              <a:rPr lang="en-US" sz="1200" dirty="0"/>
              <a:t>   - Loan Amount vs Funded Amount Inv vs Loan Status     </a:t>
            </a:r>
            <a:r>
              <a:rPr lang="en-US" sz="1100" dirty="0"/>
              <a:t>   </a:t>
            </a:r>
            <a:r>
              <a:rPr lang="en-US" sz="1200" dirty="0"/>
              <a:t>- Income Category vs Purpose vs Loan Status  	</a:t>
            </a:r>
            <a:r>
              <a:rPr lang="en-US" sz="1100" dirty="0"/>
              <a:t>		</a:t>
            </a:r>
          </a:p>
          <a:p>
            <a:r>
              <a:rPr lang="en-US" sz="1100" dirty="0"/>
              <a:t>   </a:t>
            </a:r>
            <a:r>
              <a:rPr lang="en-US" sz="1200" dirty="0"/>
              <a:t>- Loan Amount vs Verification Status vs Loan Status           - Loan Amount vs Home Ownership vs Loan Status</a:t>
            </a:r>
          </a:p>
          <a:p>
            <a:r>
              <a:rPr lang="en-US" sz="1200" dirty="0"/>
              <a:t>   - Home Ownership vs Purpose vs Loan Status</a:t>
            </a:r>
          </a:p>
        </p:txBody>
      </p:sp>
    </p:spTree>
    <p:extLst>
      <p:ext uri="{BB962C8B-B14F-4D97-AF65-F5344CB8AC3E}">
        <p14:creationId xmlns:p14="http://schemas.microsoft.com/office/powerpoint/2010/main" val="64527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a:bodyPr>
          <a:lstStyle/>
          <a:p>
            <a:r>
              <a:rPr lang="en-IN" sz="1200" dirty="0"/>
              <a:t>Higher Installments for any Income have more number of defaults.</a:t>
            </a:r>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18</a:t>
            </a:fld>
            <a:endParaRPr lang="en-IN"/>
          </a:p>
        </p:txBody>
      </p:sp>
      <p:pic>
        <p:nvPicPr>
          <p:cNvPr id="1028" name="Picture 4">
            <a:extLst>
              <a:ext uri="{FF2B5EF4-FFF2-40B4-BE49-F238E27FC236}">
                <a16:creationId xmlns:a16="http://schemas.microsoft.com/office/drawing/2014/main" id="{BF25F3DC-8C24-02A2-FD79-A91600DF6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410" y="1880907"/>
            <a:ext cx="3757943" cy="230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85000" lnSpcReduction="10000"/>
          </a:bodyPr>
          <a:lstStyle/>
          <a:p>
            <a:r>
              <a:rPr lang="en-US" sz="1200" dirty="0"/>
              <a:t>Loan Amount is dependent on Annual Income. If company lends more money without considering his/her annual income, then it may results in more defaults</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19</a:t>
            </a:fld>
            <a:endParaRPr lang="en-IN"/>
          </a:p>
        </p:txBody>
      </p:sp>
      <p:pic>
        <p:nvPicPr>
          <p:cNvPr id="2050" name="Picture 2">
            <a:extLst>
              <a:ext uri="{FF2B5EF4-FFF2-40B4-BE49-F238E27FC236}">
                <a16:creationId xmlns:a16="http://schemas.microsoft.com/office/drawing/2014/main" id="{A9B2A383-4CBA-B0FB-5A03-2339F6349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02" y="1732778"/>
            <a:ext cx="4030117" cy="246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78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900" dirty="0">
                <a:solidFill>
                  <a:srgbClr val="E72D3F"/>
                </a:solidFill>
                <a:latin typeface="Proxima Nova"/>
                <a:ea typeface="Proxima Nova"/>
                <a:cs typeface="Proxima Nova"/>
                <a:sym typeface="Proxima Nova"/>
              </a:rPr>
              <a:t>08-02-2023</a:t>
            </a: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595376" y="1040176"/>
            <a:ext cx="3367024"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Case Study :</a:t>
            </a:r>
            <a:r>
              <a:rPr lang="en-IN" sz="1400" b="0" i="0" u="none" strike="noStrike" cap="none" dirty="0">
                <a:solidFill>
                  <a:schemeClr val="lt1"/>
                </a:solidFill>
                <a:latin typeface="Proxima Nova"/>
                <a:ea typeface="Proxima Nova"/>
                <a:cs typeface="Proxima Nova"/>
                <a:sym typeface="Proxima Nova"/>
              </a:rPr>
              <a:t> Lending Club</a:t>
            </a:r>
            <a:endParaRPr lang="en-IN" sz="1400" dirty="0"/>
          </a:p>
          <a:p>
            <a:pPr marL="0" marR="0" lvl="0" indent="0" rtl="0">
              <a:lnSpc>
                <a:spcPct val="90000"/>
              </a:lnSpc>
              <a:spcBef>
                <a:spcPts val="1000"/>
              </a:spcBef>
              <a:spcAft>
                <a:spcPts val="0"/>
              </a:spcAft>
              <a:buClr>
                <a:srgbClr val="000000"/>
              </a:buClr>
              <a:buSzPts val="1800"/>
              <a:buFont typeface="Arial"/>
              <a:buNone/>
            </a:pPr>
            <a:r>
              <a:rPr lang="en-IN" sz="1400" b="1" dirty="0">
                <a:solidFill>
                  <a:srgbClr val="FFFFFF"/>
                </a:solidFill>
                <a:latin typeface="Proxima Nova"/>
                <a:ea typeface="Proxima Nova"/>
                <a:cs typeface="Proxima Nova"/>
                <a:sym typeface="Proxima Nova"/>
              </a:rPr>
              <a:t>Developed</a:t>
            </a:r>
            <a:r>
              <a:rPr lang="en-IN" sz="1400" b="1" i="0" u="none" strike="noStrike" cap="none" dirty="0">
                <a:solidFill>
                  <a:srgbClr val="FFFFFF"/>
                </a:solidFill>
                <a:latin typeface="Proxima Nova"/>
                <a:ea typeface="Proxima Nova"/>
                <a:cs typeface="Proxima Nova"/>
                <a:sym typeface="Proxima Nova"/>
              </a:rPr>
              <a:t> By :</a:t>
            </a:r>
            <a:r>
              <a:rPr lang="en-IN" sz="1400" dirty="0">
                <a:solidFill>
                  <a:schemeClr val="lt1"/>
                </a:solidFill>
                <a:latin typeface="Proxima Nova"/>
                <a:ea typeface="Proxima Nova"/>
                <a:cs typeface="Proxima Nova"/>
                <a:sym typeface="Proxima Nova"/>
              </a:rPr>
              <a:t> Rajesh Sushir</a:t>
            </a:r>
          </a:p>
          <a:p>
            <a:pPr marL="0" marR="0" lvl="0" indent="0" rtl="0">
              <a:lnSpc>
                <a:spcPct val="90000"/>
              </a:lnSpc>
              <a:spcBef>
                <a:spcPts val="1000"/>
              </a:spcBef>
              <a:spcAft>
                <a:spcPts val="0"/>
              </a:spcAft>
              <a:buClr>
                <a:srgbClr val="000000"/>
              </a:buClr>
              <a:buSzPts val="1800"/>
              <a:buFont typeface="Arial"/>
              <a:buNone/>
            </a:pPr>
            <a:r>
              <a:rPr lang="en-IN" sz="1400" b="0" i="0" u="none" strike="noStrike" cap="none" dirty="0">
                <a:solidFill>
                  <a:schemeClr val="lt1"/>
                </a:solidFill>
                <a:latin typeface="Proxima Nova"/>
                <a:ea typeface="Proxima Nova"/>
                <a:cs typeface="Proxima Nova"/>
                <a:sym typeface="Proxima Nova"/>
              </a:rPr>
              <a:t>		         Aditya Bhosale	</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a:bodyPr>
          <a:lstStyle/>
          <a:p>
            <a:r>
              <a:rPr lang="en-US" sz="1200" dirty="0"/>
              <a:t>High DTI for lower income may result in more defaults.</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20</a:t>
            </a:fld>
            <a:endParaRPr lang="en-IN"/>
          </a:p>
        </p:txBody>
      </p:sp>
      <p:pic>
        <p:nvPicPr>
          <p:cNvPr id="3074" name="Picture 2">
            <a:extLst>
              <a:ext uri="{FF2B5EF4-FFF2-40B4-BE49-F238E27FC236}">
                <a16:creationId xmlns:a16="http://schemas.microsoft.com/office/drawing/2014/main" id="{96BDF07D-EAFB-DE38-EC1A-59A64533E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344" y="1881963"/>
            <a:ext cx="3455590" cy="231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75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a:bodyPr>
          <a:lstStyle/>
          <a:p>
            <a:r>
              <a:rPr lang="en-US" sz="1200" dirty="0"/>
              <a:t>Loan Term for 60 months and for high amount are more likely to go default.</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21</a:t>
            </a:fld>
            <a:endParaRPr lang="en-IN"/>
          </a:p>
        </p:txBody>
      </p:sp>
      <p:pic>
        <p:nvPicPr>
          <p:cNvPr id="4098" name="Picture 2">
            <a:extLst>
              <a:ext uri="{FF2B5EF4-FFF2-40B4-BE49-F238E27FC236}">
                <a16:creationId xmlns:a16="http://schemas.microsoft.com/office/drawing/2014/main" id="{C2C53707-3C23-6AA2-9A9F-18921DE2D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651" y="1807197"/>
            <a:ext cx="4303180" cy="254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9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a:bodyPr>
          <a:lstStyle/>
          <a:p>
            <a:r>
              <a:rPr lang="en-US" sz="1200" dirty="0"/>
              <a:t>High Loan Grade may result more defaults due high interest rates.</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22</a:t>
            </a:fld>
            <a:endParaRPr lang="en-IN"/>
          </a:p>
        </p:txBody>
      </p:sp>
      <p:pic>
        <p:nvPicPr>
          <p:cNvPr id="5122" name="Picture 2">
            <a:extLst>
              <a:ext uri="{FF2B5EF4-FFF2-40B4-BE49-F238E27FC236}">
                <a16:creationId xmlns:a16="http://schemas.microsoft.com/office/drawing/2014/main" id="{2B118C00-3DF5-C1B4-FCE4-64321949D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981" y="1573287"/>
            <a:ext cx="4330334" cy="280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45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lnSpcReduction="20000"/>
          </a:bodyPr>
          <a:lstStyle/>
          <a:p>
            <a:r>
              <a:rPr lang="en-US" sz="1200" dirty="0"/>
              <a:t>Loan requested for </a:t>
            </a:r>
            <a:r>
              <a:rPr lang="en-US" sz="1200" dirty="0" err="1"/>
              <a:t>renewable_energy</a:t>
            </a:r>
            <a:r>
              <a:rPr lang="en-US" sz="1200" dirty="0"/>
              <a:t>, </a:t>
            </a:r>
            <a:r>
              <a:rPr lang="en-US" sz="1200" dirty="0" err="1"/>
              <a:t>small_business</a:t>
            </a:r>
            <a:r>
              <a:rPr lang="en-US" sz="1200" dirty="0"/>
              <a:t> based on loan month are most likely driver for defaults.</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23</a:t>
            </a:fld>
            <a:endParaRPr lang="en-IN"/>
          </a:p>
        </p:txBody>
      </p:sp>
      <p:pic>
        <p:nvPicPr>
          <p:cNvPr id="6146" name="Picture 2">
            <a:extLst>
              <a:ext uri="{FF2B5EF4-FFF2-40B4-BE49-F238E27FC236}">
                <a16:creationId xmlns:a16="http://schemas.microsoft.com/office/drawing/2014/main" id="{66F78E35-AA30-9C6C-2D2B-ED8B0619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937" y="1658678"/>
            <a:ext cx="4695768" cy="274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90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lnSpcReduction="20000"/>
          </a:bodyPr>
          <a:lstStyle/>
          <a:p>
            <a:r>
              <a:rPr lang="en-US" sz="1200" dirty="0"/>
              <a:t>Borrowers are applying Loan for Term 60 months are more likely to defaults. Also there is relation with month of Loan Application.</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24</a:t>
            </a:fld>
            <a:endParaRPr lang="en-IN"/>
          </a:p>
        </p:txBody>
      </p:sp>
      <p:pic>
        <p:nvPicPr>
          <p:cNvPr id="7170" name="Picture 2">
            <a:extLst>
              <a:ext uri="{FF2B5EF4-FFF2-40B4-BE49-F238E27FC236}">
                <a16:creationId xmlns:a16="http://schemas.microsoft.com/office/drawing/2014/main" id="{B79F5B8A-3CA7-0009-D7DC-94132840F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941" y="1383585"/>
            <a:ext cx="4274288" cy="341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33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lnSpcReduction="20000"/>
          </a:bodyPr>
          <a:lstStyle/>
          <a:p>
            <a:r>
              <a:rPr lang="en-US" sz="1200" dirty="0"/>
              <a:t>There is correlation between Loan Amount and Funded Amount. If both are same, then those are less likely to default.</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25</a:t>
            </a:fld>
            <a:endParaRPr lang="en-IN"/>
          </a:p>
        </p:txBody>
      </p:sp>
      <p:pic>
        <p:nvPicPr>
          <p:cNvPr id="8194" name="Picture 2">
            <a:extLst>
              <a:ext uri="{FF2B5EF4-FFF2-40B4-BE49-F238E27FC236}">
                <a16:creationId xmlns:a16="http://schemas.microsoft.com/office/drawing/2014/main" id="{3D6AA189-0E5A-7D96-14D2-7E3DAF91B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026" y="1488228"/>
            <a:ext cx="4039192" cy="310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12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lnSpcReduction="20000"/>
          </a:bodyPr>
          <a:lstStyle/>
          <a:p>
            <a:r>
              <a:rPr lang="en-US" sz="1200" dirty="0"/>
              <a:t>There is correlation between Loan Amount and Funded Amount </a:t>
            </a:r>
            <a:r>
              <a:rPr lang="en-US" sz="1200" dirty="0" err="1"/>
              <a:t>Inverstor</a:t>
            </a:r>
            <a:r>
              <a:rPr lang="en-US" sz="1200" dirty="0"/>
              <a:t>. If both are same, then those are less likely to default.</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26</a:t>
            </a:fld>
            <a:endParaRPr lang="en-IN"/>
          </a:p>
        </p:txBody>
      </p:sp>
      <p:pic>
        <p:nvPicPr>
          <p:cNvPr id="9218" name="Picture 2">
            <a:extLst>
              <a:ext uri="{FF2B5EF4-FFF2-40B4-BE49-F238E27FC236}">
                <a16:creationId xmlns:a16="http://schemas.microsoft.com/office/drawing/2014/main" id="{98A124EB-5EBA-373F-6D04-0A9803C79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25" y="1324529"/>
            <a:ext cx="4317308" cy="323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0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lnSpcReduction="20000"/>
          </a:bodyPr>
          <a:lstStyle/>
          <a:p>
            <a:r>
              <a:rPr lang="en-US" sz="1200" dirty="0"/>
              <a:t>As we can see more defaults for Verified Status that means something is went wrong during verification.</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27</a:t>
            </a:fld>
            <a:endParaRPr lang="en-IN"/>
          </a:p>
        </p:txBody>
      </p:sp>
      <p:pic>
        <p:nvPicPr>
          <p:cNvPr id="10242" name="Picture 2">
            <a:extLst>
              <a:ext uri="{FF2B5EF4-FFF2-40B4-BE49-F238E27FC236}">
                <a16:creationId xmlns:a16="http://schemas.microsoft.com/office/drawing/2014/main" id="{9C63AAAB-A2F9-5586-55BD-FCC041E01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044" y="1573288"/>
            <a:ext cx="4787301" cy="273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7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a:bodyPr>
          <a:lstStyle/>
          <a:p>
            <a:r>
              <a:rPr lang="en-US" sz="1200" dirty="0"/>
              <a:t>We can see more defaults for home ownership category OTHER.</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28</a:t>
            </a:fld>
            <a:endParaRPr lang="en-IN"/>
          </a:p>
        </p:txBody>
      </p:sp>
      <p:pic>
        <p:nvPicPr>
          <p:cNvPr id="11266" name="Picture 2">
            <a:extLst>
              <a:ext uri="{FF2B5EF4-FFF2-40B4-BE49-F238E27FC236}">
                <a16:creationId xmlns:a16="http://schemas.microsoft.com/office/drawing/2014/main" id="{3F33EB26-5025-C9D2-6646-B8B735A6B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154" y="1541397"/>
            <a:ext cx="4768148" cy="280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36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a:bodyPr>
          <a:lstStyle/>
          <a:p>
            <a:r>
              <a:rPr lang="en-US" sz="1200" dirty="0"/>
              <a:t>Defaults are more for lower income who are taking loan small business and renewable energy. </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29</a:t>
            </a:fld>
            <a:endParaRPr lang="en-IN"/>
          </a:p>
        </p:txBody>
      </p:sp>
      <p:pic>
        <p:nvPicPr>
          <p:cNvPr id="12290" name="Picture 2">
            <a:extLst>
              <a:ext uri="{FF2B5EF4-FFF2-40B4-BE49-F238E27FC236}">
                <a16:creationId xmlns:a16="http://schemas.microsoft.com/office/drawing/2014/main" id="{7B5E3A2B-8B52-58B8-29A6-68728BBC7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7" y="1201488"/>
            <a:ext cx="4089015" cy="361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7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084CB5-DBEA-265F-A54C-22FBF5436C6E}"/>
              </a:ext>
            </a:extLst>
          </p:cNvPr>
          <p:cNvSpPr>
            <a:spLocks noGrp="1"/>
          </p:cNvSpPr>
          <p:nvPr>
            <p:ph type="title"/>
          </p:nvPr>
        </p:nvSpPr>
        <p:spPr/>
        <p:txBody>
          <a:bodyPr/>
          <a:lstStyle/>
          <a:p>
            <a:r>
              <a:rPr lang="en-IN" dirty="0"/>
              <a:t>Agenda</a:t>
            </a:r>
          </a:p>
        </p:txBody>
      </p:sp>
      <p:sp>
        <p:nvSpPr>
          <p:cNvPr id="8" name="Content Placeholder 7">
            <a:extLst>
              <a:ext uri="{FF2B5EF4-FFF2-40B4-BE49-F238E27FC236}">
                <a16:creationId xmlns:a16="http://schemas.microsoft.com/office/drawing/2014/main" id="{D8C5B283-AB30-3A6B-55DE-664BC9F504F6}"/>
              </a:ext>
            </a:extLst>
          </p:cNvPr>
          <p:cNvSpPr>
            <a:spLocks noGrp="1"/>
          </p:cNvSpPr>
          <p:nvPr>
            <p:ph idx="1"/>
          </p:nvPr>
        </p:nvSpPr>
        <p:spPr>
          <a:xfrm>
            <a:off x="772836" y="2352225"/>
            <a:ext cx="1495407" cy="434679"/>
          </a:xfrm>
        </p:spPr>
        <p:txBody>
          <a:bodyPr>
            <a:normAutofit/>
          </a:bodyPr>
          <a:lstStyle/>
          <a:p>
            <a:r>
              <a:rPr lang="en-IN" dirty="0"/>
              <a:t>Problem Statement</a:t>
            </a:r>
          </a:p>
        </p:txBody>
      </p:sp>
      <p:sp>
        <p:nvSpPr>
          <p:cNvPr id="9" name="Content Placeholder 8">
            <a:extLst>
              <a:ext uri="{FF2B5EF4-FFF2-40B4-BE49-F238E27FC236}">
                <a16:creationId xmlns:a16="http://schemas.microsoft.com/office/drawing/2014/main" id="{D3E30D54-57D4-6A67-BEDB-4306699D3751}"/>
              </a:ext>
            </a:extLst>
          </p:cNvPr>
          <p:cNvSpPr>
            <a:spLocks noGrp="1"/>
          </p:cNvSpPr>
          <p:nvPr>
            <p:ph idx="10"/>
          </p:nvPr>
        </p:nvSpPr>
        <p:spPr>
          <a:xfrm>
            <a:off x="2752107" y="2352226"/>
            <a:ext cx="1495407" cy="434678"/>
          </a:xfrm>
        </p:spPr>
        <p:txBody>
          <a:bodyPr>
            <a:normAutofit/>
          </a:bodyPr>
          <a:lstStyle/>
          <a:p>
            <a:r>
              <a:rPr lang="en-IN" dirty="0"/>
              <a:t>Analysis Approach</a:t>
            </a:r>
          </a:p>
        </p:txBody>
      </p:sp>
      <p:sp>
        <p:nvSpPr>
          <p:cNvPr id="10" name="Content Placeholder 9">
            <a:extLst>
              <a:ext uri="{FF2B5EF4-FFF2-40B4-BE49-F238E27FC236}">
                <a16:creationId xmlns:a16="http://schemas.microsoft.com/office/drawing/2014/main" id="{8233203F-34DF-17D6-17D2-27BCC89460B6}"/>
              </a:ext>
            </a:extLst>
          </p:cNvPr>
          <p:cNvSpPr>
            <a:spLocks noGrp="1"/>
          </p:cNvSpPr>
          <p:nvPr>
            <p:ph idx="11"/>
          </p:nvPr>
        </p:nvSpPr>
        <p:spPr>
          <a:xfrm>
            <a:off x="4782484" y="2352226"/>
            <a:ext cx="1495407" cy="434678"/>
          </a:xfrm>
        </p:spPr>
        <p:txBody>
          <a:bodyPr>
            <a:normAutofit/>
          </a:bodyPr>
          <a:lstStyle/>
          <a:p>
            <a:r>
              <a:rPr lang="en-IN" dirty="0"/>
              <a:t>Analysis</a:t>
            </a:r>
          </a:p>
        </p:txBody>
      </p:sp>
      <p:sp>
        <p:nvSpPr>
          <p:cNvPr id="11" name="Content Placeholder 10">
            <a:extLst>
              <a:ext uri="{FF2B5EF4-FFF2-40B4-BE49-F238E27FC236}">
                <a16:creationId xmlns:a16="http://schemas.microsoft.com/office/drawing/2014/main" id="{7073CA14-E3C8-0A5B-C9D8-9B78DBA59EC8}"/>
              </a:ext>
            </a:extLst>
          </p:cNvPr>
          <p:cNvSpPr>
            <a:spLocks noGrp="1"/>
          </p:cNvSpPr>
          <p:nvPr>
            <p:ph idx="12"/>
          </p:nvPr>
        </p:nvSpPr>
        <p:spPr>
          <a:xfrm>
            <a:off x="6844575" y="2352226"/>
            <a:ext cx="1495407" cy="434678"/>
          </a:xfrm>
        </p:spPr>
        <p:txBody>
          <a:bodyPr>
            <a:normAutofit/>
          </a:bodyPr>
          <a:lstStyle/>
          <a:p>
            <a:r>
              <a:rPr lang="en-IN" dirty="0"/>
              <a:t>Insights</a:t>
            </a:r>
          </a:p>
        </p:txBody>
      </p:sp>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prstGeom prst="rect">
            <a:avLst/>
          </a:prstGeom>
        </p:spPr>
        <p:txBody>
          <a:bodyPr/>
          <a:lstStyle/>
          <a:p>
            <a:r>
              <a:rPr lang="en-IN" sz="900" dirty="0">
                <a:latin typeface="Proxima Nova Rg" pitchFamily="50" charset="0"/>
              </a:rPr>
              <a:t>08-02-2023</a:t>
            </a: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Tree>
    <p:extLst>
      <p:ext uri="{BB962C8B-B14F-4D97-AF65-F5344CB8AC3E}">
        <p14:creationId xmlns:p14="http://schemas.microsoft.com/office/powerpoint/2010/main" val="305063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p:txBody>
          <a:bodyPr/>
          <a:lstStyle/>
          <a:p>
            <a:r>
              <a:rPr lang="en-US" dirty="0"/>
              <a:t>Lending Club: EDA Case Study</a:t>
            </a:r>
            <a:endParaRPr lang="en-IN" dirty="0"/>
          </a:p>
        </p:txBody>
      </p:sp>
      <p:sp>
        <p:nvSpPr>
          <p:cNvPr id="23" name="Content Placeholder 22">
            <a:extLst>
              <a:ext uri="{FF2B5EF4-FFF2-40B4-BE49-F238E27FC236}">
                <a16:creationId xmlns:a16="http://schemas.microsoft.com/office/drawing/2014/main" id="{BB66E8C1-D5C0-DF7A-0424-BFB5DF4EFD6D}"/>
              </a:ext>
            </a:extLst>
          </p:cNvPr>
          <p:cNvSpPr>
            <a:spLocks noGrp="1"/>
          </p:cNvSpPr>
          <p:nvPr>
            <p:ph idx="1"/>
          </p:nvPr>
        </p:nvSpPr>
        <p:spPr/>
        <p:txBody>
          <a:bodyPr/>
          <a:lstStyle/>
          <a:p>
            <a:r>
              <a:rPr lang="en-IN" dirty="0"/>
              <a:t>Observation</a:t>
            </a:r>
          </a:p>
        </p:txBody>
      </p:sp>
      <p:sp>
        <p:nvSpPr>
          <p:cNvPr id="26" name="Content Placeholder 25">
            <a:extLst>
              <a:ext uri="{FF2B5EF4-FFF2-40B4-BE49-F238E27FC236}">
                <a16:creationId xmlns:a16="http://schemas.microsoft.com/office/drawing/2014/main" id="{3A9D2438-3601-FADD-3877-7BF122DD9401}"/>
              </a:ext>
            </a:extLst>
          </p:cNvPr>
          <p:cNvSpPr>
            <a:spLocks noGrp="1"/>
          </p:cNvSpPr>
          <p:nvPr>
            <p:ph idx="12"/>
          </p:nvPr>
        </p:nvSpPr>
        <p:spPr>
          <a:xfrm>
            <a:off x="635000" y="3515616"/>
            <a:ext cx="3343275" cy="482226"/>
          </a:xfrm>
        </p:spPr>
        <p:txBody>
          <a:bodyPr>
            <a:normAutofit fontScale="92500"/>
          </a:bodyPr>
          <a:lstStyle/>
          <a:p>
            <a:r>
              <a:rPr lang="en-US" sz="1200" dirty="0"/>
              <a:t>Home Ownership - OTHER and loan purpose Car, moving, small business may go on more defaults.</a:t>
            </a:r>
            <a:endParaRPr lang="en-IN" sz="1200" dirty="0"/>
          </a:p>
        </p:txBody>
      </p:sp>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3"/>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5"/>
          </p:nvPr>
        </p:nvSpPr>
        <p:spPr/>
        <p:txBody>
          <a:bodyPr/>
          <a:lstStyle/>
          <a:p>
            <a:fld id="{273EEA2F-D825-49D3-9C25-497F06EFD3F7}" type="slidenum">
              <a:rPr lang="en-IN" smtClean="0"/>
              <a:t>30</a:t>
            </a:fld>
            <a:endParaRPr lang="en-IN"/>
          </a:p>
        </p:txBody>
      </p:sp>
      <p:pic>
        <p:nvPicPr>
          <p:cNvPr id="13314" name="Picture 2">
            <a:extLst>
              <a:ext uri="{FF2B5EF4-FFF2-40B4-BE49-F238E27FC236}">
                <a16:creationId xmlns:a16="http://schemas.microsoft.com/office/drawing/2014/main" id="{FADEC5EE-01B5-E681-3D93-1ABE92041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99" y="1114425"/>
            <a:ext cx="4011095" cy="365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55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31</a:t>
            </a:fld>
            <a:endParaRPr lang="en-IN"/>
          </a:p>
        </p:txBody>
      </p:sp>
      <p:sp>
        <p:nvSpPr>
          <p:cNvPr id="26" name="Content Placeholder 25">
            <a:extLst>
              <a:ext uri="{FF2B5EF4-FFF2-40B4-BE49-F238E27FC236}">
                <a16:creationId xmlns:a16="http://schemas.microsoft.com/office/drawing/2014/main" id="{C278283A-9836-8306-B0C1-69CB7B25401C}"/>
              </a:ext>
            </a:extLst>
          </p:cNvPr>
          <p:cNvSpPr>
            <a:spLocks noGrp="1"/>
          </p:cNvSpPr>
          <p:nvPr>
            <p:ph idx="15"/>
          </p:nvPr>
        </p:nvSpPr>
        <p:spPr>
          <a:xfrm>
            <a:off x="464695" y="933598"/>
            <a:ext cx="6829240" cy="3563974"/>
          </a:xfrm>
        </p:spPr>
        <p:txBody>
          <a:bodyPr/>
          <a:lstStyle/>
          <a:p>
            <a:pPr algn="l"/>
            <a:r>
              <a:rPr lang="en-US" sz="1600" dirty="0"/>
              <a:t>There are many factors which contributes for getting loan or rejecting loan. Please find the below drivers:</a:t>
            </a:r>
          </a:p>
          <a:p>
            <a:pPr algn="l"/>
            <a:r>
              <a:rPr lang="en-US" sz="1200" dirty="0"/>
              <a:t>     - Higher Installment </a:t>
            </a:r>
          </a:p>
          <a:p>
            <a:pPr algn="l"/>
            <a:r>
              <a:rPr lang="en-US" sz="1200" dirty="0"/>
              <a:t>     - Higher Loan amount </a:t>
            </a:r>
          </a:p>
          <a:p>
            <a:pPr algn="l"/>
            <a:r>
              <a:rPr lang="en-US" sz="1200" dirty="0"/>
              <a:t>     - Higher Debt to Income Ratio</a:t>
            </a:r>
          </a:p>
          <a:p>
            <a:pPr algn="l"/>
            <a:r>
              <a:rPr lang="en-US" sz="1200" dirty="0"/>
              <a:t>     - Loan Issue Month</a:t>
            </a:r>
          </a:p>
          <a:p>
            <a:pPr algn="l"/>
            <a:r>
              <a:rPr lang="en-US" sz="1200" dirty="0"/>
              <a:t>     - Higher Interest Rate</a:t>
            </a:r>
          </a:p>
          <a:p>
            <a:pPr algn="l"/>
            <a:r>
              <a:rPr lang="en-US" sz="1200" dirty="0"/>
              <a:t>     - Loan Terms (60 months)</a:t>
            </a:r>
          </a:p>
          <a:p>
            <a:pPr algn="l"/>
            <a:r>
              <a:rPr lang="en-US" sz="1200" dirty="0"/>
              <a:t>     - Loan Purpose (small business, renewable energy)</a:t>
            </a:r>
          </a:p>
          <a:p>
            <a:pPr algn="l"/>
            <a:r>
              <a:rPr lang="en-US" sz="1200" dirty="0"/>
              <a:t>     - Home Ownership (other)</a:t>
            </a:r>
          </a:p>
          <a:p>
            <a:pPr algn="l"/>
            <a:endParaRPr lang="en-US" sz="1200" dirty="0"/>
          </a:p>
          <a:p>
            <a:pPr algn="l"/>
            <a:r>
              <a:rPr lang="en-US" sz="1400" u="sng" dirty="0">
                <a:effectLst>
                  <a:outerShdw blurRad="38100" dist="38100" dir="2700000" algn="tl">
                    <a:srgbClr val="000000">
                      <a:alpha val="43137"/>
                    </a:srgbClr>
                  </a:outerShdw>
                </a:effectLst>
              </a:rPr>
              <a:t>Hence, giving Higher Loan Amount for High Interest to Lower or Middle level Income and for longer term whose have Home Ownership as OTHER may have more chances to go on default.</a:t>
            </a:r>
            <a:endParaRPr lang="en-IN" sz="1400" u="sng" dirty="0">
              <a:effectLst>
                <a:outerShdw blurRad="38100" dist="38100" dir="2700000" algn="tl">
                  <a:srgbClr val="000000">
                    <a:alpha val="43137"/>
                  </a:srgbClr>
                </a:outerShdw>
              </a:effectLst>
            </a:endParaRPr>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56800" cy="382564"/>
          </a:xfrm>
        </p:spPr>
        <p:txBody>
          <a:bodyPr/>
          <a:lstStyle/>
          <a:p>
            <a:r>
              <a:rPr lang="en-US" dirty="0"/>
              <a:t>Lending Club: EDA Case Study</a:t>
            </a:r>
            <a:endParaRPr lang="en-IN" dirty="0"/>
          </a:p>
        </p:txBody>
      </p:sp>
    </p:spTree>
    <p:extLst>
      <p:ext uri="{BB962C8B-B14F-4D97-AF65-F5344CB8AC3E}">
        <p14:creationId xmlns:p14="http://schemas.microsoft.com/office/powerpoint/2010/main" val="167762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r>
              <a:rPr lang="en-IN" dirty="0"/>
              <a:t>08-02-2023</a:t>
            </a:r>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
        <p:nvSpPr>
          <p:cNvPr id="5" name="TextBox 4">
            <a:extLst>
              <a:ext uri="{FF2B5EF4-FFF2-40B4-BE49-F238E27FC236}">
                <a16:creationId xmlns:a16="http://schemas.microsoft.com/office/drawing/2014/main" id="{6A46CA83-6F16-4D67-9FB3-240A0056E211}"/>
              </a:ext>
            </a:extLst>
          </p:cNvPr>
          <p:cNvSpPr txBox="1"/>
          <p:nvPr/>
        </p:nvSpPr>
        <p:spPr>
          <a:xfrm>
            <a:off x="0" y="2156251"/>
            <a:ext cx="9144000" cy="830997"/>
          </a:xfrm>
          <a:prstGeom prst="rect">
            <a:avLst/>
          </a:prstGeom>
          <a:noFill/>
        </p:spPr>
        <p:txBody>
          <a:bodyPr wrap="square" rtlCol="0">
            <a:spAutoFit/>
          </a:bodyPr>
          <a:lstStyle/>
          <a:p>
            <a:pPr algn="ctr"/>
            <a:r>
              <a:rPr lang="en-IN" sz="4800" dirty="0">
                <a:latin typeface="Trebuchet MS" panose="020B0603020202020204" pitchFamily="34" charset="0"/>
              </a:rPr>
              <a:t>Thank You!</a:t>
            </a:r>
          </a:p>
        </p:txBody>
      </p:sp>
    </p:spTree>
    <p:extLst>
      <p:ext uri="{BB962C8B-B14F-4D97-AF65-F5344CB8AC3E}">
        <p14:creationId xmlns:p14="http://schemas.microsoft.com/office/powerpoint/2010/main" val="188552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7180-E814-A1A7-E08E-C925D8BEDE9B}"/>
              </a:ext>
            </a:extLst>
          </p:cNvPr>
          <p:cNvSpPr>
            <a:spLocks noGrp="1"/>
          </p:cNvSpPr>
          <p:nvPr>
            <p:ph type="title"/>
          </p:nvPr>
        </p:nvSpPr>
        <p:spPr/>
        <p:txBody>
          <a:bodyPr/>
          <a:lstStyle/>
          <a:p>
            <a:r>
              <a:rPr lang="en-IN" dirty="0"/>
              <a:t>Problem Statement</a:t>
            </a:r>
          </a:p>
        </p:txBody>
      </p:sp>
      <p:sp>
        <p:nvSpPr>
          <p:cNvPr id="4" name="Date Placeholder 3">
            <a:extLst>
              <a:ext uri="{FF2B5EF4-FFF2-40B4-BE49-F238E27FC236}">
                <a16:creationId xmlns:a16="http://schemas.microsoft.com/office/drawing/2014/main" id="{0B5F6A30-58FA-6F92-8B34-9DCC130F9B6D}"/>
              </a:ext>
            </a:extLst>
          </p:cNvPr>
          <p:cNvSpPr>
            <a:spLocks noGrp="1"/>
          </p:cNvSpPr>
          <p:nvPr>
            <p:ph type="dt" sz="half" idx="10"/>
          </p:nvPr>
        </p:nvSpPr>
        <p:spPr/>
        <p:txBody>
          <a:bodyPr/>
          <a:lstStyle/>
          <a:p>
            <a:fld id="{C65558FE-7BAE-4F41-B1DE-C9E081343886}" type="datetime1">
              <a:rPr lang="en-IN" smtClean="0"/>
              <a:t>08-02-2023</a:t>
            </a:fld>
            <a:endParaRPr lang="en-IN" dirty="0"/>
          </a:p>
        </p:txBody>
      </p:sp>
      <p:sp>
        <p:nvSpPr>
          <p:cNvPr id="5" name="Slide Number Placeholder 4">
            <a:extLst>
              <a:ext uri="{FF2B5EF4-FFF2-40B4-BE49-F238E27FC236}">
                <a16:creationId xmlns:a16="http://schemas.microsoft.com/office/drawing/2014/main" id="{71703673-55C7-E5FF-35D7-5316C1BC0BC4}"/>
              </a:ext>
            </a:extLst>
          </p:cNvPr>
          <p:cNvSpPr>
            <a:spLocks noGrp="1"/>
          </p:cNvSpPr>
          <p:nvPr>
            <p:ph type="sldNum" sz="quarter" idx="12"/>
          </p:nvPr>
        </p:nvSpPr>
        <p:spPr/>
        <p:txBody>
          <a:bodyPr/>
          <a:lstStyle/>
          <a:p>
            <a:fld id="{273EEA2F-D825-49D3-9C25-497F06EFD3F7}" type="slidenum">
              <a:rPr lang="en-IN" smtClean="0"/>
              <a:pPr/>
              <a:t>4</a:t>
            </a:fld>
            <a:endParaRPr lang="en-IN" dirty="0"/>
          </a:p>
        </p:txBody>
      </p:sp>
      <p:sp>
        <p:nvSpPr>
          <p:cNvPr id="3" name="Subtitle 2">
            <a:extLst>
              <a:ext uri="{FF2B5EF4-FFF2-40B4-BE49-F238E27FC236}">
                <a16:creationId xmlns:a16="http://schemas.microsoft.com/office/drawing/2014/main" id="{0D9B7886-F04C-C42C-001D-03408195E348}"/>
              </a:ext>
            </a:extLst>
          </p:cNvPr>
          <p:cNvSpPr>
            <a:spLocks noGrp="1"/>
          </p:cNvSpPr>
          <p:nvPr>
            <p:ph type="subTitle" idx="4294967295"/>
          </p:nvPr>
        </p:nvSpPr>
        <p:spPr>
          <a:xfrm>
            <a:off x="628650" y="1330325"/>
            <a:ext cx="6858000" cy="1241425"/>
          </a:xfrm>
          <a:prstGeom prst="rect">
            <a:avLst/>
          </a:prstGeom>
        </p:spPr>
        <p:txBody>
          <a:bodyPr/>
          <a:lstStyle/>
          <a:p>
            <a:r>
              <a:rPr lang="en-IN" dirty="0"/>
              <a:t>About Lending Club and Business Objective</a:t>
            </a:r>
          </a:p>
        </p:txBody>
      </p:sp>
    </p:spTree>
    <p:extLst>
      <p:ext uri="{BB962C8B-B14F-4D97-AF65-F5344CB8AC3E}">
        <p14:creationId xmlns:p14="http://schemas.microsoft.com/office/powerpoint/2010/main" val="14627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Rectangle 8">
            <a:extLst>
              <a:ext uri="{FF2B5EF4-FFF2-40B4-BE49-F238E27FC236}">
                <a16:creationId xmlns:a16="http://schemas.microsoft.com/office/drawing/2014/main" id="{F1A02516-8F5F-4420-BBCB-F92EF256A76C}"/>
              </a:ext>
            </a:extLst>
          </p:cNvPr>
          <p:cNvSpPr/>
          <p:nvPr/>
        </p:nvSpPr>
        <p:spPr>
          <a:xfrm>
            <a:off x="502040" y="879480"/>
            <a:ext cx="3626828" cy="1569660"/>
          </a:xfrm>
          <a:prstGeom prst="rect">
            <a:avLst/>
          </a:prstGeom>
        </p:spPr>
        <p:txBody>
          <a:bodyPr wrap="square">
            <a:spAutoFit/>
          </a:bodyPr>
          <a:lstStyle/>
          <a:p>
            <a:pPr lvl="0"/>
            <a:r>
              <a:rPr lang="en-US" sz="1600" dirty="0">
                <a:solidFill>
                  <a:srgbClr val="FF0000"/>
                </a:solidFill>
              </a:rPr>
              <a:t>What is Lending Club?</a:t>
            </a:r>
          </a:p>
          <a:p>
            <a:pPr lvl="0"/>
            <a:r>
              <a:rPr lang="en-US" sz="1600" dirty="0"/>
              <a:t>Lending Club is a marketplace for personal loans that matches borrowers who are seeking a loan with investors looking to lend money and make a return. </a:t>
            </a:r>
            <a:endParaRPr lang="en-US" sz="1600" dirty="0">
              <a:solidFill>
                <a:srgbClr val="333333"/>
              </a:solidFill>
              <a:latin typeface="Merriweather"/>
            </a:endParaRPr>
          </a:p>
        </p:txBody>
      </p:sp>
      <p:pic>
        <p:nvPicPr>
          <p:cNvPr id="4" name="Picture 2" descr="Lending Club: Platform Success but P2P failure? - Digital Innovation and  Transformation">
            <a:extLst>
              <a:ext uri="{FF2B5EF4-FFF2-40B4-BE49-F238E27FC236}">
                <a16:creationId xmlns:a16="http://schemas.microsoft.com/office/drawing/2014/main" id="{00BB1518-7C46-4466-B0A6-EB306DDFB7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99" y="800482"/>
            <a:ext cx="4356961" cy="17276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C8B3CC-BE73-42EE-8A1B-E954DD865C1A}"/>
              </a:ext>
            </a:extLst>
          </p:cNvPr>
          <p:cNvSpPr txBox="1"/>
          <p:nvPr/>
        </p:nvSpPr>
        <p:spPr>
          <a:xfrm>
            <a:off x="582050" y="2824090"/>
            <a:ext cx="7979899" cy="1692771"/>
          </a:xfrm>
          <a:prstGeom prst="rect">
            <a:avLst/>
          </a:prstGeom>
          <a:noFill/>
        </p:spPr>
        <p:txBody>
          <a:bodyPr wrap="square">
            <a:spAutoFit/>
          </a:bodyPr>
          <a:lstStyle/>
          <a:p>
            <a:r>
              <a:rPr lang="en-US" sz="1300" dirty="0"/>
              <a:t>When the company receives a loan application, the company has to make a decision for loan approval based on the applicant’s profile. Two types of risks are associated with the bank’s decision:</a:t>
            </a:r>
          </a:p>
          <a:p>
            <a:endParaRPr lang="en-US" sz="1300" dirty="0"/>
          </a:p>
          <a:p>
            <a:pPr marL="171450" indent="-171450">
              <a:buFont typeface="Arial" panose="020B0604020202020204" pitchFamily="34" charset="0"/>
              <a:buChar char="•"/>
            </a:pPr>
            <a:r>
              <a:rPr lang="en-US" sz="1300" dirty="0"/>
              <a:t>If the applicant is likely to repay the loan, then not approving the loan results in a loss of business to the company</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If the applicant is not likely to repay the loan, i.e. he/she is likely to default, then approving the loan may lead to a financial loss for the company</a:t>
            </a:r>
            <a:endParaRPr lang="en-IN" sz="1300" dirty="0"/>
          </a:p>
        </p:txBody>
      </p:sp>
    </p:spTree>
    <p:extLst>
      <p:ext uri="{BB962C8B-B14F-4D97-AF65-F5344CB8AC3E}">
        <p14:creationId xmlns:p14="http://schemas.microsoft.com/office/powerpoint/2010/main" val="216874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017 Risk Management Icon Illustrations &amp;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31" y="1956664"/>
            <a:ext cx="2591886" cy="259188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3" name="TextBox 12">
            <a:extLst>
              <a:ext uri="{FF2B5EF4-FFF2-40B4-BE49-F238E27FC236}">
                <a16:creationId xmlns:a16="http://schemas.microsoft.com/office/drawing/2014/main" id="{BCB683C4-785F-44A1-A98F-DBF2DC6E2783}"/>
              </a:ext>
            </a:extLst>
          </p:cNvPr>
          <p:cNvSpPr txBox="1"/>
          <p:nvPr/>
        </p:nvSpPr>
        <p:spPr>
          <a:xfrm>
            <a:off x="628650" y="977431"/>
            <a:ext cx="7833067" cy="1015663"/>
          </a:xfrm>
          <a:prstGeom prst="rect">
            <a:avLst/>
          </a:prstGeom>
          <a:noFill/>
        </p:spPr>
        <p:txBody>
          <a:bodyPr wrap="square">
            <a:spAutoFit/>
          </a:bodyPr>
          <a:lstStyle/>
          <a:p>
            <a:pPr algn="l" rtl="0"/>
            <a:r>
              <a:rPr lang="en-US" sz="1400" b="0" i="0" dirty="0">
                <a:solidFill>
                  <a:srgbClr val="333333"/>
                </a:solidFill>
                <a:effectLst/>
                <a:latin typeface="Merriweather"/>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333333"/>
                </a:solidFill>
                <a:effectLst/>
                <a:latin typeface="Merriweather"/>
              </a:rPr>
              <a:t> </a:t>
            </a:r>
          </a:p>
        </p:txBody>
      </p:sp>
      <p:sp>
        <p:nvSpPr>
          <p:cNvPr id="4" name="Rectangle 3"/>
          <p:cNvSpPr/>
          <p:nvPr/>
        </p:nvSpPr>
        <p:spPr>
          <a:xfrm>
            <a:off x="628650" y="2566740"/>
            <a:ext cx="5345792" cy="1169551"/>
          </a:xfrm>
          <a:prstGeom prst="rect">
            <a:avLst/>
          </a:prstGeom>
        </p:spPr>
        <p:txBody>
          <a:bodyPr wrap="square">
            <a:spAutoFit/>
          </a:bodyPr>
          <a:lstStyle/>
          <a:p>
            <a:r>
              <a:rPr lang="en-US" sz="1400" dirty="0">
                <a:solidFill>
                  <a:srgbClr val="333333"/>
                </a:solidFill>
                <a:latin typeface="Merriweather"/>
              </a:rPr>
              <a:t>In other words, </a:t>
            </a:r>
            <a:r>
              <a:rPr lang="en-US" sz="1400" dirty="0">
                <a:solidFill>
                  <a:srgbClr val="FF0000"/>
                </a:solidFill>
                <a:latin typeface="Merriweather"/>
              </a:rPr>
              <a:t>the company wants to understand the </a:t>
            </a:r>
            <a:r>
              <a:rPr lang="en-US" sz="1400" b="1" dirty="0">
                <a:solidFill>
                  <a:srgbClr val="FF0000"/>
                </a:solidFill>
                <a:latin typeface="Merriweather"/>
              </a:rPr>
              <a:t>driving factors (or driver variables) </a:t>
            </a:r>
            <a:r>
              <a:rPr lang="en-US" sz="1400" dirty="0">
                <a:solidFill>
                  <a:srgbClr val="FF0000"/>
                </a:solidFill>
                <a:latin typeface="Merriweather"/>
              </a:rPr>
              <a:t>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400333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pic>
        <p:nvPicPr>
          <p:cNvPr id="1026" name="Picture 2">
            <a:extLst>
              <a:ext uri="{FF2B5EF4-FFF2-40B4-BE49-F238E27FC236}">
                <a16:creationId xmlns:a16="http://schemas.microsoft.com/office/drawing/2014/main" id="{503A02F5-C0BC-430F-A523-CCB7EEE417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28" r="5158"/>
          <a:stretch/>
        </p:blipFill>
        <p:spPr bwMode="auto">
          <a:xfrm>
            <a:off x="344660" y="1351377"/>
            <a:ext cx="4112574" cy="24407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E4C4731-66FB-4C68-A0E2-77B441EEA9D7}"/>
              </a:ext>
            </a:extLst>
          </p:cNvPr>
          <p:cNvSpPr txBox="1"/>
          <p:nvPr/>
        </p:nvSpPr>
        <p:spPr>
          <a:xfrm>
            <a:off x="4571999" y="1430275"/>
            <a:ext cx="4445391" cy="2462213"/>
          </a:xfrm>
          <a:prstGeom prst="rect">
            <a:avLst/>
          </a:prstGeom>
          <a:noFill/>
        </p:spPr>
        <p:txBody>
          <a:bodyPr wrap="square">
            <a:spAutoFit/>
          </a:bodyPr>
          <a:lstStyle/>
          <a:p>
            <a:r>
              <a:rPr lang="en-US" sz="1400" b="1" dirty="0">
                <a:solidFill>
                  <a:srgbClr val="FF0000"/>
                </a:solidFill>
              </a:rPr>
              <a:t>Fully paid: </a:t>
            </a:r>
            <a:r>
              <a:rPr lang="en-US" sz="1400" dirty="0"/>
              <a:t>Applicant has fully paid the loan (the principal and the interest rate)</a:t>
            </a:r>
          </a:p>
          <a:p>
            <a:endParaRPr lang="en-US" sz="1400" dirty="0"/>
          </a:p>
          <a:p>
            <a:r>
              <a:rPr lang="en-US" sz="1400" b="1" dirty="0">
                <a:solidFill>
                  <a:srgbClr val="FF0000"/>
                </a:solidFill>
              </a:rPr>
              <a:t>Current: </a:t>
            </a:r>
            <a:r>
              <a:rPr lang="en-US" sz="1400" dirty="0"/>
              <a:t>Applicant is in the process of paying the instalments, i.e. the tenure of the loan is not yet completed. These candidates are not labelled as 'defaulted'.</a:t>
            </a:r>
          </a:p>
          <a:p>
            <a:endParaRPr lang="en-US" sz="1400" dirty="0"/>
          </a:p>
          <a:p>
            <a:r>
              <a:rPr lang="en-US" sz="1400" b="1" dirty="0">
                <a:solidFill>
                  <a:srgbClr val="FF0000"/>
                </a:solidFill>
              </a:rPr>
              <a:t>Charged-off: </a:t>
            </a:r>
            <a:r>
              <a:rPr lang="en-US" sz="1400" dirty="0"/>
              <a:t>Applicant has not paid the instalments in due time for a long period of time, i.e. he/she has defaulted on the loan </a:t>
            </a:r>
            <a:endParaRPr lang="en-IN" sz="1400" dirty="0"/>
          </a:p>
        </p:txBody>
      </p:sp>
    </p:spTree>
    <p:extLst>
      <p:ext uri="{BB962C8B-B14F-4D97-AF65-F5344CB8AC3E}">
        <p14:creationId xmlns:p14="http://schemas.microsoft.com/office/powerpoint/2010/main" val="381481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r>
              <a:rPr lang="en-IN" dirty="0"/>
              <a:t>08-02-2023</a:t>
            </a:r>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20" name="TextBox 19">
            <a:extLst>
              <a:ext uri="{FF2B5EF4-FFF2-40B4-BE49-F238E27FC236}">
                <a16:creationId xmlns:a16="http://schemas.microsoft.com/office/drawing/2014/main" id="{308B976A-E95D-47F8-A766-D4FF841AA396}"/>
              </a:ext>
            </a:extLst>
          </p:cNvPr>
          <p:cNvSpPr txBox="1"/>
          <p:nvPr/>
        </p:nvSpPr>
        <p:spPr>
          <a:xfrm>
            <a:off x="546738" y="978569"/>
            <a:ext cx="7819756" cy="923330"/>
          </a:xfrm>
          <a:prstGeom prst="rect">
            <a:avLst/>
          </a:prstGeom>
          <a:noFill/>
        </p:spPr>
        <p:txBody>
          <a:bodyPr wrap="square">
            <a:spAutoFit/>
          </a:bodyPr>
          <a:lstStyle/>
          <a:p>
            <a:r>
              <a:rPr lang="en-US" b="0" i="0" dirty="0">
                <a:solidFill>
                  <a:srgbClr val="091E42"/>
                </a:solidFill>
                <a:effectLst/>
                <a:latin typeface="freight-text-pro"/>
              </a:rPr>
              <a:t>The aim is to identify patterns which indicate if a person is likely to default, which may be used for taking actions such as denying the loan, reducing the amount of loan, lending (to risky applicants) at a higher interest rate, etc.</a:t>
            </a:r>
            <a:endParaRPr lang="en-IN" dirty="0"/>
          </a:p>
        </p:txBody>
      </p:sp>
    </p:spTree>
    <p:extLst>
      <p:ext uri="{BB962C8B-B14F-4D97-AF65-F5344CB8AC3E}">
        <p14:creationId xmlns:p14="http://schemas.microsoft.com/office/powerpoint/2010/main" val="6684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7180-E814-A1A7-E08E-C925D8BEDE9B}"/>
              </a:ext>
            </a:extLst>
          </p:cNvPr>
          <p:cNvSpPr>
            <a:spLocks noGrp="1"/>
          </p:cNvSpPr>
          <p:nvPr>
            <p:ph type="title"/>
          </p:nvPr>
        </p:nvSpPr>
        <p:spPr/>
        <p:txBody>
          <a:bodyPr/>
          <a:lstStyle/>
          <a:p>
            <a:r>
              <a:rPr lang="en-IN" dirty="0"/>
              <a:t>Analysis Approach</a:t>
            </a:r>
          </a:p>
        </p:txBody>
      </p:sp>
      <p:sp>
        <p:nvSpPr>
          <p:cNvPr id="4" name="Date Placeholder 3">
            <a:extLst>
              <a:ext uri="{FF2B5EF4-FFF2-40B4-BE49-F238E27FC236}">
                <a16:creationId xmlns:a16="http://schemas.microsoft.com/office/drawing/2014/main" id="{0B5F6A30-58FA-6F92-8B34-9DCC130F9B6D}"/>
              </a:ext>
            </a:extLst>
          </p:cNvPr>
          <p:cNvSpPr>
            <a:spLocks noGrp="1"/>
          </p:cNvSpPr>
          <p:nvPr>
            <p:ph type="dt" sz="half" idx="10"/>
          </p:nvPr>
        </p:nvSpPr>
        <p:spPr/>
        <p:txBody>
          <a:bodyPr/>
          <a:lstStyle/>
          <a:p>
            <a:fld id="{C65558FE-7BAE-4F41-B1DE-C9E081343886}" type="datetime1">
              <a:rPr lang="en-IN" smtClean="0"/>
              <a:t>08-02-2023</a:t>
            </a:fld>
            <a:endParaRPr lang="en-IN" dirty="0"/>
          </a:p>
        </p:txBody>
      </p:sp>
      <p:sp>
        <p:nvSpPr>
          <p:cNvPr id="5" name="Slide Number Placeholder 4">
            <a:extLst>
              <a:ext uri="{FF2B5EF4-FFF2-40B4-BE49-F238E27FC236}">
                <a16:creationId xmlns:a16="http://schemas.microsoft.com/office/drawing/2014/main" id="{71703673-55C7-E5FF-35D7-5316C1BC0BC4}"/>
              </a:ext>
            </a:extLst>
          </p:cNvPr>
          <p:cNvSpPr>
            <a:spLocks noGrp="1"/>
          </p:cNvSpPr>
          <p:nvPr>
            <p:ph type="sldNum" sz="quarter" idx="12"/>
          </p:nvPr>
        </p:nvSpPr>
        <p:spPr/>
        <p:txBody>
          <a:bodyPr/>
          <a:lstStyle/>
          <a:p>
            <a:fld id="{273EEA2F-D825-49D3-9C25-497F06EFD3F7}" type="slidenum">
              <a:rPr lang="en-IN" smtClean="0"/>
              <a:pPr/>
              <a:t>9</a:t>
            </a:fld>
            <a:endParaRPr lang="en-IN" dirty="0"/>
          </a:p>
        </p:txBody>
      </p:sp>
      <p:sp>
        <p:nvSpPr>
          <p:cNvPr id="3" name="Subtitle 2">
            <a:extLst>
              <a:ext uri="{FF2B5EF4-FFF2-40B4-BE49-F238E27FC236}">
                <a16:creationId xmlns:a16="http://schemas.microsoft.com/office/drawing/2014/main" id="{0D9B7886-F04C-C42C-001D-03408195E348}"/>
              </a:ext>
            </a:extLst>
          </p:cNvPr>
          <p:cNvSpPr>
            <a:spLocks noGrp="1"/>
          </p:cNvSpPr>
          <p:nvPr>
            <p:ph type="subTitle" idx="4294967295"/>
          </p:nvPr>
        </p:nvSpPr>
        <p:spPr>
          <a:xfrm>
            <a:off x="628650" y="1330325"/>
            <a:ext cx="6858000" cy="1241425"/>
          </a:xfrm>
          <a:prstGeom prst="rect">
            <a:avLst/>
          </a:prstGeom>
        </p:spPr>
        <p:txBody>
          <a:bodyPr/>
          <a:lstStyle/>
          <a:p>
            <a:r>
              <a:rPr lang="en-IN" dirty="0"/>
              <a:t>About Pre Analysis Approach and Methods</a:t>
            </a:r>
          </a:p>
        </p:txBody>
      </p:sp>
    </p:spTree>
    <p:extLst>
      <p:ext uri="{BB962C8B-B14F-4D97-AF65-F5344CB8AC3E}">
        <p14:creationId xmlns:p14="http://schemas.microsoft.com/office/powerpoint/2010/main" val="925514641"/>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28087</TotalTime>
  <Words>1870</Words>
  <Application>Microsoft Office PowerPoint</Application>
  <PresentationFormat>On-screen Show (16:9)</PresentationFormat>
  <Paragraphs>244</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freight-text-pro</vt:lpstr>
      <vt:lpstr>Merriweather</vt:lpstr>
      <vt:lpstr>Neue Plak</vt:lpstr>
      <vt:lpstr>Proxima Nova</vt:lpstr>
      <vt:lpstr>Proxima Nova Rg</vt:lpstr>
      <vt:lpstr>Roboto Cn</vt:lpstr>
      <vt:lpstr>Trebuchet MS</vt:lpstr>
      <vt:lpstr>MASTER_UPGRAD</vt:lpstr>
      <vt:lpstr>PowerPoint Presentation</vt:lpstr>
      <vt:lpstr>PowerPoint Presentation</vt:lpstr>
      <vt:lpstr>Agenda</vt:lpstr>
      <vt:lpstr>Problem Statement</vt:lpstr>
      <vt:lpstr>Lending Club: EDA Case Study</vt:lpstr>
      <vt:lpstr>Lending Club: EDA Case Study</vt:lpstr>
      <vt:lpstr>Lending Club: EDA Case Study</vt:lpstr>
      <vt:lpstr>Lending Club: EDA Case Study</vt:lpstr>
      <vt:lpstr>Analysis Approach</vt:lpstr>
      <vt:lpstr>Lending Club: EDA Case Study</vt:lpstr>
      <vt:lpstr>Lending Club: EDA Case Study</vt:lpstr>
      <vt:lpstr>Analysis</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pankajsushir6698@outlook.com</cp:lastModifiedBy>
  <cp:revision>375</cp:revision>
  <dcterms:created xsi:type="dcterms:W3CDTF">2019-01-02T10:18:22Z</dcterms:created>
  <dcterms:modified xsi:type="dcterms:W3CDTF">2023-02-08T05:16:31Z</dcterms:modified>
</cp:coreProperties>
</file>