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12192000" cy="6858000"/>
  <p:defaultTextStyle>
    <a:defPPr>
      <a:defRPr lang="en-AF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>
      <p:cViewPr varScale="1">
        <p:scale>
          <a:sx n="106" d="100"/>
          <a:sy n="106" d="100"/>
        </p:scale>
        <p:origin x="79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288" y="2679672"/>
            <a:ext cx="3039982" cy="35026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0636" y="766648"/>
            <a:ext cx="1065072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1376" y="299465"/>
            <a:ext cx="234924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3871" y="1678304"/>
            <a:ext cx="6555740" cy="471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aisummer.com/receptive-field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10.06825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hyperlink" Target="https://digitaldante.columbia.edu/dante/divine-comedy/inferno/inferno-5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n_9W1nCFLo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proj/mistral-llm-not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proj/mistral-llm-not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proj/mistral-llm-not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proj/mistral-llm-not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proj/mistral-llm-not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proj/mistral-llm-not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proj/mistral-llm-not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8551" y="2899663"/>
            <a:ext cx="4989830" cy="33605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931544">
              <a:lnSpc>
                <a:spcPts val="4750"/>
              </a:lnSpc>
              <a:spcBef>
                <a:spcPts val="705"/>
              </a:spcBef>
            </a:pPr>
            <a:r>
              <a:rPr sz="4400" b="1" spc="-310" dirty="0">
                <a:latin typeface="Arial"/>
                <a:cs typeface="Arial"/>
              </a:rPr>
              <a:t>Mist</a:t>
            </a:r>
            <a:r>
              <a:rPr sz="4400" b="1" spc="-204" dirty="0">
                <a:latin typeface="Arial"/>
                <a:cs typeface="Arial"/>
              </a:rPr>
              <a:t>r</a:t>
            </a:r>
            <a:r>
              <a:rPr sz="4400" b="1" spc="-105" dirty="0">
                <a:latin typeface="Arial"/>
                <a:cs typeface="Arial"/>
              </a:rPr>
              <a:t>al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spc="-425" dirty="0">
                <a:latin typeface="Arial"/>
                <a:cs typeface="Arial"/>
              </a:rPr>
              <a:t>e</a:t>
            </a:r>
            <a:r>
              <a:rPr sz="4400" b="1" spc="-204" dirty="0">
                <a:latin typeface="Arial"/>
                <a:cs typeface="Arial"/>
              </a:rPr>
              <a:t>xplained  </a:t>
            </a:r>
            <a:r>
              <a:rPr sz="4400" b="1" spc="-350" dirty="0">
                <a:latin typeface="Arial"/>
                <a:cs typeface="Arial"/>
              </a:rPr>
              <a:t>(7B</a:t>
            </a:r>
            <a:r>
              <a:rPr sz="4400" b="1" spc="-65" dirty="0">
                <a:latin typeface="Arial"/>
                <a:cs typeface="Arial"/>
              </a:rPr>
              <a:t> </a:t>
            </a:r>
            <a:r>
              <a:rPr sz="4400" b="1" spc="-275" dirty="0">
                <a:latin typeface="Arial"/>
                <a:cs typeface="Arial"/>
              </a:rPr>
              <a:t>and</a:t>
            </a:r>
            <a:r>
              <a:rPr sz="4400" b="1" spc="-50" dirty="0">
                <a:latin typeface="Arial"/>
                <a:cs typeface="Arial"/>
              </a:rPr>
              <a:t> </a:t>
            </a:r>
            <a:r>
              <a:rPr sz="4400" b="1" spc="-254" dirty="0">
                <a:latin typeface="Arial"/>
                <a:cs typeface="Arial"/>
              </a:rPr>
              <a:t>8x7B)</a:t>
            </a:r>
            <a:endParaRPr sz="4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lang="en-US" sz="4400" spc="-315" dirty="0">
                <a:latin typeface="Microsoft Sans Serif"/>
                <a:cs typeface="Microsoft Sans Serif"/>
              </a:rPr>
              <a:t>Rajesh Thakur</a:t>
            </a:r>
            <a:endParaRPr lang="en-US" sz="4400" dirty="0">
              <a:latin typeface="Microsoft Sans Serif"/>
              <a:cs typeface="Microsoft Sans Serif"/>
            </a:endParaRPr>
          </a:p>
          <a:p>
            <a:pPr marL="12700">
              <a:lnSpc>
                <a:spcPts val="1255"/>
              </a:lnSpc>
              <a:spcBef>
                <a:spcPts val="60"/>
              </a:spcBef>
            </a:pPr>
            <a:r>
              <a:rPr sz="1100" b="1" spc="-105" dirty="0">
                <a:latin typeface="Arial"/>
                <a:cs typeface="Arial"/>
              </a:rPr>
              <a:t>D</a:t>
            </a:r>
            <a:r>
              <a:rPr sz="1100" b="1" spc="-35" dirty="0">
                <a:latin typeface="Arial"/>
                <a:cs typeface="Arial"/>
              </a:rPr>
              <a:t>ow</a:t>
            </a:r>
            <a:r>
              <a:rPr sz="1100" b="1" spc="-65" dirty="0">
                <a:latin typeface="Arial"/>
                <a:cs typeface="Arial"/>
              </a:rPr>
              <a:t>nlo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-85" dirty="0">
                <a:latin typeface="Arial"/>
                <a:cs typeface="Arial"/>
              </a:rPr>
              <a:t>ded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fr</a:t>
            </a:r>
            <a:r>
              <a:rPr sz="1100" b="1" spc="-95" dirty="0">
                <a:latin typeface="Arial"/>
                <a:cs typeface="Arial"/>
              </a:rPr>
              <a:t>om</a:t>
            </a:r>
            <a:r>
              <a:rPr sz="1100" b="1" spc="-80" dirty="0">
                <a:latin typeface="Arial"/>
                <a:cs typeface="Arial"/>
              </a:rPr>
              <a:t>: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lang="en-US" sz="1100" b="1" u="sng" spc="-8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Arial"/>
                <a:cs typeface="Arial"/>
              </a:rPr>
              <a:t>https://</a:t>
            </a:r>
            <a:r>
              <a:rPr lang="en-US" sz="1100" b="1" u="sng" spc="-85" dirty="0" err="1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Arial"/>
                <a:cs typeface="Arial"/>
              </a:rPr>
              <a:t>github.com</a:t>
            </a:r>
            <a:r>
              <a:rPr lang="en-US" sz="1100" b="1" u="sng" spc="-8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Arial"/>
                <a:cs typeface="Arial"/>
              </a:rPr>
              <a:t>/RajeshThakur1/Mistral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1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100" b="1" u="sng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1100" b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</a:t>
            </a:r>
            <a:r>
              <a:rPr sz="11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commer</a:t>
            </a:r>
            <a:r>
              <a:rPr sz="11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cia</a:t>
            </a:r>
            <a:r>
              <a:rPr sz="11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11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876" y="2574035"/>
            <a:ext cx="4752859" cy="16671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54618" y="6676267"/>
            <a:ext cx="2661920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sz="800" spc="45" dirty="0">
                <a:latin typeface="Tahoma"/>
                <a:cs typeface="Tahoma"/>
              </a:rPr>
              <a:t>https://</a:t>
            </a:r>
            <a:r>
              <a:rPr lang="en-US" sz="800" spc="45" dirty="0" err="1">
                <a:latin typeface="Tahoma"/>
                <a:cs typeface="Tahoma"/>
              </a:rPr>
              <a:t>github.com</a:t>
            </a:r>
            <a:r>
              <a:rPr lang="en-US" sz="800" spc="45" dirty="0">
                <a:latin typeface="Tahoma"/>
                <a:cs typeface="Tahoma"/>
              </a:rPr>
              <a:t>/RajeshThakur1/Mistral</a:t>
            </a:r>
            <a:endParaRPr sz="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7425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4" dirty="0">
                <a:latin typeface="Microsoft Sans Serif"/>
                <a:cs typeface="Microsoft Sans Serif"/>
              </a:rPr>
              <a:t>Sliding</a:t>
            </a:r>
            <a:r>
              <a:rPr b="0" spc="10" dirty="0">
                <a:latin typeface="Microsoft Sans Serif"/>
                <a:cs typeface="Microsoft Sans Serif"/>
              </a:rPr>
              <a:t> </a:t>
            </a:r>
            <a:r>
              <a:rPr b="0" spc="-160" dirty="0">
                <a:latin typeface="Microsoft Sans Serif"/>
                <a:cs typeface="Microsoft Sans Serif"/>
              </a:rPr>
              <a:t>Window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220" dirty="0">
                <a:latin typeface="Microsoft Sans Serif"/>
                <a:cs typeface="Microsoft Sans Serif"/>
              </a:rPr>
              <a:t>Attention: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165" dirty="0">
                <a:latin typeface="Microsoft Sans Serif"/>
                <a:cs typeface="Microsoft Sans Serif"/>
              </a:rPr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1889201"/>
            <a:ext cx="9539605" cy="161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30" dirty="0">
                <a:latin typeface="Tahoma"/>
                <a:cs typeface="Tahoma"/>
              </a:rPr>
              <a:t>Reduces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number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dot-products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perform,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thus,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performance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during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training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inference.</a:t>
            </a:r>
            <a:endParaRPr sz="1200">
              <a:latin typeface="Tahoma"/>
              <a:cs typeface="Tahoma"/>
            </a:endParaRPr>
          </a:p>
          <a:p>
            <a:pPr marL="241300" marR="7620" indent="-228600">
              <a:lnSpc>
                <a:spcPts val="130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40" dirty="0">
                <a:latin typeface="Tahoma"/>
                <a:cs typeface="Tahoma"/>
              </a:rPr>
              <a:t>Sliding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window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attention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may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lead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degradation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performance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model,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some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“interactions”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between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tokens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will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not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be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captured.</a:t>
            </a:r>
            <a:endParaRPr sz="1200">
              <a:latin typeface="Tahoma"/>
              <a:cs typeface="Tahoma"/>
            </a:endParaRPr>
          </a:p>
          <a:p>
            <a:pPr marL="241300">
              <a:lnSpc>
                <a:spcPts val="1200"/>
              </a:lnSpc>
            </a:pPr>
            <a:r>
              <a:rPr sz="1200" spc="10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model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mostly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focuses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local</a:t>
            </a:r>
            <a:r>
              <a:rPr sz="1200" b="1" spc="-35" dirty="0">
                <a:latin typeface="Tahoma"/>
                <a:cs typeface="Tahoma"/>
              </a:rPr>
              <a:t> context</a:t>
            </a:r>
            <a:r>
              <a:rPr sz="1200" spc="-35" dirty="0">
                <a:latin typeface="Tahoma"/>
                <a:cs typeface="Tahoma"/>
              </a:rPr>
              <a:t>,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which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depending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size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window,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enough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for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most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cases.</a:t>
            </a:r>
            <a:endParaRPr sz="1200">
              <a:latin typeface="Tahoma"/>
              <a:cs typeface="Tahoma"/>
            </a:endParaRPr>
          </a:p>
          <a:p>
            <a:pPr marL="241300" marR="248285">
              <a:lnSpc>
                <a:spcPts val="1300"/>
              </a:lnSpc>
              <a:spcBef>
                <a:spcPts val="85"/>
              </a:spcBef>
            </a:pPr>
            <a:r>
              <a:rPr sz="1200" dirty="0">
                <a:latin typeface="Tahoma"/>
                <a:cs typeface="Tahoma"/>
              </a:rPr>
              <a:t>This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makes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sense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you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think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about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book: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words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paragraph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chapter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number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5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depend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paragraphs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same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chapter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but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may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be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totally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unrelated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words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used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chapter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1.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ts val="137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40" dirty="0">
                <a:latin typeface="Tahoma"/>
                <a:cs typeface="Tahoma"/>
              </a:rPr>
              <a:t>Sliding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window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attention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can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still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allow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token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watch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tokens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outside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window,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using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reasoning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similar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receptive</a:t>
            </a:r>
            <a:r>
              <a:rPr sz="1200" b="1" spc="-8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field</a:t>
            </a:r>
            <a:endParaRPr sz="1200">
              <a:latin typeface="Tahoma"/>
              <a:cs typeface="Tahoma"/>
            </a:endParaRPr>
          </a:p>
          <a:p>
            <a:pPr marL="241300">
              <a:lnSpc>
                <a:spcPts val="1370"/>
              </a:lnSpc>
            </a:pP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convolutional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neural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networks.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5273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105" dirty="0">
                <a:latin typeface="Microsoft Sans Serif"/>
                <a:cs typeface="Microsoft Sans Serif"/>
              </a:rPr>
              <a:t>R</a:t>
            </a:r>
            <a:r>
              <a:rPr b="0" spc="-200" dirty="0">
                <a:latin typeface="Microsoft Sans Serif"/>
                <a:cs typeface="Microsoft Sans Serif"/>
              </a:rPr>
              <a:t>ecept</a:t>
            </a:r>
            <a:r>
              <a:rPr b="0" spc="-110" dirty="0">
                <a:latin typeface="Microsoft Sans Serif"/>
                <a:cs typeface="Microsoft Sans Serif"/>
              </a:rPr>
              <a:t>i</a:t>
            </a:r>
            <a:r>
              <a:rPr b="0" spc="-360" dirty="0">
                <a:latin typeface="Microsoft Sans Serif"/>
                <a:cs typeface="Microsoft Sans Serif"/>
              </a:rPr>
              <a:t>v</a:t>
            </a:r>
            <a:r>
              <a:rPr b="0" spc="-245" dirty="0">
                <a:latin typeface="Microsoft Sans Serif"/>
                <a:cs typeface="Microsoft Sans Serif"/>
              </a:rPr>
              <a:t>e</a:t>
            </a:r>
            <a:r>
              <a:rPr b="0" spc="-5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field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170" dirty="0">
                <a:latin typeface="Microsoft Sans Serif"/>
                <a:cs typeface="Microsoft Sans Serif"/>
              </a:rPr>
              <a:t>i</a:t>
            </a:r>
            <a:r>
              <a:rPr b="0" spc="-395" dirty="0">
                <a:latin typeface="Microsoft Sans Serif"/>
                <a:cs typeface="Microsoft Sans Serif"/>
              </a:rPr>
              <a:t>n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434" dirty="0">
                <a:latin typeface="Microsoft Sans Serif"/>
                <a:cs typeface="Microsoft Sans Serif"/>
              </a:rPr>
              <a:t>CNNs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24100" y="2558795"/>
            <a:ext cx="3815079" cy="2644140"/>
            <a:chOff x="2324100" y="2558795"/>
            <a:chExt cx="3815079" cy="2644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100" y="2558795"/>
              <a:ext cx="3528060" cy="26441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44667" y="3771518"/>
              <a:ext cx="794385" cy="171450"/>
            </a:xfrm>
            <a:custGeom>
              <a:avLst/>
              <a:gdLst/>
              <a:ahLst/>
              <a:cxnLst/>
              <a:rect l="l" t="t" r="r" b="b"/>
              <a:pathLst>
                <a:path w="794385" h="171450">
                  <a:moveTo>
                    <a:pt x="171450" y="0"/>
                  </a:moveTo>
                  <a:lnTo>
                    <a:pt x="0" y="85724"/>
                  </a:lnTo>
                  <a:lnTo>
                    <a:pt x="171450" y="171449"/>
                  </a:lnTo>
                  <a:lnTo>
                    <a:pt x="171450" y="114299"/>
                  </a:lnTo>
                  <a:lnTo>
                    <a:pt x="142875" y="114299"/>
                  </a:lnTo>
                  <a:lnTo>
                    <a:pt x="142875" y="57149"/>
                  </a:lnTo>
                  <a:lnTo>
                    <a:pt x="171450" y="57149"/>
                  </a:lnTo>
                  <a:lnTo>
                    <a:pt x="171450" y="0"/>
                  </a:lnTo>
                  <a:close/>
                </a:path>
                <a:path w="794385" h="171450">
                  <a:moveTo>
                    <a:pt x="171450" y="57149"/>
                  </a:moveTo>
                  <a:lnTo>
                    <a:pt x="142875" y="57149"/>
                  </a:lnTo>
                  <a:lnTo>
                    <a:pt x="142875" y="114299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794385" h="171450">
                  <a:moveTo>
                    <a:pt x="794258" y="57149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794258" y="114299"/>
                  </a:lnTo>
                  <a:lnTo>
                    <a:pt x="794258" y="57149"/>
                  </a:lnTo>
                  <a:close/>
                </a:path>
              </a:pathLst>
            </a:custGeom>
            <a:solidFill>
              <a:srgbClr val="ED7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3475" y="5316092"/>
            <a:ext cx="34493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35" dirty="0">
                <a:latin typeface="Tahoma"/>
                <a:cs typeface="Tahoma"/>
              </a:rPr>
              <a:t>Im</a:t>
            </a:r>
            <a:r>
              <a:rPr sz="1050" spc="40" dirty="0">
                <a:latin typeface="Tahoma"/>
                <a:cs typeface="Tahoma"/>
              </a:rPr>
              <a:t>a</a:t>
            </a:r>
            <a:r>
              <a:rPr sz="1050" spc="50" dirty="0">
                <a:latin typeface="Tahoma"/>
                <a:cs typeface="Tahoma"/>
              </a:rPr>
              <a:t>ge</a:t>
            </a:r>
            <a:r>
              <a:rPr sz="1050" spc="-95" dirty="0">
                <a:latin typeface="Tahoma"/>
                <a:cs typeface="Tahoma"/>
              </a:rPr>
              <a:t> </a:t>
            </a:r>
            <a:r>
              <a:rPr sz="1050" spc="25" dirty="0">
                <a:latin typeface="Tahoma"/>
                <a:cs typeface="Tahoma"/>
              </a:rPr>
              <a:t>sour</a:t>
            </a:r>
            <a:r>
              <a:rPr sz="1050" spc="40" dirty="0">
                <a:latin typeface="Tahoma"/>
                <a:cs typeface="Tahoma"/>
              </a:rPr>
              <a:t>c</a:t>
            </a:r>
            <a:r>
              <a:rPr sz="1050" spc="45" dirty="0">
                <a:latin typeface="Tahoma"/>
                <a:cs typeface="Tahoma"/>
              </a:rPr>
              <a:t>e</a:t>
            </a:r>
            <a:r>
              <a:rPr sz="1050" spc="-55" dirty="0">
                <a:latin typeface="Tahoma"/>
                <a:cs typeface="Tahoma"/>
              </a:rPr>
              <a:t>:</a:t>
            </a:r>
            <a:r>
              <a:rPr sz="1050" spc="-90" dirty="0">
                <a:latin typeface="Tahoma"/>
                <a:cs typeface="Tahoma"/>
              </a:rPr>
              <a:t> </a:t>
            </a:r>
            <a:r>
              <a:rPr sz="1050" u="sng" spc="2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105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ttp</a:t>
            </a:r>
            <a:r>
              <a:rPr sz="1050" u="sng" spc="-3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s:</a:t>
            </a:r>
            <a:r>
              <a:rPr sz="1050" u="sng" spc="-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//</a:t>
            </a:r>
            <a:r>
              <a:rPr sz="105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th</a:t>
            </a:r>
            <a:r>
              <a:rPr sz="1050" u="sng" spc="1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eaisu</a:t>
            </a:r>
            <a:r>
              <a:rPr sz="105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</a:t>
            </a:r>
            <a:r>
              <a:rPr sz="1050" u="sng" spc="4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</a:t>
            </a:r>
            <a:r>
              <a:rPr sz="1050" u="sng" spc="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1050" u="sng" spc="-1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105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.co</a:t>
            </a:r>
            <a:r>
              <a:rPr sz="1050" u="sng" spc="4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</a:t>
            </a:r>
            <a:r>
              <a:rPr sz="1050" u="sng" spc="-2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/</a:t>
            </a:r>
            <a:r>
              <a:rPr sz="105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1050" u="sng" spc="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1050" u="sng" spc="2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c</a:t>
            </a:r>
            <a:r>
              <a:rPr sz="1050" u="sng" spc="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105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pti</a:t>
            </a:r>
            <a:r>
              <a:rPr sz="105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v</a:t>
            </a:r>
            <a:r>
              <a:rPr sz="1050" u="sng" spc="5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1050" u="sng" spc="-5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sz="1050" u="sng" spc="1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fi</a:t>
            </a:r>
            <a:r>
              <a:rPr sz="105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1050" u="sng" spc="3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ld/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8682" y="3375736"/>
            <a:ext cx="494728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This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feature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depends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directly</a:t>
            </a:r>
            <a:r>
              <a:rPr sz="1200" b="1" spc="-80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on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9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features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previous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layers,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but 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indirectly </a:t>
            </a:r>
            <a:r>
              <a:rPr sz="1200" spc="50" dirty="0">
                <a:latin typeface="Tahoma"/>
                <a:cs typeface="Tahoma"/>
              </a:rPr>
              <a:t>on </a:t>
            </a:r>
            <a:r>
              <a:rPr sz="1200" spc="15" dirty="0">
                <a:latin typeface="Tahoma"/>
                <a:cs typeface="Tahoma"/>
              </a:rPr>
              <a:t>all </a:t>
            </a:r>
            <a:r>
              <a:rPr sz="1200" spc="20" dirty="0">
                <a:latin typeface="Tahoma"/>
                <a:cs typeface="Tahoma"/>
              </a:rPr>
              <a:t>the </a:t>
            </a:r>
            <a:r>
              <a:rPr sz="1200" dirty="0">
                <a:latin typeface="Tahoma"/>
                <a:cs typeface="Tahoma"/>
              </a:rPr>
              <a:t>features </a:t>
            </a:r>
            <a:r>
              <a:rPr sz="1200" spc="25" dirty="0">
                <a:latin typeface="Tahoma"/>
                <a:cs typeface="Tahoma"/>
              </a:rPr>
              <a:t>of </a:t>
            </a:r>
            <a:r>
              <a:rPr sz="1200" spc="20" dirty="0">
                <a:latin typeface="Tahoma"/>
                <a:cs typeface="Tahoma"/>
              </a:rPr>
              <a:t>the </a:t>
            </a:r>
            <a:r>
              <a:rPr sz="1200" spc="15" dirty="0">
                <a:latin typeface="Tahoma"/>
                <a:cs typeface="Tahoma"/>
              </a:rPr>
              <a:t>initial </a:t>
            </a:r>
            <a:r>
              <a:rPr sz="1200" dirty="0">
                <a:latin typeface="Tahoma"/>
                <a:cs typeface="Tahoma"/>
              </a:rPr>
              <a:t>layers, </a:t>
            </a:r>
            <a:r>
              <a:rPr sz="1200" spc="25" dirty="0">
                <a:latin typeface="Tahoma"/>
                <a:cs typeface="Tahoma"/>
              </a:rPr>
              <a:t>since each </a:t>
            </a:r>
            <a:r>
              <a:rPr sz="1200" dirty="0">
                <a:latin typeface="Tahoma"/>
                <a:cs typeface="Tahoma"/>
              </a:rPr>
              <a:t>feature </a:t>
            </a:r>
            <a:r>
              <a:rPr sz="1200" spc="25" dirty="0">
                <a:latin typeface="Tahoma"/>
                <a:cs typeface="Tahoma"/>
              </a:rPr>
              <a:t>of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intermediate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layer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depends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9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features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previous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layer.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This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means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change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any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features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layer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1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will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influence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this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features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well.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10302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4" dirty="0">
                <a:latin typeface="Microsoft Sans Serif"/>
                <a:cs typeface="Microsoft Sans Serif"/>
              </a:rPr>
              <a:t>Sliding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160" dirty="0">
                <a:latin typeface="Microsoft Sans Serif"/>
                <a:cs typeface="Microsoft Sans Serif"/>
              </a:rPr>
              <a:t>Window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20" dirty="0">
                <a:latin typeface="Microsoft Sans Serif"/>
                <a:cs typeface="Microsoft Sans Serif"/>
              </a:rPr>
              <a:t>Attention: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200" dirty="0">
                <a:latin typeface="Microsoft Sans Serif"/>
                <a:cs typeface="Microsoft Sans Serif"/>
              </a:rPr>
              <a:t>information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105" dirty="0">
                <a:latin typeface="Microsoft Sans Serif"/>
                <a:cs typeface="Microsoft Sans Serif"/>
              </a:rPr>
              <a:t>flow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195" dirty="0">
                <a:latin typeface="Microsoft Sans Serif"/>
                <a:cs typeface="Microsoft Sans Serif"/>
              </a:rPr>
              <a:t>(1)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37250" y="2511679"/>
          <a:ext cx="3631562" cy="3657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10" dirty="0">
                          <a:latin typeface="Tahoma"/>
                          <a:cs typeface="Tahoma"/>
                        </a:rPr>
                        <a:t>THE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5" dirty="0">
                          <a:latin typeface="Tahoma"/>
                          <a:cs typeface="Tahoma"/>
                        </a:rPr>
                        <a:t>CAT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65" dirty="0">
                          <a:latin typeface="Tahoma"/>
                          <a:cs typeface="Tahoma"/>
                        </a:rPr>
                        <a:t>IS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35" dirty="0">
                          <a:latin typeface="Tahoma"/>
                          <a:cs typeface="Tahoma"/>
                        </a:rPr>
                        <a:t>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CHAIR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10" dirty="0">
                          <a:latin typeface="Tahoma"/>
                          <a:cs typeface="Tahoma"/>
                        </a:rPr>
                        <a:t>THE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1.0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5" dirty="0">
                          <a:latin typeface="Tahoma"/>
                          <a:cs typeface="Tahoma"/>
                        </a:rPr>
                        <a:t>CAT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89535" algn="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0.461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0.538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65" dirty="0">
                          <a:latin typeface="Tahoma"/>
                          <a:cs typeface="Tahoma"/>
                        </a:rPr>
                        <a:t>IS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52705" algn="r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Tahoma"/>
                          <a:cs typeface="Tahoma"/>
                        </a:rPr>
                        <a:t>0.3219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0.317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0.361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35" dirty="0">
                          <a:latin typeface="Tahoma"/>
                          <a:cs typeface="Tahoma"/>
                        </a:rPr>
                        <a:t>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0.316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0.341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0.343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0.326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0.323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0.351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CHAIR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0.313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0.331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0.356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175003" y="3249167"/>
            <a:ext cx="1690370" cy="1691639"/>
          </a:xfrm>
          <a:custGeom>
            <a:avLst/>
            <a:gdLst/>
            <a:ahLst/>
            <a:cxnLst/>
            <a:rect l="l" t="t" r="r" b="b"/>
            <a:pathLst>
              <a:path w="1690370" h="1691639">
                <a:moveTo>
                  <a:pt x="1690116" y="0"/>
                </a:moveTo>
                <a:lnTo>
                  <a:pt x="0" y="0"/>
                </a:lnTo>
                <a:lnTo>
                  <a:pt x="0" y="1691639"/>
                </a:lnTo>
                <a:lnTo>
                  <a:pt x="1690116" y="1691639"/>
                </a:lnTo>
                <a:lnTo>
                  <a:pt x="1690116" y="0"/>
                </a:lnTo>
                <a:close/>
              </a:path>
            </a:pathLst>
          </a:custGeom>
          <a:solidFill>
            <a:srgbClr val="D2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42338" y="3983863"/>
            <a:ext cx="156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0" dirty="0">
                <a:latin typeface="Tahoma"/>
                <a:cs typeface="Tahoma"/>
              </a:rPr>
              <a:t>Q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0822" y="4497070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(6,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55491" y="3249167"/>
            <a:ext cx="1689100" cy="1694814"/>
          </a:xfrm>
          <a:custGeom>
            <a:avLst/>
            <a:gdLst/>
            <a:ahLst/>
            <a:cxnLst/>
            <a:rect l="l" t="t" r="r" b="b"/>
            <a:pathLst>
              <a:path w="1689100" h="1694814">
                <a:moveTo>
                  <a:pt x="1688591" y="0"/>
                </a:moveTo>
                <a:lnTo>
                  <a:pt x="0" y="0"/>
                </a:lnTo>
                <a:lnTo>
                  <a:pt x="0" y="1694687"/>
                </a:lnTo>
                <a:lnTo>
                  <a:pt x="1688591" y="1694687"/>
                </a:lnTo>
                <a:lnTo>
                  <a:pt x="1688591" y="0"/>
                </a:lnTo>
                <a:close/>
              </a:path>
            </a:pathLst>
          </a:custGeom>
          <a:solidFill>
            <a:srgbClr val="D2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8503" y="3939920"/>
            <a:ext cx="242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15" baseline="-16203" dirty="0">
                <a:latin typeface="Tahoma"/>
                <a:cs typeface="Tahoma"/>
              </a:rPr>
              <a:t>K</a:t>
            </a:r>
            <a:r>
              <a:rPr sz="800" b="1" spc="-10" dirty="0">
                <a:latin typeface="Tahoma"/>
                <a:cs typeface="Tahoma"/>
              </a:rPr>
              <a:t>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2326" y="4499864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(40</a:t>
            </a:r>
            <a:r>
              <a:rPr sz="1000" spc="-5" dirty="0">
                <a:latin typeface="Tahoma"/>
                <a:cs typeface="Tahoma"/>
              </a:rPr>
              <a:t>9</a:t>
            </a:r>
            <a:r>
              <a:rPr sz="1000" spc="-15" dirty="0">
                <a:latin typeface="Tahoma"/>
                <a:cs typeface="Tahoma"/>
              </a:rPr>
              <a:t>6</a:t>
            </a:r>
            <a:r>
              <a:rPr sz="1000" spc="-5" dirty="0">
                <a:latin typeface="Tahoma"/>
                <a:cs typeface="Tahoma"/>
              </a:rPr>
              <a:t>,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6)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71189" y="3934790"/>
            <a:ext cx="173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8714" y="4224654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ahoma"/>
                <a:cs typeface="Tahoma"/>
              </a:rPr>
              <a:t>=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439" y="4224654"/>
            <a:ext cx="83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ahoma"/>
                <a:cs typeface="Tahoma"/>
              </a:rPr>
              <a:t>s</a:t>
            </a:r>
            <a:r>
              <a:rPr sz="1800" spc="65" dirty="0">
                <a:latin typeface="Tahoma"/>
                <a:cs typeface="Tahoma"/>
              </a:rPr>
              <a:t>o</a:t>
            </a:r>
            <a:r>
              <a:rPr sz="1800" spc="-75" dirty="0">
                <a:latin typeface="Tahoma"/>
                <a:cs typeface="Tahoma"/>
              </a:rPr>
              <a:t>f</a:t>
            </a:r>
            <a:r>
              <a:rPr sz="1800" spc="10" dirty="0">
                <a:latin typeface="Tahoma"/>
                <a:cs typeface="Tahoma"/>
              </a:rPr>
              <a:t>tmax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34669" y="2954908"/>
            <a:ext cx="4348480" cy="2859405"/>
            <a:chOff x="1034669" y="2954908"/>
            <a:chExt cx="4348480" cy="2859405"/>
          </a:xfrm>
        </p:grpSpPr>
        <p:sp>
          <p:nvSpPr>
            <p:cNvPr id="14" name="object 14"/>
            <p:cNvSpPr/>
            <p:nvPr/>
          </p:nvSpPr>
          <p:spPr>
            <a:xfrm>
              <a:off x="1037844" y="2958083"/>
              <a:ext cx="4342130" cy="2853055"/>
            </a:xfrm>
            <a:custGeom>
              <a:avLst/>
              <a:gdLst/>
              <a:ahLst/>
              <a:cxnLst/>
              <a:rect l="l" t="t" r="r" b="b"/>
              <a:pathLst>
                <a:path w="4342130" h="2853054">
                  <a:moveTo>
                    <a:pt x="475488" y="2852928"/>
                  </a:moveTo>
                  <a:lnTo>
                    <a:pt x="426873" y="2850473"/>
                  </a:lnTo>
                  <a:lnTo>
                    <a:pt x="379662" y="2843267"/>
                  </a:lnTo>
                  <a:lnTo>
                    <a:pt x="334094" y="2831550"/>
                  </a:lnTo>
                  <a:lnTo>
                    <a:pt x="290409" y="2815560"/>
                  </a:lnTo>
                  <a:lnTo>
                    <a:pt x="248845" y="2795537"/>
                  </a:lnTo>
                  <a:lnTo>
                    <a:pt x="209641" y="2771720"/>
                  </a:lnTo>
                  <a:lnTo>
                    <a:pt x="173036" y="2744347"/>
                  </a:lnTo>
                  <a:lnTo>
                    <a:pt x="139269" y="2713658"/>
                  </a:lnTo>
                  <a:lnTo>
                    <a:pt x="108580" y="2679891"/>
                  </a:lnTo>
                  <a:lnTo>
                    <a:pt x="81207" y="2643286"/>
                  </a:lnTo>
                  <a:lnTo>
                    <a:pt x="57390" y="2604082"/>
                  </a:lnTo>
                  <a:lnTo>
                    <a:pt x="37367" y="2562518"/>
                  </a:lnTo>
                  <a:lnTo>
                    <a:pt x="21377" y="2518833"/>
                  </a:lnTo>
                  <a:lnTo>
                    <a:pt x="9660" y="2473265"/>
                  </a:lnTo>
                  <a:lnTo>
                    <a:pt x="2454" y="2426054"/>
                  </a:lnTo>
                  <a:lnTo>
                    <a:pt x="0" y="2377440"/>
                  </a:lnTo>
                  <a:lnTo>
                    <a:pt x="0" y="475488"/>
                  </a:lnTo>
                  <a:lnTo>
                    <a:pt x="2454" y="426866"/>
                  </a:lnTo>
                  <a:lnTo>
                    <a:pt x="9660" y="379651"/>
                  </a:lnTo>
                  <a:lnTo>
                    <a:pt x="21377" y="334080"/>
                  </a:lnTo>
                  <a:lnTo>
                    <a:pt x="37367" y="290393"/>
                  </a:lnTo>
                  <a:lnTo>
                    <a:pt x="57390" y="248828"/>
                  </a:lnTo>
                  <a:lnTo>
                    <a:pt x="81207" y="209624"/>
                  </a:lnTo>
                  <a:lnTo>
                    <a:pt x="108580" y="173020"/>
                  </a:lnTo>
                  <a:lnTo>
                    <a:pt x="139269" y="139255"/>
                  </a:lnTo>
                  <a:lnTo>
                    <a:pt x="173036" y="108568"/>
                  </a:lnTo>
                  <a:lnTo>
                    <a:pt x="209641" y="81197"/>
                  </a:lnTo>
                  <a:lnTo>
                    <a:pt x="248845" y="57382"/>
                  </a:lnTo>
                  <a:lnTo>
                    <a:pt x="290409" y="37361"/>
                  </a:lnTo>
                  <a:lnTo>
                    <a:pt x="334094" y="21374"/>
                  </a:lnTo>
                  <a:lnTo>
                    <a:pt x="379662" y="9658"/>
                  </a:lnTo>
                  <a:lnTo>
                    <a:pt x="426873" y="2454"/>
                  </a:lnTo>
                  <a:lnTo>
                    <a:pt x="475488" y="0"/>
                  </a:lnTo>
                </a:path>
                <a:path w="4342130" h="2853054">
                  <a:moveTo>
                    <a:pt x="3866388" y="0"/>
                  </a:moveTo>
                  <a:lnTo>
                    <a:pt x="3915009" y="2454"/>
                  </a:lnTo>
                  <a:lnTo>
                    <a:pt x="3962224" y="9658"/>
                  </a:lnTo>
                  <a:lnTo>
                    <a:pt x="4007795" y="21374"/>
                  </a:lnTo>
                  <a:lnTo>
                    <a:pt x="4051482" y="37361"/>
                  </a:lnTo>
                  <a:lnTo>
                    <a:pt x="4093047" y="57382"/>
                  </a:lnTo>
                  <a:lnTo>
                    <a:pt x="4132251" y="81197"/>
                  </a:lnTo>
                  <a:lnTo>
                    <a:pt x="4168855" y="108568"/>
                  </a:lnTo>
                  <a:lnTo>
                    <a:pt x="4202620" y="139255"/>
                  </a:lnTo>
                  <a:lnTo>
                    <a:pt x="4233307" y="173020"/>
                  </a:lnTo>
                  <a:lnTo>
                    <a:pt x="4260678" y="209624"/>
                  </a:lnTo>
                  <a:lnTo>
                    <a:pt x="4284493" y="248828"/>
                  </a:lnTo>
                  <a:lnTo>
                    <a:pt x="4304514" y="290393"/>
                  </a:lnTo>
                  <a:lnTo>
                    <a:pt x="4320501" y="334080"/>
                  </a:lnTo>
                  <a:lnTo>
                    <a:pt x="4332217" y="379651"/>
                  </a:lnTo>
                  <a:lnTo>
                    <a:pt x="4339421" y="426866"/>
                  </a:lnTo>
                  <a:lnTo>
                    <a:pt x="4341876" y="475488"/>
                  </a:lnTo>
                  <a:lnTo>
                    <a:pt x="4341876" y="2377440"/>
                  </a:lnTo>
                  <a:lnTo>
                    <a:pt x="4339421" y="2426054"/>
                  </a:lnTo>
                  <a:lnTo>
                    <a:pt x="4332217" y="2473265"/>
                  </a:lnTo>
                  <a:lnTo>
                    <a:pt x="4320501" y="2518833"/>
                  </a:lnTo>
                  <a:lnTo>
                    <a:pt x="4304514" y="2562518"/>
                  </a:lnTo>
                  <a:lnTo>
                    <a:pt x="4284493" y="2604082"/>
                  </a:lnTo>
                  <a:lnTo>
                    <a:pt x="4260678" y="2643286"/>
                  </a:lnTo>
                  <a:lnTo>
                    <a:pt x="4233307" y="2679891"/>
                  </a:lnTo>
                  <a:lnTo>
                    <a:pt x="4202620" y="2713658"/>
                  </a:lnTo>
                  <a:lnTo>
                    <a:pt x="4168855" y="2744347"/>
                  </a:lnTo>
                  <a:lnTo>
                    <a:pt x="4132251" y="2771720"/>
                  </a:lnTo>
                  <a:lnTo>
                    <a:pt x="4093047" y="2795537"/>
                  </a:lnTo>
                  <a:lnTo>
                    <a:pt x="4051482" y="2815560"/>
                  </a:lnTo>
                  <a:lnTo>
                    <a:pt x="4007795" y="2831550"/>
                  </a:lnTo>
                  <a:lnTo>
                    <a:pt x="3962224" y="2843267"/>
                  </a:lnTo>
                  <a:lnTo>
                    <a:pt x="3915009" y="2850473"/>
                  </a:lnTo>
                  <a:lnTo>
                    <a:pt x="3866388" y="2852928"/>
                  </a:lnTo>
                </a:path>
                <a:path w="4342130" h="2853054">
                  <a:moveTo>
                    <a:pt x="141731" y="2145791"/>
                  </a:moveTo>
                  <a:lnTo>
                    <a:pt x="4203700" y="2145791"/>
                  </a:lnTo>
                </a:path>
              </a:pathLst>
            </a:custGeom>
            <a:ln w="6350">
              <a:solidFill>
                <a:srgbClr val="ED76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53766" y="5313172"/>
              <a:ext cx="654685" cy="220345"/>
            </a:xfrm>
            <a:custGeom>
              <a:avLst/>
              <a:gdLst/>
              <a:ahLst/>
              <a:cxnLst/>
              <a:rect l="l" t="t" r="r" b="b"/>
              <a:pathLst>
                <a:path w="654685" h="220345">
                  <a:moveTo>
                    <a:pt x="131190" y="0"/>
                  </a:moveTo>
                  <a:lnTo>
                    <a:pt x="76072" y="190499"/>
                  </a:lnTo>
                  <a:lnTo>
                    <a:pt x="36702" y="103885"/>
                  </a:lnTo>
                  <a:lnTo>
                    <a:pt x="0" y="120649"/>
                  </a:lnTo>
                  <a:lnTo>
                    <a:pt x="3556" y="129031"/>
                  </a:lnTo>
                  <a:lnTo>
                    <a:pt x="22351" y="120649"/>
                  </a:lnTo>
                  <a:lnTo>
                    <a:pt x="68579" y="219963"/>
                  </a:lnTo>
                  <a:lnTo>
                    <a:pt x="79375" y="219963"/>
                  </a:lnTo>
                  <a:lnTo>
                    <a:pt x="139445" y="14858"/>
                  </a:lnTo>
                  <a:lnTo>
                    <a:pt x="147065" y="14858"/>
                  </a:lnTo>
                  <a:lnTo>
                    <a:pt x="147065" y="15366"/>
                  </a:lnTo>
                  <a:lnTo>
                    <a:pt x="654557" y="15366"/>
                  </a:lnTo>
                  <a:lnTo>
                    <a:pt x="654557" y="126"/>
                  </a:lnTo>
                  <a:lnTo>
                    <a:pt x="131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88639" y="5280405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4096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3359" y="1742694"/>
            <a:ext cx="5772150" cy="537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240"/>
              </a:spcBef>
            </a:pPr>
            <a:r>
              <a:rPr sz="1200" spc="20" dirty="0">
                <a:latin typeface="Tahoma"/>
                <a:cs typeface="Tahoma"/>
              </a:rPr>
              <a:t>After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applying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softmax,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–Infinity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have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become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0,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while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other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values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 </a:t>
            </a:r>
            <a:r>
              <a:rPr sz="1200" spc="15" dirty="0">
                <a:latin typeface="Tahoma"/>
                <a:cs typeface="Tahoma"/>
              </a:rPr>
              <a:t>row </a:t>
            </a:r>
            <a:r>
              <a:rPr sz="1200" spc="5" dirty="0">
                <a:latin typeface="Tahoma"/>
                <a:cs typeface="Tahoma"/>
              </a:rPr>
              <a:t>are </a:t>
            </a:r>
            <a:r>
              <a:rPr sz="1200" spc="45" dirty="0">
                <a:latin typeface="Tahoma"/>
                <a:cs typeface="Tahoma"/>
              </a:rPr>
              <a:t>changed </a:t>
            </a:r>
            <a:r>
              <a:rPr sz="1200" spc="25" dirty="0">
                <a:latin typeface="Tahoma"/>
                <a:cs typeface="Tahoma"/>
              </a:rPr>
              <a:t>in </a:t>
            </a:r>
            <a:r>
              <a:rPr sz="1200" spc="20" dirty="0">
                <a:latin typeface="Tahoma"/>
                <a:cs typeface="Tahoma"/>
              </a:rPr>
              <a:t>such </a:t>
            </a:r>
            <a:r>
              <a:rPr sz="1200" spc="10" dirty="0">
                <a:latin typeface="Tahoma"/>
                <a:cs typeface="Tahoma"/>
              </a:rPr>
              <a:t>a </a:t>
            </a:r>
            <a:r>
              <a:rPr sz="1200" spc="-5" dirty="0">
                <a:latin typeface="Tahoma"/>
                <a:cs typeface="Tahoma"/>
              </a:rPr>
              <a:t>way that </a:t>
            </a:r>
            <a:r>
              <a:rPr sz="1200" spc="10" dirty="0">
                <a:latin typeface="Tahoma"/>
                <a:cs typeface="Tahoma"/>
              </a:rPr>
              <a:t>they </a:t>
            </a:r>
            <a:r>
              <a:rPr sz="1200" spc="20" dirty="0">
                <a:latin typeface="Tahoma"/>
                <a:cs typeface="Tahoma"/>
              </a:rPr>
              <a:t>sum </a:t>
            </a:r>
            <a:r>
              <a:rPr sz="1200" spc="60" dirty="0">
                <a:latin typeface="Tahoma"/>
                <a:cs typeface="Tahoma"/>
              </a:rPr>
              <a:t>up </a:t>
            </a:r>
            <a:r>
              <a:rPr sz="1200" spc="30" dirty="0">
                <a:latin typeface="Tahoma"/>
                <a:cs typeface="Tahoma"/>
              </a:rPr>
              <a:t>to </a:t>
            </a:r>
            <a:r>
              <a:rPr sz="1200" spc="25" dirty="0">
                <a:latin typeface="Tahoma"/>
                <a:cs typeface="Tahoma"/>
              </a:rPr>
              <a:t>one. </a:t>
            </a:r>
            <a:r>
              <a:rPr sz="1200" spc="10" dirty="0">
                <a:latin typeface="Tahoma"/>
                <a:cs typeface="Tahoma"/>
              </a:rPr>
              <a:t>The </a:t>
            </a:r>
            <a:r>
              <a:rPr sz="1200" spc="30" dirty="0">
                <a:latin typeface="Tahoma"/>
                <a:cs typeface="Tahoma"/>
              </a:rPr>
              <a:t>output </a:t>
            </a:r>
            <a:r>
              <a:rPr sz="1200" spc="25" dirty="0">
                <a:latin typeface="Tahoma"/>
                <a:cs typeface="Tahoma"/>
              </a:rPr>
              <a:t>of </a:t>
            </a:r>
            <a:r>
              <a:rPr sz="1200" spc="20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softmax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can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be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thought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probability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distribution.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05443" y="1997710"/>
            <a:ext cx="533400" cy="141605"/>
          </a:xfrm>
          <a:custGeom>
            <a:avLst/>
            <a:gdLst/>
            <a:ahLst/>
            <a:cxnLst/>
            <a:rect l="l" t="t" r="r" b="b"/>
            <a:pathLst>
              <a:path w="533400" h="141605">
                <a:moveTo>
                  <a:pt x="488314" y="0"/>
                </a:moveTo>
                <a:lnTo>
                  <a:pt x="486282" y="5714"/>
                </a:lnTo>
                <a:lnTo>
                  <a:pt x="494401" y="9261"/>
                </a:lnTo>
                <a:lnTo>
                  <a:pt x="501411" y="14176"/>
                </a:lnTo>
                <a:lnTo>
                  <a:pt x="519922" y="57820"/>
                </a:lnTo>
                <a:lnTo>
                  <a:pt x="520446" y="69850"/>
                </a:lnTo>
                <a:lnTo>
                  <a:pt x="519922" y="82325"/>
                </a:lnTo>
                <a:lnTo>
                  <a:pt x="507323" y="120542"/>
                </a:lnTo>
                <a:lnTo>
                  <a:pt x="486409" y="135509"/>
                </a:lnTo>
                <a:lnTo>
                  <a:pt x="488314" y="141224"/>
                </a:lnTo>
                <a:lnTo>
                  <a:pt x="521715" y="116459"/>
                </a:lnTo>
                <a:lnTo>
                  <a:pt x="533273" y="70612"/>
                </a:lnTo>
                <a:lnTo>
                  <a:pt x="532536" y="57679"/>
                </a:lnTo>
                <a:lnTo>
                  <a:pt x="515157" y="16073"/>
                </a:lnTo>
                <a:lnTo>
                  <a:pt x="498532" y="3690"/>
                </a:lnTo>
                <a:lnTo>
                  <a:pt x="488314" y="0"/>
                </a:lnTo>
                <a:close/>
              </a:path>
              <a:path w="533400" h="141605">
                <a:moveTo>
                  <a:pt x="44957" y="0"/>
                </a:moveTo>
                <a:lnTo>
                  <a:pt x="11683" y="24764"/>
                </a:lnTo>
                <a:lnTo>
                  <a:pt x="0" y="70612"/>
                </a:lnTo>
                <a:lnTo>
                  <a:pt x="716" y="83615"/>
                </a:lnTo>
                <a:lnTo>
                  <a:pt x="18008" y="125150"/>
                </a:lnTo>
                <a:lnTo>
                  <a:pt x="44957" y="141224"/>
                </a:lnTo>
                <a:lnTo>
                  <a:pt x="46735" y="135509"/>
                </a:lnTo>
                <a:lnTo>
                  <a:pt x="38711" y="131885"/>
                </a:lnTo>
                <a:lnTo>
                  <a:pt x="31781" y="126904"/>
                </a:lnTo>
                <a:lnTo>
                  <a:pt x="13350" y="82325"/>
                </a:lnTo>
                <a:lnTo>
                  <a:pt x="12826" y="69850"/>
                </a:lnTo>
                <a:lnTo>
                  <a:pt x="13350" y="57820"/>
                </a:lnTo>
                <a:lnTo>
                  <a:pt x="25969" y="20448"/>
                </a:lnTo>
                <a:lnTo>
                  <a:pt x="46989" y="5714"/>
                </a:lnTo>
                <a:lnTo>
                  <a:pt x="4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20406" y="1946224"/>
            <a:ext cx="11779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mbria Math"/>
                <a:cs typeface="Cambria Math"/>
              </a:rPr>
              <a:t>𝐴𝑡𝑡</a:t>
            </a:r>
            <a:r>
              <a:rPr sz="1200" dirty="0">
                <a:latin typeface="Cambria Math"/>
                <a:cs typeface="Cambria Math"/>
              </a:rPr>
              <a:t>𝑒</a:t>
            </a:r>
            <a:r>
              <a:rPr sz="1200" spc="5" dirty="0">
                <a:latin typeface="Cambria Math"/>
                <a:cs typeface="Cambria Math"/>
              </a:rPr>
              <a:t>𝑛</a:t>
            </a:r>
            <a:r>
              <a:rPr sz="1200" spc="-10" dirty="0">
                <a:latin typeface="Cambria Math"/>
                <a:cs typeface="Cambria Math"/>
              </a:rPr>
              <a:t>𝑡</a:t>
            </a:r>
            <a:r>
              <a:rPr sz="1200" dirty="0">
                <a:latin typeface="Cambria Math"/>
                <a:cs typeface="Cambria Math"/>
              </a:rPr>
              <a:t>𝑖𝑜𝑛 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spc="25" dirty="0">
                <a:latin typeface="Cambria Math"/>
                <a:cs typeface="Cambria Math"/>
              </a:rPr>
              <a:t>𝑄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35" dirty="0">
                <a:latin typeface="Cambria Math"/>
                <a:cs typeface="Cambria Math"/>
              </a:rPr>
              <a:t>𝐾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𝑉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82531" y="1946224"/>
            <a:ext cx="6997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-5" dirty="0">
                <a:latin typeface="Cambria Math"/>
                <a:cs typeface="Cambria Math"/>
              </a:rPr>
              <a:t> softmax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805416" y="1842642"/>
            <a:ext cx="462280" cy="450850"/>
          </a:xfrm>
          <a:custGeom>
            <a:avLst/>
            <a:gdLst/>
            <a:ahLst/>
            <a:cxnLst/>
            <a:rect l="l" t="t" r="r" b="b"/>
            <a:pathLst>
              <a:path w="462279" h="450850">
                <a:moveTo>
                  <a:pt x="76200" y="5334"/>
                </a:moveTo>
                <a:lnTo>
                  <a:pt x="41478" y="39077"/>
                </a:lnTo>
                <a:lnTo>
                  <a:pt x="18923" y="90424"/>
                </a:lnTo>
                <a:lnTo>
                  <a:pt x="4737" y="152717"/>
                </a:lnTo>
                <a:lnTo>
                  <a:pt x="0" y="225044"/>
                </a:lnTo>
                <a:lnTo>
                  <a:pt x="1181" y="262445"/>
                </a:lnTo>
                <a:lnTo>
                  <a:pt x="10655" y="329971"/>
                </a:lnTo>
                <a:lnTo>
                  <a:pt x="29273" y="387146"/>
                </a:lnTo>
                <a:lnTo>
                  <a:pt x="55511" y="432346"/>
                </a:lnTo>
                <a:lnTo>
                  <a:pt x="71374" y="450342"/>
                </a:lnTo>
                <a:lnTo>
                  <a:pt x="76200" y="445008"/>
                </a:lnTo>
                <a:lnTo>
                  <a:pt x="62001" y="426770"/>
                </a:lnTo>
                <a:lnTo>
                  <a:pt x="49682" y="405599"/>
                </a:lnTo>
                <a:lnTo>
                  <a:pt x="30607" y="354457"/>
                </a:lnTo>
                <a:lnTo>
                  <a:pt x="19062" y="293712"/>
                </a:lnTo>
                <a:lnTo>
                  <a:pt x="15240" y="224917"/>
                </a:lnTo>
                <a:lnTo>
                  <a:pt x="16192" y="189903"/>
                </a:lnTo>
                <a:lnTo>
                  <a:pt x="23863" y="125323"/>
                </a:lnTo>
                <a:lnTo>
                  <a:pt x="39230" y="68884"/>
                </a:lnTo>
                <a:lnTo>
                  <a:pt x="62001" y="23634"/>
                </a:lnTo>
                <a:lnTo>
                  <a:pt x="76200" y="5334"/>
                </a:lnTo>
                <a:close/>
              </a:path>
              <a:path w="462279" h="450850">
                <a:moveTo>
                  <a:pt x="381254" y="219964"/>
                </a:moveTo>
                <a:lnTo>
                  <a:pt x="81026" y="219964"/>
                </a:lnTo>
                <a:lnTo>
                  <a:pt x="81026" y="230632"/>
                </a:lnTo>
                <a:lnTo>
                  <a:pt x="381254" y="230632"/>
                </a:lnTo>
                <a:lnTo>
                  <a:pt x="381254" y="219964"/>
                </a:lnTo>
                <a:close/>
              </a:path>
              <a:path w="462279" h="450850">
                <a:moveTo>
                  <a:pt x="462280" y="224917"/>
                </a:moveTo>
                <a:lnTo>
                  <a:pt x="457530" y="152717"/>
                </a:lnTo>
                <a:lnTo>
                  <a:pt x="443357" y="90424"/>
                </a:lnTo>
                <a:lnTo>
                  <a:pt x="420839" y="39077"/>
                </a:lnTo>
                <a:lnTo>
                  <a:pt x="390906" y="0"/>
                </a:lnTo>
                <a:lnTo>
                  <a:pt x="386207" y="5334"/>
                </a:lnTo>
                <a:lnTo>
                  <a:pt x="400329" y="23634"/>
                </a:lnTo>
                <a:lnTo>
                  <a:pt x="412597" y="44805"/>
                </a:lnTo>
                <a:lnTo>
                  <a:pt x="431673" y="95885"/>
                </a:lnTo>
                <a:lnTo>
                  <a:pt x="443204" y="156654"/>
                </a:lnTo>
                <a:lnTo>
                  <a:pt x="447040" y="225044"/>
                </a:lnTo>
                <a:lnTo>
                  <a:pt x="446074" y="260362"/>
                </a:lnTo>
                <a:lnTo>
                  <a:pt x="438404" y="325081"/>
                </a:lnTo>
                <a:lnTo>
                  <a:pt x="423049" y="381482"/>
                </a:lnTo>
                <a:lnTo>
                  <a:pt x="400329" y="426770"/>
                </a:lnTo>
                <a:lnTo>
                  <a:pt x="386207" y="445008"/>
                </a:lnTo>
                <a:lnTo>
                  <a:pt x="390906" y="450342"/>
                </a:lnTo>
                <a:lnTo>
                  <a:pt x="420839" y="411276"/>
                </a:lnTo>
                <a:lnTo>
                  <a:pt x="443357" y="359918"/>
                </a:lnTo>
                <a:lnTo>
                  <a:pt x="457530" y="297472"/>
                </a:lnTo>
                <a:lnTo>
                  <a:pt x="461086" y="262445"/>
                </a:lnTo>
                <a:lnTo>
                  <a:pt x="462280" y="224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849611" y="1830704"/>
            <a:ext cx="365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Cambria Math"/>
                <a:cs typeface="Cambria Math"/>
              </a:rPr>
              <a:t>𝑄𝐾</a:t>
            </a:r>
            <a:r>
              <a:rPr sz="1275" spc="52" baseline="29411" dirty="0">
                <a:latin typeface="Cambria Math"/>
                <a:cs typeface="Cambria Math"/>
              </a:rPr>
              <a:t>𝑇</a:t>
            </a:r>
            <a:endParaRPr sz="1275" baseline="29411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899777" y="2101723"/>
            <a:ext cx="274955" cy="189230"/>
          </a:xfrm>
          <a:custGeom>
            <a:avLst/>
            <a:gdLst/>
            <a:ahLst/>
            <a:cxnLst/>
            <a:rect l="l" t="t" r="r" b="b"/>
            <a:pathLst>
              <a:path w="274954" h="189230">
                <a:moveTo>
                  <a:pt x="116204" y="0"/>
                </a:moveTo>
                <a:lnTo>
                  <a:pt x="95376" y="0"/>
                </a:lnTo>
                <a:lnTo>
                  <a:pt x="50165" y="169290"/>
                </a:lnTo>
                <a:lnTo>
                  <a:pt x="24383" y="111760"/>
                </a:lnTo>
                <a:lnTo>
                  <a:pt x="0" y="122936"/>
                </a:lnTo>
                <a:lnTo>
                  <a:pt x="2286" y="128524"/>
                </a:lnTo>
                <a:lnTo>
                  <a:pt x="14858" y="122936"/>
                </a:lnTo>
                <a:lnTo>
                  <a:pt x="45720" y="189229"/>
                </a:lnTo>
                <a:lnTo>
                  <a:pt x="52958" y="189229"/>
                </a:lnTo>
                <a:lnTo>
                  <a:pt x="101219" y="9905"/>
                </a:lnTo>
                <a:lnTo>
                  <a:pt x="110108" y="9905"/>
                </a:lnTo>
                <a:lnTo>
                  <a:pt x="110108" y="11175"/>
                </a:lnTo>
                <a:lnTo>
                  <a:pt x="274700" y="11175"/>
                </a:lnTo>
                <a:lnTo>
                  <a:pt x="274700" y="507"/>
                </a:lnTo>
                <a:lnTo>
                  <a:pt x="116204" y="507"/>
                </a:lnTo>
                <a:lnTo>
                  <a:pt x="116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73056" y="2078812"/>
            <a:ext cx="2324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Cambria Math"/>
                <a:cs typeface="Cambria Math"/>
              </a:rPr>
              <a:t>𝑑</a:t>
            </a:r>
            <a:r>
              <a:rPr sz="1275" spc="37" baseline="-16339" dirty="0">
                <a:latin typeface="Cambria Math"/>
                <a:cs typeface="Cambria Math"/>
              </a:rPr>
              <a:t>𝑘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92588" y="1946224"/>
            <a:ext cx="1212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𝑉</a:t>
            </a:r>
            <a:endParaRPr sz="1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10302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4" dirty="0">
                <a:latin typeface="Microsoft Sans Serif"/>
                <a:cs typeface="Microsoft Sans Serif"/>
              </a:rPr>
              <a:t>Sliding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160" dirty="0">
                <a:latin typeface="Microsoft Sans Serif"/>
                <a:cs typeface="Microsoft Sans Serif"/>
              </a:rPr>
              <a:t>Window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20" dirty="0">
                <a:latin typeface="Microsoft Sans Serif"/>
                <a:cs typeface="Microsoft Sans Serif"/>
              </a:rPr>
              <a:t>Attention: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200" dirty="0">
                <a:latin typeface="Microsoft Sans Serif"/>
                <a:cs typeface="Microsoft Sans Serif"/>
              </a:rPr>
              <a:t>information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105" dirty="0">
                <a:latin typeface="Microsoft Sans Serif"/>
                <a:cs typeface="Microsoft Sans Serif"/>
              </a:rPr>
              <a:t>flow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195" dirty="0">
                <a:latin typeface="Microsoft Sans Serif"/>
                <a:cs typeface="Microsoft Sans Serif"/>
              </a:rPr>
              <a:t>(2)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3145" y="2291714"/>
          <a:ext cx="3631562" cy="3657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10" dirty="0">
                          <a:latin typeface="Tahoma"/>
                          <a:cs typeface="Tahoma"/>
                        </a:rPr>
                        <a:t>THE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5" dirty="0">
                          <a:latin typeface="Tahoma"/>
                          <a:cs typeface="Tahoma"/>
                        </a:rPr>
                        <a:t>CAT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65" dirty="0">
                          <a:latin typeface="Tahoma"/>
                          <a:cs typeface="Tahoma"/>
                        </a:rPr>
                        <a:t>IS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35" dirty="0">
                          <a:latin typeface="Tahoma"/>
                          <a:cs typeface="Tahoma"/>
                        </a:rPr>
                        <a:t>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CHAIR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10" dirty="0">
                          <a:latin typeface="Tahoma"/>
                          <a:cs typeface="Tahoma"/>
                        </a:rPr>
                        <a:t>THE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1.0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5" dirty="0">
                          <a:latin typeface="Tahoma"/>
                          <a:cs typeface="Tahoma"/>
                        </a:rPr>
                        <a:t>CAT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0.461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0.538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65" dirty="0">
                          <a:latin typeface="Tahoma"/>
                          <a:cs typeface="Tahoma"/>
                        </a:rPr>
                        <a:t>IS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Tahoma"/>
                          <a:cs typeface="Tahoma"/>
                        </a:rPr>
                        <a:t>0.3219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0.317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0.361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35" dirty="0">
                          <a:latin typeface="Tahoma"/>
                          <a:cs typeface="Tahoma"/>
                        </a:rPr>
                        <a:t>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0.316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0.341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0.343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0.326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0.323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0.351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CHAIR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0.313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0.331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0.356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99076" y="3265932"/>
            <a:ext cx="1689100" cy="1696720"/>
          </a:xfrm>
          <a:prstGeom prst="rect">
            <a:avLst/>
          </a:prstGeom>
          <a:solidFill>
            <a:srgbClr val="D2F5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1075"/>
              </a:spcBef>
            </a:pPr>
            <a:r>
              <a:rPr sz="1200" b="1" spc="5" dirty="0">
                <a:latin typeface="Tahoma"/>
                <a:cs typeface="Tahoma"/>
              </a:rPr>
              <a:t>V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1000" spc="-35" dirty="0">
                <a:latin typeface="Tahoma"/>
                <a:cs typeface="Tahoma"/>
              </a:rPr>
              <a:t>(6,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9246" y="3964889"/>
            <a:ext cx="173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0283" y="6246876"/>
            <a:ext cx="1689100" cy="245745"/>
          </a:xfrm>
          <a:prstGeom prst="rect">
            <a:avLst/>
          </a:prstGeom>
          <a:solidFill>
            <a:srgbClr val="D2F5F1"/>
          </a:solidFill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000" spc="-35" dirty="0">
                <a:latin typeface="Tahoma"/>
                <a:cs typeface="Tahoma"/>
              </a:rPr>
              <a:t>(6,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6)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9918" y="3964889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Tahoma"/>
                <a:cs typeface="Tahoma"/>
              </a:rPr>
              <a:t>=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0880" y="3265932"/>
            <a:ext cx="1689100" cy="1696720"/>
          </a:xfrm>
          <a:prstGeom prst="rect">
            <a:avLst/>
          </a:prstGeom>
          <a:solidFill>
            <a:srgbClr val="D2F5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800" b="1" spc="-10" dirty="0">
                <a:latin typeface="Tahoma"/>
                <a:cs typeface="Tahoma"/>
              </a:rPr>
              <a:t>Output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000" spc="-35" dirty="0">
                <a:latin typeface="Tahoma"/>
                <a:cs typeface="Tahoma"/>
              </a:rPr>
              <a:t>(6,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42958" y="3514471"/>
            <a:ext cx="2870200" cy="1199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ou</a:t>
            </a:r>
            <a:r>
              <a:rPr sz="1100" spc="10" dirty="0">
                <a:latin typeface="Tahoma"/>
                <a:cs typeface="Tahoma"/>
              </a:rPr>
              <a:t>t</a:t>
            </a:r>
            <a:r>
              <a:rPr sz="1100" spc="60" dirty="0">
                <a:latin typeface="Tahoma"/>
                <a:cs typeface="Tahoma"/>
              </a:rPr>
              <a:t>p</a:t>
            </a:r>
            <a:r>
              <a:rPr sz="1100" spc="50" dirty="0">
                <a:latin typeface="Tahoma"/>
                <a:cs typeface="Tahoma"/>
              </a:rPr>
              <a:t>u</a:t>
            </a:r>
            <a:r>
              <a:rPr sz="1100" spc="-20" dirty="0">
                <a:latin typeface="Tahoma"/>
                <a:cs typeface="Tahoma"/>
              </a:rPr>
              <a:t>t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of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S</a:t>
            </a:r>
            <a:r>
              <a:rPr sz="1100" spc="55" dirty="0">
                <a:latin typeface="Tahoma"/>
                <a:cs typeface="Tahoma"/>
              </a:rPr>
              <a:t>e</a:t>
            </a:r>
            <a:r>
              <a:rPr sz="1100" dirty="0">
                <a:latin typeface="Tahoma"/>
                <a:cs typeface="Tahoma"/>
              </a:rPr>
              <a:t>l</a:t>
            </a:r>
            <a:r>
              <a:rPr sz="1100" spc="-25" dirty="0">
                <a:latin typeface="Tahoma"/>
                <a:cs typeface="Tahoma"/>
              </a:rPr>
              <a:t>f</a:t>
            </a:r>
            <a:r>
              <a:rPr sz="1100" spc="-60" dirty="0">
                <a:latin typeface="Tahoma"/>
                <a:cs typeface="Tahoma"/>
              </a:rPr>
              <a:t>-</a:t>
            </a: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t</a:t>
            </a:r>
            <a:r>
              <a:rPr sz="1100" spc="-25" dirty="0">
                <a:latin typeface="Tahoma"/>
                <a:cs typeface="Tahoma"/>
              </a:rPr>
              <a:t>t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15" dirty="0">
                <a:latin typeface="Tahoma"/>
                <a:cs typeface="Tahoma"/>
              </a:rPr>
              <a:t>n</a:t>
            </a:r>
            <a:r>
              <a:rPr sz="1100" spc="20" dirty="0">
                <a:latin typeface="Tahoma"/>
                <a:cs typeface="Tahoma"/>
              </a:rPr>
              <a:t>ti</a:t>
            </a:r>
            <a:r>
              <a:rPr sz="1100" spc="35" dirty="0">
                <a:latin typeface="Tahoma"/>
                <a:cs typeface="Tahoma"/>
              </a:rPr>
              <a:t>o</a:t>
            </a:r>
            <a:r>
              <a:rPr sz="1100" spc="25" dirty="0">
                <a:latin typeface="Tahoma"/>
                <a:cs typeface="Tahoma"/>
              </a:rPr>
              <a:t>n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is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m</a:t>
            </a:r>
            <a:r>
              <a:rPr sz="1100" spc="-10" dirty="0">
                <a:latin typeface="Tahoma"/>
                <a:cs typeface="Tahoma"/>
              </a:rPr>
              <a:t>at</a:t>
            </a:r>
            <a:r>
              <a:rPr sz="1100" spc="5" dirty="0">
                <a:latin typeface="Tahoma"/>
                <a:cs typeface="Tahoma"/>
              </a:rPr>
              <a:t>rix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of  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same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s</a:t>
            </a:r>
            <a:r>
              <a:rPr sz="1100" spc="20" dirty="0">
                <a:latin typeface="Tahoma"/>
                <a:cs typeface="Tahoma"/>
              </a:rPr>
              <a:t>h</a:t>
            </a:r>
            <a:r>
              <a:rPr sz="1100" spc="45" dirty="0">
                <a:latin typeface="Tahoma"/>
                <a:cs typeface="Tahoma"/>
              </a:rPr>
              <a:t>ap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</a:t>
            </a:r>
            <a:r>
              <a:rPr sz="1100" spc="10" dirty="0">
                <a:latin typeface="Tahoma"/>
                <a:cs typeface="Tahoma"/>
              </a:rPr>
              <a:t>h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in</a:t>
            </a:r>
            <a:r>
              <a:rPr sz="1100" spc="50" dirty="0">
                <a:latin typeface="Tahoma"/>
                <a:cs typeface="Tahoma"/>
              </a:rPr>
              <a:t>p</a:t>
            </a:r>
            <a:r>
              <a:rPr sz="1100" dirty="0">
                <a:latin typeface="Tahoma"/>
                <a:cs typeface="Tahoma"/>
              </a:rPr>
              <a:t>ut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s</a:t>
            </a:r>
            <a:r>
              <a:rPr sz="1100" spc="30" dirty="0">
                <a:latin typeface="Tahoma"/>
                <a:cs typeface="Tahoma"/>
              </a:rPr>
              <a:t>e</a:t>
            </a:r>
            <a:r>
              <a:rPr sz="1100" spc="60" dirty="0">
                <a:latin typeface="Tahoma"/>
                <a:cs typeface="Tahoma"/>
              </a:rPr>
              <a:t>q</a:t>
            </a:r>
            <a:r>
              <a:rPr sz="1100" spc="50" dirty="0">
                <a:latin typeface="Tahoma"/>
                <a:cs typeface="Tahoma"/>
              </a:rPr>
              <a:t>u</a:t>
            </a:r>
            <a:r>
              <a:rPr sz="1100" spc="55" dirty="0">
                <a:latin typeface="Tahoma"/>
                <a:cs typeface="Tahoma"/>
              </a:rPr>
              <a:t>e</a:t>
            </a:r>
            <a:r>
              <a:rPr sz="1100" spc="35" dirty="0">
                <a:latin typeface="Tahoma"/>
                <a:cs typeface="Tahoma"/>
              </a:rPr>
              <a:t>nc</a:t>
            </a:r>
            <a:r>
              <a:rPr sz="1100" spc="40" dirty="0">
                <a:latin typeface="Tahoma"/>
                <a:cs typeface="Tahoma"/>
              </a:rPr>
              <a:t>e</a:t>
            </a:r>
            <a:r>
              <a:rPr sz="1100" spc="-50" dirty="0">
                <a:latin typeface="Tahoma"/>
                <a:cs typeface="Tahoma"/>
              </a:rPr>
              <a:t>,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100" dirty="0">
                <a:latin typeface="Tahoma"/>
                <a:cs typeface="Tahoma"/>
              </a:rPr>
              <a:t>b</a:t>
            </a:r>
            <a:r>
              <a:rPr sz="1100" spc="-5" dirty="0">
                <a:latin typeface="Tahoma"/>
                <a:cs typeface="Tahoma"/>
              </a:rPr>
              <a:t>ut  </a:t>
            </a:r>
            <a:r>
              <a:rPr sz="1100" spc="10" dirty="0">
                <a:latin typeface="Tahoma"/>
                <a:cs typeface="Tahoma"/>
              </a:rPr>
              <a:t>w</a:t>
            </a:r>
            <a:r>
              <a:rPr sz="1100" spc="35" dirty="0">
                <a:latin typeface="Tahoma"/>
                <a:cs typeface="Tahoma"/>
              </a:rPr>
              <a:t>h</a:t>
            </a:r>
            <a:r>
              <a:rPr sz="1100" spc="55" dirty="0">
                <a:latin typeface="Tahoma"/>
                <a:cs typeface="Tahoma"/>
              </a:rPr>
              <a:t>e</a:t>
            </a:r>
            <a:r>
              <a:rPr sz="1100" spc="25" dirty="0">
                <a:latin typeface="Tahoma"/>
                <a:cs typeface="Tahoma"/>
              </a:rPr>
              <a:t>re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ac</a:t>
            </a:r>
            <a:r>
              <a:rPr sz="1100" spc="30" dirty="0">
                <a:latin typeface="Tahoma"/>
                <a:cs typeface="Tahoma"/>
              </a:rPr>
              <a:t>h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toke</a:t>
            </a:r>
            <a:r>
              <a:rPr sz="1100" spc="25" dirty="0">
                <a:latin typeface="Tahoma"/>
                <a:cs typeface="Tahoma"/>
              </a:rPr>
              <a:t>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n</a:t>
            </a:r>
            <a:r>
              <a:rPr sz="1100" spc="40" dirty="0">
                <a:latin typeface="Tahoma"/>
                <a:cs typeface="Tahoma"/>
              </a:rPr>
              <a:t>ow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cap</a:t>
            </a:r>
            <a:r>
              <a:rPr sz="1100" spc="1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ur</a:t>
            </a:r>
            <a:r>
              <a:rPr sz="1100" spc="55" dirty="0">
                <a:latin typeface="Tahoma"/>
                <a:cs typeface="Tahoma"/>
              </a:rPr>
              <a:t>e</a:t>
            </a:r>
            <a:r>
              <a:rPr sz="1100" spc="-5" dirty="0">
                <a:latin typeface="Tahoma"/>
                <a:cs typeface="Tahoma"/>
              </a:rPr>
              <a:t>s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in</a:t>
            </a:r>
            <a:r>
              <a:rPr sz="1100" dirty="0">
                <a:latin typeface="Tahoma"/>
                <a:cs typeface="Tahoma"/>
              </a:rPr>
              <a:t>f</a:t>
            </a:r>
            <a:r>
              <a:rPr sz="1100" spc="25" dirty="0">
                <a:latin typeface="Tahoma"/>
                <a:cs typeface="Tahoma"/>
              </a:rPr>
              <a:t>ormation  </a:t>
            </a:r>
            <a:r>
              <a:rPr sz="1100" spc="35" dirty="0">
                <a:latin typeface="Tahoma"/>
                <a:cs typeface="Tahoma"/>
              </a:rPr>
              <a:t>about </a:t>
            </a:r>
            <a:r>
              <a:rPr sz="1100" spc="25" dirty="0">
                <a:latin typeface="Tahoma"/>
                <a:cs typeface="Tahoma"/>
              </a:rPr>
              <a:t>other </a:t>
            </a:r>
            <a:r>
              <a:rPr sz="1100" spc="20" dirty="0">
                <a:latin typeface="Tahoma"/>
                <a:cs typeface="Tahoma"/>
              </a:rPr>
              <a:t>tokens </a:t>
            </a:r>
            <a:r>
              <a:rPr sz="1100" spc="40" dirty="0">
                <a:latin typeface="Tahoma"/>
                <a:cs typeface="Tahoma"/>
              </a:rPr>
              <a:t>according </a:t>
            </a:r>
            <a:r>
              <a:rPr sz="1100" spc="25" dirty="0">
                <a:latin typeface="Tahoma"/>
                <a:cs typeface="Tahoma"/>
              </a:rPr>
              <a:t>to </a:t>
            </a:r>
            <a:r>
              <a:rPr sz="1100" spc="20" dirty="0">
                <a:latin typeface="Tahoma"/>
                <a:cs typeface="Tahoma"/>
              </a:rPr>
              <a:t>the </a:t>
            </a:r>
            <a:r>
              <a:rPr sz="1100" spc="15" dirty="0">
                <a:latin typeface="Tahoma"/>
                <a:cs typeface="Tahoma"/>
              </a:rPr>
              <a:t>mask 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app</a:t>
            </a:r>
            <a:r>
              <a:rPr sz="1100" spc="30" dirty="0">
                <a:latin typeface="Tahoma"/>
                <a:cs typeface="Tahoma"/>
              </a:rPr>
              <a:t>lie</a:t>
            </a:r>
            <a:r>
              <a:rPr sz="1100" spc="100" dirty="0">
                <a:latin typeface="Tahoma"/>
                <a:cs typeface="Tahoma"/>
              </a:rPr>
              <a:t>d</a:t>
            </a:r>
            <a:r>
              <a:rPr sz="1100" spc="-50" dirty="0">
                <a:latin typeface="Tahoma"/>
                <a:cs typeface="Tahoma"/>
              </a:rPr>
              <a:t>.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o</a:t>
            </a:r>
            <a:r>
              <a:rPr sz="1100" spc="40" dirty="0">
                <a:latin typeface="Tahoma"/>
                <a:cs typeface="Tahoma"/>
              </a:rPr>
              <a:t>u</a:t>
            </a:r>
            <a:r>
              <a:rPr sz="1100" dirty="0">
                <a:latin typeface="Tahoma"/>
                <a:cs typeface="Tahoma"/>
              </a:rPr>
              <a:t>r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cas</a:t>
            </a:r>
            <a:r>
              <a:rPr sz="1100" spc="30" dirty="0">
                <a:latin typeface="Tahoma"/>
                <a:cs typeface="Tahoma"/>
              </a:rPr>
              <a:t>e</a:t>
            </a:r>
            <a:r>
              <a:rPr sz="1100" spc="-50" dirty="0">
                <a:latin typeface="Tahoma"/>
                <a:cs typeface="Tahoma"/>
              </a:rPr>
              <a:t>,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last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</a:t>
            </a:r>
            <a:r>
              <a:rPr sz="1100" spc="45" dirty="0">
                <a:latin typeface="Tahoma"/>
                <a:cs typeface="Tahoma"/>
              </a:rPr>
              <a:t>ok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25" dirty="0">
                <a:latin typeface="Tahoma"/>
                <a:cs typeface="Tahoma"/>
              </a:rPr>
              <a:t>n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of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</a:t>
            </a:r>
            <a:r>
              <a:rPr sz="1100" spc="35" dirty="0">
                <a:latin typeface="Tahoma"/>
                <a:cs typeface="Tahoma"/>
              </a:rPr>
              <a:t>he  </a:t>
            </a:r>
            <a:r>
              <a:rPr sz="1100" spc="30" dirty="0">
                <a:latin typeface="Tahoma"/>
                <a:cs typeface="Tahoma"/>
              </a:rPr>
              <a:t>ou</a:t>
            </a:r>
            <a:r>
              <a:rPr sz="1100" spc="10" dirty="0">
                <a:latin typeface="Tahoma"/>
                <a:cs typeface="Tahoma"/>
              </a:rPr>
              <a:t>t</a:t>
            </a:r>
            <a:r>
              <a:rPr sz="1100" spc="60" dirty="0">
                <a:latin typeface="Tahoma"/>
                <a:cs typeface="Tahoma"/>
              </a:rPr>
              <a:t>p</a:t>
            </a:r>
            <a:r>
              <a:rPr sz="1100" spc="50" dirty="0">
                <a:latin typeface="Tahoma"/>
                <a:cs typeface="Tahoma"/>
              </a:rPr>
              <a:t>u</a:t>
            </a:r>
            <a:r>
              <a:rPr sz="1100" spc="-20" dirty="0">
                <a:latin typeface="Tahoma"/>
                <a:cs typeface="Tahoma"/>
              </a:rPr>
              <a:t>t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cap</a:t>
            </a:r>
            <a:r>
              <a:rPr sz="1100" spc="1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ur</a:t>
            </a:r>
            <a:r>
              <a:rPr sz="1100" spc="55" dirty="0">
                <a:latin typeface="Tahoma"/>
                <a:cs typeface="Tahoma"/>
              </a:rPr>
              <a:t>e</a:t>
            </a:r>
            <a:r>
              <a:rPr sz="1100" spc="-5" dirty="0">
                <a:latin typeface="Tahoma"/>
                <a:cs typeface="Tahoma"/>
              </a:rPr>
              <a:t>s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in</a:t>
            </a:r>
            <a:r>
              <a:rPr sz="1100" dirty="0">
                <a:latin typeface="Tahoma"/>
                <a:cs typeface="Tahoma"/>
              </a:rPr>
              <a:t>f</a:t>
            </a:r>
            <a:r>
              <a:rPr sz="1100" spc="30" dirty="0">
                <a:latin typeface="Tahoma"/>
                <a:cs typeface="Tahoma"/>
              </a:rPr>
              <a:t>ormation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a</a:t>
            </a:r>
            <a:r>
              <a:rPr sz="1100" spc="60" dirty="0">
                <a:latin typeface="Tahoma"/>
                <a:cs typeface="Tahoma"/>
              </a:rPr>
              <a:t>b</a:t>
            </a:r>
            <a:r>
              <a:rPr sz="1100" spc="25" dirty="0">
                <a:latin typeface="Tahoma"/>
                <a:cs typeface="Tahoma"/>
              </a:rPr>
              <a:t>out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its</a:t>
            </a:r>
            <a:r>
              <a:rPr sz="1100" spc="20" dirty="0">
                <a:latin typeface="Tahoma"/>
                <a:cs typeface="Tahoma"/>
              </a:rPr>
              <a:t>e</a:t>
            </a:r>
            <a:r>
              <a:rPr sz="1100" dirty="0">
                <a:latin typeface="Tahoma"/>
                <a:cs typeface="Tahoma"/>
              </a:rPr>
              <a:t>lf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and  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tw</a:t>
            </a:r>
            <a:r>
              <a:rPr sz="1100" spc="75" dirty="0">
                <a:latin typeface="Tahoma"/>
                <a:cs typeface="Tahoma"/>
              </a:rPr>
              <a:t>o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p</a:t>
            </a:r>
            <a:r>
              <a:rPr sz="1100" spc="30" dirty="0">
                <a:latin typeface="Tahoma"/>
                <a:cs typeface="Tahoma"/>
              </a:rPr>
              <a:t>r</a:t>
            </a:r>
            <a:r>
              <a:rPr sz="1100" spc="55" dirty="0">
                <a:latin typeface="Tahoma"/>
                <a:cs typeface="Tahoma"/>
              </a:rPr>
              <a:t>e</a:t>
            </a:r>
            <a:r>
              <a:rPr sz="1100" spc="45" dirty="0">
                <a:latin typeface="Tahoma"/>
                <a:cs typeface="Tahoma"/>
              </a:rPr>
              <a:t>c</a:t>
            </a:r>
            <a:r>
              <a:rPr sz="1100" spc="55" dirty="0">
                <a:latin typeface="Tahoma"/>
                <a:cs typeface="Tahoma"/>
              </a:rPr>
              <a:t>e</a:t>
            </a:r>
            <a:r>
              <a:rPr sz="1100" spc="100" dirty="0">
                <a:latin typeface="Tahoma"/>
                <a:cs typeface="Tahoma"/>
              </a:rPr>
              <a:t>d</a:t>
            </a:r>
            <a:r>
              <a:rPr sz="1100" spc="45" dirty="0">
                <a:latin typeface="Tahoma"/>
                <a:cs typeface="Tahoma"/>
              </a:rPr>
              <a:t>ing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toke</a:t>
            </a:r>
            <a:r>
              <a:rPr sz="1100" spc="-15" dirty="0">
                <a:latin typeface="Tahoma"/>
                <a:cs typeface="Tahoma"/>
              </a:rPr>
              <a:t>ns.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05443" y="1997710"/>
            <a:ext cx="533400" cy="141605"/>
          </a:xfrm>
          <a:custGeom>
            <a:avLst/>
            <a:gdLst/>
            <a:ahLst/>
            <a:cxnLst/>
            <a:rect l="l" t="t" r="r" b="b"/>
            <a:pathLst>
              <a:path w="533400" h="141605">
                <a:moveTo>
                  <a:pt x="488314" y="0"/>
                </a:moveTo>
                <a:lnTo>
                  <a:pt x="486282" y="5714"/>
                </a:lnTo>
                <a:lnTo>
                  <a:pt x="494401" y="9261"/>
                </a:lnTo>
                <a:lnTo>
                  <a:pt x="501411" y="14176"/>
                </a:lnTo>
                <a:lnTo>
                  <a:pt x="519922" y="57820"/>
                </a:lnTo>
                <a:lnTo>
                  <a:pt x="520446" y="69850"/>
                </a:lnTo>
                <a:lnTo>
                  <a:pt x="519922" y="82325"/>
                </a:lnTo>
                <a:lnTo>
                  <a:pt x="507323" y="120542"/>
                </a:lnTo>
                <a:lnTo>
                  <a:pt x="486409" y="135509"/>
                </a:lnTo>
                <a:lnTo>
                  <a:pt x="488314" y="141224"/>
                </a:lnTo>
                <a:lnTo>
                  <a:pt x="521715" y="116459"/>
                </a:lnTo>
                <a:lnTo>
                  <a:pt x="533273" y="70612"/>
                </a:lnTo>
                <a:lnTo>
                  <a:pt x="532536" y="57679"/>
                </a:lnTo>
                <a:lnTo>
                  <a:pt x="515157" y="16073"/>
                </a:lnTo>
                <a:lnTo>
                  <a:pt x="498532" y="3690"/>
                </a:lnTo>
                <a:lnTo>
                  <a:pt x="488314" y="0"/>
                </a:lnTo>
                <a:close/>
              </a:path>
              <a:path w="533400" h="141605">
                <a:moveTo>
                  <a:pt x="44957" y="0"/>
                </a:moveTo>
                <a:lnTo>
                  <a:pt x="11683" y="24764"/>
                </a:lnTo>
                <a:lnTo>
                  <a:pt x="0" y="70612"/>
                </a:lnTo>
                <a:lnTo>
                  <a:pt x="716" y="83615"/>
                </a:lnTo>
                <a:lnTo>
                  <a:pt x="18008" y="125150"/>
                </a:lnTo>
                <a:lnTo>
                  <a:pt x="44957" y="141224"/>
                </a:lnTo>
                <a:lnTo>
                  <a:pt x="46735" y="135509"/>
                </a:lnTo>
                <a:lnTo>
                  <a:pt x="38711" y="131885"/>
                </a:lnTo>
                <a:lnTo>
                  <a:pt x="31781" y="126904"/>
                </a:lnTo>
                <a:lnTo>
                  <a:pt x="13350" y="82325"/>
                </a:lnTo>
                <a:lnTo>
                  <a:pt x="12826" y="69850"/>
                </a:lnTo>
                <a:lnTo>
                  <a:pt x="13350" y="57820"/>
                </a:lnTo>
                <a:lnTo>
                  <a:pt x="25969" y="20448"/>
                </a:lnTo>
                <a:lnTo>
                  <a:pt x="46989" y="5714"/>
                </a:lnTo>
                <a:lnTo>
                  <a:pt x="4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20406" y="1946224"/>
            <a:ext cx="19621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mbria Math"/>
                <a:cs typeface="Cambria Math"/>
              </a:rPr>
              <a:t>𝐴𝑡𝑡</a:t>
            </a:r>
            <a:r>
              <a:rPr sz="1200" dirty="0">
                <a:latin typeface="Cambria Math"/>
                <a:cs typeface="Cambria Math"/>
              </a:rPr>
              <a:t>𝑒</a:t>
            </a:r>
            <a:r>
              <a:rPr sz="1200" spc="5" dirty="0">
                <a:latin typeface="Cambria Math"/>
                <a:cs typeface="Cambria Math"/>
              </a:rPr>
              <a:t>𝑛</a:t>
            </a:r>
            <a:r>
              <a:rPr sz="1200" spc="-10" dirty="0">
                <a:latin typeface="Cambria Math"/>
                <a:cs typeface="Cambria Math"/>
              </a:rPr>
              <a:t>𝑡</a:t>
            </a:r>
            <a:r>
              <a:rPr sz="1200" dirty="0">
                <a:latin typeface="Cambria Math"/>
                <a:cs typeface="Cambria Math"/>
              </a:rPr>
              <a:t>𝑖𝑜𝑛 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spc="25" dirty="0">
                <a:latin typeface="Cambria Math"/>
                <a:cs typeface="Cambria Math"/>
              </a:rPr>
              <a:t>𝑄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35" dirty="0">
                <a:latin typeface="Cambria Math"/>
                <a:cs typeface="Cambria Math"/>
              </a:rPr>
              <a:t>𝐾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𝑉  </a:t>
            </a:r>
            <a:r>
              <a:rPr sz="1200" spc="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so</a:t>
            </a:r>
            <a:r>
              <a:rPr sz="1200" spc="-10" dirty="0">
                <a:latin typeface="Cambria Math"/>
                <a:cs typeface="Cambria Math"/>
              </a:rPr>
              <a:t>f</a:t>
            </a:r>
            <a:r>
              <a:rPr sz="1200" spc="-5" dirty="0">
                <a:latin typeface="Cambria Math"/>
                <a:cs typeface="Cambria Math"/>
              </a:rPr>
              <a:t>tmax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05416" y="1842642"/>
            <a:ext cx="462280" cy="450850"/>
          </a:xfrm>
          <a:custGeom>
            <a:avLst/>
            <a:gdLst/>
            <a:ahLst/>
            <a:cxnLst/>
            <a:rect l="l" t="t" r="r" b="b"/>
            <a:pathLst>
              <a:path w="462279" h="450850">
                <a:moveTo>
                  <a:pt x="76200" y="5334"/>
                </a:moveTo>
                <a:lnTo>
                  <a:pt x="41478" y="39077"/>
                </a:lnTo>
                <a:lnTo>
                  <a:pt x="18923" y="90424"/>
                </a:lnTo>
                <a:lnTo>
                  <a:pt x="4737" y="152717"/>
                </a:lnTo>
                <a:lnTo>
                  <a:pt x="0" y="225044"/>
                </a:lnTo>
                <a:lnTo>
                  <a:pt x="1181" y="262445"/>
                </a:lnTo>
                <a:lnTo>
                  <a:pt x="10655" y="329971"/>
                </a:lnTo>
                <a:lnTo>
                  <a:pt x="29273" y="387146"/>
                </a:lnTo>
                <a:lnTo>
                  <a:pt x="55511" y="432346"/>
                </a:lnTo>
                <a:lnTo>
                  <a:pt x="71374" y="450342"/>
                </a:lnTo>
                <a:lnTo>
                  <a:pt x="76200" y="445008"/>
                </a:lnTo>
                <a:lnTo>
                  <a:pt x="62001" y="426770"/>
                </a:lnTo>
                <a:lnTo>
                  <a:pt x="49682" y="405599"/>
                </a:lnTo>
                <a:lnTo>
                  <a:pt x="30607" y="354457"/>
                </a:lnTo>
                <a:lnTo>
                  <a:pt x="19062" y="293712"/>
                </a:lnTo>
                <a:lnTo>
                  <a:pt x="15240" y="224917"/>
                </a:lnTo>
                <a:lnTo>
                  <a:pt x="16192" y="189903"/>
                </a:lnTo>
                <a:lnTo>
                  <a:pt x="23863" y="125323"/>
                </a:lnTo>
                <a:lnTo>
                  <a:pt x="39230" y="68884"/>
                </a:lnTo>
                <a:lnTo>
                  <a:pt x="62001" y="23634"/>
                </a:lnTo>
                <a:lnTo>
                  <a:pt x="76200" y="5334"/>
                </a:lnTo>
                <a:close/>
              </a:path>
              <a:path w="462279" h="450850">
                <a:moveTo>
                  <a:pt x="381254" y="219964"/>
                </a:moveTo>
                <a:lnTo>
                  <a:pt x="81026" y="219964"/>
                </a:lnTo>
                <a:lnTo>
                  <a:pt x="81026" y="230632"/>
                </a:lnTo>
                <a:lnTo>
                  <a:pt x="381254" y="230632"/>
                </a:lnTo>
                <a:lnTo>
                  <a:pt x="381254" y="219964"/>
                </a:lnTo>
                <a:close/>
              </a:path>
              <a:path w="462279" h="450850">
                <a:moveTo>
                  <a:pt x="462280" y="224917"/>
                </a:moveTo>
                <a:lnTo>
                  <a:pt x="457530" y="152717"/>
                </a:lnTo>
                <a:lnTo>
                  <a:pt x="443357" y="90424"/>
                </a:lnTo>
                <a:lnTo>
                  <a:pt x="420839" y="39077"/>
                </a:lnTo>
                <a:lnTo>
                  <a:pt x="390906" y="0"/>
                </a:lnTo>
                <a:lnTo>
                  <a:pt x="386207" y="5334"/>
                </a:lnTo>
                <a:lnTo>
                  <a:pt x="400329" y="23634"/>
                </a:lnTo>
                <a:lnTo>
                  <a:pt x="412597" y="44805"/>
                </a:lnTo>
                <a:lnTo>
                  <a:pt x="431673" y="95885"/>
                </a:lnTo>
                <a:lnTo>
                  <a:pt x="443204" y="156654"/>
                </a:lnTo>
                <a:lnTo>
                  <a:pt x="447040" y="225044"/>
                </a:lnTo>
                <a:lnTo>
                  <a:pt x="446074" y="260362"/>
                </a:lnTo>
                <a:lnTo>
                  <a:pt x="438404" y="325081"/>
                </a:lnTo>
                <a:lnTo>
                  <a:pt x="423049" y="381482"/>
                </a:lnTo>
                <a:lnTo>
                  <a:pt x="400329" y="426770"/>
                </a:lnTo>
                <a:lnTo>
                  <a:pt x="386207" y="445008"/>
                </a:lnTo>
                <a:lnTo>
                  <a:pt x="390906" y="450342"/>
                </a:lnTo>
                <a:lnTo>
                  <a:pt x="420839" y="411276"/>
                </a:lnTo>
                <a:lnTo>
                  <a:pt x="443357" y="359918"/>
                </a:lnTo>
                <a:lnTo>
                  <a:pt x="457530" y="297472"/>
                </a:lnTo>
                <a:lnTo>
                  <a:pt x="461086" y="262445"/>
                </a:lnTo>
                <a:lnTo>
                  <a:pt x="462280" y="224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849611" y="1830704"/>
            <a:ext cx="365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Cambria Math"/>
                <a:cs typeface="Cambria Math"/>
              </a:rPr>
              <a:t>𝑄𝐾</a:t>
            </a:r>
            <a:r>
              <a:rPr sz="1275" spc="52" baseline="29411" dirty="0">
                <a:latin typeface="Cambria Math"/>
                <a:cs typeface="Cambria Math"/>
              </a:rPr>
              <a:t>𝑇</a:t>
            </a:r>
            <a:endParaRPr sz="1275" baseline="29411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99777" y="2101723"/>
            <a:ext cx="274955" cy="189230"/>
          </a:xfrm>
          <a:custGeom>
            <a:avLst/>
            <a:gdLst/>
            <a:ahLst/>
            <a:cxnLst/>
            <a:rect l="l" t="t" r="r" b="b"/>
            <a:pathLst>
              <a:path w="274954" h="189230">
                <a:moveTo>
                  <a:pt x="116204" y="0"/>
                </a:moveTo>
                <a:lnTo>
                  <a:pt x="95376" y="0"/>
                </a:lnTo>
                <a:lnTo>
                  <a:pt x="50165" y="169290"/>
                </a:lnTo>
                <a:lnTo>
                  <a:pt x="24383" y="111760"/>
                </a:lnTo>
                <a:lnTo>
                  <a:pt x="0" y="122936"/>
                </a:lnTo>
                <a:lnTo>
                  <a:pt x="2286" y="128524"/>
                </a:lnTo>
                <a:lnTo>
                  <a:pt x="14858" y="122936"/>
                </a:lnTo>
                <a:lnTo>
                  <a:pt x="45720" y="189229"/>
                </a:lnTo>
                <a:lnTo>
                  <a:pt x="52958" y="189229"/>
                </a:lnTo>
                <a:lnTo>
                  <a:pt x="101219" y="9905"/>
                </a:lnTo>
                <a:lnTo>
                  <a:pt x="110108" y="9905"/>
                </a:lnTo>
                <a:lnTo>
                  <a:pt x="110108" y="11175"/>
                </a:lnTo>
                <a:lnTo>
                  <a:pt x="274700" y="11175"/>
                </a:lnTo>
                <a:lnTo>
                  <a:pt x="274700" y="507"/>
                </a:lnTo>
                <a:lnTo>
                  <a:pt x="116204" y="507"/>
                </a:lnTo>
                <a:lnTo>
                  <a:pt x="116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73056" y="2078812"/>
            <a:ext cx="2324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Cambria Math"/>
                <a:cs typeface="Cambria Math"/>
              </a:rPr>
              <a:t>𝑑</a:t>
            </a:r>
            <a:r>
              <a:rPr sz="1275" spc="37" baseline="-16339" dirty="0">
                <a:latin typeface="Cambria Math"/>
                <a:cs typeface="Cambria Math"/>
              </a:rPr>
              <a:t>𝑘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92588" y="1946224"/>
            <a:ext cx="1212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𝑉</a:t>
            </a:r>
            <a:endParaRPr sz="1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10302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4" dirty="0">
                <a:latin typeface="Microsoft Sans Serif"/>
                <a:cs typeface="Microsoft Sans Serif"/>
              </a:rPr>
              <a:t>Sliding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160" dirty="0">
                <a:latin typeface="Microsoft Sans Serif"/>
                <a:cs typeface="Microsoft Sans Serif"/>
              </a:rPr>
              <a:t>Window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20" dirty="0">
                <a:latin typeface="Microsoft Sans Serif"/>
                <a:cs typeface="Microsoft Sans Serif"/>
              </a:rPr>
              <a:t>Attention: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200" dirty="0">
                <a:latin typeface="Microsoft Sans Serif"/>
                <a:cs typeface="Microsoft Sans Serif"/>
              </a:rPr>
              <a:t>information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105" dirty="0">
                <a:latin typeface="Microsoft Sans Serif"/>
                <a:cs typeface="Microsoft Sans Serif"/>
              </a:rPr>
              <a:t>flow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195" dirty="0">
                <a:latin typeface="Microsoft Sans Serif"/>
                <a:cs typeface="Microsoft Sans Serif"/>
              </a:rPr>
              <a:t>(3)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6885" y="2310129"/>
          <a:ext cx="2514600" cy="2225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30" dirty="0">
                          <a:latin typeface="Tahoma"/>
                          <a:cs typeface="Tahoma"/>
                        </a:rPr>
                        <a:t>THE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75" dirty="0">
                          <a:latin typeface="Tahoma"/>
                          <a:cs typeface="Tahoma"/>
                        </a:rPr>
                        <a:t>CAT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0" dirty="0">
                          <a:latin typeface="Tahoma"/>
                          <a:cs typeface="Tahoma"/>
                        </a:rPr>
                        <a:t>IS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215" dirty="0">
                          <a:latin typeface="Tahoma"/>
                          <a:cs typeface="Tahoma"/>
                        </a:rPr>
                        <a:t>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40" dirty="0">
                          <a:latin typeface="Tahoma"/>
                          <a:cs typeface="Tahoma"/>
                        </a:rPr>
                        <a:t>CHAIR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56022" y="2310129"/>
          <a:ext cx="2514600" cy="2225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30" dirty="0">
                          <a:latin typeface="Tahoma"/>
                          <a:cs typeface="Tahoma"/>
                        </a:rPr>
                        <a:t>THE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80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800" spc="5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800" spc="-1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80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800" spc="5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800" spc="-11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55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3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800" spc="-114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55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80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80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2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5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80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2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CHAIR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35109" y="2310129"/>
          <a:ext cx="2514600" cy="2225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30" dirty="0">
                          <a:latin typeface="Tahoma"/>
                          <a:cs typeface="Tahoma"/>
                        </a:rPr>
                        <a:t>THE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HE,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800" spc="-1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HE,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800" spc="-1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80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80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800" spc="5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800" spc="-11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55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IS,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2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800" spc="-11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55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2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CHAIR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165348" y="3343275"/>
            <a:ext cx="1319530" cy="171450"/>
          </a:xfrm>
          <a:custGeom>
            <a:avLst/>
            <a:gdLst/>
            <a:ahLst/>
            <a:cxnLst/>
            <a:rect l="l" t="t" r="r" b="b"/>
            <a:pathLst>
              <a:path w="1319529" h="171450">
                <a:moveTo>
                  <a:pt x="1148079" y="0"/>
                </a:moveTo>
                <a:lnTo>
                  <a:pt x="1148079" y="171450"/>
                </a:lnTo>
                <a:lnTo>
                  <a:pt x="1262379" y="114300"/>
                </a:lnTo>
                <a:lnTo>
                  <a:pt x="1176654" y="114300"/>
                </a:lnTo>
                <a:lnTo>
                  <a:pt x="1176654" y="57150"/>
                </a:lnTo>
                <a:lnTo>
                  <a:pt x="1262379" y="57150"/>
                </a:lnTo>
                <a:lnTo>
                  <a:pt x="1148079" y="0"/>
                </a:lnTo>
                <a:close/>
              </a:path>
              <a:path w="1319529" h="171450">
                <a:moveTo>
                  <a:pt x="1148079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148079" y="114300"/>
                </a:lnTo>
                <a:lnTo>
                  <a:pt x="1148079" y="57150"/>
                </a:lnTo>
                <a:close/>
              </a:path>
              <a:path w="1319529" h="171450">
                <a:moveTo>
                  <a:pt x="1262379" y="57150"/>
                </a:moveTo>
                <a:lnTo>
                  <a:pt x="1176654" y="57150"/>
                </a:lnTo>
                <a:lnTo>
                  <a:pt x="1176654" y="114300"/>
                </a:lnTo>
                <a:lnTo>
                  <a:pt x="1262379" y="114300"/>
                </a:lnTo>
                <a:lnTo>
                  <a:pt x="1319529" y="85725"/>
                </a:lnTo>
                <a:lnTo>
                  <a:pt x="1262379" y="5715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95616" y="3312795"/>
            <a:ext cx="1319530" cy="171450"/>
          </a:xfrm>
          <a:custGeom>
            <a:avLst/>
            <a:gdLst/>
            <a:ahLst/>
            <a:cxnLst/>
            <a:rect l="l" t="t" r="r" b="b"/>
            <a:pathLst>
              <a:path w="1319529" h="171450">
                <a:moveTo>
                  <a:pt x="1148079" y="0"/>
                </a:moveTo>
                <a:lnTo>
                  <a:pt x="1148079" y="171450"/>
                </a:lnTo>
                <a:lnTo>
                  <a:pt x="1262379" y="114300"/>
                </a:lnTo>
                <a:lnTo>
                  <a:pt x="1176654" y="114300"/>
                </a:lnTo>
                <a:lnTo>
                  <a:pt x="1176654" y="57150"/>
                </a:lnTo>
                <a:lnTo>
                  <a:pt x="1262379" y="57150"/>
                </a:lnTo>
                <a:lnTo>
                  <a:pt x="1148079" y="0"/>
                </a:lnTo>
                <a:close/>
              </a:path>
              <a:path w="1319529" h="171450">
                <a:moveTo>
                  <a:pt x="1148079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148079" y="114300"/>
                </a:lnTo>
                <a:lnTo>
                  <a:pt x="1148079" y="57150"/>
                </a:lnTo>
                <a:close/>
              </a:path>
              <a:path w="1319529" h="171450">
                <a:moveTo>
                  <a:pt x="1262379" y="57150"/>
                </a:moveTo>
                <a:lnTo>
                  <a:pt x="1176654" y="57150"/>
                </a:lnTo>
                <a:lnTo>
                  <a:pt x="1176654" y="114300"/>
                </a:lnTo>
                <a:lnTo>
                  <a:pt x="1262379" y="114300"/>
                </a:lnTo>
                <a:lnTo>
                  <a:pt x="1319529" y="85725"/>
                </a:lnTo>
                <a:lnTo>
                  <a:pt x="1262379" y="5715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32428" y="3646170"/>
            <a:ext cx="8362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latin typeface="Tahoma"/>
                <a:cs typeface="Tahoma"/>
              </a:rPr>
              <a:t>Layer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15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2061" y="3646170"/>
            <a:ext cx="8362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latin typeface="Tahoma"/>
                <a:cs typeface="Tahoma"/>
              </a:rPr>
              <a:t>Layer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15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236" y="5132019"/>
            <a:ext cx="892238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latin typeface="Tahoma"/>
                <a:cs typeface="Tahoma"/>
              </a:rPr>
              <a:t>With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sliding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window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size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5" dirty="0">
                <a:latin typeface="Cambria Math"/>
                <a:cs typeface="Cambria Math"/>
              </a:rPr>
              <a:t>𝑊</a:t>
            </a:r>
            <a:r>
              <a:rPr sz="1400" spc="13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395" dirty="0">
                <a:latin typeface="Cambria Math"/>
                <a:cs typeface="Cambria Math"/>
              </a:rPr>
              <a:t> </a:t>
            </a:r>
            <a:r>
              <a:rPr sz="1400" spc="-30" dirty="0">
                <a:latin typeface="Cambria Math"/>
                <a:cs typeface="Cambria Math"/>
              </a:rPr>
              <a:t>3</a:t>
            </a:r>
            <a:r>
              <a:rPr sz="1400" spc="-30" dirty="0">
                <a:latin typeface="Tahoma"/>
                <a:cs typeface="Tahoma"/>
              </a:rPr>
              <a:t>,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every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layer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adds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information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about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(𝑊</a:t>
            </a:r>
            <a:r>
              <a:rPr sz="1400" spc="3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–</a:t>
            </a:r>
            <a:r>
              <a:rPr sz="1400" spc="24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1)</a:t>
            </a:r>
            <a:r>
              <a:rPr sz="1400" spc="39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39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2</a:t>
            </a:r>
            <a:r>
              <a:rPr sz="1400" spc="25" dirty="0">
                <a:latin typeface="Cambria Math"/>
                <a:cs typeface="Cambria Math"/>
              </a:rPr>
              <a:t> </a:t>
            </a:r>
            <a:r>
              <a:rPr sz="1400" spc="15" dirty="0">
                <a:latin typeface="Tahoma"/>
                <a:cs typeface="Tahoma"/>
              </a:rPr>
              <a:t>tokens.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This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means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that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after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𝑁</a:t>
            </a:r>
            <a:r>
              <a:rPr sz="1400" spc="70" dirty="0">
                <a:latin typeface="Cambria Math"/>
                <a:cs typeface="Cambria Math"/>
              </a:rPr>
              <a:t> </a:t>
            </a:r>
            <a:r>
              <a:rPr sz="1400" dirty="0">
                <a:latin typeface="Tahoma"/>
                <a:cs typeface="Tahoma"/>
              </a:rPr>
              <a:t>layers,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we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will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have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information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flow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in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order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of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𝑊</a:t>
            </a:r>
            <a:r>
              <a:rPr sz="1400" spc="5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×</a:t>
            </a:r>
            <a:r>
              <a:rPr sz="1400" spc="10" dirty="0">
                <a:latin typeface="Cambria Math"/>
                <a:cs typeface="Cambria Math"/>
              </a:rPr>
              <a:t> </a:t>
            </a:r>
            <a:r>
              <a:rPr sz="1400" spc="-25" dirty="0">
                <a:latin typeface="Cambria Math"/>
                <a:cs typeface="Cambria Math"/>
              </a:rPr>
              <a:t>𝑁</a:t>
            </a:r>
            <a:r>
              <a:rPr sz="1400" spc="-25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b="1" spc="-55" dirty="0">
                <a:latin typeface="Tahoma"/>
                <a:cs typeface="Tahoma"/>
              </a:rPr>
              <a:t>You</a:t>
            </a:r>
            <a:r>
              <a:rPr sz="1400" b="1" spc="-60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can</a:t>
            </a:r>
            <a:r>
              <a:rPr sz="1400" b="1" spc="-7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test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all</a:t>
            </a:r>
            <a:r>
              <a:rPr sz="1400" b="1" spc="-80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the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future</a:t>
            </a:r>
            <a:r>
              <a:rPr sz="1400" b="1" spc="-7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configurations</a:t>
            </a:r>
            <a:r>
              <a:rPr sz="1400" b="1" spc="-10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using</a:t>
            </a:r>
            <a:r>
              <a:rPr sz="1400" b="1" spc="-70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the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Python</a:t>
            </a:r>
            <a:r>
              <a:rPr sz="1400" b="1" spc="-70" dirty="0">
                <a:latin typeface="Tahoma"/>
                <a:cs typeface="Tahoma"/>
              </a:rPr>
              <a:t> </a:t>
            </a:r>
            <a:r>
              <a:rPr sz="1400" b="1" spc="5" dirty="0">
                <a:latin typeface="Tahoma"/>
                <a:cs typeface="Tahoma"/>
              </a:rPr>
              <a:t>Notebook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5" dirty="0">
                <a:latin typeface="Tahoma"/>
                <a:cs typeface="Tahoma"/>
              </a:rPr>
              <a:t>provided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in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the</a:t>
            </a:r>
            <a:r>
              <a:rPr sz="1400" b="1" spc="-7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GitHub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repository.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5527" y="4642103"/>
            <a:ext cx="1690370" cy="245745"/>
          </a:xfrm>
          <a:prstGeom prst="rect">
            <a:avLst/>
          </a:prstGeom>
          <a:solidFill>
            <a:srgbClr val="FBE3DF"/>
          </a:solidFill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000" spc="-35" dirty="0">
                <a:latin typeface="Tahoma"/>
                <a:cs typeface="Tahoma"/>
              </a:rPr>
              <a:t>(6,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5503" y="4642103"/>
            <a:ext cx="1689100" cy="245745"/>
          </a:xfrm>
          <a:prstGeom prst="rect">
            <a:avLst/>
          </a:prstGeom>
          <a:solidFill>
            <a:srgbClr val="FBE3DF"/>
          </a:solidFill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000" spc="-35" dirty="0">
                <a:latin typeface="Tahoma"/>
                <a:cs typeface="Tahoma"/>
              </a:rPr>
              <a:t>(6,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3956" y="4642103"/>
            <a:ext cx="1690370" cy="245745"/>
          </a:xfrm>
          <a:prstGeom prst="rect">
            <a:avLst/>
          </a:prstGeom>
          <a:solidFill>
            <a:srgbClr val="FBE3DF"/>
          </a:solidFill>
        </p:spPr>
        <p:txBody>
          <a:bodyPr vert="horz" wrap="square" lIns="0" tIns="400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15"/>
              </a:spcBef>
            </a:pPr>
            <a:r>
              <a:rPr sz="1000" spc="-35" dirty="0">
                <a:latin typeface="Tahoma"/>
                <a:cs typeface="Tahoma"/>
              </a:rPr>
              <a:t>(6,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10302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4" dirty="0">
                <a:latin typeface="Microsoft Sans Serif"/>
                <a:cs typeface="Microsoft Sans Serif"/>
              </a:rPr>
              <a:t>Sliding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160" dirty="0">
                <a:latin typeface="Microsoft Sans Serif"/>
                <a:cs typeface="Microsoft Sans Serif"/>
              </a:rPr>
              <a:t>Window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20" dirty="0">
                <a:latin typeface="Microsoft Sans Serif"/>
                <a:cs typeface="Microsoft Sans Serif"/>
              </a:rPr>
              <a:t>Attention: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200" dirty="0">
                <a:latin typeface="Microsoft Sans Serif"/>
                <a:cs typeface="Microsoft Sans Serif"/>
              </a:rPr>
              <a:t>information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105" dirty="0">
                <a:latin typeface="Microsoft Sans Serif"/>
                <a:cs typeface="Microsoft Sans Serif"/>
              </a:rPr>
              <a:t>flow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195" dirty="0">
                <a:latin typeface="Microsoft Sans Serif"/>
                <a:cs typeface="Microsoft Sans Serif"/>
              </a:rPr>
              <a:t>(4)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3145" y="2291714"/>
          <a:ext cx="3631562" cy="3657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10" dirty="0">
                          <a:latin typeface="Tahoma"/>
                          <a:cs typeface="Tahoma"/>
                        </a:rPr>
                        <a:t>THE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-20" dirty="0">
                          <a:latin typeface="Tahoma"/>
                          <a:cs typeface="Tahoma"/>
                        </a:rPr>
                        <a:t>THE/CAT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600" b="1" spc="-20" dirty="0">
                          <a:latin typeface="Tahoma"/>
                          <a:cs typeface="Tahoma"/>
                        </a:rPr>
                        <a:t>THE/CAT</a:t>
                      </a:r>
                      <a:endParaRPr sz="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75" dirty="0">
                          <a:latin typeface="Tahoma"/>
                          <a:cs typeface="Tahoma"/>
                        </a:rPr>
                        <a:t>/IS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600" b="1" spc="-45" dirty="0">
                          <a:latin typeface="Tahoma"/>
                          <a:cs typeface="Tahoma"/>
                        </a:rPr>
                        <a:t>CAT/IS/</a:t>
                      </a:r>
                      <a:endParaRPr sz="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30" dirty="0">
                          <a:latin typeface="Tahoma"/>
                          <a:cs typeface="Tahoma"/>
                        </a:rPr>
                        <a:t>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35" dirty="0">
                          <a:latin typeface="Tahoma"/>
                          <a:cs typeface="Tahoma"/>
                        </a:rPr>
                        <a:t>IS/ON/A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600" b="1" spc="-20" dirty="0">
                          <a:latin typeface="Tahoma"/>
                          <a:cs typeface="Tahoma"/>
                        </a:rPr>
                        <a:t>ON/A/C</a:t>
                      </a:r>
                      <a:endParaRPr sz="600">
                        <a:latin typeface="Tahoma"/>
                        <a:cs typeface="Tahoma"/>
                      </a:endParaRPr>
                    </a:p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600" b="1" spc="-30" dirty="0">
                          <a:latin typeface="Tahoma"/>
                          <a:cs typeface="Tahoma"/>
                        </a:rPr>
                        <a:t>HAIR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10" dirty="0">
                          <a:latin typeface="Tahoma"/>
                          <a:cs typeface="Tahoma"/>
                        </a:rPr>
                        <a:t>THE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1.0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24790" marR="95885" indent="-1219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600" b="1" spc="-5" dirty="0">
                          <a:latin typeface="Tahoma"/>
                          <a:cs typeface="Tahoma"/>
                        </a:rPr>
                        <a:t>HE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/CA  </a:t>
                      </a:r>
                      <a:r>
                        <a:rPr sz="600" b="1" spc="-20" dirty="0">
                          <a:latin typeface="Tahoma"/>
                          <a:cs typeface="Tahoma"/>
                        </a:rPr>
                        <a:t>T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0.461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0.538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74625" marR="95885" indent="-7175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600" b="1" spc="-5" dirty="0">
                          <a:latin typeface="Tahoma"/>
                          <a:cs typeface="Tahoma"/>
                        </a:rPr>
                        <a:t>HE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/CA  </a:t>
                      </a:r>
                      <a:r>
                        <a:rPr sz="600" b="1" spc="-65" dirty="0">
                          <a:latin typeface="Tahoma"/>
                          <a:cs typeface="Tahoma"/>
                        </a:rPr>
                        <a:t>T/IS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Tahoma"/>
                          <a:cs typeface="Tahoma"/>
                        </a:rPr>
                        <a:t>0.3219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0.317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0.361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83515" marR="97155" indent="-793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600" b="1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T/I</a:t>
                      </a:r>
                      <a:r>
                        <a:rPr sz="600" b="1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/  </a:t>
                      </a:r>
                      <a:r>
                        <a:rPr sz="600" b="1" spc="35" dirty="0">
                          <a:latin typeface="Tahoma"/>
                          <a:cs typeface="Tahoma"/>
                        </a:rPr>
                        <a:t>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0.316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0.341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0.343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600" b="1" spc="-45" dirty="0">
                          <a:latin typeface="Tahoma"/>
                          <a:cs typeface="Tahoma"/>
                        </a:rPr>
                        <a:t>IS/ON/</a:t>
                      </a:r>
                      <a:endParaRPr sz="600">
                        <a:latin typeface="Tahoma"/>
                        <a:cs typeface="Tahom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0.326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0.323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0.351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53035" marR="91440" indent="-55244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600" b="1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600" b="1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/C  </a:t>
                      </a:r>
                      <a:r>
                        <a:rPr sz="600" b="1" spc="-35" dirty="0">
                          <a:latin typeface="Tahoma"/>
                          <a:cs typeface="Tahoma"/>
                        </a:rPr>
                        <a:t>HAIR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0.313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0.331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0.356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99076" y="3265932"/>
            <a:ext cx="1689100" cy="1696720"/>
          </a:xfrm>
          <a:prstGeom prst="rect">
            <a:avLst/>
          </a:prstGeom>
          <a:solidFill>
            <a:srgbClr val="D2F5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1075"/>
              </a:spcBef>
            </a:pPr>
            <a:r>
              <a:rPr sz="1200" b="1" spc="5" dirty="0">
                <a:latin typeface="Tahoma"/>
                <a:cs typeface="Tahoma"/>
              </a:rPr>
              <a:t>V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1000" spc="-35" dirty="0">
                <a:latin typeface="Tahoma"/>
                <a:cs typeface="Tahoma"/>
              </a:rPr>
              <a:t>(6,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9246" y="3964889"/>
            <a:ext cx="173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0283" y="6246876"/>
            <a:ext cx="1689100" cy="245745"/>
          </a:xfrm>
          <a:prstGeom prst="rect">
            <a:avLst/>
          </a:prstGeom>
          <a:solidFill>
            <a:srgbClr val="D2F5F1"/>
          </a:solidFill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000" spc="-35" dirty="0">
                <a:latin typeface="Tahoma"/>
                <a:cs typeface="Tahoma"/>
              </a:rPr>
              <a:t>(6,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6)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9918" y="3964889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Tahoma"/>
                <a:cs typeface="Tahoma"/>
              </a:rPr>
              <a:t>=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0880" y="3265932"/>
            <a:ext cx="1689100" cy="1696720"/>
          </a:xfrm>
          <a:prstGeom prst="rect">
            <a:avLst/>
          </a:prstGeom>
          <a:solidFill>
            <a:srgbClr val="D2F5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800" b="1" spc="-10" dirty="0">
                <a:latin typeface="Tahoma"/>
                <a:cs typeface="Tahoma"/>
              </a:rPr>
              <a:t>Output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000" spc="-35" dirty="0">
                <a:latin typeface="Tahoma"/>
                <a:cs typeface="Tahoma"/>
              </a:rPr>
              <a:t>(6,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636" y="766648"/>
            <a:ext cx="10303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4" dirty="0">
                <a:latin typeface="Microsoft Sans Serif"/>
                <a:cs typeface="Microsoft Sans Serif"/>
              </a:rPr>
              <a:t>Sliding</a:t>
            </a:r>
            <a:r>
              <a:rPr sz="4400" spc="20" dirty="0">
                <a:latin typeface="Microsoft Sans Serif"/>
                <a:cs typeface="Microsoft Sans Serif"/>
              </a:rPr>
              <a:t> </a:t>
            </a:r>
            <a:r>
              <a:rPr sz="4400" spc="-160" dirty="0">
                <a:latin typeface="Microsoft Sans Serif"/>
                <a:cs typeface="Microsoft Sans Serif"/>
              </a:rPr>
              <a:t>Window</a:t>
            </a:r>
            <a:r>
              <a:rPr sz="4400" spc="20" dirty="0">
                <a:latin typeface="Microsoft Sans Serif"/>
                <a:cs typeface="Microsoft Sans Serif"/>
              </a:rPr>
              <a:t> </a:t>
            </a:r>
            <a:r>
              <a:rPr sz="4400" spc="-220" dirty="0">
                <a:latin typeface="Microsoft Sans Serif"/>
                <a:cs typeface="Microsoft Sans Serif"/>
              </a:rPr>
              <a:t>Attention:</a:t>
            </a:r>
            <a:r>
              <a:rPr sz="4400" spc="20" dirty="0">
                <a:latin typeface="Microsoft Sans Serif"/>
                <a:cs typeface="Microsoft Sans Serif"/>
              </a:rPr>
              <a:t> </a:t>
            </a:r>
            <a:r>
              <a:rPr sz="4400" spc="-200" dirty="0">
                <a:latin typeface="Microsoft Sans Serif"/>
                <a:cs typeface="Microsoft Sans Serif"/>
              </a:rPr>
              <a:t>information</a:t>
            </a:r>
            <a:r>
              <a:rPr sz="4400" spc="10" dirty="0">
                <a:latin typeface="Microsoft Sans Serif"/>
                <a:cs typeface="Microsoft Sans Serif"/>
              </a:rPr>
              <a:t> </a:t>
            </a:r>
            <a:r>
              <a:rPr sz="4400" spc="-105" dirty="0">
                <a:latin typeface="Microsoft Sans Serif"/>
                <a:cs typeface="Microsoft Sans Serif"/>
              </a:rPr>
              <a:t>flow</a:t>
            </a:r>
            <a:r>
              <a:rPr sz="4400" spc="45" dirty="0">
                <a:latin typeface="Microsoft Sans Serif"/>
                <a:cs typeface="Microsoft Sans Serif"/>
              </a:rPr>
              <a:t> </a:t>
            </a:r>
            <a:r>
              <a:rPr sz="4400" spc="-195" dirty="0">
                <a:latin typeface="Microsoft Sans Serif"/>
                <a:cs typeface="Microsoft Sans Serif"/>
              </a:rPr>
              <a:t>(5)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8184" y="6194552"/>
            <a:ext cx="19240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35" dirty="0">
                <a:latin typeface="Tahoma"/>
                <a:cs typeface="Tahoma"/>
              </a:rPr>
              <a:t>Im</a:t>
            </a:r>
            <a:r>
              <a:rPr sz="1050" spc="40" dirty="0">
                <a:latin typeface="Tahoma"/>
                <a:cs typeface="Tahoma"/>
              </a:rPr>
              <a:t>a</a:t>
            </a:r>
            <a:r>
              <a:rPr sz="1050" spc="50" dirty="0">
                <a:latin typeface="Tahoma"/>
                <a:cs typeface="Tahoma"/>
              </a:rPr>
              <a:t>ge</a:t>
            </a:r>
            <a:r>
              <a:rPr sz="1050" spc="-95" dirty="0">
                <a:latin typeface="Tahoma"/>
                <a:cs typeface="Tahoma"/>
              </a:rPr>
              <a:t> </a:t>
            </a:r>
            <a:r>
              <a:rPr sz="1050" spc="25" dirty="0">
                <a:latin typeface="Tahoma"/>
                <a:cs typeface="Tahoma"/>
              </a:rPr>
              <a:t>sour</a:t>
            </a:r>
            <a:r>
              <a:rPr sz="1050" spc="40" dirty="0">
                <a:latin typeface="Tahoma"/>
                <a:cs typeface="Tahoma"/>
              </a:rPr>
              <a:t>c</a:t>
            </a:r>
            <a:r>
              <a:rPr sz="1050" spc="45" dirty="0">
                <a:latin typeface="Tahoma"/>
                <a:cs typeface="Tahoma"/>
              </a:rPr>
              <a:t>e</a:t>
            </a:r>
            <a:r>
              <a:rPr sz="1050" spc="-55" dirty="0">
                <a:latin typeface="Tahoma"/>
                <a:cs typeface="Tahoma"/>
              </a:rPr>
              <a:t>:</a:t>
            </a:r>
            <a:r>
              <a:rPr sz="1050" spc="-90" dirty="0">
                <a:latin typeface="Tahoma"/>
                <a:cs typeface="Tahoma"/>
              </a:rPr>
              <a:t> </a:t>
            </a:r>
            <a:r>
              <a:rPr sz="105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Mistr</a:t>
            </a:r>
            <a:r>
              <a:rPr sz="105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sz="1050" u="sng" spc="2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l</a:t>
            </a:r>
            <a:r>
              <a:rPr sz="1050" u="sng" spc="-10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05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7</a:t>
            </a:r>
            <a:r>
              <a:rPr sz="1050" u="sng" spc="5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B</a:t>
            </a:r>
            <a:r>
              <a:rPr sz="1050" u="sng" spc="-8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050" u="sng" spc="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paper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1742694"/>
            <a:ext cx="5680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latin typeface="Tahoma"/>
                <a:cs typeface="Tahoma"/>
              </a:rPr>
              <a:t>As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you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can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see,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information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flow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very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similar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receptive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field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CNN.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00"/>
              </a:spcBef>
            </a:pPr>
            <a:r>
              <a:rPr spc="-890" dirty="0"/>
              <a:t>T</a:t>
            </a:r>
            <a:r>
              <a:rPr spc="-405" dirty="0"/>
              <a:t>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8273" y="1511554"/>
            <a:ext cx="3956050" cy="40481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241300" indent="-228600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25" dirty="0">
                <a:latin typeface="Tahoma"/>
                <a:cs typeface="Tahoma"/>
              </a:rPr>
              <a:t>Architectural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differences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between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van</a:t>
            </a:r>
            <a:r>
              <a:rPr sz="1600" dirty="0">
                <a:latin typeface="Tahoma"/>
                <a:cs typeface="Tahoma"/>
              </a:rPr>
              <a:t>i</a:t>
            </a:r>
            <a:r>
              <a:rPr sz="1600" spc="35" dirty="0">
                <a:latin typeface="Tahoma"/>
                <a:cs typeface="Tahoma"/>
              </a:rPr>
              <a:t>ll</a:t>
            </a:r>
            <a:r>
              <a:rPr sz="1600" spc="10" dirty="0">
                <a:latin typeface="Tahoma"/>
                <a:cs typeface="Tahoma"/>
              </a:rPr>
              <a:t>a</a:t>
            </a:r>
            <a:r>
              <a:rPr sz="1600" spc="-170" dirty="0">
                <a:latin typeface="Tahoma"/>
                <a:cs typeface="Tahoma"/>
              </a:rPr>
              <a:t> T</a:t>
            </a:r>
            <a:r>
              <a:rPr sz="1600" spc="-3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ans</a:t>
            </a:r>
            <a:r>
              <a:rPr sz="1600" spc="-10" dirty="0">
                <a:latin typeface="Tahoma"/>
                <a:cs typeface="Tahoma"/>
              </a:rPr>
              <a:t>f</a:t>
            </a:r>
            <a:r>
              <a:rPr sz="1600" spc="40" dirty="0">
                <a:latin typeface="Tahoma"/>
                <a:cs typeface="Tahoma"/>
              </a:rPr>
              <a:t>or</a:t>
            </a:r>
            <a:r>
              <a:rPr sz="1600" spc="70" dirty="0">
                <a:latin typeface="Tahoma"/>
                <a:cs typeface="Tahoma"/>
              </a:rPr>
              <a:t>m</a:t>
            </a:r>
            <a:r>
              <a:rPr sz="1600" spc="30" dirty="0">
                <a:latin typeface="Tahoma"/>
                <a:cs typeface="Tahoma"/>
              </a:rPr>
              <a:t>er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an</a:t>
            </a:r>
            <a:r>
              <a:rPr sz="1600" spc="60" dirty="0">
                <a:latin typeface="Tahoma"/>
                <a:cs typeface="Tahoma"/>
              </a:rPr>
              <a:t>d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Mist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15" dirty="0">
                <a:latin typeface="Tahoma"/>
                <a:cs typeface="Tahoma"/>
              </a:rPr>
              <a:t>al</a:t>
            </a:r>
            <a:endParaRPr sz="16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0" dirty="0">
                <a:latin typeface="Tahoma"/>
                <a:cs typeface="Tahoma"/>
              </a:rPr>
              <a:t>Slidi</a:t>
            </a:r>
            <a:r>
              <a:rPr sz="1600" spc="55" dirty="0">
                <a:latin typeface="Tahoma"/>
                <a:cs typeface="Tahoma"/>
              </a:rPr>
              <a:t>n</a:t>
            </a:r>
            <a:r>
              <a:rPr sz="1600" spc="125" dirty="0">
                <a:latin typeface="Tahoma"/>
                <a:cs typeface="Tahoma"/>
              </a:rPr>
              <a:t>g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00" dirty="0">
                <a:latin typeface="Tahoma"/>
                <a:cs typeface="Tahoma"/>
              </a:rPr>
              <a:t>W</a:t>
            </a:r>
            <a:r>
              <a:rPr sz="1600" spc="20" dirty="0">
                <a:latin typeface="Tahoma"/>
                <a:cs typeface="Tahoma"/>
              </a:rPr>
              <a:t>i</a:t>
            </a:r>
            <a:r>
              <a:rPr sz="1600" spc="40" dirty="0">
                <a:latin typeface="Tahoma"/>
                <a:cs typeface="Tahoma"/>
              </a:rPr>
              <a:t>n</a:t>
            </a:r>
            <a:r>
              <a:rPr sz="1600" spc="65" dirty="0">
                <a:latin typeface="Tahoma"/>
                <a:cs typeface="Tahoma"/>
              </a:rPr>
              <a:t>do</a:t>
            </a:r>
            <a:r>
              <a:rPr sz="1600" spc="95" dirty="0">
                <a:latin typeface="Tahoma"/>
                <a:cs typeface="Tahoma"/>
              </a:rPr>
              <a:t>w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45" dirty="0">
                <a:latin typeface="Tahoma"/>
                <a:cs typeface="Tahoma"/>
              </a:rPr>
              <a:t>A</a:t>
            </a:r>
            <a:r>
              <a:rPr sz="1600" spc="-60" dirty="0">
                <a:latin typeface="Tahoma"/>
                <a:cs typeface="Tahoma"/>
              </a:rPr>
              <a:t>t</a:t>
            </a:r>
            <a:r>
              <a:rPr sz="1600" spc="15" dirty="0">
                <a:latin typeface="Tahoma"/>
                <a:cs typeface="Tahoma"/>
              </a:rPr>
              <a:t>t</a:t>
            </a:r>
            <a:r>
              <a:rPr sz="1600" spc="20" dirty="0">
                <a:latin typeface="Tahoma"/>
                <a:cs typeface="Tahoma"/>
              </a:rPr>
              <a:t>e</a:t>
            </a:r>
            <a:r>
              <a:rPr sz="1600" dirty="0">
                <a:latin typeface="Tahoma"/>
                <a:cs typeface="Tahoma"/>
              </a:rPr>
              <a:t>n</a:t>
            </a:r>
            <a:r>
              <a:rPr sz="1600" spc="-10" dirty="0">
                <a:latin typeface="Tahoma"/>
                <a:cs typeface="Tahoma"/>
              </a:rPr>
              <a:t>t</a:t>
            </a:r>
            <a:r>
              <a:rPr sz="1600" spc="40" dirty="0">
                <a:latin typeface="Tahoma"/>
                <a:cs typeface="Tahoma"/>
              </a:rPr>
              <a:t>i</a:t>
            </a:r>
            <a:r>
              <a:rPr sz="1600" spc="85" dirty="0">
                <a:latin typeface="Tahoma"/>
                <a:cs typeface="Tahoma"/>
              </a:rPr>
              <a:t>o</a:t>
            </a:r>
            <a:r>
              <a:rPr sz="1600" spc="35" dirty="0">
                <a:latin typeface="Tahoma"/>
                <a:cs typeface="Tahoma"/>
              </a:rPr>
              <a:t>n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10" dirty="0">
                <a:latin typeface="Tahoma"/>
                <a:cs typeface="Tahoma"/>
              </a:rPr>
              <a:t>Review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self-attention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25" dirty="0">
                <a:latin typeface="Tahoma"/>
                <a:cs typeface="Tahoma"/>
              </a:rPr>
              <a:t>Receptive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field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0" dirty="0">
                <a:solidFill>
                  <a:srgbClr val="FF0000"/>
                </a:solidFill>
                <a:latin typeface="Tahoma"/>
                <a:cs typeface="Tahoma"/>
              </a:rPr>
              <a:t>KV-Cache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30" dirty="0">
                <a:solidFill>
                  <a:srgbClr val="FF0000"/>
                </a:solidFill>
                <a:latin typeface="Tahoma"/>
                <a:cs typeface="Tahoma"/>
              </a:rPr>
              <a:t>Motivation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45" dirty="0">
                <a:solidFill>
                  <a:srgbClr val="FF0000"/>
                </a:solidFill>
                <a:latin typeface="Tahoma"/>
                <a:cs typeface="Tahoma"/>
              </a:rPr>
              <a:t>How</a:t>
            </a:r>
            <a:r>
              <a:rPr sz="12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it</a:t>
            </a:r>
            <a:r>
              <a:rPr sz="12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1200" spc="30" dirty="0">
                <a:solidFill>
                  <a:srgbClr val="FF0000"/>
                </a:solidFill>
                <a:latin typeface="Tahoma"/>
                <a:cs typeface="Tahoma"/>
              </a:rPr>
              <a:t>or</a:t>
            </a:r>
            <a:r>
              <a:rPr sz="1200" spc="15" dirty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-4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200" spc="7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200" spc="2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200" spc="15" dirty="0">
                <a:solidFill>
                  <a:srgbClr val="FF0000"/>
                </a:solidFill>
                <a:latin typeface="Tahoma"/>
                <a:cs typeface="Tahoma"/>
              </a:rPr>
              <a:t>li</a:t>
            </a:r>
            <a:r>
              <a:rPr sz="1200" spc="4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1200" spc="90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12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55" dirty="0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1200" spc="-35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1200" spc="-4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1200" spc="25" dirty="0">
                <a:solidFill>
                  <a:srgbClr val="FF0000"/>
                </a:solidFill>
                <a:latin typeface="Tahoma"/>
                <a:cs typeface="Tahoma"/>
              </a:rPr>
              <a:t>er</a:t>
            </a:r>
            <a:r>
              <a:rPr sz="12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1200" spc="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00" spc="30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1200" spc="35" dirty="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sz="1200" spc="5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-30" dirty="0">
                <a:solidFill>
                  <a:srgbClr val="FF0000"/>
                </a:solidFill>
                <a:latin typeface="Tahoma"/>
                <a:cs typeface="Tahoma"/>
              </a:rPr>
              <a:t>Pr</a:t>
            </a:r>
            <a:r>
              <a:rPr sz="1200" spc="5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200" spc="-60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r>
              <a:rPr sz="1200" spc="-4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1200" spc="25" dirty="0">
                <a:solidFill>
                  <a:srgbClr val="FF0000"/>
                </a:solidFill>
                <a:latin typeface="Tahoma"/>
                <a:cs typeface="Tahoma"/>
              </a:rPr>
              <a:t>ill</a:t>
            </a:r>
            <a:r>
              <a:rPr sz="12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00" spc="6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1200" spc="6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12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1200" spc="30" dirty="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sz="1200" spc="20" dirty="0">
                <a:solidFill>
                  <a:srgbClr val="FF0000"/>
                </a:solidFill>
                <a:latin typeface="Tahoma"/>
                <a:cs typeface="Tahoma"/>
              </a:rPr>
              <a:t>unki</a:t>
            </a:r>
            <a:r>
              <a:rPr sz="1200" spc="2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1200" spc="95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30" dirty="0">
                <a:latin typeface="Tahoma"/>
                <a:cs typeface="Tahoma"/>
              </a:rPr>
              <a:t>Sparse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Mixture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Experts</a:t>
            </a:r>
            <a:endParaRPr sz="16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114" dirty="0">
                <a:latin typeface="Tahoma"/>
                <a:cs typeface="Tahoma"/>
              </a:rPr>
              <a:t>Mode</a:t>
            </a:r>
            <a:r>
              <a:rPr sz="1600" spc="45" dirty="0">
                <a:latin typeface="Tahoma"/>
                <a:cs typeface="Tahoma"/>
              </a:rPr>
              <a:t>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Sha</a:t>
            </a:r>
            <a:r>
              <a:rPr sz="1600" spc="-15" dirty="0">
                <a:latin typeface="Tahoma"/>
                <a:cs typeface="Tahoma"/>
              </a:rPr>
              <a:t>r</a:t>
            </a:r>
            <a:r>
              <a:rPr sz="1600" spc="75" dirty="0">
                <a:latin typeface="Tahoma"/>
                <a:cs typeface="Tahoma"/>
              </a:rPr>
              <a:t>ding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35" dirty="0">
                <a:latin typeface="Tahoma"/>
                <a:cs typeface="Tahoma"/>
              </a:rPr>
              <a:t>Pipeline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Parallelism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5" dirty="0">
                <a:latin typeface="Tahoma"/>
                <a:cs typeface="Tahoma"/>
              </a:rPr>
              <a:t>Understanding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the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Mistral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model’s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90" dirty="0">
                <a:latin typeface="Tahoma"/>
                <a:cs typeface="Tahoma"/>
              </a:rPr>
              <a:t>code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40" dirty="0">
                <a:latin typeface="Tahoma"/>
                <a:cs typeface="Tahoma"/>
              </a:rPr>
              <a:t>Bloc</a:t>
            </a:r>
            <a:r>
              <a:rPr sz="1200" spc="45" dirty="0">
                <a:latin typeface="Tahoma"/>
                <a:cs typeface="Tahoma"/>
              </a:rPr>
              <a:t>k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t</a:t>
            </a:r>
            <a:r>
              <a:rPr sz="1200" spc="20" dirty="0">
                <a:latin typeface="Tahoma"/>
                <a:cs typeface="Tahoma"/>
              </a:rPr>
              <a:t>tenti</a:t>
            </a:r>
            <a:r>
              <a:rPr sz="1200" spc="25" dirty="0">
                <a:latin typeface="Tahoma"/>
                <a:cs typeface="Tahoma"/>
              </a:rPr>
              <a:t>on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x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35" dirty="0">
                <a:latin typeface="Tahoma"/>
                <a:cs typeface="Tahoma"/>
              </a:rPr>
              <a:t>or</a:t>
            </a:r>
            <a:r>
              <a:rPr sz="1200" spc="55" dirty="0">
                <a:latin typeface="Tahoma"/>
                <a:cs typeface="Tahoma"/>
              </a:rPr>
              <a:t>m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5915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40" dirty="0">
                <a:latin typeface="Microsoft Sans Serif"/>
                <a:cs typeface="Microsoft Sans Serif"/>
              </a:rPr>
              <a:t>N</a:t>
            </a:r>
            <a:r>
              <a:rPr b="0" spc="-375" dirty="0">
                <a:latin typeface="Microsoft Sans Serif"/>
                <a:cs typeface="Microsoft Sans Serif"/>
              </a:rPr>
              <a:t>e</a:t>
            </a:r>
            <a:r>
              <a:rPr b="0" spc="-15" dirty="0">
                <a:latin typeface="Microsoft Sans Serif"/>
                <a:cs typeface="Microsoft Sans Serif"/>
              </a:rPr>
              <a:t>xt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275" dirty="0">
                <a:latin typeface="Microsoft Sans Serif"/>
                <a:cs typeface="Microsoft Sans Serif"/>
              </a:rPr>
              <a:t>o</a:t>
            </a:r>
            <a:r>
              <a:rPr b="0" spc="-325" dirty="0">
                <a:latin typeface="Microsoft Sans Serif"/>
                <a:cs typeface="Microsoft Sans Serif"/>
              </a:rPr>
              <a:t>k</a:t>
            </a:r>
            <a:r>
              <a:rPr b="0" spc="-385" dirty="0">
                <a:latin typeface="Microsoft Sans Serif"/>
                <a:cs typeface="Microsoft Sans Serif"/>
              </a:rPr>
              <a:t>en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240" dirty="0">
                <a:latin typeface="Microsoft Sans Serif"/>
                <a:cs typeface="Microsoft Sans Serif"/>
              </a:rPr>
              <a:t>Predic</a:t>
            </a:r>
            <a:r>
              <a:rPr b="0" spc="-160" dirty="0">
                <a:latin typeface="Microsoft Sans Serif"/>
                <a:cs typeface="Microsoft Sans Serif"/>
              </a:rPr>
              <a:t>t</a:t>
            </a:r>
            <a:r>
              <a:rPr b="0" spc="-240" dirty="0">
                <a:latin typeface="Microsoft Sans Serif"/>
                <a:cs typeface="Microsoft Sans Serif"/>
              </a:rPr>
              <a:t>io</a:t>
            </a:r>
            <a:r>
              <a:rPr b="0" spc="-335" dirty="0">
                <a:latin typeface="Microsoft Sans Serif"/>
                <a:cs typeface="Microsoft Sans Serif"/>
              </a:rPr>
              <a:t>n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340" dirty="0">
                <a:latin typeface="Microsoft Sans Serif"/>
                <a:cs typeface="Microsoft Sans Serif"/>
              </a:rPr>
              <a:t>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169" y="1910537"/>
            <a:ext cx="5310505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28600">
              <a:lnSpc>
                <a:spcPts val="1825"/>
              </a:lnSpc>
              <a:spcBef>
                <a:spcPts val="95"/>
              </a:spcBef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1600" spc="20" dirty="0">
                <a:latin typeface="Tahoma"/>
                <a:cs typeface="Tahoma"/>
              </a:rPr>
              <a:t>Imagine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we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want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train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a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80" dirty="0">
                <a:latin typeface="Tahoma"/>
                <a:cs typeface="Tahoma"/>
              </a:rPr>
              <a:t>model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to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write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Dante</a:t>
            </a:r>
            <a:endParaRPr sz="1600">
              <a:latin typeface="Tahoma"/>
              <a:cs typeface="Tahoma"/>
            </a:endParaRPr>
          </a:p>
          <a:p>
            <a:pPr marL="266700">
              <a:lnSpc>
                <a:spcPts val="1825"/>
              </a:lnSpc>
            </a:pPr>
            <a:r>
              <a:rPr sz="1600" spc="40" dirty="0">
                <a:latin typeface="Tahoma"/>
                <a:cs typeface="Tahoma"/>
              </a:rPr>
              <a:t>Alighieri’s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Divine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Comedy’s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5</a:t>
            </a:r>
            <a:r>
              <a:rPr sz="1575" spc="37" baseline="26455" dirty="0">
                <a:latin typeface="Tahoma"/>
                <a:cs typeface="Tahoma"/>
              </a:rPr>
              <a:t>th</a:t>
            </a:r>
            <a:r>
              <a:rPr sz="1575" spc="97" baseline="2645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Canto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from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the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Inferno.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2277" y="2640837"/>
            <a:ext cx="248348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895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Tahoma"/>
                <a:cs typeface="Tahoma"/>
              </a:rPr>
              <a:t>Amor, </a:t>
            </a:r>
            <a:r>
              <a:rPr sz="1000" b="1" spc="-20" dirty="0">
                <a:latin typeface="Tahoma"/>
                <a:cs typeface="Tahoma"/>
              </a:rPr>
              <a:t>ch'al cor </a:t>
            </a:r>
            <a:r>
              <a:rPr sz="1000" b="1" spc="-15" dirty="0">
                <a:latin typeface="Tahoma"/>
                <a:cs typeface="Tahoma"/>
              </a:rPr>
              <a:t>gentil </a:t>
            </a:r>
            <a:r>
              <a:rPr sz="1000" b="1" spc="-35" dirty="0">
                <a:latin typeface="Tahoma"/>
                <a:cs typeface="Tahoma"/>
              </a:rPr>
              <a:t>ratto </a:t>
            </a:r>
            <a:r>
              <a:rPr sz="1000" b="1" spc="-10" dirty="0">
                <a:latin typeface="Tahoma"/>
                <a:cs typeface="Tahoma"/>
              </a:rPr>
              <a:t>s'apprende</a:t>
            </a:r>
            <a:r>
              <a:rPr sz="1000" spc="-10" dirty="0">
                <a:latin typeface="Tahoma"/>
                <a:cs typeface="Tahoma"/>
              </a:rPr>
              <a:t>, </a:t>
            </a:r>
            <a:r>
              <a:rPr sz="1000" spc="-30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prese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costui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de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la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bella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persona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00" spc="30" dirty="0">
                <a:latin typeface="Tahoma"/>
                <a:cs typeface="Tahoma"/>
              </a:rPr>
              <a:t>che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mi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fu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tolta;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e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'l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modo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ancor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m'offende.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2277" y="3250437"/>
            <a:ext cx="24345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7165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ahoma"/>
                <a:cs typeface="Tahoma"/>
              </a:rPr>
              <a:t>Amor,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ch'a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nullo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amato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amar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perdona,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mi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prese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del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costui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piacer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sì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forte,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00" spc="10" dirty="0">
                <a:latin typeface="Tahoma"/>
                <a:cs typeface="Tahoma"/>
              </a:rPr>
              <a:t>che,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come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vedi,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ancor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non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m'abbandona.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2277" y="3860419"/>
            <a:ext cx="1991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latin typeface="Tahoma"/>
                <a:cs typeface="Tahoma"/>
              </a:rPr>
              <a:t>A</a:t>
            </a:r>
            <a:r>
              <a:rPr sz="1000" spc="70" dirty="0">
                <a:latin typeface="Tahoma"/>
                <a:cs typeface="Tahoma"/>
              </a:rPr>
              <a:t>m</a:t>
            </a:r>
            <a:r>
              <a:rPr sz="1000" spc="65" dirty="0">
                <a:latin typeface="Tahoma"/>
                <a:cs typeface="Tahoma"/>
              </a:rPr>
              <a:t>o</a:t>
            </a:r>
            <a:r>
              <a:rPr sz="1000" spc="-5" dirty="0">
                <a:latin typeface="Tahoma"/>
                <a:cs typeface="Tahoma"/>
              </a:rPr>
              <a:t>r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c</a:t>
            </a:r>
            <a:r>
              <a:rPr sz="1000" spc="65" dirty="0">
                <a:latin typeface="Tahoma"/>
                <a:cs typeface="Tahoma"/>
              </a:rPr>
              <a:t>o</a:t>
            </a:r>
            <a:r>
              <a:rPr sz="1000" spc="35" dirty="0">
                <a:latin typeface="Tahoma"/>
                <a:cs typeface="Tahoma"/>
              </a:rPr>
              <a:t>ndu</a:t>
            </a:r>
            <a:r>
              <a:rPr sz="1000" spc="-5" dirty="0">
                <a:latin typeface="Tahoma"/>
                <a:cs typeface="Tahoma"/>
              </a:rPr>
              <a:t>ss</a:t>
            </a:r>
            <a:r>
              <a:rPr sz="1000" spc="40" dirty="0">
                <a:latin typeface="Tahoma"/>
                <a:cs typeface="Tahoma"/>
              </a:rPr>
              <a:t>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n</a:t>
            </a:r>
            <a:r>
              <a:rPr sz="1000" spc="40" dirty="0">
                <a:latin typeface="Tahoma"/>
                <a:cs typeface="Tahoma"/>
              </a:rPr>
              <a:t>o</a:t>
            </a:r>
            <a:r>
              <a:rPr sz="1000" spc="20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80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un</a:t>
            </a:r>
            <a:r>
              <a:rPr sz="1000" spc="15" dirty="0">
                <a:latin typeface="Tahoma"/>
                <a:cs typeface="Tahoma"/>
              </a:rPr>
              <a:t>a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m</a:t>
            </a:r>
            <a:r>
              <a:rPr sz="1000" spc="65" dirty="0">
                <a:latin typeface="Tahoma"/>
                <a:cs typeface="Tahoma"/>
              </a:rPr>
              <a:t>o</a:t>
            </a:r>
            <a:r>
              <a:rPr sz="1000" spc="5" dirty="0">
                <a:latin typeface="Tahoma"/>
                <a:cs typeface="Tahoma"/>
              </a:rPr>
              <a:t>rt</a:t>
            </a:r>
            <a:r>
              <a:rPr sz="1000" spc="-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.  </a:t>
            </a:r>
            <a:r>
              <a:rPr sz="1000" spc="30" dirty="0">
                <a:latin typeface="Tahoma"/>
                <a:cs typeface="Tahoma"/>
              </a:rPr>
              <a:t>Caina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attende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chi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a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vita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ci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spense.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2277" y="4484370"/>
            <a:ext cx="299593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130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latin typeface="Tahoma"/>
                <a:cs typeface="Tahoma"/>
              </a:rPr>
              <a:t>Love, </a:t>
            </a:r>
            <a:r>
              <a:rPr sz="1000" b="1" spc="-45" dirty="0">
                <a:latin typeface="Tahoma"/>
                <a:cs typeface="Tahoma"/>
              </a:rPr>
              <a:t>that </a:t>
            </a:r>
            <a:r>
              <a:rPr sz="1000" b="1" spc="-30" dirty="0">
                <a:latin typeface="Tahoma"/>
                <a:cs typeface="Tahoma"/>
              </a:rPr>
              <a:t>can </a:t>
            </a:r>
            <a:r>
              <a:rPr sz="1000" b="1" spc="-10" dirty="0">
                <a:latin typeface="Tahoma"/>
                <a:cs typeface="Tahoma"/>
              </a:rPr>
              <a:t>quickly </a:t>
            </a:r>
            <a:r>
              <a:rPr sz="1000" b="1" spc="-20" dirty="0">
                <a:latin typeface="Tahoma"/>
                <a:cs typeface="Tahoma"/>
              </a:rPr>
              <a:t>seize </a:t>
            </a:r>
            <a:r>
              <a:rPr sz="1000" b="1" spc="-30" dirty="0">
                <a:latin typeface="Tahoma"/>
                <a:cs typeface="Tahoma"/>
              </a:rPr>
              <a:t>the </a:t>
            </a:r>
            <a:r>
              <a:rPr sz="1000" b="1" spc="-15" dirty="0">
                <a:latin typeface="Tahoma"/>
                <a:cs typeface="Tahoma"/>
              </a:rPr>
              <a:t>gentle </a:t>
            </a:r>
            <a:r>
              <a:rPr sz="1000" b="1" spc="-35" dirty="0">
                <a:latin typeface="Tahoma"/>
                <a:cs typeface="Tahoma"/>
              </a:rPr>
              <a:t>heart</a:t>
            </a:r>
            <a:r>
              <a:rPr sz="1000" spc="-35" dirty="0">
                <a:latin typeface="Tahoma"/>
                <a:cs typeface="Tahoma"/>
              </a:rPr>
              <a:t>,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took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hold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of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him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because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of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fair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body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Tahoma"/>
                <a:cs typeface="Tahoma"/>
              </a:rPr>
              <a:t>taken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from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me—how </a:t>
            </a:r>
            <a:r>
              <a:rPr sz="1000" spc="-10" dirty="0">
                <a:latin typeface="Tahoma"/>
                <a:cs typeface="Tahoma"/>
              </a:rPr>
              <a:t>that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was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done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still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wounds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me.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2277" y="5093970"/>
            <a:ext cx="273240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ahoma"/>
                <a:cs typeface="Tahoma"/>
              </a:rPr>
              <a:t>Love,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15" dirty="0">
                <a:latin typeface="Tahoma"/>
                <a:cs typeface="Tahoma"/>
              </a:rPr>
              <a:t>releases </a:t>
            </a:r>
            <a:r>
              <a:rPr sz="1000" spc="40" dirty="0">
                <a:latin typeface="Tahoma"/>
                <a:cs typeface="Tahoma"/>
              </a:rPr>
              <a:t>no beloved </a:t>
            </a:r>
            <a:r>
              <a:rPr sz="1000" spc="15" dirty="0">
                <a:latin typeface="Tahoma"/>
                <a:cs typeface="Tahoma"/>
              </a:rPr>
              <a:t>from loving, 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took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hold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of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me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so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strongly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through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his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beauty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that,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as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you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see,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it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has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not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left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me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yet.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2277" y="5703823"/>
            <a:ext cx="2240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latin typeface="Tahoma"/>
                <a:cs typeface="Tahoma"/>
              </a:rPr>
              <a:t>Love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led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the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two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of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us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unto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one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death.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Caina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waits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for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him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who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took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our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life.”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2277" y="6240576"/>
            <a:ext cx="38862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35" dirty="0">
                <a:latin typeface="Tahoma"/>
                <a:cs typeface="Tahoma"/>
              </a:rPr>
              <a:t>S</a:t>
            </a:r>
            <a:r>
              <a:rPr sz="800" b="1" spc="5" dirty="0">
                <a:latin typeface="Tahoma"/>
                <a:cs typeface="Tahoma"/>
              </a:rPr>
              <a:t>o</a:t>
            </a:r>
            <a:r>
              <a:rPr sz="800" b="1" spc="-25" dirty="0">
                <a:latin typeface="Tahoma"/>
                <a:cs typeface="Tahoma"/>
              </a:rPr>
              <a:t>ur</a:t>
            </a:r>
            <a:r>
              <a:rPr sz="800" b="1" spc="-20" dirty="0">
                <a:latin typeface="Tahoma"/>
                <a:cs typeface="Tahoma"/>
              </a:rPr>
              <a:t>c</a:t>
            </a:r>
            <a:r>
              <a:rPr sz="800" b="1" dirty="0">
                <a:latin typeface="Tahoma"/>
                <a:cs typeface="Tahoma"/>
              </a:rPr>
              <a:t>e</a:t>
            </a:r>
            <a:r>
              <a:rPr sz="800" spc="-45" dirty="0">
                <a:latin typeface="Tahoma"/>
                <a:cs typeface="Tahoma"/>
              </a:rPr>
              <a:t>:</a:t>
            </a:r>
            <a:r>
              <a:rPr sz="800" spc="-95" dirty="0">
                <a:latin typeface="Tahoma"/>
                <a:cs typeface="Tahoma"/>
              </a:rPr>
              <a:t> 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h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p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://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d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sz="800" u="sng" spc="6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g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sz="800" u="sng" spc="2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l</a:t>
            </a:r>
            <a:r>
              <a:rPr sz="800" u="sng" spc="5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d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an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sz="800" u="sng" spc="-4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.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colu</a:t>
            </a:r>
            <a:r>
              <a:rPr sz="800" u="sng" spc="5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mb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ia</a:t>
            </a:r>
            <a:r>
              <a:rPr sz="800" u="sng" spc="-4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.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d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u/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d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an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sz="800" u="sng" spc="-1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/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d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v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n</a:t>
            </a:r>
            <a:r>
              <a:rPr sz="800" u="sng" spc="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sz="8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-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c</a:t>
            </a:r>
            <a:r>
              <a:rPr sz="800" u="sng" spc="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om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d</a:t>
            </a:r>
            <a:r>
              <a:rPr sz="800" u="sng" spc="-1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y/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sz="80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nf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rn</a:t>
            </a:r>
            <a:r>
              <a:rPr sz="800" u="sng" spc="1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sz="800" u="sng" spc="-1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/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n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f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rn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sz="8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-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2"/>
              </a:rPr>
              <a:t>5/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51650" y="1944370"/>
            <a:ext cx="3172460" cy="3292475"/>
            <a:chOff x="6851650" y="1944370"/>
            <a:chExt cx="3172460" cy="3292475"/>
          </a:xfrm>
        </p:grpSpPr>
        <p:sp>
          <p:nvSpPr>
            <p:cNvPr id="12" name="object 12"/>
            <p:cNvSpPr/>
            <p:nvPr/>
          </p:nvSpPr>
          <p:spPr>
            <a:xfrm>
              <a:off x="6858000" y="1950720"/>
              <a:ext cx="3159760" cy="3279775"/>
            </a:xfrm>
            <a:custGeom>
              <a:avLst/>
              <a:gdLst/>
              <a:ahLst/>
              <a:cxnLst/>
              <a:rect l="l" t="t" r="r" b="b"/>
              <a:pathLst>
                <a:path w="3159759" h="3279775">
                  <a:moveTo>
                    <a:pt x="3159252" y="0"/>
                  </a:moveTo>
                  <a:lnTo>
                    <a:pt x="0" y="0"/>
                  </a:lnTo>
                  <a:lnTo>
                    <a:pt x="0" y="3279648"/>
                  </a:lnTo>
                  <a:lnTo>
                    <a:pt x="3159252" y="3279648"/>
                  </a:lnTo>
                  <a:lnTo>
                    <a:pt x="3159252" y="0"/>
                  </a:lnTo>
                  <a:close/>
                </a:path>
              </a:pathLst>
            </a:custGeom>
            <a:solidFill>
              <a:srgbClr val="F3F3F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8000" y="1950720"/>
              <a:ext cx="3159760" cy="3279775"/>
            </a:xfrm>
            <a:custGeom>
              <a:avLst/>
              <a:gdLst/>
              <a:ahLst/>
              <a:cxnLst/>
              <a:rect l="l" t="t" r="r" b="b"/>
              <a:pathLst>
                <a:path w="3159759" h="3279775">
                  <a:moveTo>
                    <a:pt x="0" y="3279648"/>
                  </a:moveTo>
                  <a:lnTo>
                    <a:pt x="3159252" y="3279648"/>
                  </a:lnTo>
                  <a:lnTo>
                    <a:pt x="3159252" y="0"/>
                  </a:lnTo>
                  <a:lnTo>
                    <a:pt x="0" y="0"/>
                  </a:lnTo>
                  <a:lnTo>
                    <a:pt x="0" y="3279648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10498" y="5743143"/>
            <a:ext cx="267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95" dirty="0">
                <a:latin typeface="Tahoma"/>
                <a:cs typeface="Tahoma"/>
              </a:rPr>
              <a:t>I</a:t>
            </a:r>
            <a:r>
              <a:rPr sz="800" spc="40" dirty="0">
                <a:latin typeface="Tahoma"/>
                <a:cs typeface="Tahoma"/>
              </a:rPr>
              <a:t>n</a:t>
            </a:r>
            <a:r>
              <a:rPr sz="800" spc="45" dirty="0">
                <a:latin typeface="Tahoma"/>
                <a:cs typeface="Tahoma"/>
              </a:rPr>
              <a:t>p</a:t>
            </a:r>
            <a:r>
              <a:rPr sz="800" dirty="0">
                <a:latin typeface="Tahoma"/>
                <a:cs typeface="Tahoma"/>
              </a:rPr>
              <a:t>ut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16240" y="5311140"/>
            <a:ext cx="868680" cy="264160"/>
          </a:xfrm>
          <a:prstGeom prst="rect">
            <a:avLst/>
          </a:prstGeom>
          <a:solidFill>
            <a:srgbClr val="FBDFE0"/>
          </a:solidFill>
          <a:ln w="12700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535"/>
              </a:spcBef>
            </a:pPr>
            <a:r>
              <a:rPr sz="800" spc="40" dirty="0">
                <a:latin typeface="Tahoma"/>
                <a:cs typeface="Tahoma"/>
              </a:rPr>
              <a:t>Embeddings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009890" y="4708905"/>
            <a:ext cx="881380" cy="274955"/>
            <a:chOff x="8009890" y="4708905"/>
            <a:chExt cx="881380" cy="274955"/>
          </a:xfrm>
        </p:grpSpPr>
        <p:sp>
          <p:nvSpPr>
            <p:cNvPr id="17" name="object 17"/>
            <p:cNvSpPr/>
            <p:nvPr/>
          </p:nvSpPr>
          <p:spPr>
            <a:xfrm>
              <a:off x="8016240" y="4715255"/>
              <a:ext cx="868680" cy="262255"/>
            </a:xfrm>
            <a:custGeom>
              <a:avLst/>
              <a:gdLst/>
              <a:ahLst/>
              <a:cxnLst/>
              <a:rect l="l" t="t" r="r" b="b"/>
              <a:pathLst>
                <a:path w="868679" h="262254">
                  <a:moveTo>
                    <a:pt x="868679" y="0"/>
                  </a:moveTo>
                  <a:lnTo>
                    <a:pt x="0" y="0"/>
                  </a:lnTo>
                  <a:lnTo>
                    <a:pt x="0" y="262128"/>
                  </a:lnTo>
                  <a:lnTo>
                    <a:pt x="868679" y="262128"/>
                  </a:lnTo>
                  <a:lnTo>
                    <a:pt x="868679" y="0"/>
                  </a:lnTo>
                  <a:close/>
                </a:path>
              </a:pathLst>
            </a:custGeom>
            <a:solidFill>
              <a:srgbClr val="F1F4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16240" y="4715255"/>
              <a:ext cx="868680" cy="262255"/>
            </a:xfrm>
            <a:custGeom>
              <a:avLst/>
              <a:gdLst/>
              <a:ahLst/>
              <a:cxnLst/>
              <a:rect l="l" t="t" r="r" b="b"/>
              <a:pathLst>
                <a:path w="868679" h="262254">
                  <a:moveTo>
                    <a:pt x="0" y="262128"/>
                  </a:moveTo>
                  <a:lnTo>
                    <a:pt x="868679" y="262128"/>
                  </a:lnTo>
                  <a:lnTo>
                    <a:pt x="868679" y="0"/>
                  </a:lnTo>
                  <a:lnTo>
                    <a:pt x="0" y="0"/>
                  </a:lnTo>
                  <a:lnTo>
                    <a:pt x="0" y="2621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016240" y="4768977"/>
            <a:ext cx="8623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Tahoma"/>
                <a:cs typeface="Tahoma"/>
              </a:rPr>
              <a:t>R</a:t>
            </a:r>
            <a:r>
              <a:rPr sz="800" spc="35" dirty="0">
                <a:latin typeface="Tahoma"/>
                <a:cs typeface="Tahoma"/>
              </a:rPr>
              <a:t>M</a:t>
            </a:r>
            <a:r>
              <a:rPr sz="800" spc="5" dirty="0">
                <a:latin typeface="Tahoma"/>
                <a:cs typeface="Tahoma"/>
              </a:rPr>
              <a:t>S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Nor</a:t>
            </a:r>
            <a:r>
              <a:rPr sz="800" spc="35" dirty="0">
                <a:latin typeface="Tahoma"/>
                <a:cs typeface="Tahoma"/>
              </a:rPr>
              <a:t>m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156450" y="3735070"/>
            <a:ext cx="2590165" cy="401320"/>
            <a:chOff x="7156450" y="3735070"/>
            <a:chExt cx="2590165" cy="401320"/>
          </a:xfrm>
        </p:grpSpPr>
        <p:sp>
          <p:nvSpPr>
            <p:cNvPr id="21" name="object 21"/>
            <p:cNvSpPr/>
            <p:nvPr/>
          </p:nvSpPr>
          <p:spPr>
            <a:xfrm>
              <a:off x="7162800" y="3741420"/>
              <a:ext cx="2577465" cy="388620"/>
            </a:xfrm>
            <a:custGeom>
              <a:avLst/>
              <a:gdLst/>
              <a:ahLst/>
              <a:cxnLst/>
              <a:rect l="l" t="t" r="r" b="b"/>
              <a:pathLst>
                <a:path w="2577465" h="388620">
                  <a:moveTo>
                    <a:pt x="2577083" y="0"/>
                  </a:moveTo>
                  <a:lnTo>
                    <a:pt x="0" y="0"/>
                  </a:lnTo>
                  <a:lnTo>
                    <a:pt x="0" y="388619"/>
                  </a:lnTo>
                  <a:lnTo>
                    <a:pt x="2577083" y="388619"/>
                  </a:lnTo>
                  <a:lnTo>
                    <a:pt x="2577083" y="0"/>
                  </a:lnTo>
                  <a:close/>
                </a:path>
              </a:pathLst>
            </a:custGeom>
            <a:solidFill>
              <a:srgbClr val="FFE1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62800" y="3741420"/>
              <a:ext cx="2577465" cy="388620"/>
            </a:xfrm>
            <a:custGeom>
              <a:avLst/>
              <a:gdLst/>
              <a:ahLst/>
              <a:cxnLst/>
              <a:rect l="l" t="t" r="r" b="b"/>
              <a:pathLst>
                <a:path w="2577465" h="388620">
                  <a:moveTo>
                    <a:pt x="0" y="388619"/>
                  </a:moveTo>
                  <a:lnTo>
                    <a:pt x="2577083" y="388619"/>
                  </a:lnTo>
                  <a:lnTo>
                    <a:pt x="2577083" y="0"/>
                  </a:lnTo>
                  <a:lnTo>
                    <a:pt x="0" y="0"/>
                  </a:lnTo>
                  <a:lnTo>
                    <a:pt x="0" y="3886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62800" y="3736594"/>
            <a:ext cx="2571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Tahoma"/>
                <a:cs typeface="Tahoma"/>
              </a:rPr>
              <a:t>S</a:t>
            </a:r>
            <a:r>
              <a:rPr sz="800" spc="30" dirty="0">
                <a:latin typeface="Tahoma"/>
                <a:cs typeface="Tahoma"/>
              </a:rPr>
              <a:t>e</a:t>
            </a:r>
            <a:r>
              <a:rPr sz="800" dirty="0">
                <a:latin typeface="Tahoma"/>
                <a:cs typeface="Tahoma"/>
              </a:rPr>
              <a:t>l</a:t>
            </a:r>
            <a:r>
              <a:rPr sz="800" spc="5" dirty="0">
                <a:latin typeface="Tahoma"/>
                <a:cs typeface="Tahoma"/>
              </a:rPr>
              <a:t>f</a:t>
            </a:r>
            <a:r>
              <a:rPr sz="800" spc="-45" dirty="0">
                <a:latin typeface="Tahoma"/>
                <a:cs typeface="Tahoma"/>
              </a:rPr>
              <a:t>-</a:t>
            </a:r>
            <a:r>
              <a:rPr sz="800" spc="10" dirty="0">
                <a:latin typeface="Tahoma"/>
                <a:cs typeface="Tahoma"/>
              </a:rPr>
              <a:t>Att</a:t>
            </a:r>
            <a:r>
              <a:rPr sz="800" spc="30" dirty="0">
                <a:latin typeface="Tahoma"/>
                <a:cs typeface="Tahoma"/>
              </a:rPr>
              <a:t>e</a:t>
            </a:r>
            <a:r>
              <a:rPr sz="800" spc="20" dirty="0">
                <a:latin typeface="Tahoma"/>
                <a:cs typeface="Tahoma"/>
              </a:rPr>
              <a:t>ntion</a:t>
            </a:r>
            <a:r>
              <a:rPr sz="800" spc="-85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w</a:t>
            </a:r>
            <a:r>
              <a:rPr sz="800" spc="5" dirty="0">
                <a:latin typeface="Tahoma"/>
                <a:cs typeface="Tahoma"/>
              </a:rPr>
              <a:t>i</a:t>
            </a:r>
            <a:r>
              <a:rPr sz="800" spc="-20" dirty="0">
                <a:latin typeface="Tahoma"/>
                <a:cs typeface="Tahoma"/>
              </a:rPr>
              <a:t>t</a:t>
            </a:r>
            <a:r>
              <a:rPr sz="800" spc="20" dirty="0">
                <a:latin typeface="Tahoma"/>
                <a:cs typeface="Tahoma"/>
              </a:rPr>
              <a:t>h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b="1" spc="-3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800" b="1" spc="-5" dirty="0">
                <a:solidFill>
                  <a:srgbClr val="FF0000"/>
                </a:solidFill>
                <a:latin typeface="Tahoma"/>
                <a:cs typeface="Tahoma"/>
              </a:rPr>
              <a:t>li</a:t>
            </a:r>
            <a:r>
              <a:rPr sz="800" b="1" dirty="0">
                <a:solidFill>
                  <a:srgbClr val="FF0000"/>
                </a:solidFill>
                <a:latin typeface="Tahoma"/>
                <a:cs typeface="Tahoma"/>
              </a:rPr>
              <a:t>din</a:t>
            </a:r>
            <a:r>
              <a:rPr sz="800" b="1" spc="5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8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800" b="1" dirty="0">
                <a:solidFill>
                  <a:srgbClr val="FF0000"/>
                </a:solidFill>
                <a:latin typeface="Tahoma"/>
                <a:cs typeface="Tahoma"/>
              </a:rPr>
              <a:t>Wind</a:t>
            </a:r>
            <a:r>
              <a:rPr sz="800" b="1" spc="-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800" b="1" spc="-15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8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800" b="1" dirty="0">
                <a:solidFill>
                  <a:srgbClr val="FF0000"/>
                </a:solidFill>
                <a:latin typeface="Tahoma"/>
                <a:cs typeface="Tahoma"/>
              </a:rPr>
              <a:t>At</a:t>
            </a:r>
            <a:r>
              <a:rPr sz="800" b="1" spc="-20" dirty="0">
                <a:solidFill>
                  <a:srgbClr val="FF0000"/>
                </a:solidFill>
                <a:latin typeface="Tahoma"/>
                <a:cs typeface="Tahoma"/>
              </a:rPr>
              <a:t>tention</a:t>
            </a:r>
            <a:endParaRPr sz="800">
              <a:latin typeface="Tahoma"/>
              <a:cs typeface="Tahoma"/>
            </a:endParaRPr>
          </a:p>
          <a:p>
            <a:pPr marL="117475" marR="102870" algn="ctr">
              <a:lnSpc>
                <a:spcPct val="100000"/>
              </a:lnSpc>
              <a:spcBef>
                <a:spcPts val="5"/>
              </a:spcBef>
            </a:pPr>
            <a:r>
              <a:rPr sz="800" spc="35" dirty="0">
                <a:latin typeface="Tahoma"/>
                <a:cs typeface="Tahoma"/>
              </a:rPr>
              <a:t>,Grouped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Query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Attention,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and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b="1" spc="-10" dirty="0">
                <a:solidFill>
                  <a:srgbClr val="FF0000"/>
                </a:solidFill>
                <a:latin typeface="Tahoma"/>
                <a:cs typeface="Tahoma"/>
              </a:rPr>
              <a:t>Rolling</a:t>
            </a:r>
            <a:r>
              <a:rPr sz="8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800" b="1" spc="-20" dirty="0">
                <a:solidFill>
                  <a:srgbClr val="FF0000"/>
                </a:solidFill>
                <a:latin typeface="Tahoma"/>
                <a:cs typeface="Tahoma"/>
              </a:rPr>
              <a:t>Buffer</a:t>
            </a:r>
            <a:r>
              <a:rPr sz="8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KV-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Cache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413242" y="4166361"/>
            <a:ext cx="1273175" cy="1146175"/>
            <a:chOff x="8413242" y="4166361"/>
            <a:chExt cx="1273175" cy="1146175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5670" y="4166361"/>
              <a:ext cx="142239" cy="1270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413242" y="4348733"/>
              <a:ext cx="1273175" cy="963930"/>
            </a:xfrm>
            <a:custGeom>
              <a:avLst/>
              <a:gdLst/>
              <a:ahLst/>
              <a:cxnLst/>
              <a:rect l="l" t="t" r="r" b="b"/>
              <a:pathLst>
                <a:path w="1273175" h="963929">
                  <a:moveTo>
                    <a:pt x="76200" y="705612"/>
                  </a:moveTo>
                  <a:lnTo>
                    <a:pt x="69850" y="692912"/>
                  </a:lnTo>
                  <a:lnTo>
                    <a:pt x="38100" y="629412"/>
                  </a:lnTo>
                  <a:lnTo>
                    <a:pt x="0" y="705612"/>
                  </a:lnTo>
                  <a:lnTo>
                    <a:pt x="28575" y="705612"/>
                  </a:lnTo>
                  <a:lnTo>
                    <a:pt x="28575" y="963422"/>
                  </a:lnTo>
                  <a:lnTo>
                    <a:pt x="47625" y="963422"/>
                  </a:lnTo>
                  <a:lnTo>
                    <a:pt x="47625" y="705612"/>
                  </a:lnTo>
                  <a:lnTo>
                    <a:pt x="76200" y="705612"/>
                  </a:lnTo>
                  <a:close/>
                </a:path>
                <a:path w="1273175" h="963929">
                  <a:moveTo>
                    <a:pt x="1272794" y="76200"/>
                  </a:moveTo>
                  <a:lnTo>
                    <a:pt x="1266444" y="63500"/>
                  </a:lnTo>
                  <a:lnTo>
                    <a:pt x="1234694" y="0"/>
                  </a:lnTo>
                  <a:lnTo>
                    <a:pt x="1196594" y="76200"/>
                  </a:lnTo>
                  <a:lnTo>
                    <a:pt x="1225169" y="76200"/>
                  </a:lnTo>
                  <a:lnTo>
                    <a:pt x="1225169" y="174244"/>
                  </a:lnTo>
                  <a:lnTo>
                    <a:pt x="51092" y="174244"/>
                  </a:lnTo>
                  <a:lnTo>
                    <a:pt x="52857" y="76365"/>
                  </a:lnTo>
                  <a:lnTo>
                    <a:pt x="81407" y="76835"/>
                  </a:lnTo>
                  <a:lnTo>
                    <a:pt x="74968" y="63373"/>
                  </a:lnTo>
                  <a:lnTo>
                    <a:pt x="44704" y="0"/>
                  </a:lnTo>
                  <a:lnTo>
                    <a:pt x="5207" y="75565"/>
                  </a:lnTo>
                  <a:lnTo>
                    <a:pt x="33807" y="76047"/>
                  </a:lnTo>
                  <a:lnTo>
                    <a:pt x="32042" y="174244"/>
                  </a:lnTo>
                  <a:lnTo>
                    <a:pt x="28575" y="174244"/>
                  </a:lnTo>
                  <a:lnTo>
                    <a:pt x="28575" y="367411"/>
                  </a:lnTo>
                  <a:lnTo>
                    <a:pt x="28575" y="367665"/>
                  </a:lnTo>
                  <a:lnTo>
                    <a:pt x="41275" y="367665"/>
                  </a:lnTo>
                  <a:lnTo>
                    <a:pt x="47625" y="367792"/>
                  </a:lnTo>
                  <a:lnTo>
                    <a:pt x="47625" y="367665"/>
                  </a:lnTo>
                  <a:lnTo>
                    <a:pt x="50749" y="193294"/>
                  </a:lnTo>
                  <a:lnTo>
                    <a:pt x="1244219" y="193294"/>
                  </a:lnTo>
                  <a:lnTo>
                    <a:pt x="1244219" y="174244"/>
                  </a:lnTo>
                  <a:lnTo>
                    <a:pt x="1244219" y="76200"/>
                  </a:lnTo>
                  <a:lnTo>
                    <a:pt x="1272794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13242" y="5575553"/>
            <a:ext cx="76200" cy="13896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9583039" y="4136897"/>
            <a:ext cx="1212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10" dirty="0">
                <a:latin typeface="Tahoma"/>
                <a:cs typeface="Tahoma"/>
              </a:rPr>
              <a:t>V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8238" y="4136897"/>
            <a:ext cx="12776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4590" algn="l"/>
              </a:tabLst>
            </a:pPr>
            <a:r>
              <a:rPr sz="1650" b="1" spc="142" baseline="2525" dirty="0">
                <a:latin typeface="Tahoma"/>
                <a:cs typeface="Tahoma"/>
              </a:rPr>
              <a:t>Q	</a:t>
            </a:r>
            <a:r>
              <a:rPr sz="1100" b="1" spc="15" dirty="0">
                <a:latin typeface="Tahoma"/>
                <a:cs typeface="Tahoma"/>
              </a:rPr>
              <a:t>K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022338" y="2938017"/>
            <a:ext cx="1869439" cy="2374900"/>
            <a:chOff x="7022338" y="2938017"/>
            <a:chExt cx="1869439" cy="2374900"/>
          </a:xfrm>
        </p:grpSpPr>
        <p:sp>
          <p:nvSpPr>
            <p:cNvPr id="31" name="object 31"/>
            <p:cNvSpPr/>
            <p:nvPr/>
          </p:nvSpPr>
          <p:spPr>
            <a:xfrm>
              <a:off x="7276338" y="4339589"/>
              <a:ext cx="1184275" cy="375920"/>
            </a:xfrm>
            <a:custGeom>
              <a:avLst/>
              <a:gdLst/>
              <a:ahLst/>
              <a:cxnLst/>
              <a:rect l="l" t="t" r="r" b="b"/>
              <a:pathLst>
                <a:path w="1184275" h="375920">
                  <a:moveTo>
                    <a:pt x="1164970" y="187833"/>
                  </a:moveTo>
                  <a:lnTo>
                    <a:pt x="1164970" y="375666"/>
                  </a:lnTo>
                  <a:lnTo>
                    <a:pt x="1184020" y="375666"/>
                  </a:lnTo>
                  <a:lnTo>
                    <a:pt x="1184020" y="197358"/>
                  </a:lnTo>
                  <a:lnTo>
                    <a:pt x="1174495" y="197358"/>
                  </a:lnTo>
                  <a:lnTo>
                    <a:pt x="1164970" y="187833"/>
                  </a:lnTo>
                  <a:close/>
                </a:path>
                <a:path w="1184275" h="375920">
                  <a:moveTo>
                    <a:pt x="47625" y="63500"/>
                  </a:moveTo>
                  <a:lnTo>
                    <a:pt x="28575" y="63500"/>
                  </a:lnTo>
                  <a:lnTo>
                    <a:pt x="28575" y="197358"/>
                  </a:lnTo>
                  <a:lnTo>
                    <a:pt x="1164970" y="197358"/>
                  </a:lnTo>
                  <a:lnTo>
                    <a:pt x="1164970" y="187833"/>
                  </a:lnTo>
                  <a:lnTo>
                    <a:pt x="47625" y="187833"/>
                  </a:lnTo>
                  <a:lnTo>
                    <a:pt x="38100" y="178308"/>
                  </a:lnTo>
                  <a:lnTo>
                    <a:pt x="47625" y="178308"/>
                  </a:lnTo>
                  <a:lnTo>
                    <a:pt x="47625" y="63500"/>
                  </a:lnTo>
                  <a:close/>
                </a:path>
                <a:path w="1184275" h="375920">
                  <a:moveTo>
                    <a:pt x="1184020" y="178308"/>
                  </a:moveTo>
                  <a:lnTo>
                    <a:pt x="47625" y="178308"/>
                  </a:lnTo>
                  <a:lnTo>
                    <a:pt x="47625" y="187833"/>
                  </a:lnTo>
                  <a:lnTo>
                    <a:pt x="1164970" y="187833"/>
                  </a:lnTo>
                  <a:lnTo>
                    <a:pt x="1174495" y="197358"/>
                  </a:lnTo>
                  <a:lnTo>
                    <a:pt x="1184020" y="197358"/>
                  </a:lnTo>
                  <a:lnTo>
                    <a:pt x="1184020" y="178308"/>
                  </a:lnTo>
                  <a:close/>
                </a:path>
                <a:path w="1184275" h="375920">
                  <a:moveTo>
                    <a:pt x="47625" y="178308"/>
                  </a:moveTo>
                  <a:lnTo>
                    <a:pt x="38100" y="178308"/>
                  </a:lnTo>
                  <a:lnTo>
                    <a:pt x="47625" y="187833"/>
                  </a:lnTo>
                  <a:lnTo>
                    <a:pt x="47625" y="178308"/>
                  </a:lnTo>
                  <a:close/>
                </a:path>
                <a:path w="1184275" h="375920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1184275" h="375920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5424" y="3418331"/>
              <a:ext cx="211835" cy="18592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3241" y="3605021"/>
              <a:ext cx="76200" cy="13779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022338" y="3473957"/>
              <a:ext cx="1439545" cy="1838960"/>
            </a:xfrm>
            <a:custGeom>
              <a:avLst/>
              <a:gdLst/>
              <a:ahLst/>
              <a:cxnLst/>
              <a:rect l="l" t="t" r="r" b="b"/>
              <a:pathLst>
                <a:path w="1439545" h="1838960">
                  <a:moveTo>
                    <a:pt x="1420367" y="1693164"/>
                  </a:moveTo>
                  <a:lnTo>
                    <a:pt x="1420367" y="1838832"/>
                  </a:lnTo>
                  <a:lnTo>
                    <a:pt x="1439417" y="1838832"/>
                  </a:lnTo>
                  <a:lnTo>
                    <a:pt x="1439417" y="1702689"/>
                  </a:lnTo>
                  <a:lnTo>
                    <a:pt x="1429892" y="1702689"/>
                  </a:lnTo>
                  <a:lnTo>
                    <a:pt x="1420367" y="1693164"/>
                  </a:lnTo>
                  <a:close/>
                </a:path>
                <a:path w="1439545" h="1838960">
                  <a:moveTo>
                    <a:pt x="1247647" y="28575"/>
                  </a:moveTo>
                  <a:lnTo>
                    <a:pt x="0" y="28575"/>
                  </a:lnTo>
                  <a:lnTo>
                    <a:pt x="0" y="1702689"/>
                  </a:lnTo>
                  <a:lnTo>
                    <a:pt x="1420367" y="1702689"/>
                  </a:lnTo>
                  <a:lnTo>
                    <a:pt x="1420367" y="1693164"/>
                  </a:lnTo>
                  <a:lnTo>
                    <a:pt x="19050" y="1693164"/>
                  </a:lnTo>
                  <a:lnTo>
                    <a:pt x="9525" y="1683639"/>
                  </a:lnTo>
                  <a:lnTo>
                    <a:pt x="19050" y="1683639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1247647" y="38100"/>
                  </a:lnTo>
                  <a:lnTo>
                    <a:pt x="1247647" y="28575"/>
                  </a:lnTo>
                  <a:close/>
                </a:path>
                <a:path w="1439545" h="1838960">
                  <a:moveTo>
                    <a:pt x="1439417" y="1683639"/>
                  </a:moveTo>
                  <a:lnTo>
                    <a:pt x="19050" y="1683639"/>
                  </a:lnTo>
                  <a:lnTo>
                    <a:pt x="19050" y="1693164"/>
                  </a:lnTo>
                  <a:lnTo>
                    <a:pt x="1420367" y="1693164"/>
                  </a:lnTo>
                  <a:lnTo>
                    <a:pt x="1429892" y="1702689"/>
                  </a:lnTo>
                  <a:lnTo>
                    <a:pt x="1439417" y="1702689"/>
                  </a:lnTo>
                  <a:lnTo>
                    <a:pt x="1439417" y="1683639"/>
                  </a:lnTo>
                  <a:close/>
                </a:path>
                <a:path w="1439545" h="1838960">
                  <a:moveTo>
                    <a:pt x="19050" y="1683639"/>
                  </a:moveTo>
                  <a:lnTo>
                    <a:pt x="9525" y="1683639"/>
                  </a:lnTo>
                  <a:lnTo>
                    <a:pt x="19050" y="1693164"/>
                  </a:lnTo>
                  <a:lnTo>
                    <a:pt x="19050" y="1683639"/>
                  </a:lnTo>
                  <a:close/>
                </a:path>
                <a:path w="1439545" h="1838960">
                  <a:moveTo>
                    <a:pt x="1247647" y="0"/>
                  </a:moveTo>
                  <a:lnTo>
                    <a:pt x="1247647" y="76200"/>
                  </a:lnTo>
                  <a:lnTo>
                    <a:pt x="1304797" y="47625"/>
                  </a:lnTo>
                  <a:lnTo>
                    <a:pt x="1260347" y="47625"/>
                  </a:lnTo>
                  <a:lnTo>
                    <a:pt x="1260347" y="28575"/>
                  </a:lnTo>
                  <a:lnTo>
                    <a:pt x="1304797" y="28575"/>
                  </a:lnTo>
                  <a:lnTo>
                    <a:pt x="1247647" y="0"/>
                  </a:lnTo>
                  <a:close/>
                </a:path>
                <a:path w="1439545" h="183896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1439545" h="1838960">
                  <a:moveTo>
                    <a:pt x="1247647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1247647" y="47625"/>
                  </a:lnTo>
                  <a:lnTo>
                    <a:pt x="1247647" y="38100"/>
                  </a:lnTo>
                  <a:close/>
                </a:path>
                <a:path w="1439545" h="1838960">
                  <a:moveTo>
                    <a:pt x="1304797" y="28575"/>
                  </a:moveTo>
                  <a:lnTo>
                    <a:pt x="1260347" y="28575"/>
                  </a:lnTo>
                  <a:lnTo>
                    <a:pt x="1260347" y="47625"/>
                  </a:lnTo>
                  <a:lnTo>
                    <a:pt x="1304797" y="47625"/>
                  </a:lnTo>
                  <a:lnTo>
                    <a:pt x="1323847" y="38100"/>
                  </a:lnTo>
                  <a:lnTo>
                    <a:pt x="1304797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16240" y="2944367"/>
              <a:ext cx="868680" cy="264160"/>
            </a:xfrm>
            <a:custGeom>
              <a:avLst/>
              <a:gdLst/>
              <a:ahLst/>
              <a:cxnLst/>
              <a:rect l="l" t="t" r="r" b="b"/>
              <a:pathLst>
                <a:path w="868679" h="264160">
                  <a:moveTo>
                    <a:pt x="868679" y="0"/>
                  </a:moveTo>
                  <a:lnTo>
                    <a:pt x="0" y="0"/>
                  </a:lnTo>
                  <a:lnTo>
                    <a:pt x="0" y="263651"/>
                  </a:lnTo>
                  <a:lnTo>
                    <a:pt x="868679" y="263651"/>
                  </a:lnTo>
                  <a:lnTo>
                    <a:pt x="868679" y="0"/>
                  </a:lnTo>
                  <a:close/>
                </a:path>
              </a:pathLst>
            </a:custGeom>
            <a:solidFill>
              <a:srgbClr val="F1F4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16240" y="2944367"/>
              <a:ext cx="868680" cy="264160"/>
            </a:xfrm>
            <a:custGeom>
              <a:avLst/>
              <a:gdLst/>
              <a:ahLst/>
              <a:cxnLst/>
              <a:rect l="l" t="t" r="r" b="b"/>
              <a:pathLst>
                <a:path w="868679" h="264160">
                  <a:moveTo>
                    <a:pt x="0" y="263651"/>
                  </a:moveTo>
                  <a:lnTo>
                    <a:pt x="868679" y="263651"/>
                  </a:lnTo>
                  <a:lnTo>
                    <a:pt x="868679" y="0"/>
                  </a:lnTo>
                  <a:lnTo>
                    <a:pt x="0" y="0"/>
                  </a:lnTo>
                  <a:lnTo>
                    <a:pt x="0" y="2636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10545" y="4164838"/>
            <a:ext cx="140715" cy="125475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0423652" y="4159377"/>
            <a:ext cx="992505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ahoma"/>
                <a:cs typeface="Tahoma"/>
              </a:rPr>
              <a:t>Rotary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800" spc="25" dirty="0">
                <a:latin typeface="Tahoma"/>
                <a:cs typeface="Tahoma"/>
              </a:rPr>
              <a:t>Pos</a:t>
            </a:r>
            <a:r>
              <a:rPr sz="800" spc="10" dirty="0">
                <a:latin typeface="Tahoma"/>
                <a:cs typeface="Tahoma"/>
              </a:rPr>
              <a:t>i</a:t>
            </a:r>
            <a:r>
              <a:rPr sz="800" spc="-20" dirty="0">
                <a:latin typeface="Tahoma"/>
                <a:cs typeface="Tahoma"/>
              </a:rPr>
              <a:t>t</a:t>
            </a:r>
            <a:r>
              <a:rPr sz="800" spc="25" dirty="0">
                <a:latin typeface="Tahoma"/>
                <a:cs typeface="Tahoma"/>
              </a:rPr>
              <a:t>ion</a:t>
            </a:r>
            <a:r>
              <a:rPr sz="800" spc="20" dirty="0">
                <a:latin typeface="Tahoma"/>
                <a:cs typeface="Tahoma"/>
              </a:rPr>
              <a:t>al</a:t>
            </a:r>
            <a:r>
              <a:rPr sz="800" spc="-9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Enc</a:t>
            </a:r>
            <a:r>
              <a:rPr sz="800" spc="45" dirty="0">
                <a:latin typeface="Tahoma"/>
                <a:cs typeface="Tahoma"/>
              </a:rPr>
              <a:t>odin</a:t>
            </a:r>
            <a:r>
              <a:rPr sz="800" spc="30" dirty="0">
                <a:latin typeface="Tahoma"/>
                <a:cs typeface="Tahoma"/>
              </a:rPr>
              <a:t>g</a:t>
            </a:r>
            <a:r>
              <a:rPr sz="800" dirty="0">
                <a:latin typeface="Tahoma"/>
                <a:cs typeface="Tahoma"/>
              </a:rPr>
              <a:t>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16240" y="2998470"/>
            <a:ext cx="8623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sz="800" spc="30" dirty="0">
                <a:latin typeface="Tahoma"/>
                <a:cs typeface="Tahoma"/>
              </a:rPr>
              <a:t>R</a:t>
            </a:r>
            <a:r>
              <a:rPr sz="800" spc="35" dirty="0">
                <a:latin typeface="Tahoma"/>
                <a:cs typeface="Tahoma"/>
              </a:rPr>
              <a:t>M</a:t>
            </a:r>
            <a:r>
              <a:rPr sz="800" spc="5" dirty="0">
                <a:latin typeface="Tahoma"/>
                <a:cs typeface="Tahoma"/>
              </a:rPr>
              <a:t>S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Nor</a:t>
            </a:r>
            <a:r>
              <a:rPr sz="800" spc="35" dirty="0">
                <a:latin typeface="Tahoma"/>
                <a:cs typeface="Tahoma"/>
              </a:rPr>
              <a:t>m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836154" y="2354326"/>
            <a:ext cx="1229360" cy="1065530"/>
            <a:chOff x="7836154" y="2354326"/>
            <a:chExt cx="1229360" cy="1065530"/>
          </a:xfrm>
        </p:grpSpPr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13242" y="3208782"/>
              <a:ext cx="76200" cy="21094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842504" y="2360676"/>
              <a:ext cx="1216660" cy="325120"/>
            </a:xfrm>
            <a:custGeom>
              <a:avLst/>
              <a:gdLst/>
              <a:ahLst/>
              <a:cxnLst/>
              <a:rect l="l" t="t" r="r" b="b"/>
              <a:pathLst>
                <a:path w="1216659" h="325119">
                  <a:moveTo>
                    <a:pt x="1216152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1216152" y="324612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C2E8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42504" y="2360676"/>
              <a:ext cx="1216660" cy="325120"/>
            </a:xfrm>
            <a:custGeom>
              <a:avLst/>
              <a:gdLst/>
              <a:ahLst/>
              <a:cxnLst/>
              <a:rect l="l" t="t" r="r" b="b"/>
              <a:pathLst>
                <a:path w="1216659" h="325119">
                  <a:moveTo>
                    <a:pt x="0" y="324612"/>
                  </a:moveTo>
                  <a:lnTo>
                    <a:pt x="1216152" y="324612"/>
                  </a:lnTo>
                  <a:lnTo>
                    <a:pt x="1216152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842504" y="2384298"/>
            <a:ext cx="121031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5"/>
              </a:spcBef>
            </a:pPr>
            <a:r>
              <a:rPr sz="800" spc="-75" dirty="0">
                <a:latin typeface="Tahoma"/>
                <a:cs typeface="Tahoma"/>
              </a:rPr>
              <a:t>(</a:t>
            </a:r>
            <a:r>
              <a:rPr sz="800" b="1" spc="25" dirty="0">
                <a:solidFill>
                  <a:srgbClr val="FF0000"/>
                </a:solidFill>
                <a:latin typeface="Tahoma"/>
                <a:cs typeface="Tahoma"/>
              </a:rPr>
              <a:t>Mo</a:t>
            </a:r>
            <a:r>
              <a:rPr sz="800" b="1" spc="-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800" spc="-70" dirty="0">
                <a:latin typeface="Tahoma"/>
                <a:cs typeface="Tahoma"/>
              </a:rPr>
              <a:t>)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Fee</a:t>
            </a:r>
            <a:r>
              <a:rPr sz="800" spc="70" dirty="0">
                <a:latin typeface="Tahoma"/>
                <a:cs typeface="Tahoma"/>
              </a:rPr>
              <a:t>d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F</a:t>
            </a:r>
            <a:r>
              <a:rPr sz="800" spc="15" dirty="0">
                <a:latin typeface="Tahoma"/>
                <a:cs typeface="Tahoma"/>
              </a:rPr>
              <a:t>orwa</a:t>
            </a:r>
            <a:r>
              <a:rPr sz="800" spc="35" dirty="0">
                <a:latin typeface="Tahoma"/>
                <a:cs typeface="Tahoma"/>
              </a:rPr>
              <a:t>rd</a:t>
            </a:r>
            <a:endParaRPr sz="800">
              <a:latin typeface="Tahoma"/>
              <a:cs typeface="Tahoma"/>
            </a:endParaRPr>
          </a:p>
          <a:p>
            <a:pPr marL="9525" algn="ctr">
              <a:lnSpc>
                <a:spcPct val="100000"/>
              </a:lnSpc>
            </a:pPr>
            <a:r>
              <a:rPr sz="800" b="1" spc="-55" dirty="0">
                <a:solidFill>
                  <a:srgbClr val="FF0000"/>
                </a:solidFill>
                <a:latin typeface="Tahoma"/>
                <a:cs typeface="Tahoma"/>
              </a:rPr>
              <a:t>SILU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401814" y="1812798"/>
            <a:ext cx="1156970" cy="2471420"/>
            <a:chOff x="7401814" y="1812798"/>
            <a:chExt cx="1156970" cy="2471420"/>
          </a:xfrm>
        </p:grpSpPr>
        <p:sp>
          <p:nvSpPr>
            <p:cNvPr id="46" name="object 46"/>
            <p:cNvSpPr/>
            <p:nvPr/>
          </p:nvSpPr>
          <p:spPr>
            <a:xfrm>
              <a:off x="8413242" y="2686050"/>
              <a:ext cx="76200" cy="260350"/>
            </a:xfrm>
            <a:custGeom>
              <a:avLst/>
              <a:gdLst/>
              <a:ahLst/>
              <a:cxnLst/>
              <a:rect l="l" t="t" r="r" b="b"/>
              <a:pathLst>
                <a:path w="76200" h="260350">
                  <a:moveTo>
                    <a:pt x="47625" y="63500"/>
                  </a:moveTo>
                  <a:lnTo>
                    <a:pt x="28575" y="63500"/>
                  </a:lnTo>
                  <a:lnTo>
                    <a:pt x="28575" y="260096"/>
                  </a:lnTo>
                  <a:lnTo>
                    <a:pt x="47625" y="260096"/>
                  </a:lnTo>
                  <a:lnTo>
                    <a:pt x="47625" y="63500"/>
                  </a:lnTo>
                  <a:close/>
                </a:path>
                <a:path w="76200" h="260350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0350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6948" y="1988820"/>
              <a:ext cx="211835" cy="18592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673467" y="2044446"/>
              <a:ext cx="788035" cy="1375410"/>
            </a:xfrm>
            <a:custGeom>
              <a:avLst/>
              <a:gdLst/>
              <a:ahLst/>
              <a:cxnLst/>
              <a:rect l="l" t="t" r="r" b="b"/>
              <a:pathLst>
                <a:path w="788034" h="1375410">
                  <a:moveTo>
                    <a:pt x="768857" y="1309369"/>
                  </a:moveTo>
                  <a:lnTo>
                    <a:pt x="768857" y="1374902"/>
                  </a:lnTo>
                  <a:lnTo>
                    <a:pt x="787907" y="1374902"/>
                  </a:lnTo>
                  <a:lnTo>
                    <a:pt x="787907" y="1318894"/>
                  </a:lnTo>
                  <a:lnTo>
                    <a:pt x="778382" y="1318894"/>
                  </a:lnTo>
                  <a:lnTo>
                    <a:pt x="768857" y="1309369"/>
                  </a:lnTo>
                  <a:close/>
                </a:path>
                <a:path w="788034" h="1375410">
                  <a:moveTo>
                    <a:pt x="598042" y="28575"/>
                  </a:moveTo>
                  <a:lnTo>
                    <a:pt x="0" y="28575"/>
                  </a:lnTo>
                  <a:lnTo>
                    <a:pt x="0" y="1318894"/>
                  </a:lnTo>
                  <a:lnTo>
                    <a:pt x="768857" y="1318894"/>
                  </a:lnTo>
                  <a:lnTo>
                    <a:pt x="768857" y="1309369"/>
                  </a:lnTo>
                  <a:lnTo>
                    <a:pt x="19050" y="1309369"/>
                  </a:lnTo>
                  <a:lnTo>
                    <a:pt x="9525" y="1299844"/>
                  </a:lnTo>
                  <a:lnTo>
                    <a:pt x="19050" y="1299844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598042" y="38100"/>
                  </a:lnTo>
                  <a:lnTo>
                    <a:pt x="598042" y="28575"/>
                  </a:lnTo>
                  <a:close/>
                </a:path>
                <a:path w="788034" h="1375410">
                  <a:moveTo>
                    <a:pt x="787907" y="1299844"/>
                  </a:moveTo>
                  <a:lnTo>
                    <a:pt x="19050" y="1299844"/>
                  </a:lnTo>
                  <a:lnTo>
                    <a:pt x="19050" y="1309369"/>
                  </a:lnTo>
                  <a:lnTo>
                    <a:pt x="768857" y="1309369"/>
                  </a:lnTo>
                  <a:lnTo>
                    <a:pt x="778382" y="1318894"/>
                  </a:lnTo>
                  <a:lnTo>
                    <a:pt x="787907" y="1318894"/>
                  </a:lnTo>
                  <a:lnTo>
                    <a:pt x="787907" y="1299844"/>
                  </a:lnTo>
                  <a:close/>
                </a:path>
                <a:path w="788034" h="1375410">
                  <a:moveTo>
                    <a:pt x="19050" y="1299844"/>
                  </a:moveTo>
                  <a:lnTo>
                    <a:pt x="9525" y="1299844"/>
                  </a:lnTo>
                  <a:lnTo>
                    <a:pt x="19050" y="1309369"/>
                  </a:lnTo>
                  <a:lnTo>
                    <a:pt x="19050" y="1299844"/>
                  </a:lnTo>
                  <a:close/>
                </a:path>
                <a:path w="788034" h="1375410">
                  <a:moveTo>
                    <a:pt x="598042" y="0"/>
                  </a:moveTo>
                  <a:lnTo>
                    <a:pt x="598042" y="76200"/>
                  </a:lnTo>
                  <a:lnTo>
                    <a:pt x="655192" y="47625"/>
                  </a:lnTo>
                  <a:lnTo>
                    <a:pt x="610742" y="47625"/>
                  </a:lnTo>
                  <a:lnTo>
                    <a:pt x="610742" y="28575"/>
                  </a:lnTo>
                  <a:lnTo>
                    <a:pt x="655192" y="28575"/>
                  </a:lnTo>
                  <a:lnTo>
                    <a:pt x="598042" y="0"/>
                  </a:lnTo>
                  <a:close/>
                </a:path>
                <a:path w="788034" h="137541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788034" h="1375410">
                  <a:moveTo>
                    <a:pt x="598042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598042" y="47625"/>
                  </a:lnTo>
                  <a:lnTo>
                    <a:pt x="598042" y="38100"/>
                  </a:lnTo>
                  <a:close/>
                </a:path>
                <a:path w="788034" h="1375410">
                  <a:moveTo>
                    <a:pt x="655192" y="28575"/>
                  </a:moveTo>
                  <a:lnTo>
                    <a:pt x="610742" y="28575"/>
                  </a:lnTo>
                  <a:lnTo>
                    <a:pt x="610742" y="47625"/>
                  </a:lnTo>
                  <a:lnTo>
                    <a:pt x="655192" y="47625"/>
                  </a:lnTo>
                  <a:lnTo>
                    <a:pt x="674242" y="38100"/>
                  </a:lnTo>
                  <a:lnTo>
                    <a:pt x="655192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14385" y="2175510"/>
              <a:ext cx="76200" cy="18719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14004" y="1812798"/>
              <a:ext cx="76200" cy="17716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01814" y="4157218"/>
              <a:ext cx="140715" cy="127000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8016240" y="1548383"/>
            <a:ext cx="868680" cy="264160"/>
          </a:xfrm>
          <a:prstGeom prst="rect">
            <a:avLst/>
          </a:prstGeom>
          <a:solidFill>
            <a:srgbClr val="F1F4C1"/>
          </a:solidFill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530"/>
              </a:spcBef>
            </a:pPr>
            <a:r>
              <a:rPr sz="800" spc="30" dirty="0">
                <a:latin typeface="Tahoma"/>
                <a:cs typeface="Tahoma"/>
              </a:rPr>
              <a:t>R</a:t>
            </a:r>
            <a:r>
              <a:rPr sz="800" spc="35" dirty="0">
                <a:latin typeface="Tahoma"/>
                <a:cs typeface="Tahoma"/>
              </a:rPr>
              <a:t>M</a:t>
            </a:r>
            <a:r>
              <a:rPr sz="800" spc="5" dirty="0">
                <a:latin typeface="Tahoma"/>
                <a:cs typeface="Tahoma"/>
              </a:rPr>
              <a:t>S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Nor</a:t>
            </a:r>
            <a:r>
              <a:rPr sz="800" spc="35" dirty="0">
                <a:latin typeface="Tahoma"/>
                <a:cs typeface="Tahoma"/>
              </a:rPr>
              <a:t>m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016240" y="1098803"/>
            <a:ext cx="868680" cy="262255"/>
          </a:xfrm>
          <a:prstGeom prst="rect">
            <a:avLst/>
          </a:prstGeom>
          <a:solidFill>
            <a:srgbClr val="DBDFEE"/>
          </a:solidFill>
          <a:ln w="127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20"/>
              </a:spcBef>
            </a:pPr>
            <a:r>
              <a:rPr sz="800" spc="15" dirty="0">
                <a:latin typeface="Tahoma"/>
                <a:cs typeface="Tahoma"/>
              </a:rPr>
              <a:t>Linear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016240" y="643127"/>
            <a:ext cx="868680" cy="264160"/>
          </a:xfrm>
          <a:prstGeom prst="rect">
            <a:avLst/>
          </a:prstGeom>
          <a:solidFill>
            <a:srgbClr val="CCE7CF"/>
          </a:solidFill>
          <a:ln w="12700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525"/>
              </a:spcBef>
            </a:pPr>
            <a:r>
              <a:rPr sz="800" spc="5" dirty="0">
                <a:latin typeface="Tahoma"/>
                <a:cs typeface="Tahoma"/>
              </a:rPr>
              <a:t>Softmax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55" name="object 5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13242" y="1361694"/>
            <a:ext cx="76200" cy="18795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13242" y="907541"/>
            <a:ext cx="76200" cy="191770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10097261" y="3220973"/>
            <a:ext cx="31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ahoma"/>
                <a:cs typeface="Tahoma"/>
              </a:rPr>
              <a:t>Nx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766648"/>
            <a:ext cx="5916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40" dirty="0">
                <a:latin typeface="Microsoft Sans Serif"/>
                <a:cs typeface="Microsoft Sans Serif"/>
              </a:rPr>
              <a:t>N</a:t>
            </a:r>
            <a:r>
              <a:rPr b="0" spc="-370" dirty="0">
                <a:latin typeface="Microsoft Sans Serif"/>
                <a:cs typeface="Microsoft Sans Serif"/>
              </a:rPr>
              <a:t>e</a:t>
            </a:r>
            <a:r>
              <a:rPr b="0" spc="-15" dirty="0">
                <a:latin typeface="Microsoft Sans Serif"/>
                <a:cs typeface="Microsoft Sans Serif"/>
              </a:rPr>
              <a:t>xt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275" dirty="0">
                <a:latin typeface="Microsoft Sans Serif"/>
                <a:cs typeface="Microsoft Sans Serif"/>
              </a:rPr>
              <a:t>o</a:t>
            </a:r>
            <a:r>
              <a:rPr b="0" spc="-325" dirty="0">
                <a:latin typeface="Microsoft Sans Serif"/>
                <a:cs typeface="Microsoft Sans Serif"/>
              </a:rPr>
              <a:t>k</a:t>
            </a:r>
            <a:r>
              <a:rPr b="0" spc="-385" dirty="0">
                <a:latin typeface="Microsoft Sans Serif"/>
                <a:cs typeface="Microsoft Sans Serif"/>
              </a:rPr>
              <a:t>en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240" dirty="0">
                <a:latin typeface="Microsoft Sans Serif"/>
                <a:cs typeface="Microsoft Sans Serif"/>
              </a:rPr>
              <a:t>Predic</a:t>
            </a:r>
            <a:r>
              <a:rPr b="0" spc="-160" dirty="0">
                <a:latin typeface="Microsoft Sans Serif"/>
                <a:cs typeface="Microsoft Sans Serif"/>
              </a:rPr>
              <a:t>t</a:t>
            </a:r>
            <a:r>
              <a:rPr b="0" spc="-240" dirty="0">
                <a:latin typeface="Microsoft Sans Serif"/>
                <a:cs typeface="Microsoft Sans Serif"/>
              </a:rPr>
              <a:t>io</a:t>
            </a:r>
            <a:r>
              <a:rPr b="0" spc="-335" dirty="0">
                <a:latin typeface="Microsoft Sans Serif"/>
                <a:cs typeface="Microsoft Sans Serif"/>
              </a:rPr>
              <a:t>n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340" dirty="0">
                <a:latin typeface="Microsoft Sans Serif"/>
                <a:cs typeface="Microsoft Sans Serif"/>
              </a:rPr>
              <a:t>ask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167" y="3332988"/>
            <a:ext cx="1828666" cy="21137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4440" y="6074765"/>
            <a:ext cx="5126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Tahoma"/>
                <a:cs typeface="Tahoma"/>
              </a:rPr>
              <a:t>[S</a:t>
            </a:r>
            <a:r>
              <a:rPr sz="1800" spc="55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S]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can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quickly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s</a:t>
            </a:r>
            <a:r>
              <a:rPr sz="1800" spc="45" dirty="0">
                <a:latin typeface="Tahoma"/>
                <a:cs typeface="Tahoma"/>
              </a:rPr>
              <a:t>e</a:t>
            </a:r>
            <a:r>
              <a:rPr sz="1800" spc="35" dirty="0">
                <a:latin typeface="Tahoma"/>
                <a:cs typeface="Tahoma"/>
              </a:rPr>
              <a:t>ize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the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gen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60" dirty="0">
                <a:latin typeface="Tahoma"/>
                <a:cs typeface="Tahoma"/>
              </a:rPr>
              <a:t>le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h</a:t>
            </a:r>
            <a:r>
              <a:rPr sz="1800" spc="70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-35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3263" y="2401951"/>
            <a:ext cx="591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9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800" b="1" spc="-7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800" b="1" spc="-9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800" b="1" spc="50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1800" b="1" spc="-5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800" b="1" spc="-3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800" b="1" spc="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can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quickly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s</a:t>
            </a:r>
            <a:r>
              <a:rPr sz="1800" spc="45" dirty="0">
                <a:latin typeface="Tahoma"/>
                <a:cs typeface="Tahoma"/>
              </a:rPr>
              <a:t>e</a:t>
            </a:r>
            <a:r>
              <a:rPr sz="1800" spc="35" dirty="0">
                <a:latin typeface="Tahoma"/>
                <a:cs typeface="Tahoma"/>
              </a:rPr>
              <a:t>ize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the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gent</a:t>
            </a:r>
            <a:r>
              <a:rPr sz="1800" spc="30" dirty="0">
                <a:latin typeface="Tahoma"/>
                <a:cs typeface="Tahoma"/>
              </a:rPr>
              <a:t>l</a:t>
            </a:r>
            <a:r>
              <a:rPr sz="1800" spc="80" dirty="0">
                <a:latin typeface="Tahoma"/>
                <a:cs typeface="Tahoma"/>
              </a:rPr>
              <a:t>e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h</a:t>
            </a:r>
            <a:r>
              <a:rPr sz="1800" spc="70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-35" dirty="0">
                <a:latin typeface="Tahoma"/>
                <a:cs typeface="Tahoma"/>
              </a:rPr>
              <a:t>t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[E</a:t>
            </a:r>
            <a:r>
              <a:rPr sz="1800" spc="70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S]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54623" y="5521452"/>
            <a:ext cx="76200" cy="411480"/>
          </a:xfrm>
          <a:custGeom>
            <a:avLst/>
            <a:gdLst/>
            <a:ahLst/>
            <a:cxnLst/>
            <a:rect l="l" t="t" r="r" b="b"/>
            <a:pathLst>
              <a:path w="76200" h="411479">
                <a:moveTo>
                  <a:pt x="44450" y="63500"/>
                </a:moveTo>
                <a:lnTo>
                  <a:pt x="31750" y="63500"/>
                </a:lnTo>
                <a:lnTo>
                  <a:pt x="31750" y="410895"/>
                </a:lnTo>
                <a:lnTo>
                  <a:pt x="44450" y="410895"/>
                </a:lnTo>
                <a:lnTo>
                  <a:pt x="44450" y="63500"/>
                </a:lnTo>
                <a:close/>
              </a:path>
              <a:path w="76200" h="41147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1147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93263" y="6074765"/>
            <a:ext cx="61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800" b="1" spc="-10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599" y="3989323"/>
            <a:ext cx="2252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" dirty="0">
                <a:solidFill>
                  <a:srgbClr val="FF0000"/>
                </a:solidFill>
                <a:latin typeface="Tahoma"/>
                <a:cs typeface="Tahoma"/>
              </a:rPr>
              <a:t>Training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754618" y="6676267"/>
            <a:ext cx="2661920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sz="800" dirty="0">
                <a:latin typeface="Tahoma"/>
                <a:cs typeface="Tahoma"/>
              </a:rPr>
              <a:t>https://</a:t>
            </a:r>
            <a:r>
              <a:rPr lang="en-US" sz="800" dirty="0" err="1">
                <a:latin typeface="Tahoma"/>
                <a:cs typeface="Tahoma"/>
              </a:rPr>
              <a:t>github.com</a:t>
            </a:r>
            <a:r>
              <a:rPr lang="en-US" sz="800" dirty="0">
                <a:latin typeface="Tahoma"/>
                <a:cs typeface="Tahoma"/>
              </a:rPr>
              <a:t>/RajeshThakur1/Mistral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299465"/>
            <a:ext cx="30035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Prerequisites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1511554"/>
            <a:ext cx="4309745" cy="33089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420370" indent="-228600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5" dirty="0">
                <a:latin typeface="Tahoma"/>
                <a:cs typeface="Tahoma"/>
              </a:rPr>
              <a:t>tructu</a:t>
            </a:r>
            <a:r>
              <a:rPr sz="1600" spc="-25" dirty="0">
                <a:latin typeface="Tahoma"/>
                <a:cs typeface="Tahoma"/>
              </a:rPr>
              <a:t>r</a:t>
            </a:r>
            <a:r>
              <a:rPr sz="1600" spc="70" dirty="0">
                <a:latin typeface="Tahoma"/>
                <a:cs typeface="Tahoma"/>
              </a:rPr>
              <a:t>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of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the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170" dirty="0">
                <a:latin typeface="Tahoma"/>
                <a:cs typeface="Tahoma"/>
              </a:rPr>
              <a:t>T</a:t>
            </a:r>
            <a:r>
              <a:rPr sz="1600" spc="-3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ans</a:t>
            </a:r>
            <a:r>
              <a:rPr sz="1600" spc="-10" dirty="0">
                <a:latin typeface="Tahoma"/>
                <a:cs typeface="Tahoma"/>
              </a:rPr>
              <a:t>f</a:t>
            </a:r>
            <a:r>
              <a:rPr sz="1600" spc="40" dirty="0">
                <a:latin typeface="Tahoma"/>
                <a:cs typeface="Tahoma"/>
              </a:rPr>
              <a:t>or</a:t>
            </a:r>
            <a:r>
              <a:rPr sz="1600" spc="70" dirty="0">
                <a:latin typeface="Tahoma"/>
                <a:cs typeface="Tahoma"/>
              </a:rPr>
              <a:t>m</a:t>
            </a:r>
            <a:r>
              <a:rPr sz="1600" spc="30" dirty="0">
                <a:latin typeface="Tahoma"/>
                <a:cs typeface="Tahoma"/>
              </a:rPr>
              <a:t>er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m</a:t>
            </a:r>
            <a:r>
              <a:rPr sz="1600" spc="85" dirty="0">
                <a:latin typeface="Tahoma"/>
                <a:cs typeface="Tahoma"/>
              </a:rPr>
              <a:t>odel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and  </a:t>
            </a:r>
            <a:r>
              <a:rPr sz="1600" spc="45" dirty="0">
                <a:latin typeface="Tahoma"/>
                <a:cs typeface="Tahoma"/>
              </a:rPr>
              <a:t>how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the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attention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mechanism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works.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7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4400" b="1" spc="-890" dirty="0">
                <a:latin typeface="Arial"/>
                <a:cs typeface="Arial"/>
              </a:rPr>
              <a:t>T</a:t>
            </a:r>
            <a:r>
              <a:rPr sz="4400" b="1" spc="-405" dirty="0">
                <a:latin typeface="Arial"/>
                <a:cs typeface="Arial"/>
              </a:rPr>
              <a:t>opics</a:t>
            </a:r>
            <a:r>
              <a:rPr sz="4400" b="1" spc="-50" dirty="0">
                <a:latin typeface="Arial"/>
                <a:cs typeface="Arial"/>
              </a:rPr>
              <a:t> </a:t>
            </a:r>
            <a:r>
              <a:rPr sz="4400" b="1" spc="-345" dirty="0">
                <a:latin typeface="Arial"/>
                <a:cs typeface="Arial"/>
              </a:rPr>
              <a:t>not</a:t>
            </a:r>
            <a:r>
              <a:rPr sz="4400" b="1" spc="-70" dirty="0">
                <a:latin typeface="Arial"/>
                <a:cs typeface="Arial"/>
              </a:rPr>
              <a:t> </a:t>
            </a:r>
            <a:r>
              <a:rPr sz="4400" b="1" spc="-670" dirty="0">
                <a:latin typeface="Arial"/>
                <a:cs typeface="Arial"/>
              </a:rPr>
              <a:t>c</a:t>
            </a:r>
            <a:r>
              <a:rPr sz="4400" b="1" spc="-490" dirty="0">
                <a:latin typeface="Arial"/>
                <a:cs typeface="Arial"/>
              </a:rPr>
              <a:t>o</a:t>
            </a:r>
            <a:r>
              <a:rPr sz="4400" b="1" spc="-160" dirty="0">
                <a:latin typeface="Arial"/>
                <a:cs typeface="Arial"/>
              </a:rPr>
              <a:t>v</a:t>
            </a:r>
            <a:r>
              <a:rPr sz="4400" b="1" spc="-395" dirty="0">
                <a:latin typeface="Arial"/>
                <a:cs typeface="Arial"/>
              </a:rPr>
              <a:t>e</a:t>
            </a:r>
            <a:r>
              <a:rPr sz="4400" b="1" spc="-200" dirty="0">
                <a:latin typeface="Arial"/>
                <a:cs typeface="Arial"/>
              </a:rPr>
              <a:t>r</a:t>
            </a:r>
            <a:r>
              <a:rPr sz="4400" b="1" spc="-345" dirty="0">
                <a:latin typeface="Arial"/>
                <a:cs typeface="Arial"/>
              </a:rPr>
              <a:t>ed</a:t>
            </a:r>
            <a:endParaRPr sz="4400" dirty="0">
              <a:latin typeface="Arial"/>
              <a:cs typeface="Arial"/>
            </a:endParaRPr>
          </a:p>
          <a:p>
            <a:pPr marL="12700" marR="210185">
              <a:lnSpc>
                <a:spcPts val="1300"/>
              </a:lnSpc>
              <a:spcBef>
                <a:spcPts val="1480"/>
              </a:spcBef>
            </a:pPr>
            <a:r>
              <a:rPr sz="1200" spc="-140" dirty="0">
                <a:latin typeface="Microsoft Sans Serif"/>
                <a:cs typeface="Microsoft Sans Serif"/>
              </a:rPr>
              <a:t>The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45" dirty="0">
                <a:latin typeface="Microsoft Sans Serif"/>
                <a:cs typeface="Microsoft Sans Serif"/>
              </a:rPr>
              <a:t>following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75" dirty="0">
                <a:latin typeface="Microsoft Sans Serif"/>
                <a:cs typeface="Microsoft Sans Serif"/>
              </a:rPr>
              <a:t>topics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25" dirty="0">
                <a:latin typeface="Microsoft Sans Serif"/>
                <a:cs typeface="Microsoft Sans Serif"/>
              </a:rPr>
              <a:t>will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75" dirty="0">
                <a:latin typeface="Microsoft Sans Serif"/>
                <a:cs typeface="Microsoft Sans Serif"/>
              </a:rPr>
              <a:t>not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40" dirty="0">
                <a:latin typeface="Microsoft Sans Serif"/>
                <a:cs typeface="Microsoft Sans Serif"/>
              </a:rPr>
              <a:t>be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70" dirty="0">
                <a:latin typeface="Microsoft Sans Serif"/>
                <a:cs typeface="Microsoft Sans Serif"/>
              </a:rPr>
              <a:t>covered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80" dirty="0">
                <a:latin typeface="Microsoft Sans Serif"/>
                <a:cs typeface="Microsoft Sans Serif"/>
              </a:rPr>
              <a:t>in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75" dirty="0">
                <a:latin typeface="Microsoft Sans Serif"/>
                <a:cs typeface="Microsoft Sans Serif"/>
              </a:rPr>
              <a:t>the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75" dirty="0">
                <a:latin typeface="Microsoft Sans Serif"/>
                <a:cs typeface="Microsoft Sans Serif"/>
              </a:rPr>
              <a:t>current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5" dirty="0">
                <a:latin typeface="Microsoft Sans Serif"/>
                <a:cs typeface="Microsoft Sans Serif"/>
              </a:rPr>
              <a:t>video,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105" dirty="0">
                <a:latin typeface="Microsoft Sans Serif"/>
                <a:cs typeface="Microsoft Sans Serif"/>
              </a:rPr>
              <a:t>as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70" dirty="0">
                <a:latin typeface="Microsoft Sans Serif"/>
                <a:cs typeface="Microsoft Sans Serif"/>
              </a:rPr>
              <a:t>they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80" dirty="0">
                <a:latin typeface="Microsoft Sans Serif"/>
                <a:cs typeface="Microsoft Sans Serif"/>
              </a:rPr>
              <a:t>have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25" dirty="0">
                <a:latin typeface="Microsoft Sans Serif"/>
                <a:cs typeface="Microsoft Sans Serif"/>
              </a:rPr>
              <a:t>already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70" dirty="0">
                <a:latin typeface="Microsoft Sans Serif"/>
                <a:cs typeface="Microsoft Sans Serif"/>
              </a:rPr>
              <a:t>been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45" dirty="0">
                <a:latin typeface="Microsoft Sans Serif"/>
                <a:cs typeface="Microsoft Sans Serif"/>
              </a:rPr>
              <a:t>explained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80" dirty="0">
                <a:latin typeface="Microsoft Sans Serif"/>
                <a:cs typeface="Microsoft Sans Serif"/>
              </a:rPr>
              <a:t>in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114" dirty="0">
                <a:latin typeface="Microsoft Sans Serif"/>
                <a:cs typeface="Microsoft Sans Serif"/>
              </a:rPr>
              <a:t>my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75" dirty="0">
                <a:latin typeface="Microsoft Sans Serif"/>
                <a:cs typeface="Microsoft Sans Serif"/>
              </a:rPr>
              <a:t>previous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Microsoft Sans Serif"/>
                <a:cs typeface="Microsoft Sans Serif"/>
                <a:hlinkClick r:id="rId2"/>
              </a:rPr>
              <a:t>video</a:t>
            </a:r>
            <a:r>
              <a:rPr sz="1200" u="sng" spc="1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200" u="sng" spc="-10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Microsoft Sans Serif"/>
                <a:cs typeface="Microsoft Sans Serif"/>
                <a:hlinkClick r:id="rId2"/>
              </a:rPr>
              <a:t>on</a:t>
            </a:r>
            <a:r>
              <a:rPr sz="120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200" u="sng" spc="-114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Microsoft Sans Serif"/>
                <a:cs typeface="Microsoft Sans Serif"/>
                <a:hlinkClick r:id="rId2"/>
              </a:rPr>
              <a:t>LLaMA</a:t>
            </a:r>
            <a:r>
              <a:rPr sz="1200" spc="-114" dirty="0">
                <a:latin typeface="Microsoft Sans Serif"/>
                <a:cs typeface="Microsoft Sans Serif"/>
              </a:rPr>
              <a:t>.</a:t>
            </a:r>
            <a:endParaRPr sz="12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5" dirty="0">
                <a:latin typeface="Tahoma"/>
                <a:cs typeface="Tahoma"/>
              </a:rPr>
              <a:t>RMS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Normalization</a:t>
            </a:r>
            <a:endParaRPr sz="16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ahoma"/>
                <a:cs typeface="Tahoma"/>
              </a:rPr>
              <a:t>Rotary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Positional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70" dirty="0">
                <a:latin typeface="Tahoma"/>
                <a:cs typeface="Tahoma"/>
              </a:rPr>
              <a:t>Encoding</a:t>
            </a:r>
            <a:endParaRPr sz="16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110" dirty="0">
                <a:latin typeface="Tahoma"/>
                <a:cs typeface="Tahoma"/>
              </a:rPr>
              <a:t>G</a:t>
            </a:r>
            <a:r>
              <a:rPr sz="1600" spc="40" dirty="0">
                <a:latin typeface="Tahoma"/>
                <a:cs typeface="Tahoma"/>
              </a:rPr>
              <a:t>r</a:t>
            </a:r>
            <a:r>
              <a:rPr sz="1600" spc="65" dirty="0">
                <a:latin typeface="Tahoma"/>
                <a:cs typeface="Tahoma"/>
              </a:rPr>
              <a:t>o</a:t>
            </a:r>
            <a:r>
              <a:rPr sz="1600" spc="60" dirty="0">
                <a:latin typeface="Tahoma"/>
                <a:cs typeface="Tahoma"/>
              </a:rPr>
              <a:t>u</a:t>
            </a:r>
            <a:r>
              <a:rPr sz="1600" spc="120" dirty="0">
                <a:latin typeface="Tahoma"/>
                <a:cs typeface="Tahoma"/>
              </a:rPr>
              <a:t>p</a:t>
            </a:r>
            <a:r>
              <a:rPr sz="1600" spc="100" dirty="0">
                <a:latin typeface="Tahoma"/>
                <a:cs typeface="Tahoma"/>
              </a:rPr>
              <a:t>ed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110" dirty="0">
                <a:latin typeface="Tahoma"/>
                <a:cs typeface="Tahoma"/>
              </a:rPr>
              <a:t>Qu</a:t>
            </a:r>
            <a:r>
              <a:rPr sz="1600" spc="80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ry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75" dirty="0">
                <a:latin typeface="Tahoma"/>
                <a:cs typeface="Tahoma"/>
              </a:rPr>
              <a:t>A</a:t>
            </a:r>
            <a:r>
              <a:rPr sz="1600" spc="15" dirty="0">
                <a:latin typeface="Tahoma"/>
                <a:cs typeface="Tahoma"/>
              </a:rPr>
              <a:t>t</a:t>
            </a:r>
            <a:r>
              <a:rPr sz="1600" spc="20" dirty="0">
                <a:latin typeface="Tahoma"/>
                <a:cs typeface="Tahoma"/>
              </a:rPr>
              <a:t>te</a:t>
            </a:r>
            <a:r>
              <a:rPr sz="1600" spc="15" dirty="0">
                <a:latin typeface="Tahoma"/>
                <a:cs typeface="Tahoma"/>
              </a:rPr>
              <a:t>n</a:t>
            </a:r>
            <a:r>
              <a:rPr sz="1600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spc="70" dirty="0">
                <a:latin typeface="Tahoma"/>
                <a:cs typeface="Tahoma"/>
              </a:rPr>
              <a:t>on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2028" y="299465"/>
            <a:ext cx="1458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890" dirty="0">
                <a:latin typeface="Arial"/>
                <a:cs typeface="Arial"/>
              </a:rPr>
              <a:t>T</a:t>
            </a:r>
            <a:r>
              <a:rPr sz="4400" b="1" spc="-405" dirty="0">
                <a:latin typeface="Arial"/>
                <a:cs typeface="Arial"/>
              </a:rPr>
              <a:t>opics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8273" y="1511554"/>
            <a:ext cx="3719195" cy="8343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8600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25" dirty="0">
                <a:latin typeface="Tahoma"/>
                <a:cs typeface="Tahoma"/>
              </a:rPr>
              <a:t>Architectural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differences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between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van</a:t>
            </a:r>
            <a:r>
              <a:rPr sz="1600" dirty="0">
                <a:latin typeface="Tahoma"/>
                <a:cs typeface="Tahoma"/>
              </a:rPr>
              <a:t>i</a:t>
            </a:r>
            <a:r>
              <a:rPr sz="1600" spc="35" dirty="0">
                <a:latin typeface="Tahoma"/>
                <a:cs typeface="Tahoma"/>
              </a:rPr>
              <a:t>ll</a:t>
            </a:r>
            <a:r>
              <a:rPr sz="1600" spc="10" dirty="0">
                <a:latin typeface="Tahoma"/>
                <a:cs typeface="Tahoma"/>
              </a:rPr>
              <a:t>a</a:t>
            </a:r>
            <a:r>
              <a:rPr sz="1600" spc="-170" dirty="0">
                <a:latin typeface="Tahoma"/>
                <a:cs typeface="Tahoma"/>
              </a:rPr>
              <a:t> T</a:t>
            </a:r>
            <a:r>
              <a:rPr sz="1600" spc="-3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ans</a:t>
            </a:r>
            <a:r>
              <a:rPr sz="1600" spc="-10" dirty="0">
                <a:latin typeface="Tahoma"/>
                <a:cs typeface="Tahoma"/>
              </a:rPr>
              <a:t>f</a:t>
            </a:r>
            <a:r>
              <a:rPr sz="1600" spc="40" dirty="0">
                <a:latin typeface="Tahoma"/>
                <a:cs typeface="Tahoma"/>
              </a:rPr>
              <a:t>or</a:t>
            </a:r>
            <a:r>
              <a:rPr sz="1600" spc="70" dirty="0">
                <a:latin typeface="Tahoma"/>
                <a:cs typeface="Tahoma"/>
              </a:rPr>
              <a:t>m</a:t>
            </a:r>
            <a:r>
              <a:rPr sz="1600" spc="30" dirty="0">
                <a:latin typeface="Tahoma"/>
                <a:cs typeface="Tahoma"/>
              </a:rPr>
              <a:t>er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an</a:t>
            </a:r>
            <a:r>
              <a:rPr sz="1600" spc="60" dirty="0">
                <a:latin typeface="Tahoma"/>
                <a:cs typeface="Tahoma"/>
              </a:rPr>
              <a:t>d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Mist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15" dirty="0">
                <a:latin typeface="Tahoma"/>
                <a:cs typeface="Tahoma"/>
              </a:rPr>
              <a:t>al</a:t>
            </a:r>
            <a:endParaRPr sz="16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0" dirty="0">
                <a:latin typeface="Tahoma"/>
                <a:cs typeface="Tahoma"/>
              </a:rPr>
              <a:t>Slidi</a:t>
            </a:r>
            <a:r>
              <a:rPr sz="1600" spc="55" dirty="0">
                <a:latin typeface="Tahoma"/>
                <a:cs typeface="Tahoma"/>
              </a:rPr>
              <a:t>n</a:t>
            </a:r>
            <a:r>
              <a:rPr sz="1600" spc="125" dirty="0">
                <a:latin typeface="Tahoma"/>
                <a:cs typeface="Tahoma"/>
              </a:rPr>
              <a:t>g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00" dirty="0">
                <a:latin typeface="Tahoma"/>
                <a:cs typeface="Tahoma"/>
              </a:rPr>
              <a:t>W</a:t>
            </a:r>
            <a:r>
              <a:rPr sz="1600" spc="20" dirty="0">
                <a:latin typeface="Tahoma"/>
                <a:cs typeface="Tahoma"/>
              </a:rPr>
              <a:t>i</a:t>
            </a:r>
            <a:r>
              <a:rPr sz="1600" spc="40" dirty="0">
                <a:latin typeface="Tahoma"/>
                <a:cs typeface="Tahoma"/>
              </a:rPr>
              <a:t>n</a:t>
            </a:r>
            <a:r>
              <a:rPr sz="1600" spc="65" dirty="0">
                <a:latin typeface="Tahoma"/>
                <a:cs typeface="Tahoma"/>
              </a:rPr>
              <a:t>do</a:t>
            </a:r>
            <a:r>
              <a:rPr sz="1600" spc="95" dirty="0">
                <a:latin typeface="Tahoma"/>
                <a:cs typeface="Tahoma"/>
              </a:rPr>
              <a:t>w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45" dirty="0">
                <a:latin typeface="Tahoma"/>
                <a:cs typeface="Tahoma"/>
              </a:rPr>
              <a:t>A</a:t>
            </a:r>
            <a:r>
              <a:rPr sz="1600" spc="-60" dirty="0">
                <a:latin typeface="Tahoma"/>
                <a:cs typeface="Tahoma"/>
              </a:rPr>
              <a:t>t</a:t>
            </a:r>
            <a:r>
              <a:rPr sz="1600" spc="15" dirty="0">
                <a:latin typeface="Tahoma"/>
                <a:cs typeface="Tahoma"/>
              </a:rPr>
              <a:t>t</a:t>
            </a:r>
            <a:r>
              <a:rPr sz="1600" spc="20" dirty="0">
                <a:latin typeface="Tahoma"/>
                <a:cs typeface="Tahoma"/>
              </a:rPr>
              <a:t>e</a:t>
            </a:r>
            <a:r>
              <a:rPr sz="1600" dirty="0">
                <a:latin typeface="Tahoma"/>
                <a:cs typeface="Tahoma"/>
              </a:rPr>
              <a:t>n</a:t>
            </a:r>
            <a:r>
              <a:rPr sz="1600" spc="-10" dirty="0">
                <a:latin typeface="Tahoma"/>
                <a:cs typeface="Tahoma"/>
              </a:rPr>
              <a:t>t</a:t>
            </a:r>
            <a:r>
              <a:rPr sz="1600" spc="40" dirty="0">
                <a:latin typeface="Tahoma"/>
                <a:cs typeface="Tahoma"/>
              </a:rPr>
              <a:t>i</a:t>
            </a:r>
            <a:r>
              <a:rPr sz="1600" spc="85" dirty="0">
                <a:latin typeface="Tahoma"/>
                <a:cs typeface="Tahoma"/>
              </a:rPr>
              <a:t>o</a:t>
            </a:r>
            <a:r>
              <a:rPr sz="1600" spc="35" dirty="0">
                <a:latin typeface="Tahoma"/>
                <a:cs typeface="Tahoma"/>
              </a:rPr>
              <a:t>n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5473" y="2322702"/>
            <a:ext cx="1868805" cy="482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10" dirty="0">
                <a:latin typeface="Tahoma"/>
                <a:cs typeface="Tahoma"/>
              </a:rPr>
              <a:t>Review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self-attention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25" dirty="0">
                <a:latin typeface="Tahoma"/>
                <a:cs typeface="Tahoma"/>
              </a:rPr>
              <a:t>Receptive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field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8273" y="2880486"/>
            <a:ext cx="1157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0" dirty="0">
                <a:latin typeface="Tahoma"/>
                <a:cs typeface="Tahoma"/>
              </a:rPr>
              <a:t>KV-Cache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473" y="3125851"/>
            <a:ext cx="1668780" cy="9385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30" dirty="0">
                <a:latin typeface="Tahoma"/>
                <a:cs typeface="Tahoma"/>
              </a:rPr>
              <a:t>Motivation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45" dirty="0">
                <a:latin typeface="Tahoma"/>
                <a:cs typeface="Tahoma"/>
              </a:rPr>
              <a:t>How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</a:t>
            </a:r>
            <a:r>
              <a:rPr sz="1200" spc="30" dirty="0">
                <a:latin typeface="Tahoma"/>
                <a:cs typeface="Tahoma"/>
              </a:rPr>
              <a:t>or</a:t>
            </a:r>
            <a:r>
              <a:rPr sz="1200" spc="15" dirty="0">
                <a:latin typeface="Tahoma"/>
                <a:cs typeface="Tahoma"/>
              </a:rPr>
              <a:t>k</a:t>
            </a:r>
            <a:r>
              <a:rPr sz="1200" spc="-5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-45" dirty="0">
                <a:latin typeface="Tahoma"/>
                <a:cs typeface="Tahoma"/>
              </a:rPr>
              <a:t>R</a:t>
            </a:r>
            <a:r>
              <a:rPr sz="1200" spc="75" dirty="0">
                <a:latin typeface="Tahoma"/>
                <a:cs typeface="Tahoma"/>
              </a:rPr>
              <a:t>o</a:t>
            </a:r>
            <a:r>
              <a:rPr sz="1200" spc="25" dirty="0">
                <a:latin typeface="Tahoma"/>
                <a:cs typeface="Tahoma"/>
              </a:rPr>
              <a:t>l</a:t>
            </a:r>
            <a:r>
              <a:rPr sz="1200" spc="15" dirty="0">
                <a:latin typeface="Tahoma"/>
                <a:cs typeface="Tahoma"/>
              </a:rPr>
              <a:t>li</a:t>
            </a:r>
            <a:r>
              <a:rPr sz="1200" spc="40" dirty="0">
                <a:latin typeface="Tahoma"/>
                <a:cs typeface="Tahoma"/>
              </a:rPr>
              <a:t>n</a:t>
            </a:r>
            <a:r>
              <a:rPr sz="1200" spc="90" dirty="0">
                <a:latin typeface="Tahoma"/>
                <a:cs typeface="Tahoma"/>
              </a:rPr>
              <a:t>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B</a:t>
            </a:r>
            <a:r>
              <a:rPr sz="1200" spc="-5" dirty="0">
                <a:latin typeface="Tahoma"/>
                <a:cs typeface="Tahoma"/>
              </a:rPr>
              <a:t>u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25" dirty="0">
                <a:latin typeface="Tahoma"/>
                <a:cs typeface="Tahoma"/>
              </a:rPr>
              <a:t>er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14" dirty="0">
                <a:latin typeface="Tahoma"/>
                <a:cs typeface="Tahoma"/>
              </a:rPr>
              <a:t>C</a:t>
            </a:r>
            <a:r>
              <a:rPr sz="1200" spc="5" dirty="0">
                <a:latin typeface="Tahoma"/>
                <a:cs typeface="Tahoma"/>
              </a:rPr>
              <a:t>a</a:t>
            </a:r>
            <a:r>
              <a:rPr sz="1200" spc="30" dirty="0">
                <a:latin typeface="Tahoma"/>
                <a:cs typeface="Tahoma"/>
              </a:rPr>
              <a:t>c</a:t>
            </a:r>
            <a:r>
              <a:rPr sz="1200" spc="35" dirty="0">
                <a:latin typeface="Tahoma"/>
                <a:cs typeface="Tahoma"/>
              </a:rPr>
              <a:t>h</a:t>
            </a:r>
            <a:r>
              <a:rPr sz="1200" spc="50" dirty="0"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-30" dirty="0">
                <a:latin typeface="Tahoma"/>
                <a:cs typeface="Tahoma"/>
              </a:rPr>
              <a:t>Pr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60" dirty="0">
                <a:latin typeface="Tahoma"/>
                <a:cs typeface="Tahoma"/>
              </a:rPr>
              <a:t>-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25" dirty="0">
                <a:latin typeface="Tahoma"/>
                <a:cs typeface="Tahoma"/>
              </a:rPr>
              <a:t>ill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60" dirty="0">
                <a:latin typeface="Tahoma"/>
                <a:cs typeface="Tahoma"/>
              </a:rPr>
              <a:t>n</a:t>
            </a:r>
            <a:r>
              <a:rPr sz="1200" spc="65" dirty="0">
                <a:latin typeface="Tahoma"/>
                <a:cs typeface="Tahoma"/>
              </a:rPr>
              <a:t>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c</a:t>
            </a:r>
            <a:r>
              <a:rPr sz="1200" spc="30" dirty="0">
                <a:latin typeface="Tahoma"/>
                <a:cs typeface="Tahoma"/>
              </a:rPr>
              <a:t>h</a:t>
            </a:r>
            <a:r>
              <a:rPr sz="1200" spc="20" dirty="0">
                <a:latin typeface="Tahoma"/>
                <a:cs typeface="Tahoma"/>
              </a:rPr>
              <a:t>unki</a:t>
            </a:r>
            <a:r>
              <a:rPr sz="1200" spc="25" dirty="0">
                <a:latin typeface="Tahoma"/>
                <a:cs typeface="Tahoma"/>
              </a:rPr>
              <a:t>n</a:t>
            </a:r>
            <a:r>
              <a:rPr sz="1200" spc="95" dirty="0">
                <a:latin typeface="Tahoma"/>
                <a:cs typeface="Tahoma"/>
              </a:rPr>
              <a:t>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8273" y="4036847"/>
            <a:ext cx="3956050" cy="15227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30" dirty="0">
                <a:latin typeface="Tahoma"/>
                <a:cs typeface="Tahoma"/>
              </a:rPr>
              <a:t>Sparse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Mixture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of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Experts</a:t>
            </a:r>
            <a:endParaRPr sz="16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114" dirty="0">
                <a:latin typeface="Tahoma"/>
                <a:cs typeface="Tahoma"/>
              </a:rPr>
              <a:t>Mode</a:t>
            </a:r>
            <a:r>
              <a:rPr sz="1600" spc="45" dirty="0">
                <a:latin typeface="Tahoma"/>
                <a:cs typeface="Tahoma"/>
              </a:rPr>
              <a:t>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Sha</a:t>
            </a:r>
            <a:r>
              <a:rPr sz="1600" spc="-15" dirty="0">
                <a:latin typeface="Tahoma"/>
                <a:cs typeface="Tahoma"/>
              </a:rPr>
              <a:t>r</a:t>
            </a:r>
            <a:r>
              <a:rPr sz="1600" spc="75" dirty="0">
                <a:latin typeface="Tahoma"/>
                <a:cs typeface="Tahoma"/>
              </a:rPr>
              <a:t>ding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35" dirty="0">
                <a:latin typeface="Tahoma"/>
                <a:cs typeface="Tahoma"/>
              </a:rPr>
              <a:t>Pipeline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Parallelism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5" dirty="0">
                <a:latin typeface="Tahoma"/>
                <a:cs typeface="Tahoma"/>
              </a:rPr>
              <a:t>Understanding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the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Mistral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model’s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90" dirty="0">
                <a:latin typeface="Tahoma"/>
                <a:cs typeface="Tahoma"/>
              </a:rPr>
              <a:t>code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40" dirty="0">
                <a:latin typeface="Tahoma"/>
                <a:cs typeface="Tahoma"/>
              </a:rPr>
              <a:t>Bloc</a:t>
            </a:r>
            <a:r>
              <a:rPr sz="1200" spc="45" dirty="0">
                <a:latin typeface="Tahoma"/>
                <a:cs typeface="Tahoma"/>
              </a:rPr>
              <a:t>k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t</a:t>
            </a:r>
            <a:r>
              <a:rPr sz="1200" spc="20" dirty="0">
                <a:latin typeface="Tahoma"/>
                <a:cs typeface="Tahoma"/>
              </a:rPr>
              <a:t>tenti</a:t>
            </a:r>
            <a:r>
              <a:rPr sz="1200" spc="25" dirty="0">
                <a:latin typeface="Tahoma"/>
                <a:cs typeface="Tahoma"/>
              </a:rPr>
              <a:t>on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x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35" dirty="0">
                <a:latin typeface="Tahoma"/>
                <a:cs typeface="Tahoma"/>
              </a:rPr>
              <a:t>or</a:t>
            </a:r>
            <a:r>
              <a:rPr sz="1200" spc="55" dirty="0">
                <a:latin typeface="Tahoma"/>
                <a:cs typeface="Tahoma"/>
              </a:rPr>
              <a:t>m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766648"/>
            <a:ext cx="8228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40" dirty="0">
                <a:latin typeface="Microsoft Sans Serif"/>
                <a:cs typeface="Microsoft Sans Serif"/>
              </a:rPr>
              <a:t>N</a:t>
            </a:r>
            <a:r>
              <a:rPr b="0" spc="-370" dirty="0">
                <a:latin typeface="Microsoft Sans Serif"/>
                <a:cs typeface="Microsoft Sans Serif"/>
              </a:rPr>
              <a:t>e</a:t>
            </a:r>
            <a:r>
              <a:rPr b="0" spc="-15" dirty="0">
                <a:latin typeface="Microsoft Sans Serif"/>
                <a:cs typeface="Microsoft Sans Serif"/>
              </a:rPr>
              <a:t>xt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275" dirty="0">
                <a:latin typeface="Microsoft Sans Serif"/>
                <a:cs typeface="Microsoft Sans Serif"/>
              </a:rPr>
              <a:t>o</a:t>
            </a:r>
            <a:r>
              <a:rPr b="0" spc="-325" dirty="0">
                <a:latin typeface="Microsoft Sans Serif"/>
                <a:cs typeface="Microsoft Sans Serif"/>
              </a:rPr>
              <a:t>k</a:t>
            </a:r>
            <a:r>
              <a:rPr b="0" spc="-385" dirty="0">
                <a:latin typeface="Microsoft Sans Serif"/>
                <a:cs typeface="Microsoft Sans Serif"/>
              </a:rPr>
              <a:t>en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240" dirty="0">
                <a:latin typeface="Microsoft Sans Serif"/>
                <a:cs typeface="Microsoft Sans Serif"/>
              </a:rPr>
              <a:t>Predic</a:t>
            </a:r>
            <a:r>
              <a:rPr b="0" spc="-160" dirty="0">
                <a:latin typeface="Microsoft Sans Serif"/>
                <a:cs typeface="Microsoft Sans Serif"/>
              </a:rPr>
              <a:t>t</a:t>
            </a:r>
            <a:r>
              <a:rPr b="0" spc="-240" dirty="0">
                <a:latin typeface="Microsoft Sans Serif"/>
                <a:cs typeface="Microsoft Sans Serif"/>
              </a:rPr>
              <a:t>io</a:t>
            </a:r>
            <a:r>
              <a:rPr b="0" spc="-335" dirty="0">
                <a:latin typeface="Microsoft Sans Serif"/>
                <a:cs typeface="Microsoft Sans Serif"/>
              </a:rPr>
              <a:t>n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320" dirty="0">
                <a:latin typeface="Microsoft Sans Serif"/>
                <a:cs typeface="Microsoft Sans Serif"/>
              </a:rPr>
              <a:t>ask: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60" dirty="0">
                <a:latin typeface="Microsoft Sans Serif"/>
                <a:cs typeface="Microsoft Sans Serif"/>
              </a:rPr>
              <a:t>Inference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167" y="3332988"/>
            <a:ext cx="1828666" cy="21137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85110" y="2401951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4623" y="5521452"/>
            <a:ext cx="76200" cy="411480"/>
          </a:xfrm>
          <a:custGeom>
            <a:avLst/>
            <a:gdLst/>
            <a:ahLst/>
            <a:cxnLst/>
            <a:rect l="l" t="t" r="r" b="b"/>
            <a:pathLst>
              <a:path w="76200" h="411479">
                <a:moveTo>
                  <a:pt x="44450" y="63500"/>
                </a:moveTo>
                <a:lnTo>
                  <a:pt x="31750" y="63500"/>
                </a:lnTo>
                <a:lnTo>
                  <a:pt x="31750" y="410895"/>
                </a:lnTo>
                <a:lnTo>
                  <a:pt x="44450" y="410895"/>
                </a:lnTo>
                <a:lnTo>
                  <a:pt x="44450" y="63500"/>
                </a:lnTo>
                <a:close/>
              </a:path>
              <a:path w="76200" h="41147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1147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4440" y="2401951"/>
            <a:ext cx="518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3263" y="6083248"/>
            <a:ext cx="615950" cy="302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800" b="1" spc="-10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4440" y="6083248"/>
            <a:ext cx="615950" cy="302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30" dirty="0">
                <a:latin typeface="Tahoma"/>
                <a:cs typeface="Tahoma"/>
              </a:rPr>
              <a:t>[S</a:t>
            </a:r>
            <a:r>
              <a:rPr sz="1800" spc="55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S]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724" y="3621785"/>
            <a:ext cx="26327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Infe</a:t>
            </a:r>
            <a:r>
              <a:rPr sz="4800" spc="-15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4800" spc="155" dirty="0">
                <a:solidFill>
                  <a:srgbClr val="FF0000"/>
                </a:solidFill>
                <a:latin typeface="Tahoma"/>
                <a:cs typeface="Tahoma"/>
              </a:rPr>
              <a:t>ence  </a:t>
            </a: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4800" spc="-4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-3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4800" spc="-3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16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766648"/>
            <a:ext cx="8228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40" dirty="0">
                <a:latin typeface="Microsoft Sans Serif"/>
                <a:cs typeface="Microsoft Sans Serif"/>
              </a:rPr>
              <a:t>N</a:t>
            </a:r>
            <a:r>
              <a:rPr b="0" spc="-370" dirty="0">
                <a:latin typeface="Microsoft Sans Serif"/>
                <a:cs typeface="Microsoft Sans Serif"/>
              </a:rPr>
              <a:t>e</a:t>
            </a:r>
            <a:r>
              <a:rPr b="0" spc="-15" dirty="0">
                <a:latin typeface="Microsoft Sans Serif"/>
                <a:cs typeface="Microsoft Sans Serif"/>
              </a:rPr>
              <a:t>xt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275" dirty="0">
                <a:latin typeface="Microsoft Sans Serif"/>
                <a:cs typeface="Microsoft Sans Serif"/>
              </a:rPr>
              <a:t>o</a:t>
            </a:r>
            <a:r>
              <a:rPr b="0" spc="-325" dirty="0">
                <a:latin typeface="Microsoft Sans Serif"/>
                <a:cs typeface="Microsoft Sans Serif"/>
              </a:rPr>
              <a:t>k</a:t>
            </a:r>
            <a:r>
              <a:rPr b="0" spc="-385" dirty="0">
                <a:latin typeface="Microsoft Sans Serif"/>
                <a:cs typeface="Microsoft Sans Serif"/>
              </a:rPr>
              <a:t>en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240" dirty="0">
                <a:latin typeface="Microsoft Sans Serif"/>
                <a:cs typeface="Microsoft Sans Serif"/>
              </a:rPr>
              <a:t>Predic</a:t>
            </a:r>
            <a:r>
              <a:rPr b="0" spc="-160" dirty="0">
                <a:latin typeface="Microsoft Sans Serif"/>
                <a:cs typeface="Microsoft Sans Serif"/>
              </a:rPr>
              <a:t>t</a:t>
            </a:r>
            <a:r>
              <a:rPr b="0" spc="-240" dirty="0">
                <a:latin typeface="Microsoft Sans Serif"/>
                <a:cs typeface="Microsoft Sans Serif"/>
              </a:rPr>
              <a:t>io</a:t>
            </a:r>
            <a:r>
              <a:rPr b="0" spc="-335" dirty="0">
                <a:latin typeface="Microsoft Sans Serif"/>
                <a:cs typeface="Microsoft Sans Serif"/>
              </a:rPr>
              <a:t>n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320" dirty="0">
                <a:latin typeface="Microsoft Sans Serif"/>
                <a:cs typeface="Microsoft Sans Serif"/>
              </a:rPr>
              <a:t>ask: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60" dirty="0">
                <a:latin typeface="Microsoft Sans Serif"/>
                <a:cs typeface="Microsoft Sans Serif"/>
              </a:rPr>
              <a:t>Inference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167" y="3332988"/>
            <a:ext cx="1828666" cy="21137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85110" y="2401951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4623" y="5521452"/>
            <a:ext cx="76200" cy="411480"/>
          </a:xfrm>
          <a:custGeom>
            <a:avLst/>
            <a:gdLst/>
            <a:ahLst/>
            <a:cxnLst/>
            <a:rect l="l" t="t" r="r" b="b"/>
            <a:pathLst>
              <a:path w="76200" h="411479">
                <a:moveTo>
                  <a:pt x="44450" y="63500"/>
                </a:moveTo>
                <a:lnTo>
                  <a:pt x="31750" y="63500"/>
                </a:lnTo>
                <a:lnTo>
                  <a:pt x="31750" y="410895"/>
                </a:lnTo>
                <a:lnTo>
                  <a:pt x="44450" y="410895"/>
                </a:lnTo>
                <a:lnTo>
                  <a:pt x="44450" y="63500"/>
                </a:lnTo>
                <a:close/>
              </a:path>
              <a:path w="76200" h="41147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1147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4440" y="2401951"/>
            <a:ext cx="97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3263" y="6083248"/>
            <a:ext cx="615950" cy="302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800" b="1" spc="-10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4440" y="6083248"/>
            <a:ext cx="1163320" cy="302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30" dirty="0">
                <a:latin typeface="Tahoma"/>
                <a:cs typeface="Tahoma"/>
              </a:rPr>
              <a:t>[S</a:t>
            </a:r>
            <a:r>
              <a:rPr sz="1800" spc="55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S]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4618" y="6676267"/>
            <a:ext cx="266192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800" spc="45" dirty="0">
                <a:latin typeface="Tahoma"/>
                <a:cs typeface="Tahoma"/>
              </a:rPr>
              <a:t>U</a:t>
            </a:r>
            <a:r>
              <a:rPr sz="800" spc="15" dirty="0">
                <a:latin typeface="Tahoma"/>
                <a:cs typeface="Tahoma"/>
              </a:rPr>
              <a:t>mar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J</a:t>
            </a:r>
            <a:r>
              <a:rPr sz="800" spc="40" dirty="0">
                <a:latin typeface="Tahoma"/>
                <a:cs typeface="Tahoma"/>
              </a:rPr>
              <a:t>a</a:t>
            </a:r>
            <a:r>
              <a:rPr sz="800" spc="25" dirty="0">
                <a:latin typeface="Tahoma"/>
                <a:cs typeface="Tahoma"/>
              </a:rPr>
              <a:t>mil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120" dirty="0">
                <a:latin typeface="Tahoma"/>
                <a:cs typeface="Tahoma"/>
              </a:rPr>
              <a:t>–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p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://</a:t>
            </a:r>
            <a:r>
              <a:rPr sz="800" u="sng" spc="6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g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i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u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b</a:t>
            </a:r>
            <a:r>
              <a:rPr sz="800" u="sng" spc="-4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.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com/hkp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j/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mi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800" u="sng" spc="-1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</a:t>
            </a:r>
            <a:r>
              <a:rPr sz="8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no</a:t>
            </a:r>
            <a:r>
              <a:rPr sz="80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724" y="3621785"/>
            <a:ext cx="26327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Infe</a:t>
            </a:r>
            <a:r>
              <a:rPr sz="4800" spc="-15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4800" spc="155" dirty="0">
                <a:solidFill>
                  <a:srgbClr val="FF0000"/>
                </a:solidFill>
                <a:latin typeface="Tahoma"/>
                <a:cs typeface="Tahoma"/>
              </a:rPr>
              <a:t>ence  </a:t>
            </a: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4800" spc="-4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-3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4800" spc="-3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16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766648"/>
            <a:ext cx="8228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40" dirty="0">
                <a:latin typeface="Microsoft Sans Serif"/>
                <a:cs typeface="Microsoft Sans Serif"/>
              </a:rPr>
              <a:t>N</a:t>
            </a:r>
            <a:r>
              <a:rPr b="0" spc="-370" dirty="0">
                <a:latin typeface="Microsoft Sans Serif"/>
                <a:cs typeface="Microsoft Sans Serif"/>
              </a:rPr>
              <a:t>e</a:t>
            </a:r>
            <a:r>
              <a:rPr b="0" spc="-15" dirty="0">
                <a:latin typeface="Microsoft Sans Serif"/>
                <a:cs typeface="Microsoft Sans Serif"/>
              </a:rPr>
              <a:t>xt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275" dirty="0">
                <a:latin typeface="Microsoft Sans Serif"/>
                <a:cs typeface="Microsoft Sans Serif"/>
              </a:rPr>
              <a:t>o</a:t>
            </a:r>
            <a:r>
              <a:rPr b="0" spc="-325" dirty="0">
                <a:latin typeface="Microsoft Sans Serif"/>
                <a:cs typeface="Microsoft Sans Serif"/>
              </a:rPr>
              <a:t>k</a:t>
            </a:r>
            <a:r>
              <a:rPr b="0" spc="-385" dirty="0">
                <a:latin typeface="Microsoft Sans Serif"/>
                <a:cs typeface="Microsoft Sans Serif"/>
              </a:rPr>
              <a:t>en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240" dirty="0">
                <a:latin typeface="Microsoft Sans Serif"/>
                <a:cs typeface="Microsoft Sans Serif"/>
              </a:rPr>
              <a:t>Predic</a:t>
            </a:r>
            <a:r>
              <a:rPr b="0" spc="-160" dirty="0">
                <a:latin typeface="Microsoft Sans Serif"/>
                <a:cs typeface="Microsoft Sans Serif"/>
              </a:rPr>
              <a:t>t</a:t>
            </a:r>
            <a:r>
              <a:rPr b="0" spc="-240" dirty="0">
                <a:latin typeface="Microsoft Sans Serif"/>
                <a:cs typeface="Microsoft Sans Serif"/>
              </a:rPr>
              <a:t>io</a:t>
            </a:r>
            <a:r>
              <a:rPr b="0" spc="-335" dirty="0">
                <a:latin typeface="Microsoft Sans Serif"/>
                <a:cs typeface="Microsoft Sans Serif"/>
              </a:rPr>
              <a:t>n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320" dirty="0">
                <a:latin typeface="Microsoft Sans Serif"/>
                <a:cs typeface="Microsoft Sans Serif"/>
              </a:rPr>
              <a:t>ask: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60" dirty="0">
                <a:latin typeface="Microsoft Sans Serif"/>
                <a:cs typeface="Microsoft Sans Serif"/>
              </a:rPr>
              <a:t>Inference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167" y="3332988"/>
            <a:ext cx="1828666" cy="21137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85110" y="2401951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4623" y="5521452"/>
            <a:ext cx="76200" cy="411480"/>
          </a:xfrm>
          <a:custGeom>
            <a:avLst/>
            <a:gdLst/>
            <a:ahLst/>
            <a:cxnLst/>
            <a:rect l="l" t="t" r="r" b="b"/>
            <a:pathLst>
              <a:path w="76200" h="411479">
                <a:moveTo>
                  <a:pt x="44450" y="63500"/>
                </a:moveTo>
                <a:lnTo>
                  <a:pt x="31750" y="63500"/>
                </a:lnTo>
                <a:lnTo>
                  <a:pt x="31750" y="410895"/>
                </a:lnTo>
                <a:lnTo>
                  <a:pt x="44450" y="410895"/>
                </a:lnTo>
                <a:lnTo>
                  <a:pt x="44450" y="63500"/>
                </a:lnTo>
                <a:close/>
              </a:path>
              <a:path w="76200" h="41147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1147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4440" y="2401951"/>
            <a:ext cx="140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can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3263" y="6083248"/>
            <a:ext cx="615950" cy="302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800" b="1" spc="-10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4440" y="6083248"/>
            <a:ext cx="1619250" cy="302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30" dirty="0">
                <a:latin typeface="Tahoma"/>
                <a:cs typeface="Tahoma"/>
              </a:rPr>
              <a:t>[S</a:t>
            </a:r>
            <a:r>
              <a:rPr sz="1800" spc="55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S]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4618" y="6676267"/>
            <a:ext cx="266192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800" spc="45" dirty="0">
                <a:latin typeface="Tahoma"/>
                <a:cs typeface="Tahoma"/>
              </a:rPr>
              <a:t>U</a:t>
            </a:r>
            <a:r>
              <a:rPr sz="800" spc="15" dirty="0">
                <a:latin typeface="Tahoma"/>
                <a:cs typeface="Tahoma"/>
              </a:rPr>
              <a:t>mar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J</a:t>
            </a:r>
            <a:r>
              <a:rPr sz="800" spc="40" dirty="0">
                <a:latin typeface="Tahoma"/>
                <a:cs typeface="Tahoma"/>
              </a:rPr>
              <a:t>a</a:t>
            </a:r>
            <a:r>
              <a:rPr sz="800" spc="25" dirty="0">
                <a:latin typeface="Tahoma"/>
                <a:cs typeface="Tahoma"/>
              </a:rPr>
              <a:t>mil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120" dirty="0">
                <a:latin typeface="Tahoma"/>
                <a:cs typeface="Tahoma"/>
              </a:rPr>
              <a:t>–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p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://</a:t>
            </a:r>
            <a:r>
              <a:rPr sz="800" u="sng" spc="6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g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i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u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b</a:t>
            </a:r>
            <a:r>
              <a:rPr sz="800" u="sng" spc="-4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.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com/hkp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j/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mi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800" u="sng" spc="-1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</a:t>
            </a:r>
            <a:r>
              <a:rPr sz="8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no</a:t>
            </a:r>
            <a:r>
              <a:rPr sz="80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724" y="3621785"/>
            <a:ext cx="26327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Infe</a:t>
            </a:r>
            <a:r>
              <a:rPr sz="4800" spc="-15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4800" spc="155" dirty="0">
                <a:solidFill>
                  <a:srgbClr val="FF0000"/>
                </a:solidFill>
                <a:latin typeface="Tahoma"/>
                <a:cs typeface="Tahoma"/>
              </a:rPr>
              <a:t>ence  </a:t>
            </a: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4800" spc="-4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-3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4800" spc="-3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16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766648"/>
            <a:ext cx="8228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40" dirty="0">
                <a:latin typeface="Microsoft Sans Serif"/>
                <a:cs typeface="Microsoft Sans Serif"/>
              </a:rPr>
              <a:t>N</a:t>
            </a:r>
            <a:r>
              <a:rPr b="0" spc="-370" dirty="0">
                <a:latin typeface="Microsoft Sans Serif"/>
                <a:cs typeface="Microsoft Sans Serif"/>
              </a:rPr>
              <a:t>e</a:t>
            </a:r>
            <a:r>
              <a:rPr b="0" spc="-15" dirty="0">
                <a:latin typeface="Microsoft Sans Serif"/>
                <a:cs typeface="Microsoft Sans Serif"/>
              </a:rPr>
              <a:t>xt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275" dirty="0">
                <a:latin typeface="Microsoft Sans Serif"/>
                <a:cs typeface="Microsoft Sans Serif"/>
              </a:rPr>
              <a:t>o</a:t>
            </a:r>
            <a:r>
              <a:rPr b="0" spc="-325" dirty="0">
                <a:latin typeface="Microsoft Sans Serif"/>
                <a:cs typeface="Microsoft Sans Serif"/>
              </a:rPr>
              <a:t>k</a:t>
            </a:r>
            <a:r>
              <a:rPr b="0" spc="-385" dirty="0">
                <a:latin typeface="Microsoft Sans Serif"/>
                <a:cs typeface="Microsoft Sans Serif"/>
              </a:rPr>
              <a:t>en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240" dirty="0">
                <a:latin typeface="Microsoft Sans Serif"/>
                <a:cs typeface="Microsoft Sans Serif"/>
              </a:rPr>
              <a:t>Predic</a:t>
            </a:r>
            <a:r>
              <a:rPr b="0" spc="-160" dirty="0">
                <a:latin typeface="Microsoft Sans Serif"/>
                <a:cs typeface="Microsoft Sans Serif"/>
              </a:rPr>
              <a:t>t</a:t>
            </a:r>
            <a:r>
              <a:rPr b="0" spc="-240" dirty="0">
                <a:latin typeface="Microsoft Sans Serif"/>
                <a:cs typeface="Microsoft Sans Serif"/>
              </a:rPr>
              <a:t>io</a:t>
            </a:r>
            <a:r>
              <a:rPr b="0" spc="-335" dirty="0">
                <a:latin typeface="Microsoft Sans Serif"/>
                <a:cs typeface="Microsoft Sans Serif"/>
              </a:rPr>
              <a:t>n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320" dirty="0">
                <a:latin typeface="Microsoft Sans Serif"/>
                <a:cs typeface="Microsoft Sans Serif"/>
              </a:rPr>
              <a:t>ask: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60" dirty="0">
                <a:latin typeface="Microsoft Sans Serif"/>
                <a:cs typeface="Microsoft Sans Serif"/>
              </a:rPr>
              <a:t>Inference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167" y="3332988"/>
            <a:ext cx="1828666" cy="21137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85110" y="2401951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4623" y="5521452"/>
            <a:ext cx="76200" cy="411480"/>
          </a:xfrm>
          <a:custGeom>
            <a:avLst/>
            <a:gdLst/>
            <a:ahLst/>
            <a:cxnLst/>
            <a:rect l="l" t="t" r="r" b="b"/>
            <a:pathLst>
              <a:path w="76200" h="411479">
                <a:moveTo>
                  <a:pt x="44450" y="63500"/>
                </a:moveTo>
                <a:lnTo>
                  <a:pt x="31750" y="63500"/>
                </a:lnTo>
                <a:lnTo>
                  <a:pt x="31750" y="410895"/>
                </a:lnTo>
                <a:lnTo>
                  <a:pt x="44450" y="410895"/>
                </a:lnTo>
                <a:lnTo>
                  <a:pt x="44450" y="63500"/>
                </a:lnTo>
                <a:close/>
              </a:path>
              <a:path w="76200" h="41147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1147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4440" y="2401951"/>
            <a:ext cx="2195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Tahoma"/>
                <a:cs typeface="Tahoma"/>
              </a:rPr>
              <a:t>Love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that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can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quickly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3263" y="6083248"/>
            <a:ext cx="615950" cy="302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800" b="1" spc="-10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4440" y="6083248"/>
            <a:ext cx="2045970" cy="302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30" dirty="0">
                <a:latin typeface="Tahoma"/>
                <a:cs typeface="Tahoma"/>
              </a:rPr>
              <a:t>[S</a:t>
            </a:r>
            <a:r>
              <a:rPr sz="1800" spc="55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S]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can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4618" y="6676267"/>
            <a:ext cx="266192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800" spc="45" dirty="0">
                <a:latin typeface="Tahoma"/>
                <a:cs typeface="Tahoma"/>
              </a:rPr>
              <a:t>U</a:t>
            </a:r>
            <a:r>
              <a:rPr sz="800" spc="15" dirty="0">
                <a:latin typeface="Tahoma"/>
                <a:cs typeface="Tahoma"/>
              </a:rPr>
              <a:t>mar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J</a:t>
            </a:r>
            <a:r>
              <a:rPr sz="800" spc="40" dirty="0">
                <a:latin typeface="Tahoma"/>
                <a:cs typeface="Tahoma"/>
              </a:rPr>
              <a:t>a</a:t>
            </a:r>
            <a:r>
              <a:rPr sz="800" spc="25" dirty="0">
                <a:latin typeface="Tahoma"/>
                <a:cs typeface="Tahoma"/>
              </a:rPr>
              <a:t>mil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120" dirty="0">
                <a:latin typeface="Tahoma"/>
                <a:cs typeface="Tahoma"/>
              </a:rPr>
              <a:t>–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p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://</a:t>
            </a:r>
            <a:r>
              <a:rPr sz="800" u="sng" spc="6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g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i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u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b</a:t>
            </a:r>
            <a:r>
              <a:rPr sz="800" u="sng" spc="-4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.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com/hkp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j/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mi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800" u="sng" spc="-1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</a:t>
            </a:r>
            <a:r>
              <a:rPr sz="8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no</a:t>
            </a:r>
            <a:r>
              <a:rPr sz="80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724" y="3621785"/>
            <a:ext cx="26327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Infe</a:t>
            </a:r>
            <a:r>
              <a:rPr sz="4800" spc="-15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4800" spc="155" dirty="0">
                <a:solidFill>
                  <a:srgbClr val="FF0000"/>
                </a:solidFill>
                <a:latin typeface="Tahoma"/>
                <a:cs typeface="Tahoma"/>
              </a:rPr>
              <a:t>ence  </a:t>
            </a: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4800" spc="-4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-3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4800" spc="-3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16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766648"/>
            <a:ext cx="8228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40" dirty="0">
                <a:latin typeface="Microsoft Sans Serif"/>
                <a:cs typeface="Microsoft Sans Serif"/>
              </a:rPr>
              <a:t>N</a:t>
            </a:r>
            <a:r>
              <a:rPr b="0" spc="-370" dirty="0">
                <a:latin typeface="Microsoft Sans Serif"/>
                <a:cs typeface="Microsoft Sans Serif"/>
              </a:rPr>
              <a:t>e</a:t>
            </a:r>
            <a:r>
              <a:rPr b="0" spc="-15" dirty="0">
                <a:latin typeface="Microsoft Sans Serif"/>
                <a:cs typeface="Microsoft Sans Serif"/>
              </a:rPr>
              <a:t>xt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275" dirty="0">
                <a:latin typeface="Microsoft Sans Serif"/>
                <a:cs typeface="Microsoft Sans Serif"/>
              </a:rPr>
              <a:t>o</a:t>
            </a:r>
            <a:r>
              <a:rPr b="0" spc="-325" dirty="0">
                <a:latin typeface="Microsoft Sans Serif"/>
                <a:cs typeface="Microsoft Sans Serif"/>
              </a:rPr>
              <a:t>k</a:t>
            </a:r>
            <a:r>
              <a:rPr b="0" spc="-385" dirty="0">
                <a:latin typeface="Microsoft Sans Serif"/>
                <a:cs typeface="Microsoft Sans Serif"/>
              </a:rPr>
              <a:t>en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240" dirty="0">
                <a:latin typeface="Microsoft Sans Serif"/>
                <a:cs typeface="Microsoft Sans Serif"/>
              </a:rPr>
              <a:t>Predic</a:t>
            </a:r>
            <a:r>
              <a:rPr b="0" spc="-160" dirty="0">
                <a:latin typeface="Microsoft Sans Serif"/>
                <a:cs typeface="Microsoft Sans Serif"/>
              </a:rPr>
              <a:t>t</a:t>
            </a:r>
            <a:r>
              <a:rPr b="0" spc="-240" dirty="0">
                <a:latin typeface="Microsoft Sans Serif"/>
                <a:cs typeface="Microsoft Sans Serif"/>
              </a:rPr>
              <a:t>io</a:t>
            </a:r>
            <a:r>
              <a:rPr b="0" spc="-335" dirty="0">
                <a:latin typeface="Microsoft Sans Serif"/>
                <a:cs typeface="Microsoft Sans Serif"/>
              </a:rPr>
              <a:t>n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320" dirty="0">
                <a:latin typeface="Microsoft Sans Serif"/>
                <a:cs typeface="Microsoft Sans Serif"/>
              </a:rPr>
              <a:t>ask: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60" dirty="0">
                <a:latin typeface="Microsoft Sans Serif"/>
                <a:cs typeface="Microsoft Sans Serif"/>
              </a:rPr>
              <a:t>Inference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167" y="3332988"/>
            <a:ext cx="1828666" cy="21137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85110" y="2401951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4623" y="5521452"/>
            <a:ext cx="76200" cy="411480"/>
          </a:xfrm>
          <a:custGeom>
            <a:avLst/>
            <a:gdLst/>
            <a:ahLst/>
            <a:cxnLst/>
            <a:rect l="l" t="t" r="r" b="b"/>
            <a:pathLst>
              <a:path w="76200" h="411479">
                <a:moveTo>
                  <a:pt x="44450" y="63500"/>
                </a:moveTo>
                <a:lnTo>
                  <a:pt x="31750" y="63500"/>
                </a:lnTo>
                <a:lnTo>
                  <a:pt x="31750" y="410895"/>
                </a:lnTo>
                <a:lnTo>
                  <a:pt x="44450" y="410895"/>
                </a:lnTo>
                <a:lnTo>
                  <a:pt x="44450" y="63500"/>
                </a:lnTo>
                <a:close/>
              </a:path>
              <a:path w="76200" h="41147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1147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4440" y="2401951"/>
            <a:ext cx="2772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can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quickly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s</a:t>
            </a:r>
            <a:r>
              <a:rPr sz="1800" spc="45" dirty="0">
                <a:latin typeface="Tahoma"/>
                <a:cs typeface="Tahoma"/>
              </a:rPr>
              <a:t>e</a:t>
            </a:r>
            <a:r>
              <a:rPr sz="1800" spc="35" dirty="0">
                <a:latin typeface="Tahoma"/>
                <a:cs typeface="Tahoma"/>
              </a:rPr>
              <a:t>ize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3263" y="6083248"/>
            <a:ext cx="615950" cy="302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800" b="1" spc="-10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4440" y="6083248"/>
            <a:ext cx="2839720" cy="302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30" dirty="0">
                <a:latin typeface="Tahoma"/>
                <a:cs typeface="Tahoma"/>
              </a:rPr>
              <a:t>[S</a:t>
            </a:r>
            <a:r>
              <a:rPr sz="1800" spc="55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S]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can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quickly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4618" y="6676267"/>
            <a:ext cx="266192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800" spc="45" dirty="0">
                <a:latin typeface="Tahoma"/>
                <a:cs typeface="Tahoma"/>
              </a:rPr>
              <a:t>U</a:t>
            </a:r>
            <a:r>
              <a:rPr sz="800" spc="15" dirty="0">
                <a:latin typeface="Tahoma"/>
                <a:cs typeface="Tahoma"/>
              </a:rPr>
              <a:t>mar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J</a:t>
            </a:r>
            <a:r>
              <a:rPr sz="800" spc="40" dirty="0">
                <a:latin typeface="Tahoma"/>
                <a:cs typeface="Tahoma"/>
              </a:rPr>
              <a:t>a</a:t>
            </a:r>
            <a:r>
              <a:rPr sz="800" spc="25" dirty="0">
                <a:latin typeface="Tahoma"/>
                <a:cs typeface="Tahoma"/>
              </a:rPr>
              <a:t>mil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120" dirty="0">
                <a:latin typeface="Tahoma"/>
                <a:cs typeface="Tahoma"/>
              </a:rPr>
              <a:t>–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p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://</a:t>
            </a:r>
            <a:r>
              <a:rPr sz="800" u="sng" spc="6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g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i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u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b</a:t>
            </a:r>
            <a:r>
              <a:rPr sz="800" u="sng" spc="-4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.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com/hkp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j/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mi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800" u="sng" spc="-1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</a:t>
            </a:r>
            <a:r>
              <a:rPr sz="8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no</a:t>
            </a:r>
            <a:r>
              <a:rPr sz="80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724" y="3621785"/>
            <a:ext cx="26327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Infe</a:t>
            </a:r>
            <a:r>
              <a:rPr sz="4800" spc="-15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4800" spc="155" dirty="0">
                <a:solidFill>
                  <a:srgbClr val="FF0000"/>
                </a:solidFill>
                <a:latin typeface="Tahoma"/>
                <a:cs typeface="Tahoma"/>
              </a:rPr>
              <a:t>ence  </a:t>
            </a: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4800" spc="-4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-3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4800" spc="-3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16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766648"/>
            <a:ext cx="8228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40" dirty="0">
                <a:latin typeface="Microsoft Sans Serif"/>
                <a:cs typeface="Microsoft Sans Serif"/>
              </a:rPr>
              <a:t>N</a:t>
            </a:r>
            <a:r>
              <a:rPr b="0" spc="-370" dirty="0">
                <a:latin typeface="Microsoft Sans Serif"/>
                <a:cs typeface="Microsoft Sans Serif"/>
              </a:rPr>
              <a:t>e</a:t>
            </a:r>
            <a:r>
              <a:rPr b="0" spc="-15" dirty="0">
                <a:latin typeface="Microsoft Sans Serif"/>
                <a:cs typeface="Microsoft Sans Serif"/>
              </a:rPr>
              <a:t>xt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275" dirty="0">
                <a:latin typeface="Microsoft Sans Serif"/>
                <a:cs typeface="Microsoft Sans Serif"/>
              </a:rPr>
              <a:t>o</a:t>
            </a:r>
            <a:r>
              <a:rPr b="0" spc="-325" dirty="0">
                <a:latin typeface="Microsoft Sans Serif"/>
                <a:cs typeface="Microsoft Sans Serif"/>
              </a:rPr>
              <a:t>k</a:t>
            </a:r>
            <a:r>
              <a:rPr b="0" spc="-385" dirty="0">
                <a:latin typeface="Microsoft Sans Serif"/>
                <a:cs typeface="Microsoft Sans Serif"/>
              </a:rPr>
              <a:t>en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240" dirty="0">
                <a:latin typeface="Microsoft Sans Serif"/>
                <a:cs typeface="Microsoft Sans Serif"/>
              </a:rPr>
              <a:t>Predic</a:t>
            </a:r>
            <a:r>
              <a:rPr b="0" spc="-160" dirty="0">
                <a:latin typeface="Microsoft Sans Serif"/>
                <a:cs typeface="Microsoft Sans Serif"/>
              </a:rPr>
              <a:t>t</a:t>
            </a:r>
            <a:r>
              <a:rPr b="0" spc="-240" dirty="0">
                <a:latin typeface="Microsoft Sans Serif"/>
                <a:cs typeface="Microsoft Sans Serif"/>
              </a:rPr>
              <a:t>io</a:t>
            </a:r>
            <a:r>
              <a:rPr b="0" spc="-335" dirty="0">
                <a:latin typeface="Microsoft Sans Serif"/>
                <a:cs typeface="Microsoft Sans Serif"/>
              </a:rPr>
              <a:t>n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320" dirty="0">
                <a:latin typeface="Microsoft Sans Serif"/>
                <a:cs typeface="Microsoft Sans Serif"/>
              </a:rPr>
              <a:t>ask: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60" dirty="0">
                <a:latin typeface="Microsoft Sans Serif"/>
                <a:cs typeface="Microsoft Sans Serif"/>
              </a:rPr>
              <a:t>Inference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167" y="3332988"/>
            <a:ext cx="1828666" cy="21137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85110" y="2401951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4623" y="5521452"/>
            <a:ext cx="76200" cy="411480"/>
          </a:xfrm>
          <a:custGeom>
            <a:avLst/>
            <a:gdLst/>
            <a:ahLst/>
            <a:cxnLst/>
            <a:rect l="l" t="t" r="r" b="b"/>
            <a:pathLst>
              <a:path w="76200" h="411479">
                <a:moveTo>
                  <a:pt x="44450" y="63500"/>
                </a:moveTo>
                <a:lnTo>
                  <a:pt x="31750" y="63500"/>
                </a:lnTo>
                <a:lnTo>
                  <a:pt x="31750" y="410895"/>
                </a:lnTo>
                <a:lnTo>
                  <a:pt x="44450" y="410895"/>
                </a:lnTo>
                <a:lnTo>
                  <a:pt x="44450" y="63500"/>
                </a:lnTo>
                <a:close/>
              </a:path>
              <a:path w="76200" h="41147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1147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4440" y="2401951"/>
            <a:ext cx="316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can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quickly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s</a:t>
            </a:r>
            <a:r>
              <a:rPr sz="1800" spc="45" dirty="0">
                <a:latin typeface="Tahoma"/>
                <a:cs typeface="Tahoma"/>
              </a:rPr>
              <a:t>e</a:t>
            </a:r>
            <a:r>
              <a:rPr sz="1800" spc="35" dirty="0">
                <a:latin typeface="Tahoma"/>
                <a:cs typeface="Tahoma"/>
              </a:rPr>
              <a:t>ize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the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3263" y="6083248"/>
            <a:ext cx="615950" cy="302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800" b="1" spc="-10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4440" y="6083248"/>
            <a:ext cx="3416935" cy="302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30" dirty="0">
                <a:latin typeface="Tahoma"/>
                <a:cs typeface="Tahoma"/>
              </a:rPr>
              <a:t>[S</a:t>
            </a:r>
            <a:r>
              <a:rPr sz="1800" spc="55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S]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can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quickly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s</a:t>
            </a:r>
            <a:r>
              <a:rPr sz="1800" spc="45" dirty="0">
                <a:latin typeface="Tahoma"/>
                <a:cs typeface="Tahoma"/>
              </a:rPr>
              <a:t>e</a:t>
            </a:r>
            <a:r>
              <a:rPr sz="1800" spc="35" dirty="0">
                <a:latin typeface="Tahoma"/>
                <a:cs typeface="Tahoma"/>
              </a:rPr>
              <a:t>ize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4618" y="6676267"/>
            <a:ext cx="266192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800" spc="45" dirty="0">
                <a:latin typeface="Tahoma"/>
                <a:cs typeface="Tahoma"/>
              </a:rPr>
              <a:t>U</a:t>
            </a:r>
            <a:r>
              <a:rPr sz="800" spc="15" dirty="0">
                <a:latin typeface="Tahoma"/>
                <a:cs typeface="Tahoma"/>
              </a:rPr>
              <a:t>mar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J</a:t>
            </a:r>
            <a:r>
              <a:rPr sz="800" spc="40" dirty="0">
                <a:latin typeface="Tahoma"/>
                <a:cs typeface="Tahoma"/>
              </a:rPr>
              <a:t>a</a:t>
            </a:r>
            <a:r>
              <a:rPr sz="800" spc="25" dirty="0">
                <a:latin typeface="Tahoma"/>
                <a:cs typeface="Tahoma"/>
              </a:rPr>
              <a:t>mil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120" dirty="0">
                <a:latin typeface="Tahoma"/>
                <a:cs typeface="Tahoma"/>
              </a:rPr>
              <a:t>–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p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://</a:t>
            </a:r>
            <a:r>
              <a:rPr sz="800" u="sng" spc="6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g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i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u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b</a:t>
            </a:r>
            <a:r>
              <a:rPr sz="800" u="sng" spc="-4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.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com/hkp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j/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mi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800" u="sng" spc="-1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</a:t>
            </a:r>
            <a:r>
              <a:rPr sz="8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no</a:t>
            </a:r>
            <a:r>
              <a:rPr sz="80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724" y="3621785"/>
            <a:ext cx="26327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Infe</a:t>
            </a:r>
            <a:r>
              <a:rPr sz="4800" spc="-15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4800" spc="155" dirty="0">
                <a:solidFill>
                  <a:srgbClr val="FF0000"/>
                </a:solidFill>
                <a:latin typeface="Tahoma"/>
                <a:cs typeface="Tahoma"/>
              </a:rPr>
              <a:t>ence  </a:t>
            </a: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4800" spc="-4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-3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4800" spc="-3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160" dirty="0">
                <a:solidFill>
                  <a:srgbClr val="FF0000"/>
                </a:solidFill>
                <a:latin typeface="Tahoma"/>
                <a:cs typeface="Tahoma"/>
              </a:rPr>
              <a:t>6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766648"/>
            <a:ext cx="8228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40" dirty="0">
                <a:latin typeface="Microsoft Sans Serif"/>
                <a:cs typeface="Microsoft Sans Serif"/>
              </a:rPr>
              <a:t>N</a:t>
            </a:r>
            <a:r>
              <a:rPr b="0" spc="-370" dirty="0">
                <a:latin typeface="Microsoft Sans Serif"/>
                <a:cs typeface="Microsoft Sans Serif"/>
              </a:rPr>
              <a:t>e</a:t>
            </a:r>
            <a:r>
              <a:rPr b="0" spc="-15" dirty="0">
                <a:latin typeface="Microsoft Sans Serif"/>
                <a:cs typeface="Microsoft Sans Serif"/>
              </a:rPr>
              <a:t>xt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275" dirty="0">
                <a:latin typeface="Microsoft Sans Serif"/>
                <a:cs typeface="Microsoft Sans Serif"/>
              </a:rPr>
              <a:t>o</a:t>
            </a:r>
            <a:r>
              <a:rPr b="0" spc="-325" dirty="0">
                <a:latin typeface="Microsoft Sans Serif"/>
                <a:cs typeface="Microsoft Sans Serif"/>
              </a:rPr>
              <a:t>k</a:t>
            </a:r>
            <a:r>
              <a:rPr b="0" spc="-385" dirty="0">
                <a:latin typeface="Microsoft Sans Serif"/>
                <a:cs typeface="Microsoft Sans Serif"/>
              </a:rPr>
              <a:t>en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240" dirty="0">
                <a:latin typeface="Microsoft Sans Serif"/>
                <a:cs typeface="Microsoft Sans Serif"/>
              </a:rPr>
              <a:t>Predic</a:t>
            </a:r>
            <a:r>
              <a:rPr b="0" spc="-160" dirty="0">
                <a:latin typeface="Microsoft Sans Serif"/>
                <a:cs typeface="Microsoft Sans Serif"/>
              </a:rPr>
              <a:t>t</a:t>
            </a:r>
            <a:r>
              <a:rPr b="0" spc="-240" dirty="0">
                <a:latin typeface="Microsoft Sans Serif"/>
                <a:cs typeface="Microsoft Sans Serif"/>
              </a:rPr>
              <a:t>io</a:t>
            </a:r>
            <a:r>
              <a:rPr b="0" spc="-335" dirty="0">
                <a:latin typeface="Microsoft Sans Serif"/>
                <a:cs typeface="Microsoft Sans Serif"/>
              </a:rPr>
              <a:t>n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320" dirty="0">
                <a:latin typeface="Microsoft Sans Serif"/>
                <a:cs typeface="Microsoft Sans Serif"/>
              </a:rPr>
              <a:t>ask: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60" dirty="0">
                <a:latin typeface="Microsoft Sans Serif"/>
                <a:cs typeface="Microsoft Sans Serif"/>
              </a:rPr>
              <a:t>Inference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167" y="3332988"/>
            <a:ext cx="1828666" cy="21137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85110" y="2401951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4623" y="5521452"/>
            <a:ext cx="76200" cy="411480"/>
          </a:xfrm>
          <a:custGeom>
            <a:avLst/>
            <a:gdLst/>
            <a:ahLst/>
            <a:cxnLst/>
            <a:rect l="l" t="t" r="r" b="b"/>
            <a:pathLst>
              <a:path w="76200" h="411479">
                <a:moveTo>
                  <a:pt x="44450" y="63500"/>
                </a:moveTo>
                <a:lnTo>
                  <a:pt x="31750" y="63500"/>
                </a:lnTo>
                <a:lnTo>
                  <a:pt x="31750" y="410895"/>
                </a:lnTo>
                <a:lnTo>
                  <a:pt x="44450" y="410895"/>
                </a:lnTo>
                <a:lnTo>
                  <a:pt x="44450" y="63500"/>
                </a:lnTo>
                <a:close/>
              </a:path>
              <a:path w="76200" h="41147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1147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4440" y="2401951"/>
            <a:ext cx="389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can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quickly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s</a:t>
            </a:r>
            <a:r>
              <a:rPr sz="1800" spc="45" dirty="0">
                <a:latin typeface="Tahoma"/>
                <a:cs typeface="Tahoma"/>
              </a:rPr>
              <a:t>e</a:t>
            </a:r>
            <a:r>
              <a:rPr sz="1800" spc="35" dirty="0">
                <a:latin typeface="Tahoma"/>
                <a:cs typeface="Tahoma"/>
              </a:rPr>
              <a:t>ize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the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gent</a:t>
            </a:r>
            <a:r>
              <a:rPr sz="1800" spc="30" dirty="0">
                <a:latin typeface="Tahoma"/>
                <a:cs typeface="Tahoma"/>
              </a:rPr>
              <a:t>l</a:t>
            </a:r>
            <a:r>
              <a:rPr sz="1800" spc="8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3263" y="6083248"/>
            <a:ext cx="615950" cy="302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800" b="1" spc="-10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4440" y="6083248"/>
            <a:ext cx="3808095" cy="302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30" dirty="0">
                <a:latin typeface="Tahoma"/>
                <a:cs typeface="Tahoma"/>
              </a:rPr>
              <a:t>[S</a:t>
            </a:r>
            <a:r>
              <a:rPr sz="1800" spc="55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S]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can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quickly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s</a:t>
            </a:r>
            <a:r>
              <a:rPr sz="1800" spc="45" dirty="0">
                <a:latin typeface="Tahoma"/>
                <a:cs typeface="Tahoma"/>
              </a:rPr>
              <a:t>e</a:t>
            </a:r>
            <a:r>
              <a:rPr sz="1800" spc="35" dirty="0">
                <a:latin typeface="Tahoma"/>
                <a:cs typeface="Tahoma"/>
              </a:rPr>
              <a:t>ize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the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4618" y="6676267"/>
            <a:ext cx="266192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800" spc="45" dirty="0">
                <a:latin typeface="Tahoma"/>
                <a:cs typeface="Tahoma"/>
              </a:rPr>
              <a:t>U</a:t>
            </a:r>
            <a:r>
              <a:rPr sz="800" spc="15" dirty="0">
                <a:latin typeface="Tahoma"/>
                <a:cs typeface="Tahoma"/>
              </a:rPr>
              <a:t>mar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J</a:t>
            </a:r>
            <a:r>
              <a:rPr sz="800" spc="40" dirty="0">
                <a:latin typeface="Tahoma"/>
                <a:cs typeface="Tahoma"/>
              </a:rPr>
              <a:t>a</a:t>
            </a:r>
            <a:r>
              <a:rPr sz="800" spc="25" dirty="0">
                <a:latin typeface="Tahoma"/>
                <a:cs typeface="Tahoma"/>
              </a:rPr>
              <a:t>mil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120" dirty="0">
                <a:latin typeface="Tahoma"/>
                <a:cs typeface="Tahoma"/>
              </a:rPr>
              <a:t>–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p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://</a:t>
            </a:r>
            <a:r>
              <a:rPr sz="800" u="sng" spc="6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g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i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u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b</a:t>
            </a:r>
            <a:r>
              <a:rPr sz="800" u="sng" spc="-4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.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com/hkp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j/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mi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800" u="sng" spc="-1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</a:t>
            </a:r>
            <a:r>
              <a:rPr sz="8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no</a:t>
            </a:r>
            <a:r>
              <a:rPr sz="80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724" y="3621785"/>
            <a:ext cx="26327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Infe</a:t>
            </a:r>
            <a:r>
              <a:rPr sz="4800" spc="-15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4800" spc="155" dirty="0">
                <a:solidFill>
                  <a:srgbClr val="FF0000"/>
                </a:solidFill>
                <a:latin typeface="Tahoma"/>
                <a:cs typeface="Tahoma"/>
              </a:rPr>
              <a:t>ence  </a:t>
            </a: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4800" spc="-4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-3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4800" spc="-3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160" dirty="0">
                <a:solidFill>
                  <a:srgbClr val="FF0000"/>
                </a:solidFill>
                <a:latin typeface="Tahoma"/>
                <a:cs typeface="Tahoma"/>
              </a:rPr>
              <a:t>7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766648"/>
            <a:ext cx="8228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40" dirty="0">
                <a:latin typeface="Microsoft Sans Serif"/>
                <a:cs typeface="Microsoft Sans Serif"/>
              </a:rPr>
              <a:t>N</a:t>
            </a:r>
            <a:r>
              <a:rPr b="0" spc="-370" dirty="0">
                <a:latin typeface="Microsoft Sans Serif"/>
                <a:cs typeface="Microsoft Sans Serif"/>
              </a:rPr>
              <a:t>e</a:t>
            </a:r>
            <a:r>
              <a:rPr b="0" spc="-15" dirty="0">
                <a:latin typeface="Microsoft Sans Serif"/>
                <a:cs typeface="Microsoft Sans Serif"/>
              </a:rPr>
              <a:t>xt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275" dirty="0">
                <a:latin typeface="Microsoft Sans Serif"/>
                <a:cs typeface="Microsoft Sans Serif"/>
              </a:rPr>
              <a:t>o</a:t>
            </a:r>
            <a:r>
              <a:rPr b="0" spc="-325" dirty="0">
                <a:latin typeface="Microsoft Sans Serif"/>
                <a:cs typeface="Microsoft Sans Serif"/>
              </a:rPr>
              <a:t>k</a:t>
            </a:r>
            <a:r>
              <a:rPr b="0" spc="-385" dirty="0">
                <a:latin typeface="Microsoft Sans Serif"/>
                <a:cs typeface="Microsoft Sans Serif"/>
              </a:rPr>
              <a:t>en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240" dirty="0">
                <a:latin typeface="Microsoft Sans Serif"/>
                <a:cs typeface="Microsoft Sans Serif"/>
              </a:rPr>
              <a:t>Predic</a:t>
            </a:r>
            <a:r>
              <a:rPr b="0" spc="-160" dirty="0">
                <a:latin typeface="Microsoft Sans Serif"/>
                <a:cs typeface="Microsoft Sans Serif"/>
              </a:rPr>
              <a:t>t</a:t>
            </a:r>
            <a:r>
              <a:rPr b="0" spc="-240" dirty="0">
                <a:latin typeface="Microsoft Sans Serif"/>
                <a:cs typeface="Microsoft Sans Serif"/>
              </a:rPr>
              <a:t>io</a:t>
            </a:r>
            <a:r>
              <a:rPr b="0" spc="-335" dirty="0">
                <a:latin typeface="Microsoft Sans Serif"/>
                <a:cs typeface="Microsoft Sans Serif"/>
              </a:rPr>
              <a:t>n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320" dirty="0">
                <a:latin typeface="Microsoft Sans Serif"/>
                <a:cs typeface="Microsoft Sans Serif"/>
              </a:rPr>
              <a:t>ask: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60" dirty="0">
                <a:latin typeface="Microsoft Sans Serif"/>
                <a:cs typeface="Microsoft Sans Serif"/>
              </a:rPr>
              <a:t>Inference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167" y="3332988"/>
            <a:ext cx="1828666" cy="21137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4440" y="6074765"/>
            <a:ext cx="4535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Tahoma"/>
                <a:cs typeface="Tahoma"/>
              </a:rPr>
              <a:t>[S</a:t>
            </a:r>
            <a:r>
              <a:rPr sz="1800" spc="55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S]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can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quickly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s</a:t>
            </a:r>
            <a:r>
              <a:rPr sz="1800" spc="45" dirty="0">
                <a:latin typeface="Tahoma"/>
                <a:cs typeface="Tahoma"/>
              </a:rPr>
              <a:t>e</a:t>
            </a:r>
            <a:r>
              <a:rPr sz="1800" spc="35" dirty="0">
                <a:latin typeface="Tahoma"/>
                <a:cs typeface="Tahoma"/>
              </a:rPr>
              <a:t>ize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the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gen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60" dirty="0">
                <a:latin typeface="Tahoma"/>
                <a:cs typeface="Tahoma"/>
              </a:rPr>
              <a:t>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5110" y="2401951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54623" y="5521452"/>
            <a:ext cx="76200" cy="411480"/>
          </a:xfrm>
          <a:custGeom>
            <a:avLst/>
            <a:gdLst/>
            <a:ahLst/>
            <a:cxnLst/>
            <a:rect l="l" t="t" r="r" b="b"/>
            <a:pathLst>
              <a:path w="76200" h="411479">
                <a:moveTo>
                  <a:pt x="44450" y="63500"/>
                </a:moveTo>
                <a:lnTo>
                  <a:pt x="31750" y="63500"/>
                </a:lnTo>
                <a:lnTo>
                  <a:pt x="31750" y="410895"/>
                </a:lnTo>
                <a:lnTo>
                  <a:pt x="44450" y="410895"/>
                </a:lnTo>
                <a:lnTo>
                  <a:pt x="44450" y="63500"/>
                </a:lnTo>
                <a:close/>
              </a:path>
              <a:path w="76200" h="41147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1147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93263" y="6074765"/>
            <a:ext cx="61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800" b="1" spc="-10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4618" y="6676267"/>
            <a:ext cx="266192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800" spc="45" dirty="0">
                <a:latin typeface="Tahoma"/>
                <a:cs typeface="Tahoma"/>
              </a:rPr>
              <a:t>U</a:t>
            </a:r>
            <a:r>
              <a:rPr sz="800" spc="15" dirty="0">
                <a:latin typeface="Tahoma"/>
                <a:cs typeface="Tahoma"/>
              </a:rPr>
              <a:t>mar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J</a:t>
            </a:r>
            <a:r>
              <a:rPr sz="800" spc="40" dirty="0">
                <a:latin typeface="Tahoma"/>
                <a:cs typeface="Tahoma"/>
              </a:rPr>
              <a:t>a</a:t>
            </a:r>
            <a:r>
              <a:rPr sz="800" spc="25" dirty="0">
                <a:latin typeface="Tahoma"/>
                <a:cs typeface="Tahoma"/>
              </a:rPr>
              <a:t>mil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120" dirty="0">
                <a:latin typeface="Tahoma"/>
                <a:cs typeface="Tahoma"/>
              </a:rPr>
              <a:t>–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p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://</a:t>
            </a:r>
            <a:r>
              <a:rPr sz="800" u="sng" spc="6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g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i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u</a:t>
            </a:r>
            <a:r>
              <a:rPr sz="800" u="sng" spc="7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b</a:t>
            </a:r>
            <a:r>
              <a:rPr sz="800" u="sng" spc="-4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.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com/hkp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j/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mi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800" u="sng" spc="-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800" u="sng" spc="-1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sz="800" u="sng" spc="1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m</a:t>
            </a:r>
            <a:r>
              <a:rPr sz="800" u="sng" spc="-4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sz="800" u="sng" spc="2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no</a:t>
            </a:r>
            <a:r>
              <a:rPr sz="800" u="sng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800" u="sng" spc="30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800" u="sng" spc="-5" dirty="0">
                <a:solidFill>
                  <a:srgbClr val="E40CBB"/>
                </a:solidFill>
                <a:uFill>
                  <a:solidFill>
                    <a:srgbClr val="E40CB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4440" y="2401951"/>
            <a:ext cx="448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can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quickly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s</a:t>
            </a:r>
            <a:r>
              <a:rPr sz="1800" spc="45" dirty="0">
                <a:latin typeface="Tahoma"/>
                <a:cs typeface="Tahoma"/>
              </a:rPr>
              <a:t>e</a:t>
            </a:r>
            <a:r>
              <a:rPr sz="1800" spc="35" dirty="0">
                <a:latin typeface="Tahoma"/>
                <a:cs typeface="Tahoma"/>
              </a:rPr>
              <a:t>ize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the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gent</a:t>
            </a:r>
            <a:r>
              <a:rPr sz="1800" spc="30" dirty="0">
                <a:latin typeface="Tahoma"/>
                <a:cs typeface="Tahoma"/>
              </a:rPr>
              <a:t>l</a:t>
            </a:r>
            <a:r>
              <a:rPr sz="1800" spc="80" dirty="0">
                <a:latin typeface="Tahoma"/>
                <a:cs typeface="Tahoma"/>
              </a:rPr>
              <a:t>e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h</a:t>
            </a:r>
            <a:r>
              <a:rPr sz="1800" spc="70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-35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724" y="3621785"/>
            <a:ext cx="26327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Infe</a:t>
            </a:r>
            <a:r>
              <a:rPr sz="4800" spc="-15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4800" spc="155" dirty="0">
                <a:solidFill>
                  <a:srgbClr val="FF0000"/>
                </a:solidFill>
                <a:latin typeface="Tahoma"/>
                <a:cs typeface="Tahoma"/>
              </a:rPr>
              <a:t>ence  </a:t>
            </a: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4800" spc="-4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-3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4800" spc="-3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160" dirty="0">
                <a:solidFill>
                  <a:srgbClr val="FF0000"/>
                </a:solidFill>
                <a:latin typeface="Tahoma"/>
                <a:cs typeface="Tahoma"/>
              </a:rPr>
              <a:t>8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766648"/>
            <a:ext cx="8228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40" dirty="0">
                <a:latin typeface="Microsoft Sans Serif"/>
                <a:cs typeface="Microsoft Sans Serif"/>
              </a:rPr>
              <a:t>N</a:t>
            </a:r>
            <a:r>
              <a:rPr b="0" spc="-370" dirty="0">
                <a:latin typeface="Microsoft Sans Serif"/>
                <a:cs typeface="Microsoft Sans Serif"/>
              </a:rPr>
              <a:t>e</a:t>
            </a:r>
            <a:r>
              <a:rPr b="0" spc="-15" dirty="0">
                <a:latin typeface="Microsoft Sans Serif"/>
                <a:cs typeface="Microsoft Sans Serif"/>
              </a:rPr>
              <a:t>xt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275" dirty="0">
                <a:latin typeface="Microsoft Sans Serif"/>
                <a:cs typeface="Microsoft Sans Serif"/>
              </a:rPr>
              <a:t>o</a:t>
            </a:r>
            <a:r>
              <a:rPr b="0" spc="-325" dirty="0">
                <a:latin typeface="Microsoft Sans Serif"/>
                <a:cs typeface="Microsoft Sans Serif"/>
              </a:rPr>
              <a:t>k</a:t>
            </a:r>
            <a:r>
              <a:rPr b="0" spc="-385" dirty="0">
                <a:latin typeface="Microsoft Sans Serif"/>
                <a:cs typeface="Microsoft Sans Serif"/>
              </a:rPr>
              <a:t>en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240" dirty="0">
                <a:latin typeface="Microsoft Sans Serif"/>
                <a:cs typeface="Microsoft Sans Serif"/>
              </a:rPr>
              <a:t>Predic</a:t>
            </a:r>
            <a:r>
              <a:rPr b="0" spc="-160" dirty="0">
                <a:latin typeface="Microsoft Sans Serif"/>
                <a:cs typeface="Microsoft Sans Serif"/>
              </a:rPr>
              <a:t>t</a:t>
            </a:r>
            <a:r>
              <a:rPr b="0" spc="-240" dirty="0">
                <a:latin typeface="Microsoft Sans Serif"/>
                <a:cs typeface="Microsoft Sans Serif"/>
              </a:rPr>
              <a:t>io</a:t>
            </a:r>
            <a:r>
              <a:rPr b="0" spc="-335" dirty="0">
                <a:latin typeface="Microsoft Sans Serif"/>
                <a:cs typeface="Microsoft Sans Serif"/>
              </a:rPr>
              <a:t>n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1110" dirty="0">
                <a:latin typeface="Microsoft Sans Serif"/>
                <a:cs typeface="Microsoft Sans Serif"/>
              </a:rPr>
              <a:t>T</a:t>
            </a:r>
            <a:r>
              <a:rPr b="0" spc="-320" dirty="0">
                <a:latin typeface="Microsoft Sans Serif"/>
                <a:cs typeface="Microsoft Sans Serif"/>
              </a:rPr>
              <a:t>ask: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60" dirty="0">
                <a:latin typeface="Microsoft Sans Serif"/>
                <a:cs typeface="Microsoft Sans Serif"/>
              </a:rPr>
              <a:t>Inference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167" y="3332988"/>
            <a:ext cx="1828666" cy="21137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4440" y="6074765"/>
            <a:ext cx="5126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Tahoma"/>
                <a:cs typeface="Tahoma"/>
              </a:rPr>
              <a:t>[S</a:t>
            </a:r>
            <a:r>
              <a:rPr sz="1800" spc="55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S]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can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quickly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s</a:t>
            </a:r>
            <a:r>
              <a:rPr sz="1800" spc="45" dirty="0">
                <a:latin typeface="Tahoma"/>
                <a:cs typeface="Tahoma"/>
              </a:rPr>
              <a:t>e</a:t>
            </a:r>
            <a:r>
              <a:rPr sz="1800" spc="35" dirty="0">
                <a:latin typeface="Tahoma"/>
                <a:cs typeface="Tahoma"/>
              </a:rPr>
              <a:t>ize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the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gen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60" dirty="0">
                <a:latin typeface="Tahoma"/>
                <a:cs typeface="Tahoma"/>
              </a:rPr>
              <a:t>le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h</a:t>
            </a:r>
            <a:r>
              <a:rPr sz="1800" spc="70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-35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5110" y="2401951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54623" y="5521452"/>
            <a:ext cx="76200" cy="411480"/>
          </a:xfrm>
          <a:custGeom>
            <a:avLst/>
            <a:gdLst/>
            <a:ahLst/>
            <a:cxnLst/>
            <a:rect l="l" t="t" r="r" b="b"/>
            <a:pathLst>
              <a:path w="76200" h="411479">
                <a:moveTo>
                  <a:pt x="44450" y="63500"/>
                </a:moveTo>
                <a:lnTo>
                  <a:pt x="31750" y="63500"/>
                </a:lnTo>
                <a:lnTo>
                  <a:pt x="31750" y="410895"/>
                </a:lnTo>
                <a:lnTo>
                  <a:pt x="44450" y="410895"/>
                </a:lnTo>
                <a:lnTo>
                  <a:pt x="44450" y="63500"/>
                </a:lnTo>
                <a:close/>
              </a:path>
              <a:path w="76200" h="41147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1147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93263" y="6074765"/>
            <a:ext cx="61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800" b="1" spc="-10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4440" y="2401951"/>
            <a:ext cx="5137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60" dirty="0">
                <a:latin typeface="Tahoma"/>
                <a:cs typeface="Tahoma"/>
              </a:rPr>
              <a:t>ove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can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quickly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s</a:t>
            </a:r>
            <a:r>
              <a:rPr sz="1800" spc="45" dirty="0">
                <a:latin typeface="Tahoma"/>
                <a:cs typeface="Tahoma"/>
              </a:rPr>
              <a:t>e</a:t>
            </a:r>
            <a:r>
              <a:rPr sz="1800" spc="35" dirty="0">
                <a:latin typeface="Tahoma"/>
                <a:cs typeface="Tahoma"/>
              </a:rPr>
              <a:t>ize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the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gent</a:t>
            </a:r>
            <a:r>
              <a:rPr sz="1800" spc="30" dirty="0">
                <a:latin typeface="Tahoma"/>
                <a:cs typeface="Tahoma"/>
              </a:rPr>
              <a:t>l</a:t>
            </a:r>
            <a:r>
              <a:rPr sz="1800" spc="80" dirty="0">
                <a:latin typeface="Tahoma"/>
                <a:cs typeface="Tahoma"/>
              </a:rPr>
              <a:t>e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h</a:t>
            </a:r>
            <a:r>
              <a:rPr sz="1800" spc="70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-35" dirty="0">
                <a:latin typeface="Tahoma"/>
                <a:cs typeface="Tahoma"/>
              </a:rPr>
              <a:t>t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[E</a:t>
            </a:r>
            <a:r>
              <a:rPr sz="1800" spc="70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S]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724" y="3621785"/>
            <a:ext cx="26327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Infe</a:t>
            </a:r>
            <a:r>
              <a:rPr sz="4800" spc="-15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4800" spc="155" dirty="0">
                <a:solidFill>
                  <a:srgbClr val="FF0000"/>
                </a:solidFill>
                <a:latin typeface="Tahoma"/>
                <a:cs typeface="Tahoma"/>
              </a:rPr>
              <a:t>ence  </a:t>
            </a:r>
            <a:r>
              <a:rPr sz="4800" spc="-7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4800" spc="-4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-3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4800" spc="-3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spc="160" dirty="0">
                <a:solidFill>
                  <a:srgbClr val="FF0000"/>
                </a:solidFill>
                <a:latin typeface="Tahoma"/>
                <a:cs typeface="Tahoma"/>
              </a:rPr>
              <a:t>9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8569" y="1913585"/>
            <a:ext cx="9315450" cy="11347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0" marR="5080" indent="-228600" algn="just">
              <a:lnSpc>
                <a:spcPct val="901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spc="55" dirty="0">
                <a:latin typeface="Tahoma"/>
                <a:cs typeface="Tahoma"/>
              </a:rPr>
              <a:t>At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every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step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inference,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we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are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only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interested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in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last</a:t>
            </a:r>
            <a:r>
              <a:rPr sz="1400" b="1" spc="-6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token</a:t>
            </a:r>
            <a:r>
              <a:rPr sz="1400" b="1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output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by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model,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because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we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already 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have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previous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ones.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However,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model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needs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access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all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previous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tokens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decide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on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which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token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output,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since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they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constitute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its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context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(or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“prompt”).</a:t>
            </a:r>
            <a:endParaRPr sz="1400">
              <a:latin typeface="Tahoma"/>
              <a:cs typeface="Tahoma"/>
            </a:endParaRPr>
          </a:p>
          <a:p>
            <a:pPr marL="241300" marR="553085" indent="-228600">
              <a:lnSpc>
                <a:spcPts val="1510"/>
              </a:lnSpc>
              <a:spcBef>
                <a:spcPts val="101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85" dirty="0">
                <a:latin typeface="Tahoma"/>
                <a:cs typeface="Tahoma"/>
              </a:rPr>
              <a:t>Is </a:t>
            </a:r>
            <a:r>
              <a:rPr sz="1400" spc="20" dirty="0">
                <a:latin typeface="Tahoma"/>
                <a:cs typeface="Tahoma"/>
              </a:rPr>
              <a:t>there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a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way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make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model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05" dirty="0">
                <a:latin typeface="Tahoma"/>
                <a:cs typeface="Tahoma"/>
              </a:rPr>
              <a:t>do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less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computation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on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token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has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already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b="1" spc="-15" dirty="0">
                <a:latin typeface="Tahoma"/>
                <a:cs typeface="Tahoma"/>
              </a:rPr>
              <a:t>during</a:t>
            </a:r>
            <a:r>
              <a:rPr sz="1400" b="1" spc="-7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inference</a:t>
            </a:r>
            <a:r>
              <a:rPr sz="1400" spc="-20" dirty="0">
                <a:latin typeface="Tahoma"/>
                <a:cs typeface="Tahoma"/>
              </a:rPr>
              <a:t>?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YES!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solution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b="1" spc="15" dirty="0">
                <a:latin typeface="Tahoma"/>
                <a:cs typeface="Tahoma"/>
              </a:rPr>
              <a:t>KV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cache</a:t>
            </a:r>
            <a:r>
              <a:rPr sz="1400" spc="-25" dirty="0">
                <a:latin typeface="Tahoma"/>
                <a:cs typeface="Tahoma"/>
              </a:rPr>
              <a:t>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0636" y="465201"/>
            <a:ext cx="9288145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b="0" spc="-245" dirty="0">
                <a:latin typeface="Microsoft Sans Serif"/>
                <a:cs typeface="Microsoft Sans Serif"/>
              </a:rPr>
              <a:t>N</a:t>
            </a:r>
            <a:r>
              <a:rPr b="0" spc="-370" dirty="0">
                <a:latin typeface="Microsoft Sans Serif"/>
                <a:cs typeface="Microsoft Sans Serif"/>
              </a:rPr>
              <a:t>e</a:t>
            </a:r>
            <a:r>
              <a:rPr b="0" spc="-15" dirty="0">
                <a:latin typeface="Microsoft Sans Serif"/>
                <a:cs typeface="Microsoft Sans Serif"/>
              </a:rPr>
              <a:t>xt</a:t>
            </a:r>
            <a:r>
              <a:rPr b="0" spc="30" dirty="0">
                <a:latin typeface="Microsoft Sans Serif"/>
                <a:cs typeface="Microsoft Sans Serif"/>
              </a:rPr>
              <a:t> </a:t>
            </a:r>
            <a:r>
              <a:rPr b="0" spc="-1105" dirty="0">
                <a:latin typeface="Microsoft Sans Serif"/>
                <a:cs typeface="Microsoft Sans Serif"/>
              </a:rPr>
              <a:t>T</a:t>
            </a:r>
            <a:r>
              <a:rPr b="0" spc="-275" dirty="0">
                <a:latin typeface="Microsoft Sans Serif"/>
                <a:cs typeface="Microsoft Sans Serif"/>
              </a:rPr>
              <a:t>o</a:t>
            </a:r>
            <a:r>
              <a:rPr b="0" spc="-320" dirty="0">
                <a:latin typeface="Microsoft Sans Serif"/>
                <a:cs typeface="Microsoft Sans Serif"/>
              </a:rPr>
              <a:t>k</a:t>
            </a:r>
            <a:r>
              <a:rPr b="0" spc="-385" dirty="0">
                <a:latin typeface="Microsoft Sans Serif"/>
                <a:cs typeface="Microsoft Sans Serif"/>
              </a:rPr>
              <a:t>en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215" dirty="0">
                <a:latin typeface="Microsoft Sans Serif"/>
                <a:cs typeface="Microsoft Sans Serif"/>
              </a:rPr>
              <a:t>Predict</a:t>
            </a:r>
            <a:r>
              <a:rPr b="0" spc="-130" dirty="0">
                <a:latin typeface="Microsoft Sans Serif"/>
                <a:cs typeface="Microsoft Sans Serif"/>
              </a:rPr>
              <a:t>i</a:t>
            </a:r>
            <a:r>
              <a:rPr b="0" spc="-385" dirty="0">
                <a:latin typeface="Microsoft Sans Serif"/>
                <a:cs typeface="Microsoft Sans Serif"/>
              </a:rPr>
              <a:t>on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1105" dirty="0">
                <a:latin typeface="Microsoft Sans Serif"/>
                <a:cs typeface="Microsoft Sans Serif"/>
              </a:rPr>
              <a:t>T</a:t>
            </a:r>
            <a:r>
              <a:rPr b="0" spc="-320" dirty="0">
                <a:latin typeface="Microsoft Sans Serif"/>
                <a:cs typeface="Microsoft Sans Serif"/>
              </a:rPr>
              <a:t>ask: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265" dirty="0">
                <a:latin typeface="Microsoft Sans Serif"/>
                <a:cs typeface="Microsoft Sans Serif"/>
              </a:rPr>
              <a:t>the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260" dirty="0">
                <a:latin typeface="Microsoft Sans Serif"/>
                <a:cs typeface="Microsoft Sans Serif"/>
              </a:rPr>
              <a:t>moti</a:t>
            </a:r>
            <a:r>
              <a:rPr b="0" spc="-370" dirty="0">
                <a:latin typeface="Microsoft Sans Serif"/>
                <a:cs typeface="Microsoft Sans Serif"/>
              </a:rPr>
              <a:t>v</a:t>
            </a:r>
            <a:r>
              <a:rPr b="0" spc="-35" dirty="0">
                <a:latin typeface="Microsoft Sans Serif"/>
                <a:cs typeface="Microsoft Sans Serif"/>
              </a:rPr>
              <a:t>at</a:t>
            </a:r>
            <a:r>
              <a:rPr b="0" spc="-40" dirty="0">
                <a:latin typeface="Microsoft Sans Serif"/>
                <a:cs typeface="Microsoft Sans Serif"/>
              </a:rPr>
              <a:t>i</a:t>
            </a:r>
            <a:r>
              <a:rPr b="0" spc="-285" dirty="0">
                <a:latin typeface="Microsoft Sans Serif"/>
                <a:cs typeface="Microsoft Sans Serif"/>
              </a:rPr>
              <a:t>on  </a:t>
            </a:r>
            <a:r>
              <a:rPr b="0" spc="-225" dirty="0">
                <a:latin typeface="Microsoft Sans Serif"/>
                <a:cs typeface="Microsoft Sans Serif"/>
              </a:rPr>
              <a:t>behind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65" dirty="0">
                <a:latin typeface="Microsoft Sans Serif"/>
                <a:cs typeface="Microsoft Sans Serif"/>
              </a:rPr>
              <a:t>the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390" dirty="0">
                <a:latin typeface="Microsoft Sans Serif"/>
                <a:cs typeface="Microsoft Sans Serif"/>
              </a:rPr>
              <a:t>KV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520" dirty="0">
                <a:latin typeface="Microsoft Sans Serif"/>
                <a:cs typeface="Microsoft Sans Serif"/>
              </a:rPr>
              <a:t>c</a:t>
            </a:r>
            <a:r>
              <a:rPr b="0" spc="-275" dirty="0">
                <a:latin typeface="Microsoft Sans Serif"/>
                <a:cs typeface="Microsoft Sans Serif"/>
              </a:rPr>
              <a:t>a</a:t>
            </a:r>
            <a:r>
              <a:rPr b="0" spc="-90" dirty="0">
                <a:latin typeface="Microsoft Sans Serif"/>
                <a:cs typeface="Microsoft Sans Serif"/>
              </a:rPr>
              <a:t>c</a:t>
            </a:r>
            <a:r>
              <a:rPr b="0" spc="-385" dirty="0">
                <a:latin typeface="Microsoft Sans Serif"/>
                <a:cs typeface="Microsoft Sans Serif"/>
              </a:rPr>
              <a:t>he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00"/>
              </a:spcBef>
            </a:pPr>
            <a:r>
              <a:rPr spc="-890" dirty="0"/>
              <a:t>T</a:t>
            </a:r>
            <a:r>
              <a:rPr spc="-405" dirty="0"/>
              <a:t>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8273" y="1511554"/>
            <a:ext cx="3956050" cy="40481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241300" indent="-228600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25" dirty="0">
                <a:solidFill>
                  <a:srgbClr val="FF0000"/>
                </a:solidFill>
                <a:latin typeface="Tahoma"/>
                <a:cs typeface="Tahoma"/>
              </a:rPr>
              <a:t>Architectural</a:t>
            </a:r>
            <a:r>
              <a:rPr sz="16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0000"/>
                </a:solidFill>
                <a:latin typeface="Tahoma"/>
                <a:cs typeface="Tahoma"/>
              </a:rPr>
              <a:t>differences</a:t>
            </a:r>
            <a:r>
              <a:rPr sz="16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FF0000"/>
                </a:solidFill>
                <a:latin typeface="Tahoma"/>
                <a:cs typeface="Tahoma"/>
              </a:rPr>
              <a:t>between</a:t>
            </a:r>
            <a:r>
              <a:rPr sz="16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1600" spc="-48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0000"/>
                </a:solidFill>
                <a:latin typeface="Tahoma"/>
                <a:cs typeface="Tahoma"/>
              </a:rPr>
              <a:t>van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1600" spc="35" dirty="0">
                <a:solidFill>
                  <a:srgbClr val="FF0000"/>
                </a:solidFill>
                <a:latin typeface="Tahoma"/>
                <a:cs typeface="Tahoma"/>
              </a:rPr>
              <a:t>ll</a:t>
            </a:r>
            <a:r>
              <a:rPr sz="1600" spc="1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600" spc="-170" dirty="0">
                <a:solidFill>
                  <a:srgbClr val="FF0000"/>
                </a:solidFill>
                <a:latin typeface="Tahoma"/>
                <a:cs typeface="Tahoma"/>
              </a:rPr>
              <a:t> T</a:t>
            </a:r>
            <a:r>
              <a:rPr sz="1600" spc="-3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ans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1600" spc="40" dirty="0">
                <a:solidFill>
                  <a:srgbClr val="FF0000"/>
                </a:solidFill>
                <a:latin typeface="Tahoma"/>
                <a:cs typeface="Tahoma"/>
              </a:rPr>
              <a:t>or</a:t>
            </a:r>
            <a:r>
              <a:rPr sz="1600" spc="70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1600" spc="30" dirty="0">
                <a:solidFill>
                  <a:srgbClr val="FF0000"/>
                </a:solidFill>
                <a:latin typeface="Tahoma"/>
                <a:cs typeface="Tahoma"/>
              </a:rPr>
              <a:t>er</a:t>
            </a:r>
            <a:r>
              <a:rPr sz="16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FF0000"/>
                </a:solidFill>
                <a:latin typeface="Tahoma"/>
                <a:cs typeface="Tahoma"/>
              </a:rPr>
              <a:t>an</a:t>
            </a:r>
            <a:r>
              <a:rPr sz="1600" spc="6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1600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0000"/>
                </a:solidFill>
                <a:latin typeface="Tahoma"/>
                <a:cs typeface="Tahoma"/>
              </a:rPr>
              <a:t>Mist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600" spc="15" dirty="0">
                <a:solidFill>
                  <a:srgbClr val="FF0000"/>
                </a:solidFill>
                <a:latin typeface="Tahoma"/>
                <a:cs typeface="Tahoma"/>
              </a:rPr>
              <a:t>al</a:t>
            </a:r>
            <a:endParaRPr sz="16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0" dirty="0">
                <a:latin typeface="Tahoma"/>
                <a:cs typeface="Tahoma"/>
              </a:rPr>
              <a:t>Slidi</a:t>
            </a:r>
            <a:r>
              <a:rPr sz="1600" spc="55" dirty="0">
                <a:latin typeface="Tahoma"/>
                <a:cs typeface="Tahoma"/>
              </a:rPr>
              <a:t>n</a:t>
            </a:r>
            <a:r>
              <a:rPr sz="1600" spc="125" dirty="0">
                <a:latin typeface="Tahoma"/>
                <a:cs typeface="Tahoma"/>
              </a:rPr>
              <a:t>g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00" dirty="0">
                <a:latin typeface="Tahoma"/>
                <a:cs typeface="Tahoma"/>
              </a:rPr>
              <a:t>W</a:t>
            </a:r>
            <a:r>
              <a:rPr sz="1600" spc="20" dirty="0">
                <a:latin typeface="Tahoma"/>
                <a:cs typeface="Tahoma"/>
              </a:rPr>
              <a:t>i</a:t>
            </a:r>
            <a:r>
              <a:rPr sz="1600" spc="40" dirty="0">
                <a:latin typeface="Tahoma"/>
                <a:cs typeface="Tahoma"/>
              </a:rPr>
              <a:t>n</a:t>
            </a:r>
            <a:r>
              <a:rPr sz="1600" spc="65" dirty="0">
                <a:latin typeface="Tahoma"/>
                <a:cs typeface="Tahoma"/>
              </a:rPr>
              <a:t>do</a:t>
            </a:r>
            <a:r>
              <a:rPr sz="1600" spc="95" dirty="0">
                <a:latin typeface="Tahoma"/>
                <a:cs typeface="Tahoma"/>
              </a:rPr>
              <a:t>w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45" dirty="0">
                <a:latin typeface="Tahoma"/>
                <a:cs typeface="Tahoma"/>
              </a:rPr>
              <a:t>A</a:t>
            </a:r>
            <a:r>
              <a:rPr sz="1600" spc="-60" dirty="0">
                <a:latin typeface="Tahoma"/>
                <a:cs typeface="Tahoma"/>
              </a:rPr>
              <a:t>t</a:t>
            </a:r>
            <a:r>
              <a:rPr sz="1600" spc="15" dirty="0">
                <a:latin typeface="Tahoma"/>
                <a:cs typeface="Tahoma"/>
              </a:rPr>
              <a:t>t</a:t>
            </a:r>
            <a:r>
              <a:rPr sz="1600" spc="20" dirty="0">
                <a:latin typeface="Tahoma"/>
                <a:cs typeface="Tahoma"/>
              </a:rPr>
              <a:t>e</a:t>
            </a:r>
            <a:r>
              <a:rPr sz="1600" dirty="0">
                <a:latin typeface="Tahoma"/>
                <a:cs typeface="Tahoma"/>
              </a:rPr>
              <a:t>n</a:t>
            </a:r>
            <a:r>
              <a:rPr sz="1600" spc="-10" dirty="0">
                <a:latin typeface="Tahoma"/>
                <a:cs typeface="Tahoma"/>
              </a:rPr>
              <a:t>t</a:t>
            </a:r>
            <a:r>
              <a:rPr sz="1600" spc="40" dirty="0">
                <a:latin typeface="Tahoma"/>
                <a:cs typeface="Tahoma"/>
              </a:rPr>
              <a:t>i</a:t>
            </a:r>
            <a:r>
              <a:rPr sz="1600" spc="85" dirty="0">
                <a:latin typeface="Tahoma"/>
                <a:cs typeface="Tahoma"/>
              </a:rPr>
              <a:t>o</a:t>
            </a:r>
            <a:r>
              <a:rPr sz="1600" spc="35" dirty="0">
                <a:latin typeface="Tahoma"/>
                <a:cs typeface="Tahoma"/>
              </a:rPr>
              <a:t>n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10" dirty="0">
                <a:latin typeface="Tahoma"/>
                <a:cs typeface="Tahoma"/>
              </a:rPr>
              <a:t>Review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self-attention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25" dirty="0">
                <a:latin typeface="Tahoma"/>
                <a:cs typeface="Tahoma"/>
              </a:rPr>
              <a:t>Receptive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field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0" dirty="0">
                <a:latin typeface="Tahoma"/>
                <a:cs typeface="Tahoma"/>
              </a:rPr>
              <a:t>KV-Cache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30" dirty="0">
                <a:latin typeface="Tahoma"/>
                <a:cs typeface="Tahoma"/>
              </a:rPr>
              <a:t>Motivation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45" dirty="0">
                <a:latin typeface="Tahoma"/>
                <a:cs typeface="Tahoma"/>
              </a:rPr>
              <a:t>How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</a:t>
            </a:r>
            <a:r>
              <a:rPr sz="1200" spc="30" dirty="0">
                <a:latin typeface="Tahoma"/>
                <a:cs typeface="Tahoma"/>
              </a:rPr>
              <a:t>or</a:t>
            </a:r>
            <a:r>
              <a:rPr sz="1200" spc="15" dirty="0">
                <a:latin typeface="Tahoma"/>
                <a:cs typeface="Tahoma"/>
              </a:rPr>
              <a:t>k</a:t>
            </a:r>
            <a:r>
              <a:rPr sz="1200" spc="-5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-45" dirty="0">
                <a:latin typeface="Tahoma"/>
                <a:cs typeface="Tahoma"/>
              </a:rPr>
              <a:t>R</a:t>
            </a:r>
            <a:r>
              <a:rPr sz="1200" spc="75" dirty="0">
                <a:latin typeface="Tahoma"/>
                <a:cs typeface="Tahoma"/>
              </a:rPr>
              <a:t>o</a:t>
            </a:r>
            <a:r>
              <a:rPr sz="1200" spc="25" dirty="0">
                <a:latin typeface="Tahoma"/>
                <a:cs typeface="Tahoma"/>
              </a:rPr>
              <a:t>l</a:t>
            </a:r>
            <a:r>
              <a:rPr sz="1200" spc="15" dirty="0">
                <a:latin typeface="Tahoma"/>
                <a:cs typeface="Tahoma"/>
              </a:rPr>
              <a:t>li</a:t>
            </a:r>
            <a:r>
              <a:rPr sz="1200" spc="40" dirty="0">
                <a:latin typeface="Tahoma"/>
                <a:cs typeface="Tahoma"/>
              </a:rPr>
              <a:t>n</a:t>
            </a:r>
            <a:r>
              <a:rPr sz="1200" spc="90" dirty="0">
                <a:latin typeface="Tahoma"/>
                <a:cs typeface="Tahoma"/>
              </a:rPr>
              <a:t>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B</a:t>
            </a:r>
            <a:r>
              <a:rPr sz="1200" spc="-5" dirty="0">
                <a:latin typeface="Tahoma"/>
                <a:cs typeface="Tahoma"/>
              </a:rPr>
              <a:t>u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25" dirty="0">
                <a:latin typeface="Tahoma"/>
                <a:cs typeface="Tahoma"/>
              </a:rPr>
              <a:t>er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14" dirty="0">
                <a:latin typeface="Tahoma"/>
                <a:cs typeface="Tahoma"/>
              </a:rPr>
              <a:t>C</a:t>
            </a:r>
            <a:r>
              <a:rPr sz="1200" spc="5" dirty="0">
                <a:latin typeface="Tahoma"/>
                <a:cs typeface="Tahoma"/>
              </a:rPr>
              <a:t>a</a:t>
            </a:r>
            <a:r>
              <a:rPr sz="1200" spc="30" dirty="0">
                <a:latin typeface="Tahoma"/>
                <a:cs typeface="Tahoma"/>
              </a:rPr>
              <a:t>c</a:t>
            </a:r>
            <a:r>
              <a:rPr sz="1200" spc="35" dirty="0">
                <a:latin typeface="Tahoma"/>
                <a:cs typeface="Tahoma"/>
              </a:rPr>
              <a:t>h</a:t>
            </a:r>
            <a:r>
              <a:rPr sz="1200" spc="50" dirty="0"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-30" dirty="0">
                <a:latin typeface="Tahoma"/>
                <a:cs typeface="Tahoma"/>
              </a:rPr>
              <a:t>Pr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60" dirty="0">
                <a:latin typeface="Tahoma"/>
                <a:cs typeface="Tahoma"/>
              </a:rPr>
              <a:t>-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25" dirty="0">
                <a:latin typeface="Tahoma"/>
                <a:cs typeface="Tahoma"/>
              </a:rPr>
              <a:t>ill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60" dirty="0">
                <a:latin typeface="Tahoma"/>
                <a:cs typeface="Tahoma"/>
              </a:rPr>
              <a:t>n</a:t>
            </a:r>
            <a:r>
              <a:rPr sz="1200" spc="65" dirty="0">
                <a:latin typeface="Tahoma"/>
                <a:cs typeface="Tahoma"/>
              </a:rPr>
              <a:t>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c</a:t>
            </a:r>
            <a:r>
              <a:rPr sz="1200" spc="30" dirty="0">
                <a:latin typeface="Tahoma"/>
                <a:cs typeface="Tahoma"/>
              </a:rPr>
              <a:t>h</a:t>
            </a:r>
            <a:r>
              <a:rPr sz="1200" spc="20" dirty="0">
                <a:latin typeface="Tahoma"/>
                <a:cs typeface="Tahoma"/>
              </a:rPr>
              <a:t>unki</a:t>
            </a:r>
            <a:r>
              <a:rPr sz="1200" spc="25" dirty="0">
                <a:latin typeface="Tahoma"/>
                <a:cs typeface="Tahoma"/>
              </a:rPr>
              <a:t>n</a:t>
            </a:r>
            <a:r>
              <a:rPr sz="1200" spc="95" dirty="0">
                <a:latin typeface="Tahoma"/>
                <a:cs typeface="Tahoma"/>
              </a:rPr>
              <a:t>g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30" dirty="0">
                <a:latin typeface="Tahoma"/>
                <a:cs typeface="Tahoma"/>
              </a:rPr>
              <a:t>Sparse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Mixture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Experts</a:t>
            </a:r>
            <a:endParaRPr sz="16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114" dirty="0">
                <a:latin typeface="Tahoma"/>
                <a:cs typeface="Tahoma"/>
              </a:rPr>
              <a:t>Mode</a:t>
            </a:r>
            <a:r>
              <a:rPr sz="1600" spc="45" dirty="0">
                <a:latin typeface="Tahoma"/>
                <a:cs typeface="Tahoma"/>
              </a:rPr>
              <a:t>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Sha</a:t>
            </a:r>
            <a:r>
              <a:rPr sz="1600" spc="-15" dirty="0">
                <a:latin typeface="Tahoma"/>
                <a:cs typeface="Tahoma"/>
              </a:rPr>
              <a:t>r</a:t>
            </a:r>
            <a:r>
              <a:rPr sz="1600" spc="75" dirty="0">
                <a:latin typeface="Tahoma"/>
                <a:cs typeface="Tahoma"/>
              </a:rPr>
              <a:t>ding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35" dirty="0">
                <a:latin typeface="Tahoma"/>
                <a:cs typeface="Tahoma"/>
              </a:rPr>
              <a:t>Pipeline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Parallelism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5" dirty="0">
                <a:latin typeface="Tahoma"/>
                <a:cs typeface="Tahoma"/>
              </a:rPr>
              <a:t>Understanding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the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Mistral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model’s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90" dirty="0">
                <a:latin typeface="Tahoma"/>
                <a:cs typeface="Tahoma"/>
              </a:rPr>
              <a:t>code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40" dirty="0">
                <a:latin typeface="Tahoma"/>
                <a:cs typeface="Tahoma"/>
              </a:rPr>
              <a:t>Bloc</a:t>
            </a:r>
            <a:r>
              <a:rPr sz="1200" spc="45" dirty="0">
                <a:latin typeface="Tahoma"/>
                <a:cs typeface="Tahoma"/>
              </a:rPr>
              <a:t>k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t</a:t>
            </a:r>
            <a:r>
              <a:rPr sz="1200" spc="20" dirty="0">
                <a:latin typeface="Tahoma"/>
                <a:cs typeface="Tahoma"/>
              </a:rPr>
              <a:t>tenti</a:t>
            </a:r>
            <a:r>
              <a:rPr sz="1200" spc="25" dirty="0">
                <a:latin typeface="Tahoma"/>
                <a:cs typeface="Tahoma"/>
              </a:rPr>
              <a:t>on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x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35" dirty="0">
                <a:latin typeface="Tahoma"/>
                <a:cs typeface="Tahoma"/>
              </a:rPr>
              <a:t>or</a:t>
            </a:r>
            <a:r>
              <a:rPr sz="1200" spc="55" dirty="0">
                <a:latin typeface="Tahoma"/>
                <a:cs typeface="Tahoma"/>
              </a:rPr>
              <a:t>m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9691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80" dirty="0">
                <a:latin typeface="Microsoft Sans Serif"/>
                <a:cs typeface="Microsoft Sans Serif"/>
              </a:rPr>
              <a:t>Self-Attention</a:t>
            </a:r>
            <a:r>
              <a:rPr sz="4000" b="0" spc="45" dirty="0">
                <a:latin typeface="Microsoft Sans Serif"/>
                <a:cs typeface="Microsoft Sans Serif"/>
              </a:rPr>
              <a:t> </a:t>
            </a:r>
            <a:r>
              <a:rPr sz="4000" b="0" spc="-175" dirty="0">
                <a:latin typeface="Microsoft Sans Serif"/>
                <a:cs typeface="Microsoft Sans Serif"/>
              </a:rPr>
              <a:t>during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150" dirty="0">
                <a:latin typeface="Microsoft Sans Serif"/>
                <a:cs typeface="Microsoft Sans Serif"/>
              </a:rPr>
              <a:t>Next</a:t>
            </a:r>
            <a:r>
              <a:rPr sz="4000" b="0" spc="45" dirty="0">
                <a:latin typeface="Microsoft Sans Serif"/>
                <a:cs typeface="Microsoft Sans Serif"/>
              </a:rPr>
              <a:t> </a:t>
            </a:r>
            <a:r>
              <a:rPr sz="4000" b="0" spc="-455" dirty="0">
                <a:latin typeface="Microsoft Sans Serif"/>
                <a:cs typeface="Microsoft Sans Serif"/>
              </a:rPr>
              <a:t>Token</a:t>
            </a:r>
            <a:r>
              <a:rPr sz="4000" b="0" spc="45" dirty="0">
                <a:latin typeface="Microsoft Sans Serif"/>
                <a:cs typeface="Microsoft Sans Serif"/>
              </a:rPr>
              <a:t> </a:t>
            </a:r>
            <a:r>
              <a:rPr sz="4000" b="0" spc="-220" dirty="0">
                <a:latin typeface="Microsoft Sans Serif"/>
                <a:cs typeface="Microsoft Sans Serif"/>
              </a:rPr>
              <a:t>Prediction</a:t>
            </a:r>
            <a:r>
              <a:rPr sz="4000" b="0" spc="50" dirty="0">
                <a:latin typeface="Microsoft Sans Serif"/>
                <a:cs typeface="Microsoft Sans Serif"/>
              </a:rPr>
              <a:t> </a:t>
            </a:r>
            <a:r>
              <a:rPr sz="4000" b="0" spc="-490" dirty="0">
                <a:latin typeface="Microsoft Sans Serif"/>
                <a:cs typeface="Microsoft Sans Serif"/>
              </a:rPr>
              <a:t>Task</a:t>
            </a:r>
            <a:endParaRPr sz="40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6351" y="2981960"/>
          <a:ext cx="1097280" cy="1920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TOK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6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7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9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7005" y="3184905"/>
          <a:ext cx="1874516" cy="1514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514348"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4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79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5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6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7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79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8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06955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5205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733416" y="2296160"/>
          <a:ext cx="1988816" cy="3566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9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</a:t>
                      </a:r>
                      <a:r>
                        <a:rPr sz="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9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</a:t>
                      </a:r>
                      <a:r>
                        <a:rPr sz="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9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</a:t>
                      </a:r>
                      <a:r>
                        <a:rPr sz="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9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</a:t>
                      </a:r>
                      <a:r>
                        <a:rPr sz="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9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</a:t>
                      </a:r>
                      <a:r>
                        <a:rPr sz="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9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</a:t>
                      </a:r>
                      <a:r>
                        <a:rPr sz="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9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</a:t>
                      </a:r>
                      <a:r>
                        <a:rPr sz="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9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</a:t>
                      </a:r>
                      <a:r>
                        <a:rPr sz="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9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</a:t>
                      </a:r>
                      <a:r>
                        <a:rPr sz="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048370" y="2981960"/>
          <a:ext cx="1097280" cy="1920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TOK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6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7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9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087609" y="2981960"/>
          <a:ext cx="1097280" cy="1920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TOK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6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7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9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91084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173736" y="3621024"/>
                </a:moveTo>
                <a:lnTo>
                  <a:pt x="106111" y="3619886"/>
                </a:lnTo>
                <a:lnTo>
                  <a:pt x="50887" y="3616785"/>
                </a:lnTo>
                <a:lnTo>
                  <a:pt x="13653" y="3612183"/>
                </a:lnTo>
                <a:lnTo>
                  <a:pt x="0" y="3606546"/>
                </a:lnTo>
                <a:lnTo>
                  <a:pt x="0" y="14478"/>
                </a:lnTo>
                <a:lnTo>
                  <a:pt x="13653" y="8840"/>
                </a:lnTo>
                <a:lnTo>
                  <a:pt x="50887" y="4238"/>
                </a:lnTo>
                <a:lnTo>
                  <a:pt x="106111" y="1137"/>
                </a:lnTo>
                <a:lnTo>
                  <a:pt x="173736" y="0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771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0" y="0"/>
                </a:moveTo>
                <a:lnTo>
                  <a:pt x="67651" y="1137"/>
                </a:lnTo>
                <a:lnTo>
                  <a:pt x="122872" y="4238"/>
                </a:lnTo>
                <a:lnTo>
                  <a:pt x="160091" y="8840"/>
                </a:lnTo>
                <a:lnTo>
                  <a:pt x="173735" y="14478"/>
                </a:lnTo>
                <a:lnTo>
                  <a:pt x="173735" y="3606546"/>
                </a:lnTo>
                <a:lnTo>
                  <a:pt x="160091" y="3612183"/>
                </a:lnTo>
                <a:lnTo>
                  <a:pt x="122872" y="3616785"/>
                </a:lnTo>
                <a:lnTo>
                  <a:pt x="67651" y="3619886"/>
                </a:lnTo>
                <a:lnTo>
                  <a:pt x="0" y="3621024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93889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25127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7666" y="2461640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𝑄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2948" y="2381250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-20061" dirty="0">
                <a:latin typeface="Cambria Math"/>
                <a:cs typeface="Cambria Math"/>
              </a:rPr>
              <a:t>𝐾</a:t>
            </a:r>
            <a:r>
              <a:rPr sz="1300" spc="65" dirty="0">
                <a:latin typeface="Cambria Math"/>
                <a:cs typeface="Cambria Math"/>
              </a:rPr>
              <a:t>𝑇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0905" y="1913001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 Math"/>
                <a:cs typeface="Cambria Math"/>
              </a:rPr>
              <a:t>𝑄𝐾</a:t>
            </a:r>
            <a:r>
              <a:rPr sz="1950" spc="82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15857" y="2461640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35361" y="2457450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𝑡𝑖𝑜𝑛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18118" y="5853125"/>
            <a:ext cx="800100" cy="212090"/>
          </a:xfrm>
          <a:custGeom>
            <a:avLst/>
            <a:gdLst/>
            <a:ahLst/>
            <a:cxnLst/>
            <a:rect l="l" t="t" r="r" b="b"/>
            <a:pathLst>
              <a:path w="800100" h="212089">
                <a:moveTo>
                  <a:pt x="732408" y="0"/>
                </a:moveTo>
                <a:lnTo>
                  <a:pt x="729360" y="8597"/>
                </a:lnTo>
                <a:lnTo>
                  <a:pt x="741628" y="13915"/>
                </a:lnTo>
                <a:lnTo>
                  <a:pt x="752157" y="21277"/>
                </a:lnTo>
                <a:lnTo>
                  <a:pt x="773596" y="55406"/>
                </a:lnTo>
                <a:lnTo>
                  <a:pt x="780668" y="104813"/>
                </a:lnTo>
                <a:lnTo>
                  <a:pt x="779883" y="123484"/>
                </a:lnTo>
                <a:lnTo>
                  <a:pt x="768096" y="169214"/>
                </a:lnTo>
                <a:lnTo>
                  <a:pt x="741789" y="197805"/>
                </a:lnTo>
                <a:lnTo>
                  <a:pt x="729741" y="203149"/>
                </a:lnTo>
                <a:lnTo>
                  <a:pt x="732408" y="211747"/>
                </a:lnTo>
                <a:lnTo>
                  <a:pt x="772824" y="187703"/>
                </a:lnTo>
                <a:lnTo>
                  <a:pt x="795591" y="143335"/>
                </a:lnTo>
                <a:lnTo>
                  <a:pt x="799973" y="105930"/>
                </a:lnTo>
                <a:lnTo>
                  <a:pt x="798877" y="86513"/>
                </a:lnTo>
                <a:lnTo>
                  <a:pt x="782447" y="37109"/>
                </a:lnTo>
                <a:lnTo>
                  <a:pt x="747746" y="5541"/>
                </a:lnTo>
                <a:lnTo>
                  <a:pt x="732408" y="0"/>
                </a:lnTo>
                <a:close/>
              </a:path>
              <a:path w="800100" h="212089">
                <a:moveTo>
                  <a:pt x="67563" y="0"/>
                </a:moveTo>
                <a:lnTo>
                  <a:pt x="27112" y="24095"/>
                </a:lnTo>
                <a:lnTo>
                  <a:pt x="4365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35" y="206205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30" y="197805"/>
                </a:lnTo>
                <a:lnTo>
                  <a:pt x="47720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291" y="13915"/>
                </a:lnTo>
                <a:lnTo>
                  <a:pt x="70484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94117" y="5783376"/>
            <a:ext cx="175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spc="5" dirty="0">
                <a:latin typeface="Cambria Math"/>
                <a:cs typeface="Cambria Math"/>
              </a:rPr>
              <a:t>𝑡</a:t>
            </a:r>
            <a:r>
              <a:rPr sz="1800" dirty="0">
                <a:latin typeface="Cambria Math"/>
                <a:cs typeface="Cambria Math"/>
              </a:rPr>
              <a:t>𝑖𝑜𝑛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𝑄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𝐾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88830" y="5783376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softmax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771124" y="5620499"/>
            <a:ext cx="693420" cy="675640"/>
          </a:xfrm>
          <a:custGeom>
            <a:avLst/>
            <a:gdLst/>
            <a:ahLst/>
            <a:cxnLst/>
            <a:rect l="l" t="t" r="r" b="b"/>
            <a:pathLst>
              <a:path w="693420" h="675639">
                <a:moveTo>
                  <a:pt x="114173" y="7924"/>
                </a:moveTo>
                <a:lnTo>
                  <a:pt x="62166" y="58623"/>
                </a:lnTo>
                <a:lnTo>
                  <a:pt x="43865" y="94830"/>
                </a:lnTo>
                <a:lnTo>
                  <a:pt x="28321" y="135610"/>
                </a:lnTo>
                <a:lnTo>
                  <a:pt x="15963" y="180543"/>
                </a:lnTo>
                <a:lnTo>
                  <a:pt x="7112" y="229133"/>
                </a:lnTo>
                <a:lnTo>
                  <a:pt x="1778" y="281393"/>
                </a:lnTo>
                <a:lnTo>
                  <a:pt x="0" y="337312"/>
                </a:lnTo>
                <a:lnTo>
                  <a:pt x="1778" y="393636"/>
                </a:lnTo>
                <a:lnTo>
                  <a:pt x="7112" y="446176"/>
                </a:lnTo>
                <a:lnTo>
                  <a:pt x="15963" y="494931"/>
                </a:lnTo>
                <a:lnTo>
                  <a:pt x="28321" y="539902"/>
                </a:lnTo>
                <a:lnTo>
                  <a:pt x="43865" y="580707"/>
                </a:lnTo>
                <a:lnTo>
                  <a:pt x="62166" y="616902"/>
                </a:lnTo>
                <a:lnTo>
                  <a:pt x="107061" y="675525"/>
                </a:lnTo>
                <a:lnTo>
                  <a:pt x="114173" y="667600"/>
                </a:lnTo>
                <a:lnTo>
                  <a:pt x="92976" y="640156"/>
                </a:lnTo>
                <a:lnTo>
                  <a:pt x="74549" y="608368"/>
                </a:lnTo>
                <a:lnTo>
                  <a:pt x="58877" y="572236"/>
                </a:lnTo>
                <a:lnTo>
                  <a:pt x="45974" y="531761"/>
                </a:lnTo>
                <a:lnTo>
                  <a:pt x="35814" y="487641"/>
                </a:lnTo>
                <a:lnTo>
                  <a:pt x="28600" y="440575"/>
                </a:lnTo>
                <a:lnTo>
                  <a:pt x="24282" y="390537"/>
                </a:lnTo>
                <a:lnTo>
                  <a:pt x="22860" y="337312"/>
                </a:lnTo>
                <a:lnTo>
                  <a:pt x="24282" y="284797"/>
                </a:lnTo>
                <a:lnTo>
                  <a:pt x="28600" y="234924"/>
                </a:lnTo>
                <a:lnTo>
                  <a:pt x="35814" y="187934"/>
                </a:lnTo>
                <a:lnTo>
                  <a:pt x="45974" y="143814"/>
                </a:lnTo>
                <a:lnTo>
                  <a:pt x="58877" y="103327"/>
                </a:lnTo>
                <a:lnTo>
                  <a:pt x="74549" y="67183"/>
                </a:lnTo>
                <a:lnTo>
                  <a:pt x="92976" y="35382"/>
                </a:lnTo>
                <a:lnTo>
                  <a:pt x="114173" y="7924"/>
                </a:lnTo>
                <a:close/>
              </a:path>
              <a:path w="693420" h="675639">
                <a:moveTo>
                  <a:pt x="572008" y="329907"/>
                </a:moveTo>
                <a:lnTo>
                  <a:pt x="120904" y="329907"/>
                </a:lnTo>
                <a:lnTo>
                  <a:pt x="120904" y="345147"/>
                </a:lnTo>
                <a:lnTo>
                  <a:pt x="572008" y="345147"/>
                </a:lnTo>
                <a:lnTo>
                  <a:pt x="572008" y="329907"/>
                </a:lnTo>
                <a:close/>
              </a:path>
              <a:path w="693420" h="675639">
                <a:moveTo>
                  <a:pt x="693420" y="337312"/>
                </a:moveTo>
                <a:lnTo>
                  <a:pt x="691654" y="281393"/>
                </a:lnTo>
                <a:lnTo>
                  <a:pt x="686346" y="229133"/>
                </a:lnTo>
                <a:lnTo>
                  <a:pt x="677506" y="180543"/>
                </a:lnTo>
                <a:lnTo>
                  <a:pt x="665099" y="135610"/>
                </a:lnTo>
                <a:lnTo>
                  <a:pt x="649592" y="94830"/>
                </a:lnTo>
                <a:lnTo>
                  <a:pt x="631291" y="58623"/>
                </a:lnTo>
                <a:lnTo>
                  <a:pt x="586359" y="0"/>
                </a:lnTo>
                <a:lnTo>
                  <a:pt x="579247" y="7924"/>
                </a:lnTo>
                <a:lnTo>
                  <a:pt x="600430" y="35382"/>
                </a:lnTo>
                <a:lnTo>
                  <a:pt x="618883" y="67183"/>
                </a:lnTo>
                <a:lnTo>
                  <a:pt x="634580" y="103327"/>
                </a:lnTo>
                <a:lnTo>
                  <a:pt x="647573" y="143814"/>
                </a:lnTo>
                <a:lnTo>
                  <a:pt x="657656" y="187934"/>
                </a:lnTo>
                <a:lnTo>
                  <a:pt x="664883" y="234924"/>
                </a:lnTo>
                <a:lnTo>
                  <a:pt x="669226" y="284797"/>
                </a:lnTo>
                <a:lnTo>
                  <a:pt x="670687" y="337540"/>
                </a:lnTo>
                <a:lnTo>
                  <a:pt x="669226" y="390537"/>
                </a:lnTo>
                <a:lnTo>
                  <a:pt x="664883" y="440575"/>
                </a:lnTo>
                <a:lnTo>
                  <a:pt x="657656" y="487641"/>
                </a:lnTo>
                <a:lnTo>
                  <a:pt x="647573" y="531761"/>
                </a:lnTo>
                <a:lnTo>
                  <a:pt x="634580" y="572236"/>
                </a:lnTo>
                <a:lnTo>
                  <a:pt x="618883" y="608368"/>
                </a:lnTo>
                <a:lnTo>
                  <a:pt x="579247" y="667600"/>
                </a:lnTo>
                <a:lnTo>
                  <a:pt x="586359" y="675525"/>
                </a:lnTo>
                <a:lnTo>
                  <a:pt x="631291" y="616902"/>
                </a:lnTo>
                <a:lnTo>
                  <a:pt x="649592" y="580707"/>
                </a:lnTo>
                <a:lnTo>
                  <a:pt x="665099" y="539902"/>
                </a:lnTo>
                <a:lnTo>
                  <a:pt x="677506" y="494931"/>
                </a:lnTo>
                <a:lnTo>
                  <a:pt x="686346" y="446176"/>
                </a:lnTo>
                <a:lnTo>
                  <a:pt x="691654" y="393636"/>
                </a:lnTo>
                <a:lnTo>
                  <a:pt x="693420" y="3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855452" y="5609640"/>
            <a:ext cx="51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𝑄𝐾</a:t>
            </a:r>
            <a:r>
              <a:rPr sz="1950" spc="89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912602" y="6008319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766" y="0"/>
                </a:moveTo>
                <a:lnTo>
                  <a:pt x="165353" y="0"/>
                </a:lnTo>
                <a:lnTo>
                  <a:pt x="165353" y="749"/>
                </a:lnTo>
                <a:lnTo>
                  <a:pt x="143001" y="749"/>
                </a:lnTo>
                <a:lnTo>
                  <a:pt x="75311" y="254685"/>
                </a:lnTo>
                <a:lnTo>
                  <a:pt x="36702" y="168516"/>
                </a:lnTo>
                <a:lnTo>
                  <a:pt x="0" y="185254"/>
                </a:lnTo>
                <a:lnTo>
                  <a:pt x="3555" y="193636"/>
                </a:lnTo>
                <a:lnTo>
                  <a:pt x="22351" y="185254"/>
                </a:lnTo>
                <a:lnTo>
                  <a:pt x="68579" y="284606"/>
                </a:lnTo>
                <a:lnTo>
                  <a:pt x="79375" y="284606"/>
                </a:lnTo>
                <a:lnTo>
                  <a:pt x="152019" y="15595"/>
                </a:lnTo>
                <a:lnTo>
                  <a:pt x="174244" y="15595"/>
                </a:lnTo>
                <a:lnTo>
                  <a:pt x="174244" y="15240"/>
                </a:lnTo>
                <a:lnTo>
                  <a:pt x="413766" y="15240"/>
                </a:lnTo>
                <a:lnTo>
                  <a:pt x="413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041380" y="5981496"/>
            <a:ext cx="310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 Math"/>
                <a:cs typeface="Cambria Math"/>
              </a:rPr>
              <a:t>𝑑</a:t>
            </a:r>
            <a:r>
              <a:rPr sz="1950" spc="60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508740" y="5783376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2101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(9,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81629" y="5163058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(40</a:t>
            </a:r>
            <a:r>
              <a:rPr sz="1000" spc="-5" dirty="0">
                <a:latin typeface="Tahoma"/>
                <a:cs typeface="Tahoma"/>
              </a:rPr>
              <a:t>9</a:t>
            </a:r>
            <a:r>
              <a:rPr sz="1000" spc="-15" dirty="0">
                <a:latin typeface="Tahoma"/>
                <a:cs typeface="Tahoma"/>
              </a:rPr>
              <a:t>6</a:t>
            </a:r>
            <a:r>
              <a:rPr sz="1000" spc="-5" dirty="0">
                <a:latin typeface="Tahoma"/>
                <a:cs typeface="Tahoma"/>
              </a:rPr>
              <a:t>,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9)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76061" y="6036970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(9,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9)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35136" y="5165216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(9,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74630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(9,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9691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80" dirty="0">
                <a:latin typeface="Microsoft Sans Serif"/>
                <a:cs typeface="Microsoft Sans Serif"/>
              </a:rPr>
              <a:t>Self-Attention</a:t>
            </a:r>
            <a:r>
              <a:rPr sz="4000" b="0" spc="45" dirty="0">
                <a:latin typeface="Microsoft Sans Serif"/>
                <a:cs typeface="Microsoft Sans Serif"/>
              </a:rPr>
              <a:t> </a:t>
            </a:r>
            <a:r>
              <a:rPr sz="4000" b="0" spc="-175" dirty="0">
                <a:latin typeface="Microsoft Sans Serif"/>
                <a:cs typeface="Microsoft Sans Serif"/>
              </a:rPr>
              <a:t>during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150" dirty="0">
                <a:latin typeface="Microsoft Sans Serif"/>
                <a:cs typeface="Microsoft Sans Serif"/>
              </a:rPr>
              <a:t>Next</a:t>
            </a:r>
            <a:r>
              <a:rPr sz="4000" b="0" spc="45" dirty="0">
                <a:latin typeface="Microsoft Sans Serif"/>
                <a:cs typeface="Microsoft Sans Serif"/>
              </a:rPr>
              <a:t> </a:t>
            </a:r>
            <a:r>
              <a:rPr sz="4000" b="0" spc="-455" dirty="0">
                <a:latin typeface="Microsoft Sans Serif"/>
                <a:cs typeface="Microsoft Sans Serif"/>
              </a:rPr>
              <a:t>Token</a:t>
            </a:r>
            <a:r>
              <a:rPr sz="4000" b="0" spc="45" dirty="0">
                <a:latin typeface="Microsoft Sans Serif"/>
                <a:cs typeface="Microsoft Sans Serif"/>
              </a:rPr>
              <a:t> </a:t>
            </a:r>
            <a:r>
              <a:rPr sz="4000" b="0" spc="-220" dirty="0">
                <a:latin typeface="Microsoft Sans Serif"/>
                <a:cs typeface="Microsoft Sans Serif"/>
              </a:rPr>
              <a:t>Prediction</a:t>
            </a:r>
            <a:r>
              <a:rPr sz="4000" b="0" spc="50" dirty="0">
                <a:latin typeface="Microsoft Sans Serif"/>
                <a:cs typeface="Microsoft Sans Serif"/>
              </a:rPr>
              <a:t> </a:t>
            </a:r>
            <a:r>
              <a:rPr sz="4000" b="0" spc="-490" dirty="0">
                <a:latin typeface="Microsoft Sans Serif"/>
                <a:cs typeface="Microsoft Sans Serif"/>
              </a:rPr>
              <a:t>Task</a:t>
            </a:r>
            <a:endParaRPr sz="4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0001" y="2975610"/>
            <a:ext cx="1123315" cy="1945639"/>
            <a:chOff x="470001" y="2975610"/>
            <a:chExt cx="1123315" cy="1945639"/>
          </a:xfrm>
        </p:grpSpPr>
        <p:sp>
          <p:nvSpPr>
            <p:cNvPr id="4" name="object 4"/>
            <p:cNvSpPr/>
            <p:nvPr/>
          </p:nvSpPr>
          <p:spPr>
            <a:xfrm>
              <a:off x="482701" y="2988310"/>
              <a:ext cx="1097280" cy="213360"/>
            </a:xfrm>
            <a:custGeom>
              <a:avLst/>
              <a:gdLst/>
              <a:ahLst/>
              <a:cxnLst/>
              <a:rect l="l" t="t" r="r" b="b"/>
              <a:pathLst>
                <a:path w="1097280" h="213360">
                  <a:moveTo>
                    <a:pt x="109724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097241" y="213360"/>
                  </a:lnTo>
                  <a:lnTo>
                    <a:pt x="1097241" y="0"/>
                  </a:lnTo>
                  <a:close/>
                </a:path>
              </a:pathLst>
            </a:custGeom>
            <a:solidFill>
              <a:srgbClr val="FBEB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351" y="3195320"/>
              <a:ext cx="1110615" cy="12700"/>
            </a:xfrm>
            <a:custGeom>
              <a:avLst/>
              <a:gdLst/>
              <a:ahLst/>
              <a:cxnLst/>
              <a:rect l="l" t="t" r="r" b="b"/>
              <a:pathLst>
                <a:path w="1110615" h="12700">
                  <a:moveTo>
                    <a:pt x="0" y="12700"/>
                  </a:moveTo>
                  <a:lnTo>
                    <a:pt x="1110005" y="12700"/>
                  </a:lnTo>
                  <a:lnTo>
                    <a:pt x="1110005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701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701" y="3201670"/>
              <a:ext cx="0" cy="1713230"/>
            </a:xfrm>
            <a:custGeom>
              <a:avLst/>
              <a:gdLst/>
              <a:ahLst/>
              <a:cxnLst/>
              <a:rect l="l" t="t" r="r" b="b"/>
              <a:pathLst>
                <a:path h="1713229">
                  <a:moveTo>
                    <a:pt x="0" y="0"/>
                  </a:moveTo>
                  <a:lnTo>
                    <a:pt x="0" y="17132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0006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351" y="3201670"/>
              <a:ext cx="1110615" cy="1713230"/>
            </a:xfrm>
            <a:custGeom>
              <a:avLst/>
              <a:gdLst/>
              <a:ahLst/>
              <a:cxnLst/>
              <a:rect l="l" t="t" r="r" b="b"/>
              <a:pathLst>
                <a:path w="1110615" h="1713229">
                  <a:moveTo>
                    <a:pt x="1103655" y="0"/>
                  </a:moveTo>
                  <a:lnTo>
                    <a:pt x="1103655" y="1713229"/>
                  </a:lnTo>
                </a:path>
                <a:path w="1110615" h="1713229">
                  <a:moveTo>
                    <a:pt x="0" y="1706879"/>
                  </a:moveTo>
                  <a:lnTo>
                    <a:pt x="1110005" y="17068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2701" y="2988310"/>
            <a:ext cx="1097915" cy="213360"/>
          </a:xfrm>
          <a:prstGeom prst="rect">
            <a:avLst/>
          </a:prstGeom>
          <a:solidFill>
            <a:srgbClr val="FBEBEA"/>
          </a:solidFill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800" spc="45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K</a:t>
            </a:r>
            <a:r>
              <a:rPr sz="800" spc="25" dirty="0">
                <a:latin typeface="Tahoma"/>
                <a:cs typeface="Tahoma"/>
              </a:rPr>
              <a:t>E</a:t>
            </a:r>
            <a:r>
              <a:rPr sz="800" spc="80" dirty="0">
                <a:latin typeface="Tahoma"/>
                <a:cs typeface="Tahoma"/>
              </a:rPr>
              <a:t>N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21635" y="3191255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89">
                <a:moveTo>
                  <a:pt x="0" y="0"/>
                </a:moveTo>
                <a:lnTo>
                  <a:pt x="167258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1635" y="4705603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89">
                <a:moveTo>
                  <a:pt x="0" y="0"/>
                </a:moveTo>
                <a:lnTo>
                  <a:pt x="167258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13355" y="3191255"/>
            <a:ext cx="208279" cy="1514475"/>
          </a:xfrm>
          <a:prstGeom prst="rect">
            <a:avLst/>
          </a:prstGeom>
          <a:solidFill>
            <a:srgbClr val="E8F5F1"/>
          </a:solidFill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11430" algn="just">
              <a:lnSpc>
                <a:spcPct val="100000"/>
              </a:lnSpc>
              <a:spcBef>
                <a:spcPts val="315"/>
              </a:spcBef>
            </a:pPr>
            <a:r>
              <a:rPr sz="900" spc="-15" dirty="0">
                <a:latin typeface="Tahoma"/>
                <a:cs typeface="Tahoma"/>
              </a:rPr>
              <a:t>T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80" dirty="0">
                <a:latin typeface="Tahoma"/>
                <a:cs typeface="Tahoma"/>
              </a:rPr>
              <a:t>O  </a:t>
            </a:r>
            <a:r>
              <a:rPr sz="900" spc="35" dirty="0">
                <a:latin typeface="Tahoma"/>
                <a:cs typeface="Tahoma"/>
              </a:rPr>
              <a:t>K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25" dirty="0">
                <a:latin typeface="Tahoma"/>
                <a:cs typeface="Tahoma"/>
              </a:rPr>
              <a:t>E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55" dirty="0">
                <a:latin typeface="Tahoma"/>
                <a:cs typeface="Tahoma"/>
              </a:rPr>
              <a:t>N  </a:t>
            </a:r>
            <a:r>
              <a:rPr sz="900" spc="30" dirty="0"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6955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5205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733416" y="2296160"/>
          <a:ext cx="1988818" cy="3316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17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8048370" y="2981960"/>
            <a:ext cx="1109980" cy="1932939"/>
            <a:chOff x="8048370" y="2981960"/>
            <a:chExt cx="1109980" cy="1932939"/>
          </a:xfrm>
        </p:grpSpPr>
        <p:sp>
          <p:nvSpPr>
            <p:cNvPr id="18" name="object 18"/>
            <p:cNvSpPr/>
            <p:nvPr/>
          </p:nvSpPr>
          <p:spPr>
            <a:xfrm>
              <a:off x="8054720" y="2988310"/>
              <a:ext cx="1097280" cy="213360"/>
            </a:xfrm>
            <a:custGeom>
              <a:avLst/>
              <a:gdLst/>
              <a:ahLst/>
              <a:cxnLst/>
              <a:rect l="l" t="t" r="r" b="b"/>
              <a:pathLst>
                <a:path w="1097279" h="213360">
                  <a:moveTo>
                    <a:pt x="109724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097241" y="213360"/>
                  </a:lnTo>
                  <a:lnTo>
                    <a:pt x="1097241" y="0"/>
                  </a:lnTo>
                  <a:close/>
                </a:path>
              </a:pathLst>
            </a:custGeom>
            <a:solidFill>
              <a:srgbClr val="DFD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48370" y="3195320"/>
              <a:ext cx="1109980" cy="12700"/>
            </a:xfrm>
            <a:custGeom>
              <a:avLst/>
              <a:gdLst/>
              <a:ahLst/>
              <a:cxnLst/>
              <a:rect l="l" t="t" r="r" b="b"/>
              <a:pathLst>
                <a:path w="1109979" h="12700">
                  <a:moveTo>
                    <a:pt x="0" y="12700"/>
                  </a:moveTo>
                  <a:lnTo>
                    <a:pt x="1109852" y="12700"/>
                  </a:lnTo>
                  <a:lnTo>
                    <a:pt x="110985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54720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54720" y="3201670"/>
              <a:ext cx="0" cy="1713230"/>
            </a:xfrm>
            <a:custGeom>
              <a:avLst/>
              <a:gdLst/>
              <a:ahLst/>
              <a:cxnLst/>
              <a:rect l="l" t="t" r="r" b="b"/>
              <a:pathLst>
                <a:path h="1713229">
                  <a:moveTo>
                    <a:pt x="0" y="0"/>
                  </a:moveTo>
                  <a:lnTo>
                    <a:pt x="0" y="17132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51873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48370" y="3201670"/>
              <a:ext cx="1109980" cy="1713230"/>
            </a:xfrm>
            <a:custGeom>
              <a:avLst/>
              <a:gdLst/>
              <a:ahLst/>
              <a:cxnLst/>
              <a:rect l="l" t="t" r="r" b="b"/>
              <a:pathLst>
                <a:path w="1109979" h="1713229">
                  <a:moveTo>
                    <a:pt x="1103502" y="0"/>
                  </a:moveTo>
                  <a:lnTo>
                    <a:pt x="1103502" y="1713229"/>
                  </a:lnTo>
                </a:path>
                <a:path w="1109979" h="1713229">
                  <a:moveTo>
                    <a:pt x="0" y="1706879"/>
                  </a:moveTo>
                  <a:lnTo>
                    <a:pt x="1109852" y="17068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054720" y="2988310"/>
            <a:ext cx="1097280" cy="213360"/>
          </a:xfrm>
          <a:prstGeom prst="rect">
            <a:avLst/>
          </a:prstGeom>
          <a:solidFill>
            <a:srgbClr val="DFDBDF"/>
          </a:solidFill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800" spc="45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K</a:t>
            </a:r>
            <a:r>
              <a:rPr sz="800" spc="25" dirty="0">
                <a:latin typeface="Tahoma"/>
                <a:cs typeface="Tahoma"/>
              </a:rPr>
              <a:t>E</a:t>
            </a:r>
            <a:r>
              <a:rPr sz="800" spc="80" dirty="0">
                <a:latin typeface="Tahoma"/>
                <a:cs typeface="Tahoma"/>
              </a:rPr>
              <a:t>N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087609" y="2981960"/>
            <a:ext cx="1109980" cy="1932939"/>
            <a:chOff x="10087609" y="2981960"/>
            <a:chExt cx="1109980" cy="1932939"/>
          </a:xfrm>
        </p:grpSpPr>
        <p:sp>
          <p:nvSpPr>
            <p:cNvPr id="26" name="object 26"/>
            <p:cNvSpPr/>
            <p:nvPr/>
          </p:nvSpPr>
          <p:spPr>
            <a:xfrm>
              <a:off x="10093959" y="2988310"/>
              <a:ext cx="1097280" cy="213360"/>
            </a:xfrm>
            <a:custGeom>
              <a:avLst/>
              <a:gdLst/>
              <a:ahLst/>
              <a:cxnLst/>
              <a:rect l="l" t="t" r="r" b="b"/>
              <a:pathLst>
                <a:path w="1097279" h="213360">
                  <a:moveTo>
                    <a:pt x="109724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097241" y="213360"/>
                  </a:lnTo>
                  <a:lnTo>
                    <a:pt x="1097241" y="0"/>
                  </a:lnTo>
                  <a:close/>
                </a:path>
              </a:pathLst>
            </a:custGeom>
            <a:solidFill>
              <a:srgbClr val="FFA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87609" y="3195320"/>
              <a:ext cx="1109980" cy="12700"/>
            </a:xfrm>
            <a:custGeom>
              <a:avLst/>
              <a:gdLst/>
              <a:ahLst/>
              <a:cxnLst/>
              <a:rect l="l" t="t" r="r" b="b"/>
              <a:pathLst>
                <a:path w="1109979" h="12700">
                  <a:moveTo>
                    <a:pt x="0" y="12700"/>
                  </a:moveTo>
                  <a:lnTo>
                    <a:pt x="1109980" y="12700"/>
                  </a:lnTo>
                  <a:lnTo>
                    <a:pt x="110998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93959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93959" y="3201670"/>
              <a:ext cx="0" cy="1713230"/>
            </a:xfrm>
            <a:custGeom>
              <a:avLst/>
              <a:gdLst/>
              <a:ahLst/>
              <a:cxnLst/>
              <a:rect l="l" t="t" r="r" b="b"/>
              <a:pathLst>
                <a:path h="1713229">
                  <a:moveTo>
                    <a:pt x="0" y="0"/>
                  </a:moveTo>
                  <a:lnTo>
                    <a:pt x="0" y="17132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191239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87609" y="3201670"/>
              <a:ext cx="1109980" cy="1713230"/>
            </a:xfrm>
            <a:custGeom>
              <a:avLst/>
              <a:gdLst/>
              <a:ahLst/>
              <a:cxnLst/>
              <a:rect l="l" t="t" r="r" b="b"/>
              <a:pathLst>
                <a:path w="1109979" h="1713229">
                  <a:moveTo>
                    <a:pt x="1103630" y="0"/>
                  </a:moveTo>
                  <a:lnTo>
                    <a:pt x="1103630" y="1713229"/>
                  </a:lnTo>
                </a:path>
                <a:path w="1109979" h="1713229">
                  <a:moveTo>
                    <a:pt x="0" y="1706879"/>
                  </a:moveTo>
                  <a:lnTo>
                    <a:pt x="1109980" y="17068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093959" y="2988310"/>
            <a:ext cx="1097280" cy="213360"/>
          </a:xfrm>
          <a:prstGeom prst="rect">
            <a:avLst/>
          </a:prstGeom>
          <a:solidFill>
            <a:srgbClr val="FFAD78"/>
          </a:solidFill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800" spc="75" dirty="0">
                <a:latin typeface="Tahoma"/>
                <a:cs typeface="Tahoma"/>
              </a:rPr>
              <a:t>OU</a:t>
            </a:r>
            <a:r>
              <a:rPr sz="800" spc="15" dirty="0">
                <a:latin typeface="Tahoma"/>
                <a:cs typeface="Tahoma"/>
              </a:rPr>
              <a:t>TP</a:t>
            </a:r>
            <a:r>
              <a:rPr sz="800" spc="10" dirty="0">
                <a:latin typeface="Tahoma"/>
                <a:cs typeface="Tahoma"/>
              </a:rPr>
              <a:t>U</a:t>
            </a:r>
            <a:r>
              <a:rPr sz="800" spc="-10" dirty="0">
                <a:latin typeface="Tahoma"/>
                <a:cs typeface="Tahoma"/>
              </a:rPr>
              <a:t>T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K</a:t>
            </a:r>
            <a:r>
              <a:rPr sz="800" spc="25" dirty="0">
                <a:latin typeface="Tahoma"/>
                <a:cs typeface="Tahoma"/>
              </a:rPr>
              <a:t>E</a:t>
            </a:r>
            <a:r>
              <a:rPr sz="800" spc="80" dirty="0">
                <a:latin typeface="Tahoma"/>
                <a:cs typeface="Tahoma"/>
              </a:rPr>
              <a:t>N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1084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173736" y="3621024"/>
                </a:moveTo>
                <a:lnTo>
                  <a:pt x="106111" y="3619886"/>
                </a:lnTo>
                <a:lnTo>
                  <a:pt x="50887" y="3616785"/>
                </a:lnTo>
                <a:lnTo>
                  <a:pt x="13653" y="3612183"/>
                </a:lnTo>
                <a:lnTo>
                  <a:pt x="0" y="3606546"/>
                </a:lnTo>
                <a:lnTo>
                  <a:pt x="0" y="14478"/>
                </a:lnTo>
                <a:lnTo>
                  <a:pt x="13653" y="8840"/>
                </a:lnTo>
                <a:lnTo>
                  <a:pt x="50887" y="4238"/>
                </a:lnTo>
                <a:lnTo>
                  <a:pt x="106111" y="1137"/>
                </a:lnTo>
                <a:lnTo>
                  <a:pt x="173736" y="0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38771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0" y="0"/>
                </a:moveTo>
                <a:lnTo>
                  <a:pt x="67651" y="1137"/>
                </a:lnTo>
                <a:lnTo>
                  <a:pt x="122872" y="4238"/>
                </a:lnTo>
                <a:lnTo>
                  <a:pt x="160091" y="8840"/>
                </a:lnTo>
                <a:lnTo>
                  <a:pt x="173735" y="14478"/>
                </a:lnTo>
                <a:lnTo>
                  <a:pt x="173735" y="3606546"/>
                </a:lnTo>
                <a:lnTo>
                  <a:pt x="160091" y="3612183"/>
                </a:lnTo>
                <a:lnTo>
                  <a:pt x="122872" y="3616785"/>
                </a:lnTo>
                <a:lnTo>
                  <a:pt x="67651" y="3619886"/>
                </a:lnTo>
                <a:lnTo>
                  <a:pt x="0" y="3621024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93889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25127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7666" y="2461640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𝑄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12948" y="2381250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-20061" dirty="0">
                <a:latin typeface="Cambria Math"/>
                <a:cs typeface="Cambria Math"/>
              </a:rPr>
              <a:t>𝐾</a:t>
            </a:r>
            <a:r>
              <a:rPr sz="1300" spc="65" dirty="0">
                <a:latin typeface="Cambria Math"/>
                <a:cs typeface="Cambria Math"/>
              </a:rPr>
              <a:t>𝑇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70905" y="1913001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 Math"/>
                <a:cs typeface="Cambria Math"/>
              </a:rPr>
              <a:t>𝑄𝐾</a:t>
            </a:r>
            <a:r>
              <a:rPr sz="1950" spc="82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15857" y="2461640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135361" y="2457450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𝑡𝑖𝑜𝑛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818118" y="5853125"/>
            <a:ext cx="800100" cy="212090"/>
          </a:xfrm>
          <a:custGeom>
            <a:avLst/>
            <a:gdLst/>
            <a:ahLst/>
            <a:cxnLst/>
            <a:rect l="l" t="t" r="r" b="b"/>
            <a:pathLst>
              <a:path w="800100" h="212089">
                <a:moveTo>
                  <a:pt x="732408" y="0"/>
                </a:moveTo>
                <a:lnTo>
                  <a:pt x="729360" y="8597"/>
                </a:lnTo>
                <a:lnTo>
                  <a:pt x="741628" y="13915"/>
                </a:lnTo>
                <a:lnTo>
                  <a:pt x="752157" y="21277"/>
                </a:lnTo>
                <a:lnTo>
                  <a:pt x="773596" y="55406"/>
                </a:lnTo>
                <a:lnTo>
                  <a:pt x="780668" y="104813"/>
                </a:lnTo>
                <a:lnTo>
                  <a:pt x="779883" y="123484"/>
                </a:lnTo>
                <a:lnTo>
                  <a:pt x="768096" y="169214"/>
                </a:lnTo>
                <a:lnTo>
                  <a:pt x="741789" y="197805"/>
                </a:lnTo>
                <a:lnTo>
                  <a:pt x="729741" y="203149"/>
                </a:lnTo>
                <a:lnTo>
                  <a:pt x="732408" y="211747"/>
                </a:lnTo>
                <a:lnTo>
                  <a:pt x="772824" y="187703"/>
                </a:lnTo>
                <a:lnTo>
                  <a:pt x="795591" y="143335"/>
                </a:lnTo>
                <a:lnTo>
                  <a:pt x="799973" y="105930"/>
                </a:lnTo>
                <a:lnTo>
                  <a:pt x="798877" y="86513"/>
                </a:lnTo>
                <a:lnTo>
                  <a:pt x="782447" y="37109"/>
                </a:lnTo>
                <a:lnTo>
                  <a:pt x="747746" y="5541"/>
                </a:lnTo>
                <a:lnTo>
                  <a:pt x="732408" y="0"/>
                </a:lnTo>
                <a:close/>
              </a:path>
              <a:path w="800100" h="212089">
                <a:moveTo>
                  <a:pt x="67563" y="0"/>
                </a:moveTo>
                <a:lnTo>
                  <a:pt x="27112" y="24095"/>
                </a:lnTo>
                <a:lnTo>
                  <a:pt x="4365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35" y="206205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30" y="197805"/>
                </a:lnTo>
                <a:lnTo>
                  <a:pt x="47720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291" y="13915"/>
                </a:lnTo>
                <a:lnTo>
                  <a:pt x="70484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794117" y="5783376"/>
            <a:ext cx="175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spc="5" dirty="0">
                <a:latin typeface="Cambria Math"/>
                <a:cs typeface="Cambria Math"/>
              </a:rPr>
              <a:t>𝑡</a:t>
            </a:r>
            <a:r>
              <a:rPr sz="1800" dirty="0">
                <a:latin typeface="Cambria Math"/>
                <a:cs typeface="Cambria Math"/>
              </a:rPr>
              <a:t>𝑖𝑜𝑛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𝑄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𝐾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688830" y="5783376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softmax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771124" y="5620499"/>
            <a:ext cx="693420" cy="675640"/>
          </a:xfrm>
          <a:custGeom>
            <a:avLst/>
            <a:gdLst/>
            <a:ahLst/>
            <a:cxnLst/>
            <a:rect l="l" t="t" r="r" b="b"/>
            <a:pathLst>
              <a:path w="693420" h="675639">
                <a:moveTo>
                  <a:pt x="114173" y="7924"/>
                </a:moveTo>
                <a:lnTo>
                  <a:pt x="62166" y="58623"/>
                </a:lnTo>
                <a:lnTo>
                  <a:pt x="43865" y="94830"/>
                </a:lnTo>
                <a:lnTo>
                  <a:pt x="28321" y="135610"/>
                </a:lnTo>
                <a:lnTo>
                  <a:pt x="15963" y="180543"/>
                </a:lnTo>
                <a:lnTo>
                  <a:pt x="7112" y="229133"/>
                </a:lnTo>
                <a:lnTo>
                  <a:pt x="1778" y="281393"/>
                </a:lnTo>
                <a:lnTo>
                  <a:pt x="0" y="337312"/>
                </a:lnTo>
                <a:lnTo>
                  <a:pt x="1778" y="393636"/>
                </a:lnTo>
                <a:lnTo>
                  <a:pt x="7112" y="446176"/>
                </a:lnTo>
                <a:lnTo>
                  <a:pt x="15963" y="494931"/>
                </a:lnTo>
                <a:lnTo>
                  <a:pt x="28321" y="539902"/>
                </a:lnTo>
                <a:lnTo>
                  <a:pt x="43865" y="580707"/>
                </a:lnTo>
                <a:lnTo>
                  <a:pt x="62166" y="616902"/>
                </a:lnTo>
                <a:lnTo>
                  <a:pt x="107061" y="675525"/>
                </a:lnTo>
                <a:lnTo>
                  <a:pt x="114173" y="667600"/>
                </a:lnTo>
                <a:lnTo>
                  <a:pt x="92976" y="640156"/>
                </a:lnTo>
                <a:lnTo>
                  <a:pt x="74549" y="608368"/>
                </a:lnTo>
                <a:lnTo>
                  <a:pt x="58877" y="572236"/>
                </a:lnTo>
                <a:lnTo>
                  <a:pt x="45974" y="531761"/>
                </a:lnTo>
                <a:lnTo>
                  <a:pt x="35814" y="487641"/>
                </a:lnTo>
                <a:lnTo>
                  <a:pt x="28600" y="440575"/>
                </a:lnTo>
                <a:lnTo>
                  <a:pt x="24282" y="390537"/>
                </a:lnTo>
                <a:lnTo>
                  <a:pt x="22860" y="337312"/>
                </a:lnTo>
                <a:lnTo>
                  <a:pt x="24282" y="284797"/>
                </a:lnTo>
                <a:lnTo>
                  <a:pt x="28600" y="234924"/>
                </a:lnTo>
                <a:lnTo>
                  <a:pt x="35814" y="187934"/>
                </a:lnTo>
                <a:lnTo>
                  <a:pt x="45974" y="143814"/>
                </a:lnTo>
                <a:lnTo>
                  <a:pt x="58877" y="103327"/>
                </a:lnTo>
                <a:lnTo>
                  <a:pt x="74549" y="67183"/>
                </a:lnTo>
                <a:lnTo>
                  <a:pt x="92976" y="35382"/>
                </a:lnTo>
                <a:lnTo>
                  <a:pt x="114173" y="7924"/>
                </a:lnTo>
                <a:close/>
              </a:path>
              <a:path w="693420" h="675639">
                <a:moveTo>
                  <a:pt x="572008" y="329907"/>
                </a:moveTo>
                <a:lnTo>
                  <a:pt x="120904" y="329907"/>
                </a:lnTo>
                <a:lnTo>
                  <a:pt x="120904" y="345147"/>
                </a:lnTo>
                <a:lnTo>
                  <a:pt x="572008" y="345147"/>
                </a:lnTo>
                <a:lnTo>
                  <a:pt x="572008" y="329907"/>
                </a:lnTo>
                <a:close/>
              </a:path>
              <a:path w="693420" h="675639">
                <a:moveTo>
                  <a:pt x="693420" y="337312"/>
                </a:moveTo>
                <a:lnTo>
                  <a:pt x="691654" y="281393"/>
                </a:lnTo>
                <a:lnTo>
                  <a:pt x="686346" y="229133"/>
                </a:lnTo>
                <a:lnTo>
                  <a:pt x="677506" y="180543"/>
                </a:lnTo>
                <a:lnTo>
                  <a:pt x="665099" y="135610"/>
                </a:lnTo>
                <a:lnTo>
                  <a:pt x="649592" y="94830"/>
                </a:lnTo>
                <a:lnTo>
                  <a:pt x="631291" y="58623"/>
                </a:lnTo>
                <a:lnTo>
                  <a:pt x="586359" y="0"/>
                </a:lnTo>
                <a:lnTo>
                  <a:pt x="579247" y="7924"/>
                </a:lnTo>
                <a:lnTo>
                  <a:pt x="600430" y="35382"/>
                </a:lnTo>
                <a:lnTo>
                  <a:pt x="618883" y="67183"/>
                </a:lnTo>
                <a:lnTo>
                  <a:pt x="634580" y="103327"/>
                </a:lnTo>
                <a:lnTo>
                  <a:pt x="647573" y="143814"/>
                </a:lnTo>
                <a:lnTo>
                  <a:pt x="657656" y="187934"/>
                </a:lnTo>
                <a:lnTo>
                  <a:pt x="664883" y="234924"/>
                </a:lnTo>
                <a:lnTo>
                  <a:pt x="669226" y="284797"/>
                </a:lnTo>
                <a:lnTo>
                  <a:pt x="670687" y="337540"/>
                </a:lnTo>
                <a:lnTo>
                  <a:pt x="669226" y="390537"/>
                </a:lnTo>
                <a:lnTo>
                  <a:pt x="664883" y="440575"/>
                </a:lnTo>
                <a:lnTo>
                  <a:pt x="657656" y="487641"/>
                </a:lnTo>
                <a:lnTo>
                  <a:pt x="647573" y="531761"/>
                </a:lnTo>
                <a:lnTo>
                  <a:pt x="634580" y="572236"/>
                </a:lnTo>
                <a:lnTo>
                  <a:pt x="618883" y="608368"/>
                </a:lnTo>
                <a:lnTo>
                  <a:pt x="579247" y="667600"/>
                </a:lnTo>
                <a:lnTo>
                  <a:pt x="586359" y="675525"/>
                </a:lnTo>
                <a:lnTo>
                  <a:pt x="631291" y="616902"/>
                </a:lnTo>
                <a:lnTo>
                  <a:pt x="649592" y="580707"/>
                </a:lnTo>
                <a:lnTo>
                  <a:pt x="665099" y="539902"/>
                </a:lnTo>
                <a:lnTo>
                  <a:pt x="677506" y="494931"/>
                </a:lnTo>
                <a:lnTo>
                  <a:pt x="686346" y="446176"/>
                </a:lnTo>
                <a:lnTo>
                  <a:pt x="691654" y="393636"/>
                </a:lnTo>
                <a:lnTo>
                  <a:pt x="693420" y="3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855452" y="5609640"/>
            <a:ext cx="51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𝑄𝐾</a:t>
            </a:r>
            <a:r>
              <a:rPr sz="1950" spc="89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912602" y="6008319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766" y="0"/>
                </a:moveTo>
                <a:lnTo>
                  <a:pt x="165353" y="0"/>
                </a:lnTo>
                <a:lnTo>
                  <a:pt x="165353" y="749"/>
                </a:lnTo>
                <a:lnTo>
                  <a:pt x="143001" y="749"/>
                </a:lnTo>
                <a:lnTo>
                  <a:pt x="75311" y="254685"/>
                </a:lnTo>
                <a:lnTo>
                  <a:pt x="36702" y="168516"/>
                </a:lnTo>
                <a:lnTo>
                  <a:pt x="0" y="185254"/>
                </a:lnTo>
                <a:lnTo>
                  <a:pt x="3555" y="193636"/>
                </a:lnTo>
                <a:lnTo>
                  <a:pt x="22351" y="185254"/>
                </a:lnTo>
                <a:lnTo>
                  <a:pt x="68579" y="284606"/>
                </a:lnTo>
                <a:lnTo>
                  <a:pt x="79375" y="284606"/>
                </a:lnTo>
                <a:lnTo>
                  <a:pt x="152019" y="15595"/>
                </a:lnTo>
                <a:lnTo>
                  <a:pt x="174244" y="15595"/>
                </a:lnTo>
                <a:lnTo>
                  <a:pt x="174244" y="15240"/>
                </a:lnTo>
                <a:lnTo>
                  <a:pt x="413766" y="15240"/>
                </a:lnTo>
                <a:lnTo>
                  <a:pt x="413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1041380" y="5981496"/>
            <a:ext cx="310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 Math"/>
                <a:cs typeface="Cambria Math"/>
              </a:rPr>
              <a:t>𝑑</a:t>
            </a:r>
            <a:r>
              <a:rPr sz="1950" spc="60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508740" y="5783376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2101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81629" y="5163058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(40</a:t>
            </a:r>
            <a:r>
              <a:rPr sz="1000" spc="-5" dirty="0">
                <a:latin typeface="Tahoma"/>
                <a:cs typeface="Tahoma"/>
              </a:rPr>
              <a:t>9</a:t>
            </a:r>
            <a:r>
              <a:rPr sz="1000" spc="-15" dirty="0">
                <a:latin typeface="Tahoma"/>
                <a:cs typeface="Tahoma"/>
              </a:rPr>
              <a:t>6</a:t>
            </a:r>
            <a:r>
              <a:rPr sz="1000" spc="-5" dirty="0">
                <a:latin typeface="Tahoma"/>
                <a:cs typeface="Tahoma"/>
              </a:rPr>
              <a:t>,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1)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76061" y="6036970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1)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35136" y="5165216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374630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9519" y="5922670"/>
            <a:ext cx="11112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0000"/>
                </a:solidFill>
                <a:latin typeface="Tahoma"/>
                <a:cs typeface="Tahoma"/>
              </a:rPr>
              <a:t>Inference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2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0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9691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80" dirty="0">
                <a:latin typeface="Microsoft Sans Serif"/>
                <a:cs typeface="Microsoft Sans Serif"/>
              </a:rPr>
              <a:t>Self-Attention</a:t>
            </a:r>
            <a:r>
              <a:rPr sz="4000" b="0" spc="45" dirty="0">
                <a:latin typeface="Microsoft Sans Serif"/>
                <a:cs typeface="Microsoft Sans Serif"/>
              </a:rPr>
              <a:t> </a:t>
            </a:r>
            <a:r>
              <a:rPr sz="4000" b="0" spc="-175" dirty="0">
                <a:latin typeface="Microsoft Sans Serif"/>
                <a:cs typeface="Microsoft Sans Serif"/>
              </a:rPr>
              <a:t>during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150" dirty="0">
                <a:latin typeface="Microsoft Sans Serif"/>
                <a:cs typeface="Microsoft Sans Serif"/>
              </a:rPr>
              <a:t>Next</a:t>
            </a:r>
            <a:r>
              <a:rPr sz="4000" b="0" spc="45" dirty="0">
                <a:latin typeface="Microsoft Sans Serif"/>
                <a:cs typeface="Microsoft Sans Serif"/>
              </a:rPr>
              <a:t> </a:t>
            </a:r>
            <a:r>
              <a:rPr sz="4000" b="0" spc="-455" dirty="0">
                <a:latin typeface="Microsoft Sans Serif"/>
                <a:cs typeface="Microsoft Sans Serif"/>
              </a:rPr>
              <a:t>Token</a:t>
            </a:r>
            <a:r>
              <a:rPr sz="4000" b="0" spc="45" dirty="0">
                <a:latin typeface="Microsoft Sans Serif"/>
                <a:cs typeface="Microsoft Sans Serif"/>
              </a:rPr>
              <a:t> </a:t>
            </a:r>
            <a:r>
              <a:rPr sz="4000" b="0" spc="-220" dirty="0">
                <a:latin typeface="Microsoft Sans Serif"/>
                <a:cs typeface="Microsoft Sans Serif"/>
              </a:rPr>
              <a:t>Prediction</a:t>
            </a:r>
            <a:r>
              <a:rPr sz="4000" b="0" spc="50" dirty="0">
                <a:latin typeface="Microsoft Sans Serif"/>
                <a:cs typeface="Microsoft Sans Serif"/>
              </a:rPr>
              <a:t> </a:t>
            </a:r>
            <a:r>
              <a:rPr sz="4000" b="0" spc="-490" dirty="0">
                <a:latin typeface="Microsoft Sans Serif"/>
                <a:cs typeface="Microsoft Sans Serif"/>
              </a:rPr>
              <a:t>Task</a:t>
            </a:r>
            <a:endParaRPr sz="40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6351" y="2981960"/>
          <a:ext cx="1097280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7005" y="3184905"/>
          <a:ext cx="1880868" cy="1514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4348"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06955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5205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733416" y="2296160"/>
          <a:ext cx="1988818" cy="3347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4775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104775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2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2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4775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2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104775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2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15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048370" y="2981960"/>
          <a:ext cx="1097280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087609" y="2981960"/>
          <a:ext cx="1097280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91084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173736" y="3621024"/>
                </a:moveTo>
                <a:lnTo>
                  <a:pt x="106111" y="3619886"/>
                </a:lnTo>
                <a:lnTo>
                  <a:pt x="50887" y="3616785"/>
                </a:lnTo>
                <a:lnTo>
                  <a:pt x="13653" y="3612183"/>
                </a:lnTo>
                <a:lnTo>
                  <a:pt x="0" y="3606546"/>
                </a:lnTo>
                <a:lnTo>
                  <a:pt x="0" y="14478"/>
                </a:lnTo>
                <a:lnTo>
                  <a:pt x="13653" y="8840"/>
                </a:lnTo>
                <a:lnTo>
                  <a:pt x="50887" y="4238"/>
                </a:lnTo>
                <a:lnTo>
                  <a:pt x="106111" y="1137"/>
                </a:lnTo>
                <a:lnTo>
                  <a:pt x="173736" y="0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771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0" y="0"/>
                </a:moveTo>
                <a:lnTo>
                  <a:pt x="67651" y="1137"/>
                </a:lnTo>
                <a:lnTo>
                  <a:pt x="122872" y="4238"/>
                </a:lnTo>
                <a:lnTo>
                  <a:pt x="160091" y="8840"/>
                </a:lnTo>
                <a:lnTo>
                  <a:pt x="173735" y="14478"/>
                </a:lnTo>
                <a:lnTo>
                  <a:pt x="173735" y="3606546"/>
                </a:lnTo>
                <a:lnTo>
                  <a:pt x="160091" y="3612183"/>
                </a:lnTo>
                <a:lnTo>
                  <a:pt x="122872" y="3616785"/>
                </a:lnTo>
                <a:lnTo>
                  <a:pt x="67651" y="3619886"/>
                </a:lnTo>
                <a:lnTo>
                  <a:pt x="0" y="3621024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93889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25127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7666" y="2461640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𝑄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2948" y="2381250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-20061" dirty="0">
                <a:latin typeface="Cambria Math"/>
                <a:cs typeface="Cambria Math"/>
              </a:rPr>
              <a:t>𝐾</a:t>
            </a:r>
            <a:r>
              <a:rPr sz="1300" spc="65" dirty="0">
                <a:latin typeface="Cambria Math"/>
                <a:cs typeface="Cambria Math"/>
              </a:rPr>
              <a:t>𝑇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0905" y="1913001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 Math"/>
                <a:cs typeface="Cambria Math"/>
              </a:rPr>
              <a:t>𝑄𝐾</a:t>
            </a:r>
            <a:r>
              <a:rPr sz="1950" spc="82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15857" y="2461640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35361" y="2457450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𝑡𝑖𝑜𝑛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18118" y="5853125"/>
            <a:ext cx="800100" cy="212090"/>
          </a:xfrm>
          <a:custGeom>
            <a:avLst/>
            <a:gdLst/>
            <a:ahLst/>
            <a:cxnLst/>
            <a:rect l="l" t="t" r="r" b="b"/>
            <a:pathLst>
              <a:path w="800100" h="212089">
                <a:moveTo>
                  <a:pt x="732408" y="0"/>
                </a:moveTo>
                <a:lnTo>
                  <a:pt x="729360" y="8597"/>
                </a:lnTo>
                <a:lnTo>
                  <a:pt x="741628" y="13915"/>
                </a:lnTo>
                <a:lnTo>
                  <a:pt x="752157" y="21277"/>
                </a:lnTo>
                <a:lnTo>
                  <a:pt x="773596" y="55406"/>
                </a:lnTo>
                <a:lnTo>
                  <a:pt x="780668" y="104813"/>
                </a:lnTo>
                <a:lnTo>
                  <a:pt x="779883" y="123484"/>
                </a:lnTo>
                <a:lnTo>
                  <a:pt x="768096" y="169214"/>
                </a:lnTo>
                <a:lnTo>
                  <a:pt x="741789" y="197805"/>
                </a:lnTo>
                <a:lnTo>
                  <a:pt x="729741" y="203149"/>
                </a:lnTo>
                <a:lnTo>
                  <a:pt x="732408" y="211747"/>
                </a:lnTo>
                <a:lnTo>
                  <a:pt x="772824" y="187703"/>
                </a:lnTo>
                <a:lnTo>
                  <a:pt x="795591" y="143335"/>
                </a:lnTo>
                <a:lnTo>
                  <a:pt x="799973" y="105930"/>
                </a:lnTo>
                <a:lnTo>
                  <a:pt x="798877" y="86513"/>
                </a:lnTo>
                <a:lnTo>
                  <a:pt x="782447" y="37109"/>
                </a:lnTo>
                <a:lnTo>
                  <a:pt x="747746" y="5541"/>
                </a:lnTo>
                <a:lnTo>
                  <a:pt x="732408" y="0"/>
                </a:lnTo>
                <a:close/>
              </a:path>
              <a:path w="800100" h="212089">
                <a:moveTo>
                  <a:pt x="67563" y="0"/>
                </a:moveTo>
                <a:lnTo>
                  <a:pt x="27112" y="24095"/>
                </a:lnTo>
                <a:lnTo>
                  <a:pt x="4365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35" y="206205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30" y="197805"/>
                </a:lnTo>
                <a:lnTo>
                  <a:pt x="47720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291" y="13915"/>
                </a:lnTo>
                <a:lnTo>
                  <a:pt x="70484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71124" y="5620499"/>
            <a:ext cx="693420" cy="675640"/>
          </a:xfrm>
          <a:custGeom>
            <a:avLst/>
            <a:gdLst/>
            <a:ahLst/>
            <a:cxnLst/>
            <a:rect l="l" t="t" r="r" b="b"/>
            <a:pathLst>
              <a:path w="693420" h="675639">
                <a:moveTo>
                  <a:pt x="114173" y="7924"/>
                </a:moveTo>
                <a:lnTo>
                  <a:pt x="62166" y="58623"/>
                </a:lnTo>
                <a:lnTo>
                  <a:pt x="43865" y="94830"/>
                </a:lnTo>
                <a:lnTo>
                  <a:pt x="28321" y="135610"/>
                </a:lnTo>
                <a:lnTo>
                  <a:pt x="15963" y="180543"/>
                </a:lnTo>
                <a:lnTo>
                  <a:pt x="7112" y="229133"/>
                </a:lnTo>
                <a:lnTo>
                  <a:pt x="1778" y="281393"/>
                </a:lnTo>
                <a:lnTo>
                  <a:pt x="0" y="337312"/>
                </a:lnTo>
                <a:lnTo>
                  <a:pt x="1778" y="393636"/>
                </a:lnTo>
                <a:lnTo>
                  <a:pt x="7112" y="446176"/>
                </a:lnTo>
                <a:lnTo>
                  <a:pt x="15963" y="494931"/>
                </a:lnTo>
                <a:lnTo>
                  <a:pt x="28321" y="539902"/>
                </a:lnTo>
                <a:lnTo>
                  <a:pt x="43865" y="580707"/>
                </a:lnTo>
                <a:lnTo>
                  <a:pt x="62166" y="616902"/>
                </a:lnTo>
                <a:lnTo>
                  <a:pt x="107061" y="675525"/>
                </a:lnTo>
                <a:lnTo>
                  <a:pt x="114173" y="667600"/>
                </a:lnTo>
                <a:lnTo>
                  <a:pt x="92976" y="640156"/>
                </a:lnTo>
                <a:lnTo>
                  <a:pt x="74549" y="608368"/>
                </a:lnTo>
                <a:lnTo>
                  <a:pt x="58877" y="572236"/>
                </a:lnTo>
                <a:lnTo>
                  <a:pt x="45974" y="531761"/>
                </a:lnTo>
                <a:lnTo>
                  <a:pt x="35814" y="487641"/>
                </a:lnTo>
                <a:lnTo>
                  <a:pt x="28600" y="440575"/>
                </a:lnTo>
                <a:lnTo>
                  <a:pt x="24282" y="390537"/>
                </a:lnTo>
                <a:lnTo>
                  <a:pt x="22860" y="337312"/>
                </a:lnTo>
                <a:lnTo>
                  <a:pt x="24282" y="284797"/>
                </a:lnTo>
                <a:lnTo>
                  <a:pt x="28600" y="234924"/>
                </a:lnTo>
                <a:lnTo>
                  <a:pt x="35814" y="187934"/>
                </a:lnTo>
                <a:lnTo>
                  <a:pt x="45974" y="143814"/>
                </a:lnTo>
                <a:lnTo>
                  <a:pt x="58877" y="103327"/>
                </a:lnTo>
                <a:lnTo>
                  <a:pt x="74549" y="67183"/>
                </a:lnTo>
                <a:lnTo>
                  <a:pt x="92976" y="35382"/>
                </a:lnTo>
                <a:lnTo>
                  <a:pt x="114173" y="7924"/>
                </a:lnTo>
                <a:close/>
              </a:path>
              <a:path w="693420" h="675639">
                <a:moveTo>
                  <a:pt x="555244" y="387819"/>
                </a:moveTo>
                <a:lnTo>
                  <a:pt x="306832" y="387819"/>
                </a:lnTo>
                <a:lnTo>
                  <a:pt x="306832" y="388569"/>
                </a:lnTo>
                <a:lnTo>
                  <a:pt x="284480" y="388569"/>
                </a:lnTo>
                <a:lnTo>
                  <a:pt x="216789" y="642505"/>
                </a:lnTo>
                <a:lnTo>
                  <a:pt x="178181" y="556336"/>
                </a:lnTo>
                <a:lnTo>
                  <a:pt x="141478" y="573074"/>
                </a:lnTo>
                <a:lnTo>
                  <a:pt x="145034" y="581456"/>
                </a:lnTo>
                <a:lnTo>
                  <a:pt x="163830" y="573074"/>
                </a:lnTo>
                <a:lnTo>
                  <a:pt x="210058" y="672426"/>
                </a:lnTo>
                <a:lnTo>
                  <a:pt x="220853" y="672426"/>
                </a:lnTo>
                <a:lnTo>
                  <a:pt x="293497" y="403415"/>
                </a:lnTo>
                <a:lnTo>
                  <a:pt x="315722" y="403415"/>
                </a:lnTo>
                <a:lnTo>
                  <a:pt x="315722" y="403059"/>
                </a:lnTo>
                <a:lnTo>
                  <a:pt x="555244" y="403059"/>
                </a:lnTo>
                <a:lnTo>
                  <a:pt x="555244" y="387819"/>
                </a:lnTo>
                <a:close/>
              </a:path>
              <a:path w="693420" h="675639">
                <a:moveTo>
                  <a:pt x="572008" y="329907"/>
                </a:moveTo>
                <a:lnTo>
                  <a:pt x="120904" y="329907"/>
                </a:lnTo>
                <a:lnTo>
                  <a:pt x="120904" y="345147"/>
                </a:lnTo>
                <a:lnTo>
                  <a:pt x="572008" y="345147"/>
                </a:lnTo>
                <a:lnTo>
                  <a:pt x="572008" y="329907"/>
                </a:lnTo>
                <a:close/>
              </a:path>
              <a:path w="693420" h="675639">
                <a:moveTo>
                  <a:pt x="693420" y="337312"/>
                </a:moveTo>
                <a:lnTo>
                  <a:pt x="691654" y="281393"/>
                </a:lnTo>
                <a:lnTo>
                  <a:pt x="686346" y="229133"/>
                </a:lnTo>
                <a:lnTo>
                  <a:pt x="677506" y="180543"/>
                </a:lnTo>
                <a:lnTo>
                  <a:pt x="665099" y="135610"/>
                </a:lnTo>
                <a:lnTo>
                  <a:pt x="649592" y="94830"/>
                </a:lnTo>
                <a:lnTo>
                  <a:pt x="631291" y="58623"/>
                </a:lnTo>
                <a:lnTo>
                  <a:pt x="586359" y="0"/>
                </a:lnTo>
                <a:lnTo>
                  <a:pt x="579247" y="7924"/>
                </a:lnTo>
                <a:lnTo>
                  <a:pt x="600430" y="35382"/>
                </a:lnTo>
                <a:lnTo>
                  <a:pt x="618883" y="67183"/>
                </a:lnTo>
                <a:lnTo>
                  <a:pt x="634580" y="103327"/>
                </a:lnTo>
                <a:lnTo>
                  <a:pt x="647573" y="143814"/>
                </a:lnTo>
                <a:lnTo>
                  <a:pt x="657656" y="187934"/>
                </a:lnTo>
                <a:lnTo>
                  <a:pt x="664883" y="234924"/>
                </a:lnTo>
                <a:lnTo>
                  <a:pt x="669226" y="284797"/>
                </a:lnTo>
                <a:lnTo>
                  <a:pt x="670687" y="337540"/>
                </a:lnTo>
                <a:lnTo>
                  <a:pt x="669226" y="390537"/>
                </a:lnTo>
                <a:lnTo>
                  <a:pt x="664883" y="440575"/>
                </a:lnTo>
                <a:lnTo>
                  <a:pt x="657656" y="487641"/>
                </a:lnTo>
                <a:lnTo>
                  <a:pt x="647573" y="531761"/>
                </a:lnTo>
                <a:lnTo>
                  <a:pt x="634580" y="572236"/>
                </a:lnTo>
                <a:lnTo>
                  <a:pt x="618883" y="608368"/>
                </a:lnTo>
                <a:lnTo>
                  <a:pt x="579247" y="667600"/>
                </a:lnTo>
                <a:lnTo>
                  <a:pt x="586359" y="675525"/>
                </a:lnTo>
                <a:lnTo>
                  <a:pt x="631291" y="616902"/>
                </a:lnTo>
                <a:lnTo>
                  <a:pt x="649592" y="580707"/>
                </a:lnTo>
                <a:lnTo>
                  <a:pt x="665099" y="539902"/>
                </a:lnTo>
                <a:lnTo>
                  <a:pt x="677506" y="494931"/>
                </a:lnTo>
                <a:lnTo>
                  <a:pt x="686346" y="446176"/>
                </a:lnTo>
                <a:lnTo>
                  <a:pt x="691654" y="393636"/>
                </a:lnTo>
                <a:lnTo>
                  <a:pt x="693420" y="3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2101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(2,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80852" y="5623861"/>
            <a:ext cx="46228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2150"/>
              </a:lnSpc>
            </a:pPr>
            <a:r>
              <a:rPr sz="1800" spc="50" dirty="0">
                <a:latin typeface="Cambria Math"/>
                <a:cs typeface="Cambria Math"/>
              </a:rPr>
              <a:t>𝑄</a:t>
            </a:r>
            <a:r>
              <a:rPr sz="1800" spc="95" dirty="0">
                <a:latin typeface="Cambria Math"/>
                <a:cs typeface="Cambria Math"/>
              </a:rPr>
              <a:t>𝐾</a:t>
            </a:r>
            <a:r>
              <a:rPr sz="1950" spc="89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  <a:p>
            <a:pPr marR="21590" algn="r">
              <a:lnSpc>
                <a:spcPct val="100000"/>
              </a:lnSpc>
              <a:spcBef>
                <a:spcPts val="765"/>
              </a:spcBef>
            </a:pPr>
            <a:r>
              <a:rPr sz="1800" spc="40" dirty="0">
                <a:latin typeface="Cambria Math"/>
                <a:cs typeface="Cambria Math"/>
              </a:rPr>
              <a:t>𝑑</a:t>
            </a:r>
            <a:r>
              <a:rPr sz="1950" spc="60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94117" y="5833941"/>
            <a:ext cx="17557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spc="5" dirty="0">
                <a:latin typeface="Cambria Math"/>
                <a:cs typeface="Cambria Math"/>
              </a:rPr>
              <a:t>𝑡</a:t>
            </a:r>
            <a:r>
              <a:rPr sz="1800" dirty="0">
                <a:latin typeface="Cambria Math"/>
                <a:cs typeface="Cambria Math"/>
              </a:rPr>
              <a:t>𝑖𝑜𝑛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𝑄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𝐾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88830" y="5833941"/>
            <a:ext cx="10388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softmax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08740" y="5833941"/>
            <a:ext cx="1689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9519" y="5932126"/>
            <a:ext cx="1111250" cy="6400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spc="10" dirty="0">
                <a:solidFill>
                  <a:srgbClr val="FF0000"/>
                </a:solidFill>
                <a:latin typeface="Tahoma"/>
                <a:cs typeface="Tahoma"/>
              </a:rPr>
              <a:t>Inference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2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0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76061" y="6041664"/>
            <a:ext cx="313690" cy="1790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35" dirty="0">
                <a:latin typeface="Tahoma"/>
                <a:cs typeface="Tahoma"/>
              </a:rPr>
              <a:t>(2,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2)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81629" y="5163058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(40</a:t>
            </a:r>
            <a:r>
              <a:rPr sz="1000" spc="-5" dirty="0">
                <a:latin typeface="Tahoma"/>
                <a:cs typeface="Tahoma"/>
              </a:rPr>
              <a:t>9</a:t>
            </a:r>
            <a:r>
              <a:rPr sz="1000" spc="-15" dirty="0">
                <a:latin typeface="Tahoma"/>
                <a:cs typeface="Tahoma"/>
              </a:rPr>
              <a:t>6</a:t>
            </a:r>
            <a:r>
              <a:rPr sz="1000" spc="-5" dirty="0">
                <a:latin typeface="Tahoma"/>
                <a:cs typeface="Tahoma"/>
              </a:rPr>
              <a:t>,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2)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35136" y="5165216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(2,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74630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(2,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9691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80" dirty="0">
                <a:latin typeface="Microsoft Sans Serif"/>
                <a:cs typeface="Microsoft Sans Serif"/>
              </a:rPr>
              <a:t>Self-Attention</a:t>
            </a:r>
            <a:r>
              <a:rPr sz="4000" b="0" spc="45" dirty="0">
                <a:latin typeface="Microsoft Sans Serif"/>
                <a:cs typeface="Microsoft Sans Serif"/>
              </a:rPr>
              <a:t> </a:t>
            </a:r>
            <a:r>
              <a:rPr sz="4000" b="0" spc="-175" dirty="0">
                <a:latin typeface="Microsoft Sans Serif"/>
                <a:cs typeface="Microsoft Sans Serif"/>
              </a:rPr>
              <a:t>during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150" dirty="0">
                <a:latin typeface="Microsoft Sans Serif"/>
                <a:cs typeface="Microsoft Sans Serif"/>
              </a:rPr>
              <a:t>Next</a:t>
            </a:r>
            <a:r>
              <a:rPr sz="4000" b="0" spc="45" dirty="0">
                <a:latin typeface="Microsoft Sans Serif"/>
                <a:cs typeface="Microsoft Sans Serif"/>
              </a:rPr>
              <a:t> </a:t>
            </a:r>
            <a:r>
              <a:rPr sz="4000" b="0" spc="-455" dirty="0">
                <a:latin typeface="Microsoft Sans Serif"/>
                <a:cs typeface="Microsoft Sans Serif"/>
              </a:rPr>
              <a:t>Token</a:t>
            </a:r>
            <a:r>
              <a:rPr sz="4000" b="0" spc="45" dirty="0">
                <a:latin typeface="Microsoft Sans Serif"/>
                <a:cs typeface="Microsoft Sans Serif"/>
              </a:rPr>
              <a:t> </a:t>
            </a:r>
            <a:r>
              <a:rPr sz="4000" b="0" spc="-220" dirty="0">
                <a:latin typeface="Microsoft Sans Serif"/>
                <a:cs typeface="Microsoft Sans Serif"/>
              </a:rPr>
              <a:t>Prediction</a:t>
            </a:r>
            <a:r>
              <a:rPr sz="4000" b="0" spc="50" dirty="0">
                <a:latin typeface="Microsoft Sans Serif"/>
                <a:cs typeface="Microsoft Sans Serif"/>
              </a:rPr>
              <a:t> </a:t>
            </a:r>
            <a:r>
              <a:rPr sz="4000" b="0" spc="-490" dirty="0">
                <a:latin typeface="Microsoft Sans Serif"/>
                <a:cs typeface="Microsoft Sans Serif"/>
              </a:rPr>
              <a:t>Task</a:t>
            </a:r>
            <a:endParaRPr sz="40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6351" y="2981960"/>
          <a:ext cx="1097280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TOK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7005" y="3184905"/>
          <a:ext cx="1880867" cy="1514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14348"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06955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5205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733416" y="2296160"/>
          <a:ext cx="1988817" cy="3378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4775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104775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2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3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2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4775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2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104775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2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2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3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3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4775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3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104775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2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3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3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12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048370" y="2981960"/>
          <a:ext cx="1097280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TOK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087609" y="2981960"/>
          <a:ext cx="1097280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TOK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91084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173736" y="3621024"/>
                </a:moveTo>
                <a:lnTo>
                  <a:pt x="106111" y="3619886"/>
                </a:lnTo>
                <a:lnTo>
                  <a:pt x="50887" y="3616785"/>
                </a:lnTo>
                <a:lnTo>
                  <a:pt x="13653" y="3612183"/>
                </a:lnTo>
                <a:lnTo>
                  <a:pt x="0" y="3606546"/>
                </a:lnTo>
                <a:lnTo>
                  <a:pt x="0" y="14478"/>
                </a:lnTo>
                <a:lnTo>
                  <a:pt x="13653" y="8840"/>
                </a:lnTo>
                <a:lnTo>
                  <a:pt x="50887" y="4238"/>
                </a:lnTo>
                <a:lnTo>
                  <a:pt x="106111" y="1137"/>
                </a:lnTo>
                <a:lnTo>
                  <a:pt x="173736" y="0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771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0" y="0"/>
                </a:moveTo>
                <a:lnTo>
                  <a:pt x="67651" y="1137"/>
                </a:lnTo>
                <a:lnTo>
                  <a:pt x="122872" y="4238"/>
                </a:lnTo>
                <a:lnTo>
                  <a:pt x="160091" y="8840"/>
                </a:lnTo>
                <a:lnTo>
                  <a:pt x="173735" y="14478"/>
                </a:lnTo>
                <a:lnTo>
                  <a:pt x="173735" y="3606546"/>
                </a:lnTo>
                <a:lnTo>
                  <a:pt x="160091" y="3612183"/>
                </a:lnTo>
                <a:lnTo>
                  <a:pt x="122872" y="3616785"/>
                </a:lnTo>
                <a:lnTo>
                  <a:pt x="67651" y="3619886"/>
                </a:lnTo>
                <a:lnTo>
                  <a:pt x="0" y="3621024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93889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25127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7666" y="2461640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𝑄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2948" y="2381250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-20061" dirty="0">
                <a:latin typeface="Cambria Math"/>
                <a:cs typeface="Cambria Math"/>
              </a:rPr>
              <a:t>𝐾</a:t>
            </a:r>
            <a:r>
              <a:rPr sz="1300" spc="65" dirty="0">
                <a:latin typeface="Cambria Math"/>
                <a:cs typeface="Cambria Math"/>
              </a:rPr>
              <a:t>𝑇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0905" y="1913001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 Math"/>
                <a:cs typeface="Cambria Math"/>
              </a:rPr>
              <a:t>𝑄𝐾</a:t>
            </a:r>
            <a:r>
              <a:rPr sz="1950" spc="82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15857" y="2461640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35361" y="2457450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𝑡𝑖𝑜𝑛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18118" y="5853125"/>
            <a:ext cx="800100" cy="212090"/>
          </a:xfrm>
          <a:custGeom>
            <a:avLst/>
            <a:gdLst/>
            <a:ahLst/>
            <a:cxnLst/>
            <a:rect l="l" t="t" r="r" b="b"/>
            <a:pathLst>
              <a:path w="800100" h="212089">
                <a:moveTo>
                  <a:pt x="732408" y="0"/>
                </a:moveTo>
                <a:lnTo>
                  <a:pt x="729360" y="8597"/>
                </a:lnTo>
                <a:lnTo>
                  <a:pt x="741628" y="13915"/>
                </a:lnTo>
                <a:lnTo>
                  <a:pt x="752157" y="21277"/>
                </a:lnTo>
                <a:lnTo>
                  <a:pt x="773596" y="55406"/>
                </a:lnTo>
                <a:lnTo>
                  <a:pt x="780668" y="104813"/>
                </a:lnTo>
                <a:lnTo>
                  <a:pt x="779883" y="123484"/>
                </a:lnTo>
                <a:lnTo>
                  <a:pt x="768096" y="169214"/>
                </a:lnTo>
                <a:lnTo>
                  <a:pt x="741789" y="197805"/>
                </a:lnTo>
                <a:lnTo>
                  <a:pt x="729741" y="203149"/>
                </a:lnTo>
                <a:lnTo>
                  <a:pt x="732408" y="211747"/>
                </a:lnTo>
                <a:lnTo>
                  <a:pt x="772824" y="187703"/>
                </a:lnTo>
                <a:lnTo>
                  <a:pt x="795591" y="143335"/>
                </a:lnTo>
                <a:lnTo>
                  <a:pt x="799973" y="105930"/>
                </a:lnTo>
                <a:lnTo>
                  <a:pt x="798877" y="86513"/>
                </a:lnTo>
                <a:lnTo>
                  <a:pt x="782447" y="37109"/>
                </a:lnTo>
                <a:lnTo>
                  <a:pt x="747746" y="5541"/>
                </a:lnTo>
                <a:lnTo>
                  <a:pt x="732408" y="0"/>
                </a:lnTo>
                <a:close/>
              </a:path>
              <a:path w="800100" h="212089">
                <a:moveTo>
                  <a:pt x="67563" y="0"/>
                </a:moveTo>
                <a:lnTo>
                  <a:pt x="27112" y="24095"/>
                </a:lnTo>
                <a:lnTo>
                  <a:pt x="4365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35" y="206205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30" y="197805"/>
                </a:lnTo>
                <a:lnTo>
                  <a:pt x="47720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291" y="13915"/>
                </a:lnTo>
                <a:lnTo>
                  <a:pt x="70484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71124" y="5620499"/>
            <a:ext cx="693420" cy="675640"/>
          </a:xfrm>
          <a:custGeom>
            <a:avLst/>
            <a:gdLst/>
            <a:ahLst/>
            <a:cxnLst/>
            <a:rect l="l" t="t" r="r" b="b"/>
            <a:pathLst>
              <a:path w="693420" h="675639">
                <a:moveTo>
                  <a:pt x="114173" y="7924"/>
                </a:moveTo>
                <a:lnTo>
                  <a:pt x="62166" y="58623"/>
                </a:lnTo>
                <a:lnTo>
                  <a:pt x="43865" y="94830"/>
                </a:lnTo>
                <a:lnTo>
                  <a:pt x="28321" y="135610"/>
                </a:lnTo>
                <a:lnTo>
                  <a:pt x="15963" y="180543"/>
                </a:lnTo>
                <a:lnTo>
                  <a:pt x="7112" y="229133"/>
                </a:lnTo>
                <a:lnTo>
                  <a:pt x="1778" y="281393"/>
                </a:lnTo>
                <a:lnTo>
                  <a:pt x="0" y="337312"/>
                </a:lnTo>
                <a:lnTo>
                  <a:pt x="1778" y="393636"/>
                </a:lnTo>
                <a:lnTo>
                  <a:pt x="7112" y="446176"/>
                </a:lnTo>
                <a:lnTo>
                  <a:pt x="15963" y="494931"/>
                </a:lnTo>
                <a:lnTo>
                  <a:pt x="28321" y="539902"/>
                </a:lnTo>
                <a:lnTo>
                  <a:pt x="43865" y="580707"/>
                </a:lnTo>
                <a:lnTo>
                  <a:pt x="62166" y="616902"/>
                </a:lnTo>
                <a:lnTo>
                  <a:pt x="107061" y="675525"/>
                </a:lnTo>
                <a:lnTo>
                  <a:pt x="114173" y="667600"/>
                </a:lnTo>
                <a:lnTo>
                  <a:pt x="92976" y="640156"/>
                </a:lnTo>
                <a:lnTo>
                  <a:pt x="74549" y="608368"/>
                </a:lnTo>
                <a:lnTo>
                  <a:pt x="58877" y="572236"/>
                </a:lnTo>
                <a:lnTo>
                  <a:pt x="45974" y="531761"/>
                </a:lnTo>
                <a:lnTo>
                  <a:pt x="35814" y="487641"/>
                </a:lnTo>
                <a:lnTo>
                  <a:pt x="28600" y="440575"/>
                </a:lnTo>
                <a:lnTo>
                  <a:pt x="24282" y="390537"/>
                </a:lnTo>
                <a:lnTo>
                  <a:pt x="22860" y="337312"/>
                </a:lnTo>
                <a:lnTo>
                  <a:pt x="24282" y="284797"/>
                </a:lnTo>
                <a:lnTo>
                  <a:pt x="28600" y="234924"/>
                </a:lnTo>
                <a:lnTo>
                  <a:pt x="35814" y="187934"/>
                </a:lnTo>
                <a:lnTo>
                  <a:pt x="45974" y="143814"/>
                </a:lnTo>
                <a:lnTo>
                  <a:pt x="58877" y="103327"/>
                </a:lnTo>
                <a:lnTo>
                  <a:pt x="74549" y="67183"/>
                </a:lnTo>
                <a:lnTo>
                  <a:pt x="92976" y="35382"/>
                </a:lnTo>
                <a:lnTo>
                  <a:pt x="114173" y="7924"/>
                </a:lnTo>
                <a:close/>
              </a:path>
              <a:path w="693420" h="675639">
                <a:moveTo>
                  <a:pt x="555244" y="387819"/>
                </a:moveTo>
                <a:lnTo>
                  <a:pt x="306832" y="387819"/>
                </a:lnTo>
                <a:lnTo>
                  <a:pt x="306832" y="388569"/>
                </a:lnTo>
                <a:lnTo>
                  <a:pt x="284480" y="388569"/>
                </a:lnTo>
                <a:lnTo>
                  <a:pt x="216789" y="642505"/>
                </a:lnTo>
                <a:lnTo>
                  <a:pt x="178181" y="556336"/>
                </a:lnTo>
                <a:lnTo>
                  <a:pt x="141478" y="573074"/>
                </a:lnTo>
                <a:lnTo>
                  <a:pt x="145034" y="581456"/>
                </a:lnTo>
                <a:lnTo>
                  <a:pt x="163830" y="573074"/>
                </a:lnTo>
                <a:lnTo>
                  <a:pt x="210058" y="672426"/>
                </a:lnTo>
                <a:lnTo>
                  <a:pt x="220853" y="672426"/>
                </a:lnTo>
                <a:lnTo>
                  <a:pt x="293497" y="403415"/>
                </a:lnTo>
                <a:lnTo>
                  <a:pt x="315722" y="403415"/>
                </a:lnTo>
                <a:lnTo>
                  <a:pt x="315722" y="403059"/>
                </a:lnTo>
                <a:lnTo>
                  <a:pt x="555244" y="403059"/>
                </a:lnTo>
                <a:lnTo>
                  <a:pt x="555244" y="387819"/>
                </a:lnTo>
                <a:close/>
              </a:path>
              <a:path w="693420" h="675639">
                <a:moveTo>
                  <a:pt x="572008" y="329907"/>
                </a:moveTo>
                <a:lnTo>
                  <a:pt x="120904" y="329907"/>
                </a:lnTo>
                <a:lnTo>
                  <a:pt x="120904" y="345147"/>
                </a:lnTo>
                <a:lnTo>
                  <a:pt x="572008" y="345147"/>
                </a:lnTo>
                <a:lnTo>
                  <a:pt x="572008" y="329907"/>
                </a:lnTo>
                <a:close/>
              </a:path>
              <a:path w="693420" h="675639">
                <a:moveTo>
                  <a:pt x="693420" y="337312"/>
                </a:moveTo>
                <a:lnTo>
                  <a:pt x="691654" y="281393"/>
                </a:lnTo>
                <a:lnTo>
                  <a:pt x="686346" y="229133"/>
                </a:lnTo>
                <a:lnTo>
                  <a:pt x="677506" y="180543"/>
                </a:lnTo>
                <a:lnTo>
                  <a:pt x="665099" y="135610"/>
                </a:lnTo>
                <a:lnTo>
                  <a:pt x="649592" y="94830"/>
                </a:lnTo>
                <a:lnTo>
                  <a:pt x="631291" y="58623"/>
                </a:lnTo>
                <a:lnTo>
                  <a:pt x="586359" y="0"/>
                </a:lnTo>
                <a:lnTo>
                  <a:pt x="579247" y="7924"/>
                </a:lnTo>
                <a:lnTo>
                  <a:pt x="600430" y="35382"/>
                </a:lnTo>
                <a:lnTo>
                  <a:pt x="618883" y="67183"/>
                </a:lnTo>
                <a:lnTo>
                  <a:pt x="634580" y="103327"/>
                </a:lnTo>
                <a:lnTo>
                  <a:pt x="647573" y="143814"/>
                </a:lnTo>
                <a:lnTo>
                  <a:pt x="657656" y="187934"/>
                </a:lnTo>
                <a:lnTo>
                  <a:pt x="664883" y="234924"/>
                </a:lnTo>
                <a:lnTo>
                  <a:pt x="669226" y="284797"/>
                </a:lnTo>
                <a:lnTo>
                  <a:pt x="670687" y="337540"/>
                </a:lnTo>
                <a:lnTo>
                  <a:pt x="669226" y="390537"/>
                </a:lnTo>
                <a:lnTo>
                  <a:pt x="664883" y="440575"/>
                </a:lnTo>
                <a:lnTo>
                  <a:pt x="657656" y="487641"/>
                </a:lnTo>
                <a:lnTo>
                  <a:pt x="647573" y="531761"/>
                </a:lnTo>
                <a:lnTo>
                  <a:pt x="634580" y="572236"/>
                </a:lnTo>
                <a:lnTo>
                  <a:pt x="618883" y="608368"/>
                </a:lnTo>
                <a:lnTo>
                  <a:pt x="579247" y="667600"/>
                </a:lnTo>
                <a:lnTo>
                  <a:pt x="586359" y="675525"/>
                </a:lnTo>
                <a:lnTo>
                  <a:pt x="631291" y="616902"/>
                </a:lnTo>
                <a:lnTo>
                  <a:pt x="649592" y="580707"/>
                </a:lnTo>
                <a:lnTo>
                  <a:pt x="665099" y="539902"/>
                </a:lnTo>
                <a:lnTo>
                  <a:pt x="677506" y="494931"/>
                </a:lnTo>
                <a:lnTo>
                  <a:pt x="686346" y="446176"/>
                </a:lnTo>
                <a:lnTo>
                  <a:pt x="691654" y="393636"/>
                </a:lnTo>
                <a:lnTo>
                  <a:pt x="693420" y="3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2101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(3,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80852" y="5623861"/>
            <a:ext cx="46228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2150"/>
              </a:lnSpc>
            </a:pPr>
            <a:r>
              <a:rPr sz="1800" spc="50" dirty="0">
                <a:latin typeface="Cambria Math"/>
                <a:cs typeface="Cambria Math"/>
              </a:rPr>
              <a:t>𝑄</a:t>
            </a:r>
            <a:r>
              <a:rPr sz="1800" spc="95" dirty="0">
                <a:latin typeface="Cambria Math"/>
                <a:cs typeface="Cambria Math"/>
              </a:rPr>
              <a:t>𝐾</a:t>
            </a:r>
            <a:r>
              <a:rPr sz="1950" spc="89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  <a:p>
            <a:pPr marR="21590" algn="r">
              <a:lnSpc>
                <a:spcPct val="100000"/>
              </a:lnSpc>
              <a:spcBef>
                <a:spcPts val="765"/>
              </a:spcBef>
            </a:pPr>
            <a:r>
              <a:rPr sz="1800" spc="40" dirty="0">
                <a:latin typeface="Cambria Math"/>
                <a:cs typeface="Cambria Math"/>
              </a:rPr>
              <a:t>𝑑</a:t>
            </a:r>
            <a:r>
              <a:rPr sz="1950" spc="60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94117" y="5833941"/>
            <a:ext cx="17557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spc="5" dirty="0">
                <a:latin typeface="Cambria Math"/>
                <a:cs typeface="Cambria Math"/>
              </a:rPr>
              <a:t>𝑡</a:t>
            </a:r>
            <a:r>
              <a:rPr sz="1800" dirty="0">
                <a:latin typeface="Cambria Math"/>
                <a:cs typeface="Cambria Math"/>
              </a:rPr>
              <a:t>𝑖𝑜𝑛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𝑄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𝐾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88830" y="5833941"/>
            <a:ext cx="10388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softmax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08740" y="5833941"/>
            <a:ext cx="1689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9519" y="5932126"/>
            <a:ext cx="1111250" cy="6400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spc="10" dirty="0">
                <a:solidFill>
                  <a:srgbClr val="FF0000"/>
                </a:solidFill>
                <a:latin typeface="Tahoma"/>
                <a:cs typeface="Tahoma"/>
              </a:rPr>
              <a:t>Inference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2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0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76061" y="6041664"/>
            <a:ext cx="313690" cy="1790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35" dirty="0">
                <a:latin typeface="Tahoma"/>
                <a:cs typeface="Tahoma"/>
              </a:rPr>
              <a:t>(3,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3)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81629" y="5163058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(40</a:t>
            </a:r>
            <a:r>
              <a:rPr sz="1000" spc="-5" dirty="0">
                <a:latin typeface="Tahoma"/>
                <a:cs typeface="Tahoma"/>
              </a:rPr>
              <a:t>9</a:t>
            </a:r>
            <a:r>
              <a:rPr sz="1000" spc="-15" dirty="0">
                <a:latin typeface="Tahoma"/>
                <a:cs typeface="Tahoma"/>
              </a:rPr>
              <a:t>6</a:t>
            </a:r>
            <a:r>
              <a:rPr sz="1000" spc="-5" dirty="0">
                <a:latin typeface="Tahoma"/>
                <a:cs typeface="Tahoma"/>
              </a:rPr>
              <a:t>,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3)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35136" y="5165216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(3,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74630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(3,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9691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80" dirty="0">
                <a:latin typeface="Microsoft Sans Serif"/>
                <a:cs typeface="Microsoft Sans Serif"/>
              </a:rPr>
              <a:t>Self-Attention</a:t>
            </a:r>
            <a:r>
              <a:rPr sz="4000" b="0" spc="45" dirty="0">
                <a:latin typeface="Microsoft Sans Serif"/>
                <a:cs typeface="Microsoft Sans Serif"/>
              </a:rPr>
              <a:t> </a:t>
            </a:r>
            <a:r>
              <a:rPr sz="4000" b="0" spc="-175" dirty="0">
                <a:latin typeface="Microsoft Sans Serif"/>
                <a:cs typeface="Microsoft Sans Serif"/>
              </a:rPr>
              <a:t>during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150" dirty="0">
                <a:latin typeface="Microsoft Sans Serif"/>
                <a:cs typeface="Microsoft Sans Serif"/>
              </a:rPr>
              <a:t>Next</a:t>
            </a:r>
            <a:r>
              <a:rPr sz="4000" b="0" spc="45" dirty="0">
                <a:latin typeface="Microsoft Sans Serif"/>
                <a:cs typeface="Microsoft Sans Serif"/>
              </a:rPr>
              <a:t> </a:t>
            </a:r>
            <a:r>
              <a:rPr sz="4000" b="0" spc="-455" dirty="0">
                <a:latin typeface="Microsoft Sans Serif"/>
                <a:cs typeface="Microsoft Sans Serif"/>
              </a:rPr>
              <a:t>Token</a:t>
            </a:r>
            <a:r>
              <a:rPr sz="4000" b="0" spc="45" dirty="0">
                <a:latin typeface="Microsoft Sans Serif"/>
                <a:cs typeface="Microsoft Sans Serif"/>
              </a:rPr>
              <a:t> </a:t>
            </a:r>
            <a:r>
              <a:rPr sz="4000" b="0" spc="-220" dirty="0">
                <a:latin typeface="Microsoft Sans Serif"/>
                <a:cs typeface="Microsoft Sans Serif"/>
              </a:rPr>
              <a:t>Prediction</a:t>
            </a:r>
            <a:r>
              <a:rPr sz="4000" b="0" spc="50" dirty="0">
                <a:latin typeface="Microsoft Sans Serif"/>
                <a:cs typeface="Microsoft Sans Serif"/>
              </a:rPr>
              <a:t> </a:t>
            </a:r>
            <a:r>
              <a:rPr sz="4000" b="0" spc="-490" dirty="0">
                <a:latin typeface="Microsoft Sans Serif"/>
                <a:cs typeface="Microsoft Sans Serif"/>
              </a:rPr>
              <a:t>Task</a:t>
            </a:r>
            <a:endParaRPr sz="40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6351" y="2981960"/>
          <a:ext cx="1097280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TOK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7005" y="3184905"/>
          <a:ext cx="1880866" cy="1514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4348"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4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06955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5205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733416" y="2296160"/>
          <a:ext cx="1988816" cy="3410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4775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104775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2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3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4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2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4775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2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104775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2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2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3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2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4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3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4775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3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104775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2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3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3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3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4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4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4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104775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2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4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3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4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4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104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048370" y="2981960"/>
          <a:ext cx="1097280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TOK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087609" y="2981960"/>
          <a:ext cx="1097280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TOK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91084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173736" y="3621024"/>
                </a:moveTo>
                <a:lnTo>
                  <a:pt x="106111" y="3619886"/>
                </a:lnTo>
                <a:lnTo>
                  <a:pt x="50887" y="3616785"/>
                </a:lnTo>
                <a:lnTo>
                  <a:pt x="13653" y="3612183"/>
                </a:lnTo>
                <a:lnTo>
                  <a:pt x="0" y="3606546"/>
                </a:lnTo>
                <a:lnTo>
                  <a:pt x="0" y="14478"/>
                </a:lnTo>
                <a:lnTo>
                  <a:pt x="13653" y="8840"/>
                </a:lnTo>
                <a:lnTo>
                  <a:pt x="50887" y="4238"/>
                </a:lnTo>
                <a:lnTo>
                  <a:pt x="106111" y="1137"/>
                </a:lnTo>
                <a:lnTo>
                  <a:pt x="173736" y="0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771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0" y="0"/>
                </a:moveTo>
                <a:lnTo>
                  <a:pt x="67651" y="1137"/>
                </a:lnTo>
                <a:lnTo>
                  <a:pt x="122872" y="4238"/>
                </a:lnTo>
                <a:lnTo>
                  <a:pt x="160091" y="8840"/>
                </a:lnTo>
                <a:lnTo>
                  <a:pt x="173735" y="14478"/>
                </a:lnTo>
                <a:lnTo>
                  <a:pt x="173735" y="3606546"/>
                </a:lnTo>
                <a:lnTo>
                  <a:pt x="160091" y="3612183"/>
                </a:lnTo>
                <a:lnTo>
                  <a:pt x="122872" y="3616785"/>
                </a:lnTo>
                <a:lnTo>
                  <a:pt x="67651" y="3619886"/>
                </a:lnTo>
                <a:lnTo>
                  <a:pt x="0" y="3621024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93889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25127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7666" y="2461640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𝑄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2948" y="2381250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-20061" dirty="0">
                <a:latin typeface="Cambria Math"/>
                <a:cs typeface="Cambria Math"/>
              </a:rPr>
              <a:t>𝐾</a:t>
            </a:r>
            <a:r>
              <a:rPr sz="1300" spc="65" dirty="0">
                <a:latin typeface="Cambria Math"/>
                <a:cs typeface="Cambria Math"/>
              </a:rPr>
              <a:t>𝑇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0905" y="1913001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 Math"/>
                <a:cs typeface="Cambria Math"/>
              </a:rPr>
              <a:t>𝑄𝐾</a:t>
            </a:r>
            <a:r>
              <a:rPr sz="1950" spc="82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15857" y="2461640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35361" y="2457450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𝑡𝑖𝑜𝑛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18118" y="5853125"/>
            <a:ext cx="800100" cy="212090"/>
          </a:xfrm>
          <a:custGeom>
            <a:avLst/>
            <a:gdLst/>
            <a:ahLst/>
            <a:cxnLst/>
            <a:rect l="l" t="t" r="r" b="b"/>
            <a:pathLst>
              <a:path w="800100" h="212089">
                <a:moveTo>
                  <a:pt x="732408" y="0"/>
                </a:moveTo>
                <a:lnTo>
                  <a:pt x="729360" y="8597"/>
                </a:lnTo>
                <a:lnTo>
                  <a:pt x="741628" y="13915"/>
                </a:lnTo>
                <a:lnTo>
                  <a:pt x="752157" y="21277"/>
                </a:lnTo>
                <a:lnTo>
                  <a:pt x="773596" y="55406"/>
                </a:lnTo>
                <a:lnTo>
                  <a:pt x="780668" y="104813"/>
                </a:lnTo>
                <a:lnTo>
                  <a:pt x="779883" y="123484"/>
                </a:lnTo>
                <a:lnTo>
                  <a:pt x="768096" y="169214"/>
                </a:lnTo>
                <a:lnTo>
                  <a:pt x="741789" y="197805"/>
                </a:lnTo>
                <a:lnTo>
                  <a:pt x="729741" y="203149"/>
                </a:lnTo>
                <a:lnTo>
                  <a:pt x="732408" y="211747"/>
                </a:lnTo>
                <a:lnTo>
                  <a:pt x="772824" y="187703"/>
                </a:lnTo>
                <a:lnTo>
                  <a:pt x="795591" y="143335"/>
                </a:lnTo>
                <a:lnTo>
                  <a:pt x="799973" y="105930"/>
                </a:lnTo>
                <a:lnTo>
                  <a:pt x="798877" y="86513"/>
                </a:lnTo>
                <a:lnTo>
                  <a:pt x="782447" y="37109"/>
                </a:lnTo>
                <a:lnTo>
                  <a:pt x="747746" y="5541"/>
                </a:lnTo>
                <a:lnTo>
                  <a:pt x="732408" y="0"/>
                </a:lnTo>
                <a:close/>
              </a:path>
              <a:path w="800100" h="212089">
                <a:moveTo>
                  <a:pt x="67563" y="0"/>
                </a:moveTo>
                <a:lnTo>
                  <a:pt x="27112" y="24095"/>
                </a:lnTo>
                <a:lnTo>
                  <a:pt x="4365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35" y="206205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30" y="197805"/>
                </a:lnTo>
                <a:lnTo>
                  <a:pt x="47720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291" y="13915"/>
                </a:lnTo>
                <a:lnTo>
                  <a:pt x="70484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71124" y="5620499"/>
            <a:ext cx="693420" cy="675640"/>
          </a:xfrm>
          <a:custGeom>
            <a:avLst/>
            <a:gdLst/>
            <a:ahLst/>
            <a:cxnLst/>
            <a:rect l="l" t="t" r="r" b="b"/>
            <a:pathLst>
              <a:path w="693420" h="675639">
                <a:moveTo>
                  <a:pt x="114173" y="7924"/>
                </a:moveTo>
                <a:lnTo>
                  <a:pt x="62166" y="58623"/>
                </a:lnTo>
                <a:lnTo>
                  <a:pt x="43865" y="94830"/>
                </a:lnTo>
                <a:lnTo>
                  <a:pt x="28321" y="135610"/>
                </a:lnTo>
                <a:lnTo>
                  <a:pt x="15963" y="180543"/>
                </a:lnTo>
                <a:lnTo>
                  <a:pt x="7112" y="229133"/>
                </a:lnTo>
                <a:lnTo>
                  <a:pt x="1778" y="281393"/>
                </a:lnTo>
                <a:lnTo>
                  <a:pt x="0" y="337312"/>
                </a:lnTo>
                <a:lnTo>
                  <a:pt x="1778" y="393636"/>
                </a:lnTo>
                <a:lnTo>
                  <a:pt x="7112" y="446176"/>
                </a:lnTo>
                <a:lnTo>
                  <a:pt x="15963" y="494931"/>
                </a:lnTo>
                <a:lnTo>
                  <a:pt x="28321" y="539902"/>
                </a:lnTo>
                <a:lnTo>
                  <a:pt x="43865" y="580707"/>
                </a:lnTo>
                <a:lnTo>
                  <a:pt x="62166" y="616902"/>
                </a:lnTo>
                <a:lnTo>
                  <a:pt x="107061" y="675525"/>
                </a:lnTo>
                <a:lnTo>
                  <a:pt x="114173" y="667600"/>
                </a:lnTo>
                <a:lnTo>
                  <a:pt x="92976" y="640156"/>
                </a:lnTo>
                <a:lnTo>
                  <a:pt x="74549" y="608368"/>
                </a:lnTo>
                <a:lnTo>
                  <a:pt x="58877" y="572236"/>
                </a:lnTo>
                <a:lnTo>
                  <a:pt x="45974" y="531761"/>
                </a:lnTo>
                <a:lnTo>
                  <a:pt x="35814" y="487641"/>
                </a:lnTo>
                <a:lnTo>
                  <a:pt x="28600" y="440575"/>
                </a:lnTo>
                <a:lnTo>
                  <a:pt x="24282" y="390537"/>
                </a:lnTo>
                <a:lnTo>
                  <a:pt x="22860" y="337312"/>
                </a:lnTo>
                <a:lnTo>
                  <a:pt x="24282" y="284797"/>
                </a:lnTo>
                <a:lnTo>
                  <a:pt x="28600" y="234924"/>
                </a:lnTo>
                <a:lnTo>
                  <a:pt x="35814" y="187934"/>
                </a:lnTo>
                <a:lnTo>
                  <a:pt x="45974" y="143814"/>
                </a:lnTo>
                <a:lnTo>
                  <a:pt x="58877" y="103327"/>
                </a:lnTo>
                <a:lnTo>
                  <a:pt x="74549" y="67183"/>
                </a:lnTo>
                <a:lnTo>
                  <a:pt x="92976" y="35382"/>
                </a:lnTo>
                <a:lnTo>
                  <a:pt x="114173" y="7924"/>
                </a:lnTo>
                <a:close/>
              </a:path>
              <a:path w="693420" h="675639">
                <a:moveTo>
                  <a:pt x="555244" y="387819"/>
                </a:moveTo>
                <a:lnTo>
                  <a:pt x="306832" y="387819"/>
                </a:lnTo>
                <a:lnTo>
                  <a:pt x="306832" y="388569"/>
                </a:lnTo>
                <a:lnTo>
                  <a:pt x="284480" y="388569"/>
                </a:lnTo>
                <a:lnTo>
                  <a:pt x="216789" y="642505"/>
                </a:lnTo>
                <a:lnTo>
                  <a:pt x="178181" y="556336"/>
                </a:lnTo>
                <a:lnTo>
                  <a:pt x="141478" y="573074"/>
                </a:lnTo>
                <a:lnTo>
                  <a:pt x="145034" y="581456"/>
                </a:lnTo>
                <a:lnTo>
                  <a:pt x="163830" y="573074"/>
                </a:lnTo>
                <a:lnTo>
                  <a:pt x="210058" y="672426"/>
                </a:lnTo>
                <a:lnTo>
                  <a:pt x="220853" y="672426"/>
                </a:lnTo>
                <a:lnTo>
                  <a:pt x="293497" y="403415"/>
                </a:lnTo>
                <a:lnTo>
                  <a:pt x="315722" y="403415"/>
                </a:lnTo>
                <a:lnTo>
                  <a:pt x="315722" y="403059"/>
                </a:lnTo>
                <a:lnTo>
                  <a:pt x="555244" y="403059"/>
                </a:lnTo>
                <a:lnTo>
                  <a:pt x="555244" y="387819"/>
                </a:lnTo>
                <a:close/>
              </a:path>
              <a:path w="693420" h="675639">
                <a:moveTo>
                  <a:pt x="572008" y="329907"/>
                </a:moveTo>
                <a:lnTo>
                  <a:pt x="120904" y="329907"/>
                </a:lnTo>
                <a:lnTo>
                  <a:pt x="120904" y="345147"/>
                </a:lnTo>
                <a:lnTo>
                  <a:pt x="572008" y="345147"/>
                </a:lnTo>
                <a:lnTo>
                  <a:pt x="572008" y="329907"/>
                </a:lnTo>
                <a:close/>
              </a:path>
              <a:path w="693420" h="675639">
                <a:moveTo>
                  <a:pt x="693420" y="337312"/>
                </a:moveTo>
                <a:lnTo>
                  <a:pt x="691654" y="281393"/>
                </a:lnTo>
                <a:lnTo>
                  <a:pt x="686346" y="229133"/>
                </a:lnTo>
                <a:lnTo>
                  <a:pt x="677506" y="180543"/>
                </a:lnTo>
                <a:lnTo>
                  <a:pt x="665099" y="135610"/>
                </a:lnTo>
                <a:lnTo>
                  <a:pt x="649592" y="94830"/>
                </a:lnTo>
                <a:lnTo>
                  <a:pt x="631291" y="58623"/>
                </a:lnTo>
                <a:lnTo>
                  <a:pt x="586359" y="0"/>
                </a:lnTo>
                <a:lnTo>
                  <a:pt x="579247" y="7924"/>
                </a:lnTo>
                <a:lnTo>
                  <a:pt x="600430" y="35382"/>
                </a:lnTo>
                <a:lnTo>
                  <a:pt x="618883" y="67183"/>
                </a:lnTo>
                <a:lnTo>
                  <a:pt x="634580" y="103327"/>
                </a:lnTo>
                <a:lnTo>
                  <a:pt x="647573" y="143814"/>
                </a:lnTo>
                <a:lnTo>
                  <a:pt x="657656" y="187934"/>
                </a:lnTo>
                <a:lnTo>
                  <a:pt x="664883" y="234924"/>
                </a:lnTo>
                <a:lnTo>
                  <a:pt x="669226" y="284797"/>
                </a:lnTo>
                <a:lnTo>
                  <a:pt x="670687" y="337540"/>
                </a:lnTo>
                <a:lnTo>
                  <a:pt x="669226" y="390537"/>
                </a:lnTo>
                <a:lnTo>
                  <a:pt x="664883" y="440575"/>
                </a:lnTo>
                <a:lnTo>
                  <a:pt x="657656" y="487641"/>
                </a:lnTo>
                <a:lnTo>
                  <a:pt x="647573" y="531761"/>
                </a:lnTo>
                <a:lnTo>
                  <a:pt x="634580" y="572236"/>
                </a:lnTo>
                <a:lnTo>
                  <a:pt x="618883" y="608368"/>
                </a:lnTo>
                <a:lnTo>
                  <a:pt x="579247" y="667600"/>
                </a:lnTo>
                <a:lnTo>
                  <a:pt x="586359" y="675525"/>
                </a:lnTo>
                <a:lnTo>
                  <a:pt x="631291" y="616902"/>
                </a:lnTo>
                <a:lnTo>
                  <a:pt x="649592" y="580707"/>
                </a:lnTo>
                <a:lnTo>
                  <a:pt x="665099" y="539902"/>
                </a:lnTo>
                <a:lnTo>
                  <a:pt x="677506" y="494931"/>
                </a:lnTo>
                <a:lnTo>
                  <a:pt x="686346" y="446176"/>
                </a:lnTo>
                <a:lnTo>
                  <a:pt x="691654" y="393636"/>
                </a:lnTo>
                <a:lnTo>
                  <a:pt x="693420" y="3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2101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(4,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80852" y="5623861"/>
            <a:ext cx="46228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2150"/>
              </a:lnSpc>
            </a:pPr>
            <a:r>
              <a:rPr sz="1800" spc="50" dirty="0">
                <a:latin typeface="Cambria Math"/>
                <a:cs typeface="Cambria Math"/>
              </a:rPr>
              <a:t>𝑄</a:t>
            </a:r>
            <a:r>
              <a:rPr sz="1800" spc="95" dirty="0">
                <a:latin typeface="Cambria Math"/>
                <a:cs typeface="Cambria Math"/>
              </a:rPr>
              <a:t>𝐾</a:t>
            </a:r>
            <a:r>
              <a:rPr sz="1950" spc="89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  <a:p>
            <a:pPr marR="21590" algn="r">
              <a:lnSpc>
                <a:spcPct val="100000"/>
              </a:lnSpc>
              <a:spcBef>
                <a:spcPts val="765"/>
              </a:spcBef>
            </a:pPr>
            <a:r>
              <a:rPr sz="1800" spc="40" dirty="0">
                <a:latin typeface="Cambria Math"/>
                <a:cs typeface="Cambria Math"/>
              </a:rPr>
              <a:t>𝑑</a:t>
            </a:r>
            <a:r>
              <a:rPr sz="1950" spc="60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94117" y="5833941"/>
            <a:ext cx="17557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spc="5" dirty="0">
                <a:latin typeface="Cambria Math"/>
                <a:cs typeface="Cambria Math"/>
              </a:rPr>
              <a:t>𝑡</a:t>
            </a:r>
            <a:r>
              <a:rPr sz="1800" dirty="0">
                <a:latin typeface="Cambria Math"/>
                <a:cs typeface="Cambria Math"/>
              </a:rPr>
              <a:t>𝑖𝑜𝑛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𝑄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𝐾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88830" y="5833941"/>
            <a:ext cx="10388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softmax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08740" y="5833941"/>
            <a:ext cx="1689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9519" y="5932126"/>
            <a:ext cx="1111250" cy="6400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spc="10" dirty="0">
                <a:solidFill>
                  <a:srgbClr val="FF0000"/>
                </a:solidFill>
                <a:latin typeface="Tahoma"/>
                <a:cs typeface="Tahoma"/>
              </a:rPr>
              <a:t>Inference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2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0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76061" y="6041664"/>
            <a:ext cx="313690" cy="1790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35" dirty="0">
                <a:latin typeface="Tahoma"/>
                <a:cs typeface="Tahoma"/>
              </a:rPr>
              <a:t>(4,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4)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81629" y="5163058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(40</a:t>
            </a:r>
            <a:r>
              <a:rPr sz="1000" spc="-5" dirty="0">
                <a:latin typeface="Tahoma"/>
                <a:cs typeface="Tahoma"/>
              </a:rPr>
              <a:t>9</a:t>
            </a:r>
            <a:r>
              <a:rPr sz="1000" spc="-15" dirty="0">
                <a:latin typeface="Tahoma"/>
                <a:cs typeface="Tahoma"/>
              </a:rPr>
              <a:t>6</a:t>
            </a:r>
            <a:r>
              <a:rPr sz="1000" spc="-5" dirty="0">
                <a:latin typeface="Tahoma"/>
                <a:cs typeface="Tahoma"/>
              </a:rPr>
              <a:t>,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4)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35136" y="5165216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(4,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74630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(4,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76351" y="2981960"/>
          <a:ext cx="1097280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TOK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07005" y="3184905"/>
          <a:ext cx="1880866" cy="1514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4348"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4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806955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5205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33416" y="2296160"/>
          <a:ext cx="1988816" cy="3410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C1F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4775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104775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2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50D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3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50D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4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50D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2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C1F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4775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2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104775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2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C1F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2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3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50D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2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4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50D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3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C1F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4775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3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104775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2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C1F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3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3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C1F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3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4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50D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4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4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104775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2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4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3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4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4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104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0320" marR="33020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50" b="1" dirty="0">
                          <a:latin typeface="Tahoma"/>
                          <a:cs typeface="Tahoma"/>
                        </a:rPr>
                        <a:t>4.</a:t>
                      </a:r>
                      <a:r>
                        <a:rPr sz="105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We</a:t>
                      </a:r>
                      <a:r>
                        <a:rPr sz="105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are</a:t>
                      </a:r>
                      <a:r>
                        <a:rPr sz="1050" b="1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b="1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b="1" spc="-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05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int</a:t>
                      </a:r>
                      <a:r>
                        <a:rPr sz="1050" b="1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b="1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st</a:t>
                      </a:r>
                      <a:r>
                        <a:rPr sz="1050" b="1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d  In</a:t>
                      </a:r>
                      <a:r>
                        <a:rPr sz="105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5" dirty="0">
                          <a:latin typeface="Tahoma"/>
                          <a:cs typeface="Tahoma"/>
                        </a:rPr>
                        <a:t>thi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05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last</a:t>
                      </a:r>
                      <a:r>
                        <a:rPr sz="105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b="1" spc="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w!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48370" y="2981960"/>
          <a:ext cx="1097280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TOK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0087609" y="2981960"/>
            <a:ext cx="1109980" cy="652780"/>
            <a:chOff x="10087609" y="2981960"/>
            <a:chExt cx="1109980" cy="652780"/>
          </a:xfrm>
        </p:grpSpPr>
        <p:sp>
          <p:nvSpPr>
            <p:cNvPr id="9" name="object 9"/>
            <p:cNvSpPr/>
            <p:nvPr/>
          </p:nvSpPr>
          <p:spPr>
            <a:xfrm>
              <a:off x="10093960" y="2988309"/>
              <a:ext cx="1097280" cy="640080"/>
            </a:xfrm>
            <a:custGeom>
              <a:avLst/>
              <a:gdLst/>
              <a:ahLst/>
              <a:cxnLst/>
              <a:rect l="l" t="t" r="r" b="b"/>
              <a:pathLst>
                <a:path w="1097279" h="640079">
                  <a:moveTo>
                    <a:pt x="109724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0" y="426720"/>
                  </a:lnTo>
                  <a:lnTo>
                    <a:pt x="0" y="640080"/>
                  </a:lnTo>
                  <a:lnTo>
                    <a:pt x="1097241" y="640080"/>
                  </a:lnTo>
                  <a:lnTo>
                    <a:pt x="1097241" y="426720"/>
                  </a:lnTo>
                  <a:lnTo>
                    <a:pt x="1097241" y="213360"/>
                  </a:lnTo>
                  <a:lnTo>
                    <a:pt x="1097241" y="0"/>
                  </a:lnTo>
                  <a:close/>
                </a:path>
              </a:pathLst>
            </a:custGeom>
            <a:solidFill>
              <a:srgbClr val="FFA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3959" y="2988310"/>
              <a:ext cx="1097280" cy="640080"/>
            </a:xfrm>
            <a:custGeom>
              <a:avLst/>
              <a:gdLst/>
              <a:ahLst/>
              <a:cxnLst/>
              <a:rect l="l" t="t" r="r" b="b"/>
              <a:pathLst>
                <a:path w="1097279" h="640079">
                  <a:moveTo>
                    <a:pt x="0" y="0"/>
                  </a:moveTo>
                  <a:lnTo>
                    <a:pt x="1097280" y="213360"/>
                  </a:lnTo>
                </a:path>
                <a:path w="1097279" h="640079">
                  <a:moveTo>
                    <a:pt x="0" y="213360"/>
                  </a:moveTo>
                  <a:lnTo>
                    <a:pt x="1097280" y="0"/>
                  </a:lnTo>
                </a:path>
                <a:path w="1097279" h="640079">
                  <a:moveTo>
                    <a:pt x="0" y="213360"/>
                  </a:moveTo>
                  <a:lnTo>
                    <a:pt x="1097280" y="426719"/>
                  </a:lnTo>
                </a:path>
                <a:path w="1097279" h="640079">
                  <a:moveTo>
                    <a:pt x="0" y="426719"/>
                  </a:moveTo>
                  <a:lnTo>
                    <a:pt x="1097280" y="213360"/>
                  </a:lnTo>
                </a:path>
                <a:path w="1097279" h="640079">
                  <a:moveTo>
                    <a:pt x="0" y="426719"/>
                  </a:moveTo>
                  <a:lnTo>
                    <a:pt x="1097280" y="640079"/>
                  </a:lnTo>
                </a:path>
                <a:path w="1097279" h="640079">
                  <a:moveTo>
                    <a:pt x="0" y="640079"/>
                  </a:moveTo>
                  <a:lnTo>
                    <a:pt x="1097280" y="42671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087609" y="2981960"/>
          <a:ext cx="1097280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TOK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UTP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91084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173736" y="3621024"/>
                </a:moveTo>
                <a:lnTo>
                  <a:pt x="106111" y="3619886"/>
                </a:lnTo>
                <a:lnTo>
                  <a:pt x="50887" y="3616785"/>
                </a:lnTo>
                <a:lnTo>
                  <a:pt x="13653" y="3612183"/>
                </a:lnTo>
                <a:lnTo>
                  <a:pt x="0" y="3606546"/>
                </a:lnTo>
                <a:lnTo>
                  <a:pt x="0" y="14478"/>
                </a:lnTo>
                <a:lnTo>
                  <a:pt x="13653" y="8840"/>
                </a:lnTo>
                <a:lnTo>
                  <a:pt x="50887" y="4238"/>
                </a:lnTo>
                <a:lnTo>
                  <a:pt x="106111" y="1137"/>
                </a:lnTo>
                <a:lnTo>
                  <a:pt x="173736" y="0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8771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0" y="0"/>
                </a:moveTo>
                <a:lnTo>
                  <a:pt x="67651" y="1137"/>
                </a:lnTo>
                <a:lnTo>
                  <a:pt x="122872" y="4238"/>
                </a:lnTo>
                <a:lnTo>
                  <a:pt x="160091" y="8840"/>
                </a:lnTo>
                <a:lnTo>
                  <a:pt x="173735" y="14478"/>
                </a:lnTo>
                <a:lnTo>
                  <a:pt x="173735" y="3606546"/>
                </a:lnTo>
                <a:lnTo>
                  <a:pt x="160091" y="3612183"/>
                </a:lnTo>
                <a:lnTo>
                  <a:pt x="122872" y="3616785"/>
                </a:lnTo>
                <a:lnTo>
                  <a:pt x="67651" y="3619886"/>
                </a:lnTo>
                <a:lnTo>
                  <a:pt x="0" y="3621024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889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25127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7666" y="2461640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𝑄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2948" y="2381250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-20061" dirty="0">
                <a:latin typeface="Cambria Math"/>
                <a:cs typeface="Cambria Math"/>
              </a:rPr>
              <a:t>𝐾</a:t>
            </a:r>
            <a:r>
              <a:rPr sz="1300" spc="65" dirty="0">
                <a:latin typeface="Cambria Math"/>
                <a:cs typeface="Cambria Math"/>
              </a:rPr>
              <a:t>𝑇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0905" y="1913001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 Math"/>
                <a:cs typeface="Cambria Math"/>
              </a:rPr>
              <a:t>𝑄𝐾</a:t>
            </a:r>
            <a:r>
              <a:rPr sz="1950" spc="82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15857" y="2461640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35361" y="2457450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𝑡𝑖𝑜𝑛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18118" y="5853125"/>
            <a:ext cx="800100" cy="212090"/>
          </a:xfrm>
          <a:custGeom>
            <a:avLst/>
            <a:gdLst/>
            <a:ahLst/>
            <a:cxnLst/>
            <a:rect l="l" t="t" r="r" b="b"/>
            <a:pathLst>
              <a:path w="800100" h="212089">
                <a:moveTo>
                  <a:pt x="732408" y="0"/>
                </a:moveTo>
                <a:lnTo>
                  <a:pt x="729360" y="8597"/>
                </a:lnTo>
                <a:lnTo>
                  <a:pt x="741628" y="13915"/>
                </a:lnTo>
                <a:lnTo>
                  <a:pt x="752157" y="21277"/>
                </a:lnTo>
                <a:lnTo>
                  <a:pt x="773596" y="55406"/>
                </a:lnTo>
                <a:lnTo>
                  <a:pt x="780668" y="104813"/>
                </a:lnTo>
                <a:lnTo>
                  <a:pt x="779883" y="123484"/>
                </a:lnTo>
                <a:lnTo>
                  <a:pt x="768096" y="169214"/>
                </a:lnTo>
                <a:lnTo>
                  <a:pt x="741789" y="197805"/>
                </a:lnTo>
                <a:lnTo>
                  <a:pt x="729741" y="203149"/>
                </a:lnTo>
                <a:lnTo>
                  <a:pt x="732408" y="211747"/>
                </a:lnTo>
                <a:lnTo>
                  <a:pt x="772824" y="187703"/>
                </a:lnTo>
                <a:lnTo>
                  <a:pt x="795591" y="143335"/>
                </a:lnTo>
                <a:lnTo>
                  <a:pt x="799973" y="105930"/>
                </a:lnTo>
                <a:lnTo>
                  <a:pt x="798877" y="86513"/>
                </a:lnTo>
                <a:lnTo>
                  <a:pt x="782447" y="37109"/>
                </a:lnTo>
                <a:lnTo>
                  <a:pt x="747746" y="5541"/>
                </a:lnTo>
                <a:lnTo>
                  <a:pt x="732408" y="0"/>
                </a:lnTo>
                <a:close/>
              </a:path>
              <a:path w="800100" h="212089">
                <a:moveTo>
                  <a:pt x="67563" y="0"/>
                </a:moveTo>
                <a:lnTo>
                  <a:pt x="27112" y="24095"/>
                </a:lnTo>
                <a:lnTo>
                  <a:pt x="4365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35" y="206205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30" y="197805"/>
                </a:lnTo>
                <a:lnTo>
                  <a:pt x="47720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291" y="13915"/>
                </a:lnTo>
                <a:lnTo>
                  <a:pt x="70484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71124" y="5620499"/>
            <a:ext cx="693420" cy="675640"/>
          </a:xfrm>
          <a:custGeom>
            <a:avLst/>
            <a:gdLst/>
            <a:ahLst/>
            <a:cxnLst/>
            <a:rect l="l" t="t" r="r" b="b"/>
            <a:pathLst>
              <a:path w="693420" h="675639">
                <a:moveTo>
                  <a:pt x="114173" y="7924"/>
                </a:moveTo>
                <a:lnTo>
                  <a:pt x="62166" y="58623"/>
                </a:lnTo>
                <a:lnTo>
                  <a:pt x="43865" y="94830"/>
                </a:lnTo>
                <a:lnTo>
                  <a:pt x="28321" y="135610"/>
                </a:lnTo>
                <a:lnTo>
                  <a:pt x="15963" y="180543"/>
                </a:lnTo>
                <a:lnTo>
                  <a:pt x="7112" y="229133"/>
                </a:lnTo>
                <a:lnTo>
                  <a:pt x="1778" y="281393"/>
                </a:lnTo>
                <a:lnTo>
                  <a:pt x="0" y="337312"/>
                </a:lnTo>
                <a:lnTo>
                  <a:pt x="1778" y="393636"/>
                </a:lnTo>
                <a:lnTo>
                  <a:pt x="7112" y="446176"/>
                </a:lnTo>
                <a:lnTo>
                  <a:pt x="15963" y="494931"/>
                </a:lnTo>
                <a:lnTo>
                  <a:pt x="28321" y="539902"/>
                </a:lnTo>
                <a:lnTo>
                  <a:pt x="43865" y="580707"/>
                </a:lnTo>
                <a:lnTo>
                  <a:pt x="62166" y="616902"/>
                </a:lnTo>
                <a:lnTo>
                  <a:pt x="107061" y="675525"/>
                </a:lnTo>
                <a:lnTo>
                  <a:pt x="114173" y="667600"/>
                </a:lnTo>
                <a:lnTo>
                  <a:pt x="92976" y="640156"/>
                </a:lnTo>
                <a:lnTo>
                  <a:pt x="74549" y="608368"/>
                </a:lnTo>
                <a:lnTo>
                  <a:pt x="58877" y="572236"/>
                </a:lnTo>
                <a:lnTo>
                  <a:pt x="45974" y="531761"/>
                </a:lnTo>
                <a:lnTo>
                  <a:pt x="35814" y="487641"/>
                </a:lnTo>
                <a:lnTo>
                  <a:pt x="28600" y="440575"/>
                </a:lnTo>
                <a:lnTo>
                  <a:pt x="24282" y="390537"/>
                </a:lnTo>
                <a:lnTo>
                  <a:pt x="22860" y="337312"/>
                </a:lnTo>
                <a:lnTo>
                  <a:pt x="24282" y="284797"/>
                </a:lnTo>
                <a:lnTo>
                  <a:pt x="28600" y="234924"/>
                </a:lnTo>
                <a:lnTo>
                  <a:pt x="35814" y="187934"/>
                </a:lnTo>
                <a:lnTo>
                  <a:pt x="45974" y="143814"/>
                </a:lnTo>
                <a:lnTo>
                  <a:pt x="58877" y="103327"/>
                </a:lnTo>
                <a:lnTo>
                  <a:pt x="74549" y="67183"/>
                </a:lnTo>
                <a:lnTo>
                  <a:pt x="92976" y="35382"/>
                </a:lnTo>
                <a:lnTo>
                  <a:pt x="114173" y="7924"/>
                </a:lnTo>
                <a:close/>
              </a:path>
              <a:path w="693420" h="675639">
                <a:moveTo>
                  <a:pt x="555244" y="387819"/>
                </a:moveTo>
                <a:lnTo>
                  <a:pt x="306832" y="387819"/>
                </a:lnTo>
                <a:lnTo>
                  <a:pt x="306832" y="388569"/>
                </a:lnTo>
                <a:lnTo>
                  <a:pt x="284480" y="388569"/>
                </a:lnTo>
                <a:lnTo>
                  <a:pt x="216789" y="642505"/>
                </a:lnTo>
                <a:lnTo>
                  <a:pt x="178181" y="556336"/>
                </a:lnTo>
                <a:lnTo>
                  <a:pt x="141478" y="573074"/>
                </a:lnTo>
                <a:lnTo>
                  <a:pt x="145034" y="581456"/>
                </a:lnTo>
                <a:lnTo>
                  <a:pt x="163830" y="573074"/>
                </a:lnTo>
                <a:lnTo>
                  <a:pt x="210058" y="672426"/>
                </a:lnTo>
                <a:lnTo>
                  <a:pt x="220853" y="672426"/>
                </a:lnTo>
                <a:lnTo>
                  <a:pt x="293497" y="403415"/>
                </a:lnTo>
                <a:lnTo>
                  <a:pt x="315722" y="403415"/>
                </a:lnTo>
                <a:lnTo>
                  <a:pt x="315722" y="403059"/>
                </a:lnTo>
                <a:lnTo>
                  <a:pt x="555244" y="403059"/>
                </a:lnTo>
                <a:lnTo>
                  <a:pt x="555244" y="387819"/>
                </a:lnTo>
                <a:close/>
              </a:path>
              <a:path w="693420" h="675639">
                <a:moveTo>
                  <a:pt x="572008" y="329907"/>
                </a:moveTo>
                <a:lnTo>
                  <a:pt x="120904" y="329907"/>
                </a:lnTo>
                <a:lnTo>
                  <a:pt x="120904" y="345147"/>
                </a:lnTo>
                <a:lnTo>
                  <a:pt x="572008" y="345147"/>
                </a:lnTo>
                <a:lnTo>
                  <a:pt x="572008" y="329907"/>
                </a:lnTo>
                <a:close/>
              </a:path>
              <a:path w="693420" h="675639">
                <a:moveTo>
                  <a:pt x="693420" y="337312"/>
                </a:moveTo>
                <a:lnTo>
                  <a:pt x="691654" y="281393"/>
                </a:lnTo>
                <a:lnTo>
                  <a:pt x="686346" y="229133"/>
                </a:lnTo>
                <a:lnTo>
                  <a:pt x="677506" y="180543"/>
                </a:lnTo>
                <a:lnTo>
                  <a:pt x="665099" y="135610"/>
                </a:lnTo>
                <a:lnTo>
                  <a:pt x="649592" y="94830"/>
                </a:lnTo>
                <a:lnTo>
                  <a:pt x="631291" y="58623"/>
                </a:lnTo>
                <a:lnTo>
                  <a:pt x="586359" y="0"/>
                </a:lnTo>
                <a:lnTo>
                  <a:pt x="579247" y="7924"/>
                </a:lnTo>
                <a:lnTo>
                  <a:pt x="600430" y="35382"/>
                </a:lnTo>
                <a:lnTo>
                  <a:pt x="618883" y="67183"/>
                </a:lnTo>
                <a:lnTo>
                  <a:pt x="634580" y="103327"/>
                </a:lnTo>
                <a:lnTo>
                  <a:pt x="647573" y="143814"/>
                </a:lnTo>
                <a:lnTo>
                  <a:pt x="657656" y="187934"/>
                </a:lnTo>
                <a:lnTo>
                  <a:pt x="664883" y="234924"/>
                </a:lnTo>
                <a:lnTo>
                  <a:pt x="669226" y="284797"/>
                </a:lnTo>
                <a:lnTo>
                  <a:pt x="670687" y="337540"/>
                </a:lnTo>
                <a:lnTo>
                  <a:pt x="669226" y="390537"/>
                </a:lnTo>
                <a:lnTo>
                  <a:pt x="664883" y="440575"/>
                </a:lnTo>
                <a:lnTo>
                  <a:pt x="657656" y="487641"/>
                </a:lnTo>
                <a:lnTo>
                  <a:pt x="647573" y="531761"/>
                </a:lnTo>
                <a:lnTo>
                  <a:pt x="634580" y="572236"/>
                </a:lnTo>
                <a:lnTo>
                  <a:pt x="618883" y="608368"/>
                </a:lnTo>
                <a:lnTo>
                  <a:pt x="579247" y="667600"/>
                </a:lnTo>
                <a:lnTo>
                  <a:pt x="586359" y="675525"/>
                </a:lnTo>
                <a:lnTo>
                  <a:pt x="631291" y="616902"/>
                </a:lnTo>
                <a:lnTo>
                  <a:pt x="649592" y="580707"/>
                </a:lnTo>
                <a:lnTo>
                  <a:pt x="665099" y="539902"/>
                </a:lnTo>
                <a:lnTo>
                  <a:pt x="677506" y="494931"/>
                </a:lnTo>
                <a:lnTo>
                  <a:pt x="686346" y="446176"/>
                </a:lnTo>
                <a:lnTo>
                  <a:pt x="691654" y="393636"/>
                </a:lnTo>
                <a:lnTo>
                  <a:pt x="693420" y="3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2101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(4,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81629" y="5163058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(40</a:t>
            </a:r>
            <a:r>
              <a:rPr sz="1000" spc="-5" dirty="0">
                <a:latin typeface="Tahoma"/>
                <a:cs typeface="Tahoma"/>
              </a:rPr>
              <a:t>9</a:t>
            </a:r>
            <a:r>
              <a:rPr sz="1000" spc="-15" dirty="0">
                <a:latin typeface="Tahoma"/>
                <a:cs typeface="Tahoma"/>
              </a:rPr>
              <a:t>6</a:t>
            </a:r>
            <a:r>
              <a:rPr sz="1000" spc="-5" dirty="0">
                <a:latin typeface="Tahoma"/>
                <a:cs typeface="Tahoma"/>
              </a:rPr>
              <a:t>,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4)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35136" y="5165216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(4,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74630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(4,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617075" y="2092198"/>
            <a:ext cx="471805" cy="762000"/>
          </a:xfrm>
          <a:custGeom>
            <a:avLst/>
            <a:gdLst/>
            <a:ahLst/>
            <a:cxnLst/>
            <a:rect l="l" t="t" r="r" b="b"/>
            <a:pathLst>
              <a:path w="471804" h="762000">
                <a:moveTo>
                  <a:pt x="426120" y="700049"/>
                </a:moveTo>
                <a:lnTo>
                  <a:pt x="399033" y="716661"/>
                </a:lnTo>
                <a:lnTo>
                  <a:pt x="471424" y="761746"/>
                </a:lnTo>
                <a:lnTo>
                  <a:pt x="467019" y="710946"/>
                </a:lnTo>
                <a:lnTo>
                  <a:pt x="432816" y="710946"/>
                </a:lnTo>
                <a:lnTo>
                  <a:pt x="426120" y="700049"/>
                </a:lnTo>
                <a:close/>
              </a:path>
              <a:path w="471804" h="762000">
                <a:moveTo>
                  <a:pt x="436965" y="693398"/>
                </a:moveTo>
                <a:lnTo>
                  <a:pt x="426120" y="700049"/>
                </a:lnTo>
                <a:lnTo>
                  <a:pt x="432816" y="710946"/>
                </a:lnTo>
                <a:lnTo>
                  <a:pt x="443610" y="704214"/>
                </a:lnTo>
                <a:lnTo>
                  <a:pt x="436965" y="693398"/>
                </a:lnTo>
                <a:close/>
              </a:path>
              <a:path w="471804" h="762000">
                <a:moveTo>
                  <a:pt x="464057" y="676782"/>
                </a:moveTo>
                <a:lnTo>
                  <a:pt x="436965" y="693398"/>
                </a:lnTo>
                <a:lnTo>
                  <a:pt x="443610" y="704214"/>
                </a:lnTo>
                <a:lnTo>
                  <a:pt x="432816" y="710946"/>
                </a:lnTo>
                <a:lnTo>
                  <a:pt x="467019" y="710946"/>
                </a:lnTo>
                <a:lnTo>
                  <a:pt x="464057" y="676782"/>
                </a:lnTo>
                <a:close/>
              </a:path>
              <a:path w="471804" h="762000">
                <a:moveTo>
                  <a:pt x="10922" y="0"/>
                </a:moveTo>
                <a:lnTo>
                  <a:pt x="0" y="6603"/>
                </a:lnTo>
                <a:lnTo>
                  <a:pt x="426120" y="700049"/>
                </a:lnTo>
                <a:lnTo>
                  <a:pt x="436965" y="693398"/>
                </a:lnTo>
                <a:lnTo>
                  <a:pt x="10922" y="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38313" y="1683511"/>
            <a:ext cx="34747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Tahoma"/>
                <a:cs typeface="Tahoma"/>
              </a:rPr>
              <a:t>3.</a:t>
            </a:r>
            <a:r>
              <a:rPr sz="1050" b="1" spc="-60" dirty="0">
                <a:latin typeface="Tahoma"/>
                <a:cs typeface="Tahoma"/>
              </a:rPr>
              <a:t> </a:t>
            </a:r>
            <a:r>
              <a:rPr sz="1050" b="1" dirty="0">
                <a:latin typeface="Tahoma"/>
                <a:cs typeface="Tahoma"/>
              </a:rPr>
              <a:t>We</a:t>
            </a:r>
            <a:r>
              <a:rPr sz="1050" b="1" spc="-50" dirty="0">
                <a:latin typeface="Tahoma"/>
                <a:cs typeface="Tahoma"/>
              </a:rPr>
              <a:t> </a:t>
            </a:r>
            <a:r>
              <a:rPr sz="1050" b="1" spc="-5" dirty="0">
                <a:latin typeface="Tahoma"/>
                <a:cs typeface="Tahoma"/>
              </a:rPr>
              <a:t>don’t</a:t>
            </a:r>
            <a:r>
              <a:rPr sz="1050" b="1" spc="-70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care</a:t>
            </a:r>
            <a:r>
              <a:rPr sz="1050" b="1" spc="-60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about</a:t>
            </a:r>
            <a:r>
              <a:rPr sz="1050" b="1" spc="-80" dirty="0">
                <a:latin typeface="Tahoma"/>
                <a:cs typeface="Tahoma"/>
              </a:rPr>
              <a:t> </a:t>
            </a:r>
            <a:r>
              <a:rPr sz="1050" b="1" spc="-30" dirty="0">
                <a:latin typeface="Tahoma"/>
                <a:cs typeface="Tahoma"/>
              </a:rPr>
              <a:t>these</a:t>
            </a:r>
            <a:r>
              <a:rPr sz="1050" spc="-30" dirty="0">
                <a:latin typeface="Tahoma"/>
                <a:cs typeface="Tahoma"/>
              </a:rPr>
              <a:t>,</a:t>
            </a:r>
            <a:r>
              <a:rPr sz="1050" spc="-60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as</a:t>
            </a:r>
            <a:r>
              <a:rPr sz="1050" spc="-75" dirty="0">
                <a:latin typeface="Tahoma"/>
                <a:cs typeface="Tahoma"/>
              </a:rPr>
              <a:t> </a:t>
            </a:r>
            <a:r>
              <a:rPr sz="1050" spc="25" dirty="0">
                <a:latin typeface="Tahoma"/>
                <a:cs typeface="Tahoma"/>
              </a:rPr>
              <a:t>we</a:t>
            </a:r>
            <a:r>
              <a:rPr sz="1050" spc="-80" dirty="0">
                <a:latin typeface="Tahoma"/>
                <a:cs typeface="Tahoma"/>
              </a:rPr>
              <a:t> </a:t>
            </a:r>
            <a:r>
              <a:rPr sz="1050" spc="5" dirty="0">
                <a:latin typeface="Tahoma"/>
                <a:cs typeface="Tahoma"/>
              </a:rPr>
              <a:t>want</a:t>
            </a:r>
            <a:r>
              <a:rPr sz="1050" spc="-60" dirty="0">
                <a:latin typeface="Tahoma"/>
                <a:cs typeface="Tahoma"/>
              </a:rPr>
              <a:t> </a:t>
            </a:r>
            <a:r>
              <a:rPr sz="1050" spc="25" dirty="0">
                <a:latin typeface="Tahoma"/>
                <a:cs typeface="Tahoma"/>
              </a:rPr>
              <a:t>to</a:t>
            </a:r>
            <a:r>
              <a:rPr sz="1050" spc="-70" dirty="0">
                <a:latin typeface="Tahoma"/>
                <a:cs typeface="Tahoma"/>
              </a:rPr>
              <a:t> </a:t>
            </a:r>
            <a:r>
              <a:rPr sz="1050" spc="35" dirty="0">
                <a:latin typeface="Tahoma"/>
                <a:cs typeface="Tahoma"/>
              </a:rPr>
              <a:t>predict</a:t>
            </a:r>
            <a:r>
              <a:rPr sz="1050" spc="-90" dirty="0">
                <a:latin typeface="Tahoma"/>
                <a:cs typeface="Tahoma"/>
              </a:rPr>
              <a:t> </a:t>
            </a:r>
            <a:r>
              <a:rPr sz="1050" spc="20" dirty="0">
                <a:latin typeface="Tahoma"/>
                <a:cs typeface="Tahoma"/>
              </a:rPr>
              <a:t>the </a:t>
            </a:r>
            <a:r>
              <a:rPr sz="1050" spc="-315" dirty="0">
                <a:latin typeface="Tahoma"/>
                <a:cs typeface="Tahoma"/>
              </a:rPr>
              <a:t> </a:t>
            </a:r>
            <a:r>
              <a:rPr sz="1050" spc="5" dirty="0">
                <a:latin typeface="Tahoma"/>
                <a:cs typeface="Tahoma"/>
              </a:rPr>
              <a:t>next</a:t>
            </a:r>
            <a:r>
              <a:rPr sz="1050" spc="-65" dirty="0">
                <a:latin typeface="Tahoma"/>
                <a:cs typeface="Tahoma"/>
              </a:rPr>
              <a:t> </a:t>
            </a:r>
            <a:r>
              <a:rPr sz="1050" spc="30" dirty="0">
                <a:latin typeface="Tahoma"/>
                <a:cs typeface="Tahoma"/>
              </a:rPr>
              <a:t>token</a:t>
            </a:r>
            <a:r>
              <a:rPr sz="1050" spc="-80" dirty="0">
                <a:latin typeface="Tahoma"/>
                <a:cs typeface="Tahoma"/>
              </a:rPr>
              <a:t> </a:t>
            </a:r>
            <a:r>
              <a:rPr sz="1050" spc="40" dirty="0">
                <a:latin typeface="Tahoma"/>
                <a:cs typeface="Tahoma"/>
              </a:rPr>
              <a:t>and</a:t>
            </a:r>
            <a:r>
              <a:rPr sz="1050" spc="-65" dirty="0">
                <a:latin typeface="Tahoma"/>
                <a:cs typeface="Tahoma"/>
              </a:rPr>
              <a:t> </a:t>
            </a:r>
            <a:r>
              <a:rPr sz="1050" spc="25" dirty="0">
                <a:latin typeface="Tahoma"/>
                <a:cs typeface="Tahoma"/>
              </a:rPr>
              <a:t>we</a:t>
            </a:r>
            <a:r>
              <a:rPr sz="1050" spc="-80" dirty="0">
                <a:latin typeface="Tahoma"/>
                <a:cs typeface="Tahoma"/>
              </a:rPr>
              <a:t> </a:t>
            </a:r>
            <a:r>
              <a:rPr sz="1050" spc="20" dirty="0">
                <a:latin typeface="Tahoma"/>
                <a:cs typeface="Tahoma"/>
              </a:rPr>
              <a:t>already</a:t>
            </a:r>
            <a:r>
              <a:rPr sz="1050" spc="-75" dirty="0">
                <a:latin typeface="Tahoma"/>
                <a:cs typeface="Tahoma"/>
              </a:rPr>
              <a:t> </a:t>
            </a:r>
            <a:r>
              <a:rPr sz="1050" spc="40" dirty="0">
                <a:latin typeface="Tahoma"/>
                <a:cs typeface="Tahoma"/>
              </a:rPr>
              <a:t>predicted</a:t>
            </a:r>
            <a:r>
              <a:rPr sz="1050" spc="-80" dirty="0">
                <a:latin typeface="Tahoma"/>
                <a:cs typeface="Tahoma"/>
              </a:rPr>
              <a:t> </a:t>
            </a:r>
            <a:r>
              <a:rPr sz="1050" spc="20" dirty="0">
                <a:latin typeface="Tahoma"/>
                <a:cs typeface="Tahoma"/>
              </a:rPr>
              <a:t>the</a:t>
            </a:r>
            <a:r>
              <a:rPr sz="1050" spc="-75" dirty="0">
                <a:latin typeface="Tahoma"/>
                <a:cs typeface="Tahoma"/>
              </a:rPr>
              <a:t> </a:t>
            </a:r>
            <a:r>
              <a:rPr sz="1050" spc="30" dirty="0">
                <a:latin typeface="Tahoma"/>
                <a:cs typeface="Tahoma"/>
              </a:rPr>
              <a:t>previous</a:t>
            </a:r>
            <a:r>
              <a:rPr sz="1050" spc="-114" dirty="0">
                <a:latin typeface="Tahoma"/>
                <a:cs typeface="Tahoma"/>
              </a:rPr>
              <a:t> </a:t>
            </a:r>
            <a:r>
              <a:rPr sz="1050" spc="20" dirty="0">
                <a:latin typeface="Tahoma"/>
                <a:cs typeface="Tahoma"/>
              </a:rPr>
              <a:t>ones.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68592" y="657605"/>
            <a:ext cx="400748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ahoma"/>
                <a:cs typeface="Tahoma"/>
              </a:rPr>
              <a:t>2.</a:t>
            </a:r>
            <a:r>
              <a:rPr sz="1050" spc="-65" dirty="0">
                <a:latin typeface="Tahoma"/>
                <a:cs typeface="Tahoma"/>
              </a:rPr>
              <a:t> </a:t>
            </a:r>
            <a:r>
              <a:rPr sz="1050" spc="30" dirty="0">
                <a:latin typeface="Tahoma"/>
                <a:cs typeface="Tahoma"/>
              </a:rPr>
              <a:t>Since</a:t>
            </a:r>
            <a:r>
              <a:rPr sz="1050" spc="-95" dirty="0">
                <a:latin typeface="Tahoma"/>
                <a:cs typeface="Tahoma"/>
              </a:rPr>
              <a:t> </a:t>
            </a:r>
            <a:r>
              <a:rPr sz="1050" spc="20" dirty="0">
                <a:latin typeface="Tahoma"/>
                <a:cs typeface="Tahoma"/>
              </a:rPr>
              <a:t>the</a:t>
            </a:r>
            <a:r>
              <a:rPr sz="1050" spc="-75" dirty="0">
                <a:latin typeface="Tahoma"/>
                <a:cs typeface="Tahoma"/>
              </a:rPr>
              <a:t> </a:t>
            </a:r>
            <a:r>
              <a:rPr sz="1050" spc="55" dirty="0">
                <a:latin typeface="Tahoma"/>
                <a:cs typeface="Tahoma"/>
              </a:rPr>
              <a:t>model</a:t>
            </a:r>
            <a:r>
              <a:rPr sz="1050" spc="-80" dirty="0">
                <a:latin typeface="Tahoma"/>
                <a:cs typeface="Tahoma"/>
              </a:rPr>
              <a:t> </a:t>
            </a:r>
            <a:r>
              <a:rPr sz="1050" spc="10" dirty="0">
                <a:latin typeface="Tahoma"/>
                <a:cs typeface="Tahoma"/>
              </a:rPr>
              <a:t>is</a:t>
            </a:r>
            <a:r>
              <a:rPr sz="1050" spc="-75" dirty="0">
                <a:latin typeface="Tahoma"/>
                <a:cs typeface="Tahoma"/>
              </a:rPr>
              <a:t> </a:t>
            </a:r>
            <a:r>
              <a:rPr sz="1050" spc="10" dirty="0">
                <a:latin typeface="Tahoma"/>
                <a:cs typeface="Tahoma"/>
              </a:rPr>
              <a:t>causal,</a:t>
            </a:r>
            <a:r>
              <a:rPr sz="1050" spc="-70" dirty="0">
                <a:latin typeface="Tahoma"/>
                <a:cs typeface="Tahoma"/>
              </a:rPr>
              <a:t> </a:t>
            </a:r>
            <a:r>
              <a:rPr sz="1050" b="1" spc="-5" dirty="0">
                <a:latin typeface="Tahoma"/>
                <a:cs typeface="Tahoma"/>
              </a:rPr>
              <a:t>we</a:t>
            </a:r>
            <a:r>
              <a:rPr sz="1050" b="1" spc="-65" dirty="0">
                <a:latin typeface="Tahoma"/>
                <a:cs typeface="Tahoma"/>
              </a:rPr>
              <a:t> </a:t>
            </a:r>
            <a:r>
              <a:rPr sz="1050" b="1" spc="-5" dirty="0">
                <a:latin typeface="Tahoma"/>
                <a:cs typeface="Tahoma"/>
              </a:rPr>
              <a:t>don’t</a:t>
            </a:r>
            <a:r>
              <a:rPr sz="1050" b="1" spc="-70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care</a:t>
            </a:r>
            <a:r>
              <a:rPr sz="1050" b="1" spc="-65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about</a:t>
            </a:r>
            <a:r>
              <a:rPr sz="1050" b="1" spc="-75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the</a:t>
            </a:r>
            <a:r>
              <a:rPr sz="1050" b="1" spc="-50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attention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Tahoma"/>
                <a:cs typeface="Tahoma"/>
              </a:rPr>
              <a:t>of</a:t>
            </a:r>
            <a:r>
              <a:rPr sz="1050" b="1" spc="-55" dirty="0">
                <a:latin typeface="Tahoma"/>
                <a:cs typeface="Tahoma"/>
              </a:rPr>
              <a:t> </a:t>
            </a:r>
            <a:r>
              <a:rPr sz="1050" b="1" spc="-35" dirty="0">
                <a:latin typeface="Tahoma"/>
                <a:cs typeface="Tahoma"/>
              </a:rPr>
              <a:t>a</a:t>
            </a:r>
            <a:r>
              <a:rPr sz="1050" b="1" spc="-40" dirty="0">
                <a:latin typeface="Tahoma"/>
                <a:cs typeface="Tahoma"/>
              </a:rPr>
              <a:t> </a:t>
            </a:r>
            <a:r>
              <a:rPr sz="1050" b="1" spc="-15" dirty="0">
                <a:latin typeface="Tahoma"/>
                <a:cs typeface="Tahoma"/>
              </a:rPr>
              <a:t>token</a:t>
            </a:r>
            <a:r>
              <a:rPr sz="1050" b="1" spc="-55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with</a:t>
            </a:r>
            <a:r>
              <a:rPr sz="1050" b="1" spc="-65" dirty="0">
                <a:latin typeface="Tahoma"/>
                <a:cs typeface="Tahoma"/>
              </a:rPr>
              <a:t> </a:t>
            </a:r>
            <a:r>
              <a:rPr sz="1050" b="1" spc="-30" dirty="0">
                <a:latin typeface="Tahoma"/>
                <a:cs typeface="Tahoma"/>
              </a:rPr>
              <a:t>its</a:t>
            </a:r>
            <a:r>
              <a:rPr sz="1050" b="1" spc="-45" dirty="0">
                <a:latin typeface="Tahoma"/>
                <a:cs typeface="Tahoma"/>
              </a:rPr>
              <a:t> </a:t>
            </a:r>
            <a:r>
              <a:rPr sz="1050" b="1" spc="-30" dirty="0">
                <a:latin typeface="Tahoma"/>
                <a:cs typeface="Tahoma"/>
              </a:rPr>
              <a:t>successors</a:t>
            </a:r>
            <a:r>
              <a:rPr sz="1050" spc="-30" dirty="0">
                <a:latin typeface="Tahoma"/>
                <a:cs typeface="Tahoma"/>
              </a:rPr>
              <a:t>,</a:t>
            </a:r>
            <a:r>
              <a:rPr sz="1050" spc="-95" dirty="0">
                <a:latin typeface="Tahoma"/>
                <a:cs typeface="Tahoma"/>
              </a:rPr>
              <a:t> </a:t>
            </a:r>
            <a:r>
              <a:rPr sz="1050" spc="30" dirty="0">
                <a:latin typeface="Tahoma"/>
                <a:cs typeface="Tahoma"/>
              </a:rPr>
              <a:t>but</a:t>
            </a:r>
            <a:r>
              <a:rPr sz="1050" spc="-60" dirty="0">
                <a:latin typeface="Tahoma"/>
                <a:cs typeface="Tahoma"/>
              </a:rPr>
              <a:t> </a:t>
            </a:r>
            <a:r>
              <a:rPr sz="1050" spc="30" dirty="0">
                <a:latin typeface="Tahoma"/>
                <a:cs typeface="Tahoma"/>
              </a:rPr>
              <a:t>only</a:t>
            </a:r>
            <a:r>
              <a:rPr sz="1050" spc="-75" dirty="0">
                <a:latin typeface="Tahoma"/>
                <a:cs typeface="Tahoma"/>
              </a:rPr>
              <a:t> </a:t>
            </a:r>
            <a:r>
              <a:rPr sz="1050" spc="10" dirty="0">
                <a:latin typeface="Tahoma"/>
                <a:cs typeface="Tahoma"/>
              </a:rPr>
              <a:t>with</a:t>
            </a:r>
            <a:r>
              <a:rPr sz="1050" spc="-60" dirty="0">
                <a:latin typeface="Tahoma"/>
                <a:cs typeface="Tahoma"/>
              </a:rPr>
              <a:t> </a:t>
            </a:r>
            <a:r>
              <a:rPr sz="1050" spc="15" dirty="0">
                <a:latin typeface="Tahoma"/>
                <a:cs typeface="Tahoma"/>
              </a:rPr>
              <a:t>the</a:t>
            </a:r>
            <a:r>
              <a:rPr sz="1050" spc="-65" dirty="0">
                <a:latin typeface="Tahoma"/>
                <a:cs typeface="Tahoma"/>
              </a:rPr>
              <a:t> </a:t>
            </a:r>
            <a:r>
              <a:rPr sz="1050" spc="20" dirty="0">
                <a:latin typeface="Tahoma"/>
                <a:cs typeface="Tahoma"/>
              </a:rPr>
              <a:t>tokens</a:t>
            </a:r>
            <a:r>
              <a:rPr sz="1050" spc="-85" dirty="0">
                <a:latin typeface="Tahoma"/>
                <a:cs typeface="Tahoma"/>
              </a:rPr>
              <a:t> </a:t>
            </a:r>
            <a:r>
              <a:rPr sz="1050" spc="35" dirty="0">
                <a:latin typeface="Tahoma"/>
                <a:cs typeface="Tahoma"/>
              </a:rPr>
              <a:t>before</a:t>
            </a:r>
            <a:r>
              <a:rPr sz="1050" spc="-75" dirty="0">
                <a:latin typeface="Tahoma"/>
                <a:cs typeface="Tahoma"/>
              </a:rPr>
              <a:t> </a:t>
            </a:r>
            <a:r>
              <a:rPr sz="1050" spc="-15" dirty="0">
                <a:latin typeface="Tahoma"/>
                <a:cs typeface="Tahoma"/>
              </a:rPr>
              <a:t>it.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53990" y="829691"/>
            <a:ext cx="951865" cy="1382395"/>
          </a:xfrm>
          <a:custGeom>
            <a:avLst/>
            <a:gdLst/>
            <a:ahLst/>
            <a:cxnLst/>
            <a:rect l="l" t="t" r="r" b="b"/>
            <a:pathLst>
              <a:path w="951864" h="1382395">
                <a:moveTo>
                  <a:pt x="17272" y="1255776"/>
                </a:moveTo>
                <a:lnTo>
                  <a:pt x="0" y="1382395"/>
                </a:lnTo>
                <a:lnTo>
                  <a:pt x="111633" y="1320164"/>
                </a:lnTo>
                <a:lnTo>
                  <a:pt x="103257" y="1314450"/>
                </a:lnTo>
                <a:lnTo>
                  <a:pt x="69469" y="1314450"/>
                </a:lnTo>
                <a:lnTo>
                  <a:pt x="37973" y="1292987"/>
                </a:lnTo>
                <a:lnTo>
                  <a:pt x="48721" y="1277236"/>
                </a:lnTo>
                <a:lnTo>
                  <a:pt x="17272" y="1255776"/>
                </a:lnTo>
                <a:close/>
              </a:path>
              <a:path w="951864" h="1382395">
                <a:moveTo>
                  <a:pt x="48721" y="1277236"/>
                </a:moveTo>
                <a:lnTo>
                  <a:pt x="37973" y="1292987"/>
                </a:lnTo>
                <a:lnTo>
                  <a:pt x="69469" y="1314450"/>
                </a:lnTo>
                <a:lnTo>
                  <a:pt x="80205" y="1298719"/>
                </a:lnTo>
                <a:lnTo>
                  <a:pt x="48721" y="1277236"/>
                </a:lnTo>
                <a:close/>
              </a:path>
              <a:path w="951864" h="1382395">
                <a:moveTo>
                  <a:pt x="80205" y="1298719"/>
                </a:moveTo>
                <a:lnTo>
                  <a:pt x="69469" y="1314450"/>
                </a:lnTo>
                <a:lnTo>
                  <a:pt x="103257" y="1314450"/>
                </a:lnTo>
                <a:lnTo>
                  <a:pt x="80205" y="1298719"/>
                </a:lnTo>
                <a:close/>
              </a:path>
              <a:path w="951864" h="1382395">
                <a:moveTo>
                  <a:pt x="920369" y="0"/>
                </a:moveTo>
                <a:lnTo>
                  <a:pt x="48721" y="1277236"/>
                </a:lnTo>
                <a:lnTo>
                  <a:pt x="80205" y="1298719"/>
                </a:lnTo>
                <a:lnTo>
                  <a:pt x="951864" y="21589"/>
                </a:lnTo>
                <a:lnTo>
                  <a:pt x="920369" y="0"/>
                </a:lnTo>
                <a:close/>
              </a:path>
            </a:pathLst>
          </a:custGeom>
          <a:solidFill>
            <a:srgbClr val="550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880997" y="657605"/>
            <a:ext cx="272161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Tahoma"/>
                <a:cs typeface="Tahoma"/>
              </a:rPr>
              <a:t>1</a:t>
            </a:r>
            <a:r>
              <a:rPr sz="1050" spc="-5" dirty="0">
                <a:latin typeface="Tahoma"/>
                <a:cs typeface="Tahoma"/>
              </a:rPr>
              <a:t>.</a:t>
            </a:r>
            <a:r>
              <a:rPr sz="1050" spc="-65" dirty="0">
                <a:latin typeface="Tahoma"/>
                <a:cs typeface="Tahoma"/>
              </a:rPr>
              <a:t> </a:t>
            </a:r>
            <a:r>
              <a:rPr sz="1050" spc="80" dirty="0">
                <a:latin typeface="Tahoma"/>
                <a:cs typeface="Tahoma"/>
              </a:rPr>
              <a:t>W</a:t>
            </a:r>
            <a:r>
              <a:rPr sz="1050" spc="50" dirty="0">
                <a:latin typeface="Tahoma"/>
                <a:cs typeface="Tahoma"/>
              </a:rPr>
              <a:t>e</a:t>
            </a:r>
            <a:r>
              <a:rPr sz="1050" spc="-80" dirty="0">
                <a:latin typeface="Tahoma"/>
                <a:cs typeface="Tahoma"/>
              </a:rPr>
              <a:t> </a:t>
            </a:r>
            <a:r>
              <a:rPr sz="1050" spc="20" dirty="0">
                <a:latin typeface="Tahoma"/>
                <a:cs typeface="Tahoma"/>
              </a:rPr>
              <a:t>alread</a:t>
            </a:r>
            <a:r>
              <a:rPr sz="1050" spc="25" dirty="0">
                <a:latin typeface="Tahoma"/>
                <a:cs typeface="Tahoma"/>
              </a:rPr>
              <a:t>y</a:t>
            </a:r>
            <a:r>
              <a:rPr sz="1050" spc="-75" dirty="0">
                <a:latin typeface="Tahoma"/>
                <a:cs typeface="Tahoma"/>
              </a:rPr>
              <a:t> </a:t>
            </a:r>
            <a:r>
              <a:rPr sz="1050" spc="55" dirty="0">
                <a:latin typeface="Tahoma"/>
                <a:cs typeface="Tahoma"/>
              </a:rPr>
              <a:t>com</a:t>
            </a:r>
            <a:r>
              <a:rPr sz="1050" spc="85" dirty="0">
                <a:latin typeface="Tahoma"/>
                <a:cs typeface="Tahoma"/>
              </a:rPr>
              <a:t>p</a:t>
            </a:r>
            <a:r>
              <a:rPr sz="1050" spc="30" dirty="0">
                <a:latin typeface="Tahoma"/>
                <a:cs typeface="Tahoma"/>
              </a:rPr>
              <a:t>ute</a:t>
            </a:r>
            <a:r>
              <a:rPr sz="1050" spc="40" dirty="0">
                <a:latin typeface="Tahoma"/>
                <a:cs typeface="Tahoma"/>
              </a:rPr>
              <a:t>d</a:t>
            </a:r>
            <a:r>
              <a:rPr sz="1050" spc="-100" dirty="0">
                <a:latin typeface="Tahoma"/>
                <a:cs typeface="Tahoma"/>
              </a:rPr>
              <a:t> </a:t>
            </a:r>
            <a:r>
              <a:rPr sz="1050" spc="20" dirty="0">
                <a:latin typeface="Tahoma"/>
                <a:cs typeface="Tahoma"/>
              </a:rPr>
              <a:t>these</a:t>
            </a:r>
            <a:r>
              <a:rPr sz="1050" spc="-70" dirty="0">
                <a:latin typeface="Tahoma"/>
                <a:cs typeface="Tahoma"/>
              </a:rPr>
              <a:t> </a:t>
            </a:r>
            <a:r>
              <a:rPr sz="1050" spc="75" dirty="0">
                <a:latin typeface="Tahoma"/>
                <a:cs typeface="Tahoma"/>
              </a:rPr>
              <a:t>d</a:t>
            </a:r>
            <a:r>
              <a:rPr sz="1050" spc="85" dirty="0">
                <a:latin typeface="Tahoma"/>
                <a:cs typeface="Tahoma"/>
              </a:rPr>
              <a:t>o</a:t>
            </a:r>
            <a:r>
              <a:rPr sz="1050" spc="-20" dirty="0">
                <a:latin typeface="Tahoma"/>
                <a:cs typeface="Tahoma"/>
              </a:rPr>
              <a:t>t</a:t>
            </a:r>
            <a:r>
              <a:rPr sz="1050" spc="-75" dirty="0">
                <a:latin typeface="Tahoma"/>
                <a:cs typeface="Tahoma"/>
              </a:rPr>
              <a:t> </a:t>
            </a:r>
            <a:r>
              <a:rPr sz="1050" spc="85" dirty="0">
                <a:latin typeface="Tahoma"/>
                <a:cs typeface="Tahoma"/>
              </a:rPr>
              <a:t>p</a:t>
            </a:r>
            <a:r>
              <a:rPr sz="1050" dirty="0">
                <a:latin typeface="Tahoma"/>
                <a:cs typeface="Tahoma"/>
              </a:rPr>
              <a:t>r</a:t>
            </a:r>
            <a:r>
              <a:rPr sz="1050" spc="70" dirty="0">
                <a:latin typeface="Tahoma"/>
                <a:cs typeface="Tahoma"/>
              </a:rPr>
              <a:t>o</a:t>
            </a:r>
            <a:r>
              <a:rPr sz="1050" spc="35" dirty="0">
                <a:latin typeface="Tahoma"/>
                <a:cs typeface="Tahoma"/>
              </a:rPr>
              <a:t>duc</a:t>
            </a:r>
            <a:r>
              <a:rPr sz="1050" spc="25" dirty="0">
                <a:latin typeface="Tahoma"/>
                <a:cs typeface="Tahoma"/>
              </a:rPr>
              <a:t>t</a:t>
            </a:r>
            <a:r>
              <a:rPr sz="1050" dirty="0">
                <a:latin typeface="Tahoma"/>
                <a:cs typeface="Tahoma"/>
              </a:rPr>
              <a:t>s  </a:t>
            </a:r>
            <a:r>
              <a:rPr sz="1050" spc="-45" dirty="0">
                <a:latin typeface="Tahoma"/>
                <a:cs typeface="Tahoma"/>
              </a:rPr>
              <a:t>In</a:t>
            </a:r>
            <a:r>
              <a:rPr sz="1050" spc="-65" dirty="0">
                <a:latin typeface="Tahoma"/>
                <a:cs typeface="Tahoma"/>
              </a:rPr>
              <a:t> </a:t>
            </a:r>
            <a:r>
              <a:rPr sz="1050" spc="-20" dirty="0">
                <a:latin typeface="Tahoma"/>
                <a:cs typeface="Tahoma"/>
              </a:rPr>
              <a:t>t</a:t>
            </a:r>
            <a:r>
              <a:rPr sz="1050" spc="40" dirty="0">
                <a:latin typeface="Tahoma"/>
                <a:cs typeface="Tahoma"/>
              </a:rPr>
              <a:t>he</a:t>
            </a:r>
            <a:r>
              <a:rPr sz="1050" spc="-65" dirty="0">
                <a:latin typeface="Tahoma"/>
                <a:cs typeface="Tahoma"/>
              </a:rPr>
              <a:t> </a:t>
            </a:r>
            <a:r>
              <a:rPr sz="1050" spc="45" dirty="0">
                <a:latin typeface="Tahoma"/>
                <a:cs typeface="Tahoma"/>
              </a:rPr>
              <a:t>pr</a:t>
            </a:r>
            <a:r>
              <a:rPr sz="1050" spc="35" dirty="0">
                <a:latin typeface="Tahoma"/>
                <a:cs typeface="Tahoma"/>
              </a:rPr>
              <a:t>evio</a:t>
            </a:r>
            <a:r>
              <a:rPr sz="1050" spc="10" dirty="0">
                <a:latin typeface="Tahoma"/>
                <a:cs typeface="Tahoma"/>
              </a:rPr>
              <a:t>us</a:t>
            </a:r>
            <a:r>
              <a:rPr sz="1050" spc="-114" dirty="0">
                <a:latin typeface="Tahoma"/>
                <a:cs typeface="Tahoma"/>
              </a:rPr>
              <a:t> </a:t>
            </a:r>
            <a:r>
              <a:rPr sz="1050" spc="10" dirty="0">
                <a:latin typeface="Tahoma"/>
                <a:cs typeface="Tahoma"/>
              </a:rPr>
              <a:t>steps.</a:t>
            </a:r>
            <a:r>
              <a:rPr sz="1050" spc="-90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Can</a:t>
            </a:r>
            <a:r>
              <a:rPr sz="1050" b="1" spc="-60" dirty="0">
                <a:latin typeface="Tahoma"/>
                <a:cs typeface="Tahoma"/>
              </a:rPr>
              <a:t> </a:t>
            </a:r>
            <a:r>
              <a:rPr sz="1050" b="1" spc="-15" dirty="0">
                <a:latin typeface="Tahoma"/>
                <a:cs typeface="Tahoma"/>
              </a:rPr>
              <a:t>w</a:t>
            </a:r>
            <a:r>
              <a:rPr sz="1050" b="1" spc="5" dirty="0">
                <a:latin typeface="Tahoma"/>
                <a:cs typeface="Tahoma"/>
              </a:rPr>
              <a:t>e</a:t>
            </a:r>
            <a:r>
              <a:rPr sz="1050" b="1" spc="-65" dirty="0">
                <a:latin typeface="Tahoma"/>
                <a:cs typeface="Tahoma"/>
              </a:rPr>
              <a:t> </a:t>
            </a:r>
            <a:r>
              <a:rPr sz="1050" b="1" spc="-30" dirty="0">
                <a:latin typeface="Tahoma"/>
                <a:cs typeface="Tahoma"/>
              </a:rPr>
              <a:t>c</a:t>
            </a:r>
            <a:r>
              <a:rPr sz="1050" b="1" spc="-25" dirty="0">
                <a:latin typeface="Tahoma"/>
                <a:cs typeface="Tahoma"/>
              </a:rPr>
              <a:t>ac</a:t>
            </a:r>
            <a:r>
              <a:rPr sz="1050" b="1" spc="-35" dirty="0">
                <a:latin typeface="Tahoma"/>
                <a:cs typeface="Tahoma"/>
              </a:rPr>
              <a:t>h</a:t>
            </a:r>
            <a:r>
              <a:rPr sz="1050" b="1" spc="5" dirty="0">
                <a:latin typeface="Tahoma"/>
                <a:cs typeface="Tahoma"/>
              </a:rPr>
              <a:t>e</a:t>
            </a:r>
            <a:r>
              <a:rPr sz="1050" b="1" spc="-50" dirty="0">
                <a:latin typeface="Tahoma"/>
                <a:cs typeface="Tahoma"/>
              </a:rPr>
              <a:t> </a:t>
            </a:r>
            <a:r>
              <a:rPr sz="1050" b="1" spc="-45" dirty="0">
                <a:latin typeface="Tahoma"/>
                <a:cs typeface="Tahoma"/>
              </a:rPr>
              <a:t>t</a:t>
            </a:r>
            <a:r>
              <a:rPr sz="1050" b="1" spc="-30" dirty="0">
                <a:latin typeface="Tahoma"/>
                <a:cs typeface="Tahoma"/>
              </a:rPr>
              <a:t>h</a:t>
            </a:r>
            <a:r>
              <a:rPr sz="1050" b="1" spc="-5" dirty="0">
                <a:latin typeface="Tahoma"/>
                <a:cs typeface="Tahoma"/>
              </a:rPr>
              <a:t>e</a:t>
            </a:r>
            <a:r>
              <a:rPr sz="1050" b="1" spc="-35" dirty="0">
                <a:latin typeface="Tahoma"/>
                <a:cs typeface="Tahoma"/>
              </a:rPr>
              <a:t>m</a:t>
            </a:r>
            <a:r>
              <a:rPr sz="1050" spc="10" dirty="0">
                <a:latin typeface="Tahoma"/>
                <a:cs typeface="Tahoma"/>
              </a:rPr>
              <a:t>?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40532" y="1033399"/>
            <a:ext cx="1461770" cy="1269365"/>
          </a:xfrm>
          <a:custGeom>
            <a:avLst/>
            <a:gdLst/>
            <a:ahLst/>
            <a:cxnLst/>
            <a:rect l="l" t="t" r="r" b="b"/>
            <a:pathLst>
              <a:path w="1461770" h="1269364">
                <a:moveTo>
                  <a:pt x="1362811" y="1209034"/>
                </a:moveTo>
                <a:lnTo>
                  <a:pt x="1337945" y="1237741"/>
                </a:lnTo>
                <a:lnTo>
                  <a:pt x="1461770" y="1269364"/>
                </a:lnTo>
                <a:lnTo>
                  <a:pt x="1441876" y="1221486"/>
                </a:lnTo>
                <a:lnTo>
                  <a:pt x="1377188" y="1221486"/>
                </a:lnTo>
                <a:lnTo>
                  <a:pt x="1362811" y="1209034"/>
                </a:lnTo>
                <a:close/>
              </a:path>
              <a:path w="1461770" h="1269364">
                <a:moveTo>
                  <a:pt x="1387801" y="1180182"/>
                </a:moveTo>
                <a:lnTo>
                  <a:pt x="1362811" y="1209034"/>
                </a:lnTo>
                <a:lnTo>
                  <a:pt x="1377188" y="1221486"/>
                </a:lnTo>
                <a:lnTo>
                  <a:pt x="1402207" y="1192656"/>
                </a:lnTo>
                <a:lnTo>
                  <a:pt x="1387801" y="1180182"/>
                </a:lnTo>
                <a:close/>
              </a:path>
              <a:path w="1461770" h="1269364">
                <a:moveTo>
                  <a:pt x="1412747" y="1151381"/>
                </a:moveTo>
                <a:lnTo>
                  <a:pt x="1387801" y="1180182"/>
                </a:lnTo>
                <a:lnTo>
                  <a:pt x="1402207" y="1192656"/>
                </a:lnTo>
                <a:lnTo>
                  <a:pt x="1377188" y="1221486"/>
                </a:lnTo>
                <a:lnTo>
                  <a:pt x="1441876" y="1221486"/>
                </a:lnTo>
                <a:lnTo>
                  <a:pt x="1412747" y="1151381"/>
                </a:lnTo>
                <a:close/>
              </a:path>
              <a:path w="1461770" h="1269364">
                <a:moveTo>
                  <a:pt x="24892" y="0"/>
                </a:moveTo>
                <a:lnTo>
                  <a:pt x="0" y="28701"/>
                </a:lnTo>
                <a:lnTo>
                  <a:pt x="1362811" y="1209034"/>
                </a:lnTo>
                <a:lnTo>
                  <a:pt x="1387801" y="1180182"/>
                </a:lnTo>
                <a:lnTo>
                  <a:pt x="24892" y="0"/>
                </a:lnTo>
                <a:close/>
              </a:path>
            </a:pathLst>
          </a:custGeom>
          <a:solidFill>
            <a:srgbClr val="D9C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01005" y="3925061"/>
            <a:ext cx="379095" cy="575945"/>
          </a:xfrm>
          <a:custGeom>
            <a:avLst/>
            <a:gdLst/>
            <a:ahLst/>
            <a:cxnLst/>
            <a:rect l="l" t="t" r="r" b="b"/>
            <a:pathLst>
              <a:path w="379095" h="575945">
                <a:moveTo>
                  <a:pt x="77724" y="85878"/>
                </a:moveTo>
                <a:lnTo>
                  <a:pt x="45695" y="106414"/>
                </a:lnTo>
                <a:lnTo>
                  <a:pt x="346710" y="575437"/>
                </a:lnTo>
                <a:lnTo>
                  <a:pt x="378714" y="554863"/>
                </a:lnTo>
                <a:lnTo>
                  <a:pt x="77724" y="85878"/>
                </a:lnTo>
                <a:close/>
              </a:path>
              <a:path w="379095" h="575945">
                <a:moveTo>
                  <a:pt x="0" y="0"/>
                </a:moveTo>
                <a:lnTo>
                  <a:pt x="13589" y="127000"/>
                </a:lnTo>
                <a:lnTo>
                  <a:pt x="45695" y="106414"/>
                </a:lnTo>
                <a:lnTo>
                  <a:pt x="35433" y="90424"/>
                </a:lnTo>
                <a:lnTo>
                  <a:pt x="67437" y="69850"/>
                </a:lnTo>
                <a:lnTo>
                  <a:pt x="102724" y="69850"/>
                </a:lnTo>
                <a:lnTo>
                  <a:pt x="109855" y="65277"/>
                </a:lnTo>
                <a:lnTo>
                  <a:pt x="0" y="0"/>
                </a:lnTo>
                <a:close/>
              </a:path>
              <a:path w="379095" h="575945">
                <a:moveTo>
                  <a:pt x="67437" y="69850"/>
                </a:moveTo>
                <a:lnTo>
                  <a:pt x="35433" y="90424"/>
                </a:lnTo>
                <a:lnTo>
                  <a:pt x="45695" y="106414"/>
                </a:lnTo>
                <a:lnTo>
                  <a:pt x="77724" y="85878"/>
                </a:lnTo>
                <a:lnTo>
                  <a:pt x="67437" y="69850"/>
                </a:lnTo>
                <a:close/>
              </a:path>
              <a:path w="379095" h="575945">
                <a:moveTo>
                  <a:pt x="102724" y="69850"/>
                </a:moveTo>
                <a:lnTo>
                  <a:pt x="67437" y="69850"/>
                </a:lnTo>
                <a:lnTo>
                  <a:pt x="77724" y="85878"/>
                </a:lnTo>
                <a:lnTo>
                  <a:pt x="102724" y="69850"/>
                </a:lnTo>
                <a:close/>
              </a:path>
            </a:pathLst>
          </a:custGeom>
          <a:solidFill>
            <a:srgbClr val="F1E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880852" y="5623861"/>
            <a:ext cx="46228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2150"/>
              </a:lnSpc>
            </a:pPr>
            <a:r>
              <a:rPr sz="1800" spc="50" dirty="0">
                <a:latin typeface="Cambria Math"/>
                <a:cs typeface="Cambria Math"/>
              </a:rPr>
              <a:t>𝑄</a:t>
            </a:r>
            <a:r>
              <a:rPr sz="1800" spc="95" dirty="0">
                <a:latin typeface="Cambria Math"/>
                <a:cs typeface="Cambria Math"/>
              </a:rPr>
              <a:t>𝐾</a:t>
            </a:r>
            <a:r>
              <a:rPr sz="1950" spc="89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  <a:p>
            <a:pPr marR="21590" algn="r">
              <a:lnSpc>
                <a:spcPct val="100000"/>
              </a:lnSpc>
              <a:spcBef>
                <a:spcPts val="765"/>
              </a:spcBef>
            </a:pPr>
            <a:r>
              <a:rPr sz="1800" spc="40" dirty="0">
                <a:latin typeface="Cambria Math"/>
                <a:cs typeface="Cambria Math"/>
              </a:rPr>
              <a:t>𝑑</a:t>
            </a:r>
            <a:r>
              <a:rPr sz="1950" spc="60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94117" y="5833941"/>
            <a:ext cx="17557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spc="5" dirty="0">
                <a:latin typeface="Cambria Math"/>
                <a:cs typeface="Cambria Math"/>
              </a:rPr>
              <a:t>𝑡</a:t>
            </a:r>
            <a:r>
              <a:rPr sz="1800" dirty="0">
                <a:latin typeface="Cambria Math"/>
                <a:cs typeface="Cambria Math"/>
              </a:rPr>
              <a:t>𝑖𝑜𝑛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𝑄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𝐾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88830" y="5833941"/>
            <a:ext cx="10388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softmax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508740" y="5833941"/>
            <a:ext cx="1689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9519" y="5932126"/>
            <a:ext cx="1111250" cy="6400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spc="10" dirty="0">
                <a:solidFill>
                  <a:srgbClr val="FF0000"/>
                </a:solidFill>
                <a:latin typeface="Tahoma"/>
                <a:cs typeface="Tahoma"/>
              </a:rPr>
              <a:t>Inference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2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0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76061" y="6041664"/>
            <a:ext cx="313690" cy="1790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35" dirty="0">
                <a:latin typeface="Tahoma"/>
                <a:cs typeface="Tahoma"/>
              </a:rPr>
              <a:t>(4,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4)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511" y="829055"/>
            <a:ext cx="4762499" cy="519988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5862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80" dirty="0">
                <a:latin typeface="Microsoft Sans Serif"/>
                <a:cs typeface="Microsoft Sans Serif"/>
              </a:rPr>
              <a:t>Self-Attention</a:t>
            </a:r>
            <a:r>
              <a:rPr sz="4000" b="0" spc="20" dirty="0">
                <a:latin typeface="Microsoft Sans Serif"/>
                <a:cs typeface="Microsoft Sans Serif"/>
              </a:rPr>
              <a:t> </a:t>
            </a:r>
            <a:r>
              <a:rPr sz="4000" b="0" spc="-190" dirty="0">
                <a:latin typeface="Microsoft Sans Serif"/>
                <a:cs typeface="Microsoft Sans Serif"/>
              </a:rPr>
              <a:t>with</a:t>
            </a:r>
            <a:r>
              <a:rPr sz="4000" b="0" spc="25" dirty="0">
                <a:latin typeface="Microsoft Sans Serif"/>
                <a:cs typeface="Microsoft Sans Serif"/>
              </a:rPr>
              <a:t> </a:t>
            </a:r>
            <a:r>
              <a:rPr sz="4000" b="0" spc="-310" dirty="0">
                <a:latin typeface="Microsoft Sans Serif"/>
                <a:cs typeface="Microsoft Sans Serif"/>
              </a:rPr>
              <a:t>KV-Cache</a:t>
            </a:r>
            <a:endParaRPr sz="4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0001" y="2975610"/>
            <a:ext cx="1123315" cy="1945639"/>
            <a:chOff x="470001" y="2975610"/>
            <a:chExt cx="1123315" cy="1945639"/>
          </a:xfrm>
        </p:grpSpPr>
        <p:sp>
          <p:nvSpPr>
            <p:cNvPr id="4" name="object 4"/>
            <p:cNvSpPr/>
            <p:nvPr/>
          </p:nvSpPr>
          <p:spPr>
            <a:xfrm>
              <a:off x="482701" y="2988310"/>
              <a:ext cx="1097280" cy="213360"/>
            </a:xfrm>
            <a:custGeom>
              <a:avLst/>
              <a:gdLst/>
              <a:ahLst/>
              <a:cxnLst/>
              <a:rect l="l" t="t" r="r" b="b"/>
              <a:pathLst>
                <a:path w="1097280" h="213360">
                  <a:moveTo>
                    <a:pt x="109724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097241" y="213360"/>
                  </a:lnTo>
                  <a:lnTo>
                    <a:pt x="1097241" y="0"/>
                  </a:lnTo>
                  <a:close/>
                </a:path>
              </a:pathLst>
            </a:custGeom>
            <a:solidFill>
              <a:srgbClr val="FBEB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351" y="3195320"/>
              <a:ext cx="1110615" cy="12700"/>
            </a:xfrm>
            <a:custGeom>
              <a:avLst/>
              <a:gdLst/>
              <a:ahLst/>
              <a:cxnLst/>
              <a:rect l="l" t="t" r="r" b="b"/>
              <a:pathLst>
                <a:path w="1110615" h="12700">
                  <a:moveTo>
                    <a:pt x="0" y="12700"/>
                  </a:moveTo>
                  <a:lnTo>
                    <a:pt x="1110005" y="12700"/>
                  </a:lnTo>
                  <a:lnTo>
                    <a:pt x="1110005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701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701" y="3201670"/>
              <a:ext cx="0" cy="1713230"/>
            </a:xfrm>
            <a:custGeom>
              <a:avLst/>
              <a:gdLst/>
              <a:ahLst/>
              <a:cxnLst/>
              <a:rect l="l" t="t" r="r" b="b"/>
              <a:pathLst>
                <a:path h="1713229">
                  <a:moveTo>
                    <a:pt x="0" y="0"/>
                  </a:moveTo>
                  <a:lnTo>
                    <a:pt x="0" y="17132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0006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351" y="3201670"/>
              <a:ext cx="1110615" cy="1713230"/>
            </a:xfrm>
            <a:custGeom>
              <a:avLst/>
              <a:gdLst/>
              <a:ahLst/>
              <a:cxnLst/>
              <a:rect l="l" t="t" r="r" b="b"/>
              <a:pathLst>
                <a:path w="1110615" h="1713229">
                  <a:moveTo>
                    <a:pt x="1103655" y="0"/>
                  </a:moveTo>
                  <a:lnTo>
                    <a:pt x="1103655" y="1713229"/>
                  </a:lnTo>
                </a:path>
                <a:path w="1110615" h="1713229">
                  <a:moveTo>
                    <a:pt x="0" y="1706879"/>
                  </a:moveTo>
                  <a:lnTo>
                    <a:pt x="1110005" y="17068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2701" y="2988310"/>
            <a:ext cx="1097915" cy="213360"/>
          </a:xfrm>
          <a:prstGeom prst="rect">
            <a:avLst/>
          </a:prstGeom>
          <a:solidFill>
            <a:srgbClr val="FBEBEA"/>
          </a:solidFill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800" spc="45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K</a:t>
            </a:r>
            <a:r>
              <a:rPr sz="800" spc="25" dirty="0">
                <a:latin typeface="Tahoma"/>
                <a:cs typeface="Tahoma"/>
              </a:rPr>
              <a:t>E</a:t>
            </a:r>
            <a:r>
              <a:rPr sz="800" spc="80" dirty="0">
                <a:latin typeface="Tahoma"/>
                <a:cs typeface="Tahoma"/>
              </a:rPr>
              <a:t>N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21635" y="3191255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89">
                <a:moveTo>
                  <a:pt x="0" y="0"/>
                </a:moveTo>
                <a:lnTo>
                  <a:pt x="167258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1635" y="4705603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89">
                <a:moveTo>
                  <a:pt x="0" y="0"/>
                </a:moveTo>
                <a:lnTo>
                  <a:pt x="167258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13355" y="3191255"/>
            <a:ext cx="208279" cy="1514475"/>
          </a:xfrm>
          <a:prstGeom prst="rect">
            <a:avLst/>
          </a:prstGeom>
          <a:solidFill>
            <a:srgbClr val="E8F5F1"/>
          </a:solidFill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11430" algn="just">
              <a:lnSpc>
                <a:spcPct val="100000"/>
              </a:lnSpc>
              <a:spcBef>
                <a:spcPts val="315"/>
              </a:spcBef>
            </a:pPr>
            <a:r>
              <a:rPr sz="900" spc="-15" dirty="0">
                <a:latin typeface="Tahoma"/>
                <a:cs typeface="Tahoma"/>
              </a:rPr>
              <a:t>T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80" dirty="0">
                <a:latin typeface="Tahoma"/>
                <a:cs typeface="Tahoma"/>
              </a:rPr>
              <a:t>O  </a:t>
            </a:r>
            <a:r>
              <a:rPr sz="900" spc="35" dirty="0">
                <a:latin typeface="Tahoma"/>
                <a:cs typeface="Tahoma"/>
              </a:rPr>
              <a:t>K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25" dirty="0">
                <a:latin typeface="Tahoma"/>
                <a:cs typeface="Tahoma"/>
              </a:rPr>
              <a:t>E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55" dirty="0">
                <a:latin typeface="Tahoma"/>
                <a:cs typeface="Tahoma"/>
              </a:rPr>
              <a:t>N  </a:t>
            </a:r>
            <a:r>
              <a:rPr sz="900" spc="30" dirty="0"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6955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5205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733416" y="2296160"/>
          <a:ext cx="1988818" cy="3316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1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17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8048370" y="2981960"/>
            <a:ext cx="1109980" cy="1932939"/>
            <a:chOff x="8048370" y="2981960"/>
            <a:chExt cx="1109980" cy="1932939"/>
          </a:xfrm>
        </p:grpSpPr>
        <p:sp>
          <p:nvSpPr>
            <p:cNvPr id="18" name="object 18"/>
            <p:cNvSpPr/>
            <p:nvPr/>
          </p:nvSpPr>
          <p:spPr>
            <a:xfrm>
              <a:off x="8054720" y="2988310"/>
              <a:ext cx="1097280" cy="213360"/>
            </a:xfrm>
            <a:custGeom>
              <a:avLst/>
              <a:gdLst/>
              <a:ahLst/>
              <a:cxnLst/>
              <a:rect l="l" t="t" r="r" b="b"/>
              <a:pathLst>
                <a:path w="1097279" h="213360">
                  <a:moveTo>
                    <a:pt x="109724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097241" y="213360"/>
                  </a:lnTo>
                  <a:lnTo>
                    <a:pt x="1097241" y="0"/>
                  </a:lnTo>
                  <a:close/>
                </a:path>
              </a:pathLst>
            </a:custGeom>
            <a:solidFill>
              <a:srgbClr val="DFD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48370" y="3195320"/>
              <a:ext cx="1109980" cy="12700"/>
            </a:xfrm>
            <a:custGeom>
              <a:avLst/>
              <a:gdLst/>
              <a:ahLst/>
              <a:cxnLst/>
              <a:rect l="l" t="t" r="r" b="b"/>
              <a:pathLst>
                <a:path w="1109979" h="12700">
                  <a:moveTo>
                    <a:pt x="0" y="12700"/>
                  </a:moveTo>
                  <a:lnTo>
                    <a:pt x="1109852" y="12700"/>
                  </a:lnTo>
                  <a:lnTo>
                    <a:pt x="110985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54720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54720" y="3201670"/>
              <a:ext cx="0" cy="1713230"/>
            </a:xfrm>
            <a:custGeom>
              <a:avLst/>
              <a:gdLst/>
              <a:ahLst/>
              <a:cxnLst/>
              <a:rect l="l" t="t" r="r" b="b"/>
              <a:pathLst>
                <a:path h="1713229">
                  <a:moveTo>
                    <a:pt x="0" y="0"/>
                  </a:moveTo>
                  <a:lnTo>
                    <a:pt x="0" y="17132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51873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48370" y="3201670"/>
              <a:ext cx="1109980" cy="1713230"/>
            </a:xfrm>
            <a:custGeom>
              <a:avLst/>
              <a:gdLst/>
              <a:ahLst/>
              <a:cxnLst/>
              <a:rect l="l" t="t" r="r" b="b"/>
              <a:pathLst>
                <a:path w="1109979" h="1713229">
                  <a:moveTo>
                    <a:pt x="1103502" y="0"/>
                  </a:moveTo>
                  <a:lnTo>
                    <a:pt x="1103502" y="1713229"/>
                  </a:lnTo>
                </a:path>
                <a:path w="1109979" h="1713229">
                  <a:moveTo>
                    <a:pt x="0" y="1706879"/>
                  </a:moveTo>
                  <a:lnTo>
                    <a:pt x="1109852" y="17068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054720" y="2988310"/>
            <a:ext cx="1097280" cy="213360"/>
          </a:xfrm>
          <a:prstGeom prst="rect">
            <a:avLst/>
          </a:prstGeom>
          <a:solidFill>
            <a:srgbClr val="DFDBDF"/>
          </a:solidFill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800" spc="45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K</a:t>
            </a:r>
            <a:r>
              <a:rPr sz="800" spc="25" dirty="0">
                <a:latin typeface="Tahoma"/>
                <a:cs typeface="Tahoma"/>
              </a:rPr>
              <a:t>E</a:t>
            </a:r>
            <a:r>
              <a:rPr sz="800" spc="80" dirty="0">
                <a:latin typeface="Tahoma"/>
                <a:cs typeface="Tahoma"/>
              </a:rPr>
              <a:t>N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087609" y="2981960"/>
            <a:ext cx="1109980" cy="1932939"/>
            <a:chOff x="10087609" y="2981960"/>
            <a:chExt cx="1109980" cy="1932939"/>
          </a:xfrm>
        </p:grpSpPr>
        <p:sp>
          <p:nvSpPr>
            <p:cNvPr id="26" name="object 26"/>
            <p:cNvSpPr/>
            <p:nvPr/>
          </p:nvSpPr>
          <p:spPr>
            <a:xfrm>
              <a:off x="10093959" y="2988310"/>
              <a:ext cx="1097280" cy="213360"/>
            </a:xfrm>
            <a:custGeom>
              <a:avLst/>
              <a:gdLst/>
              <a:ahLst/>
              <a:cxnLst/>
              <a:rect l="l" t="t" r="r" b="b"/>
              <a:pathLst>
                <a:path w="1097279" h="213360">
                  <a:moveTo>
                    <a:pt x="109724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097241" y="213360"/>
                  </a:lnTo>
                  <a:lnTo>
                    <a:pt x="1097241" y="0"/>
                  </a:lnTo>
                  <a:close/>
                </a:path>
              </a:pathLst>
            </a:custGeom>
            <a:solidFill>
              <a:srgbClr val="FFA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87609" y="3195320"/>
              <a:ext cx="1109980" cy="12700"/>
            </a:xfrm>
            <a:custGeom>
              <a:avLst/>
              <a:gdLst/>
              <a:ahLst/>
              <a:cxnLst/>
              <a:rect l="l" t="t" r="r" b="b"/>
              <a:pathLst>
                <a:path w="1109979" h="12700">
                  <a:moveTo>
                    <a:pt x="0" y="12700"/>
                  </a:moveTo>
                  <a:lnTo>
                    <a:pt x="1109980" y="12700"/>
                  </a:lnTo>
                  <a:lnTo>
                    <a:pt x="110998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93959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93959" y="3201670"/>
              <a:ext cx="0" cy="1713230"/>
            </a:xfrm>
            <a:custGeom>
              <a:avLst/>
              <a:gdLst/>
              <a:ahLst/>
              <a:cxnLst/>
              <a:rect l="l" t="t" r="r" b="b"/>
              <a:pathLst>
                <a:path h="1713229">
                  <a:moveTo>
                    <a:pt x="0" y="0"/>
                  </a:moveTo>
                  <a:lnTo>
                    <a:pt x="0" y="17132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191239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87609" y="3201670"/>
              <a:ext cx="1109980" cy="1713230"/>
            </a:xfrm>
            <a:custGeom>
              <a:avLst/>
              <a:gdLst/>
              <a:ahLst/>
              <a:cxnLst/>
              <a:rect l="l" t="t" r="r" b="b"/>
              <a:pathLst>
                <a:path w="1109979" h="1713229">
                  <a:moveTo>
                    <a:pt x="1103630" y="0"/>
                  </a:moveTo>
                  <a:lnTo>
                    <a:pt x="1103630" y="1713229"/>
                  </a:lnTo>
                </a:path>
                <a:path w="1109979" h="1713229">
                  <a:moveTo>
                    <a:pt x="0" y="1706879"/>
                  </a:moveTo>
                  <a:lnTo>
                    <a:pt x="1109980" y="17068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093959" y="2988310"/>
            <a:ext cx="1097280" cy="213360"/>
          </a:xfrm>
          <a:prstGeom prst="rect">
            <a:avLst/>
          </a:prstGeom>
          <a:solidFill>
            <a:srgbClr val="FFAD78"/>
          </a:solidFill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800" spc="75" dirty="0">
                <a:latin typeface="Tahoma"/>
                <a:cs typeface="Tahoma"/>
              </a:rPr>
              <a:t>OU</a:t>
            </a:r>
            <a:r>
              <a:rPr sz="800" spc="15" dirty="0">
                <a:latin typeface="Tahoma"/>
                <a:cs typeface="Tahoma"/>
              </a:rPr>
              <a:t>TP</a:t>
            </a:r>
            <a:r>
              <a:rPr sz="800" spc="10" dirty="0">
                <a:latin typeface="Tahoma"/>
                <a:cs typeface="Tahoma"/>
              </a:rPr>
              <a:t>U</a:t>
            </a:r>
            <a:r>
              <a:rPr sz="800" spc="-10" dirty="0">
                <a:latin typeface="Tahoma"/>
                <a:cs typeface="Tahoma"/>
              </a:rPr>
              <a:t>T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K</a:t>
            </a:r>
            <a:r>
              <a:rPr sz="800" spc="25" dirty="0">
                <a:latin typeface="Tahoma"/>
                <a:cs typeface="Tahoma"/>
              </a:rPr>
              <a:t>E</a:t>
            </a:r>
            <a:r>
              <a:rPr sz="800" spc="80" dirty="0">
                <a:latin typeface="Tahoma"/>
                <a:cs typeface="Tahoma"/>
              </a:rPr>
              <a:t>N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1084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173736" y="3621024"/>
                </a:moveTo>
                <a:lnTo>
                  <a:pt x="106111" y="3619886"/>
                </a:lnTo>
                <a:lnTo>
                  <a:pt x="50887" y="3616785"/>
                </a:lnTo>
                <a:lnTo>
                  <a:pt x="13653" y="3612183"/>
                </a:lnTo>
                <a:lnTo>
                  <a:pt x="0" y="3606546"/>
                </a:lnTo>
                <a:lnTo>
                  <a:pt x="0" y="14478"/>
                </a:lnTo>
                <a:lnTo>
                  <a:pt x="13653" y="8840"/>
                </a:lnTo>
                <a:lnTo>
                  <a:pt x="50887" y="4238"/>
                </a:lnTo>
                <a:lnTo>
                  <a:pt x="106111" y="1137"/>
                </a:lnTo>
                <a:lnTo>
                  <a:pt x="173736" y="0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38771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0" y="0"/>
                </a:moveTo>
                <a:lnTo>
                  <a:pt x="67651" y="1137"/>
                </a:lnTo>
                <a:lnTo>
                  <a:pt x="122872" y="4238"/>
                </a:lnTo>
                <a:lnTo>
                  <a:pt x="160091" y="8840"/>
                </a:lnTo>
                <a:lnTo>
                  <a:pt x="173735" y="14478"/>
                </a:lnTo>
                <a:lnTo>
                  <a:pt x="173735" y="3606546"/>
                </a:lnTo>
                <a:lnTo>
                  <a:pt x="160091" y="3612183"/>
                </a:lnTo>
                <a:lnTo>
                  <a:pt x="122872" y="3616785"/>
                </a:lnTo>
                <a:lnTo>
                  <a:pt x="67651" y="3619886"/>
                </a:lnTo>
                <a:lnTo>
                  <a:pt x="0" y="3621024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93889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25127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7666" y="2461640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𝑄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12948" y="2381250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-20061" dirty="0">
                <a:latin typeface="Cambria Math"/>
                <a:cs typeface="Cambria Math"/>
              </a:rPr>
              <a:t>𝐾</a:t>
            </a:r>
            <a:r>
              <a:rPr sz="1300" spc="65" dirty="0">
                <a:latin typeface="Cambria Math"/>
                <a:cs typeface="Cambria Math"/>
              </a:rPr>
              <a:t>𝑇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70905" y="1913001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 Math"/>
                <a:cs typeface="Cambria Math"/>
              </a:rPr>
              <a:t>𝑄𝐾</a:t>
            </a:r>
            <a:r>
              <a:rPr sz="1950" spc="82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15857" y="2461640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135361" y="2457450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𝑡𝑖𝑜𝑛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818118" y="5853125"/>
            <a:ext cx="800100" cy="212090"/>
          </a:xfrm>
          <a:custGeom>
            <a:avLst/>
            <a:gdLst/>
            <a:ahLst/>
            <a:cxnLst/>
            <a:rect l="l" t="t" r="r" b="b"/>
            <a:pathLst>
              <a:path w="800100" h="212089">
                <a:moveTo>
                  <a:pt x="732408" y="0"/>
                </a:moveTo>
                <a:lnTo>
                  <a:pt x="729360" y="8597"/>
                </a:lnTo>
                <a:lnTo>
                  <a:pt x="741628" y="13915"/>
                </a:lnTo>
                <a:lnTo>
                  <a:pt x="752157" y="21277"/>
                </a:lnTo>
                <a:lnTo>
                  <a:pt x="773596" y="55406"/>
                </a:lnTo>
                <a:lnTo>
                  <a:pt x="780668" y="104813"/>
                </a:lnTo>
                <a:lnTo>
                  <a:pt x="779883" y="123484"/>
                </a:lnTo>
                <a:lnTo>
                  <a:pt x="768096" y="169214"/>
                </a:lnTo>
                <a:lnTo>
                  <a:pt x="741789" y="197805"/>
                </a:lnTo>
                <a:lnTo>
                  <a:pt x="729741" y="203149"/>
                </a:lnTo>
                <a:lnTo>
                  <a:pt x="732408" y="211747"/>
                </a:lnTo>
                <a:lnTo>
                  <a:pt x="772824" y="187703"/>
                </a:lnTo>
                <a:lnTo>
                  <a:pt x="795591" y="143335"/>
                </a:lnTo>
                <a:lnTo>
                  <a:pt x="799973" y="105930"/>
                </a:lnTo>
                <a:lnTo>
                  <a:pt x="798877" y="86513"/>
                </a:lnTo>
                <a:lnTo>
                  <a:pt x="782447" y="37109"/>
                </a:lnTo>
                <a:lnTo>
                  <a:pt x="747746" y="5541"/>
                </a:lnTo>
                <a:lnTo>
                  <a:pt x="732408" y="0"/>
                </a:lnTo>
                <a:close/>
              </a:path>
              <a:path w="800100" h="212089">
                <a:moveTo>
                  <a:pt x="67563" y="0"/>
                </a:moveTo>
                <a:lnTo>
                  <a:pt x="27112" y="24095"/>
                </a:lnTo>
                <a:lnTo>
                  <a:pt x="4365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35" y="206205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30" y="197805"/>
                </a:lnTo>
                <a:lnTo>
                  <a:pt x="47720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291" y="13915"/>
                </a:lnTo>
                <a:lnTo>
                  <a:pt x="70484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794117" y="5783376"/>
            <a:ext cx="175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spc="5" dirty="0">
                <a:latin typeface="Cambria Math"/>
                <a:cs typeface="Cambria Math"/>
              </a:rPr>
              <a:t>𝑡</a:t>
            </a:r>
            <a:r>
              <a:rPr sz="1800" dirty="0">
                <a:latin typeface="Cambria Math"/>
                <a:cs typeface="Cambria Math"/>
              </a:rPr>
              <a:t>𝑖𝑜𝑛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𝑄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𝐾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688830" y="5783376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softmax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771124" y="5620499"/>
            <a:ext cx="693420" cy="675640"/>
          </a:xfrm>
          <a:custGeom>
            <a:avLst/>
            <a:gdLst/>
            <a:ahLst/>
            <a:cxnLst/>
            <a:rect l="l" t="t" r="r" b="b"/>
            <a:pathLst>
              <a:path w="693420" h="675639">
                <a:moveTo>
                  <a:pt x="114173" y="7924"/>
                </a:moveTo>
                <a:lnTo>
                  <a:pt x="62166" y="58623"/>
                </a:lnTo>
                <a:lnTo>
                  <a:pt x="43865" y="94830"/>
                </a:lnTo>
                <a:lnTo>
                  <a:pt x="28321" y="135610"/>
                </a:lnTo>
                <a:lnTo>
                  <a:pt x="15963" y="180543"/>
                </a:lnTo>
                <a:lnTo>
                  <a:pt x="7112" y="229133"/>
                </a:lnTo>
                <a:lnTo>
                  <a:pt x="1778" y="281393"/>
                </a:lnTo>
                <a:lnTo>
                  <a:pt x="0" y="337312"/>
                </a:lnTo>
                <a:lnTo>
                  <a:pt x="1778" y="393636"/>
                </a:lnTo>
                <a:lnTo>
                  <a:pt x="7112" y="446176"/>
                </a:lnTo>
                <a:lnTo>
                  <a:pt x="15963" y="494931"/>
                </a:lnTo>
                <a:lnTo>
                  <a:pt x="28321" y="539902"/>
                </a:lnTo>
                <a:lnTo>
                  <a:pt x="43865" y="580707"/>
                </a:lnTo>
                <a:lnTo>
                  <a:pt x="62166" y="616902"/>
                </a:lnTo>
                <a:lnTo>
                  <a:pt x="107061" y="675525"/>
                </a:lnTo>
                <a:lnTo>
                  <a:pt x="114173" y="667600"/>
                </a:lnTo>
                <a:lnTo>
                  <a:pt x="92976" y="640156"/>
                </a:lnTo>
                <a:lnTo>
                  <a:pt x="74549" y="608368"/>
                </a:lnTo>
                <a:lnTo>
                  <a:pt x="58877" y="572236"/>
                </a:lnTo>
                <a:lnTo>
                  <a:pt x="45974" y="531761"/>
                </a:lnTo>
                <a:lnTo>
                  <a:pt x="35814" y="487641"/>
                </a:lnTo>
                <a:lnTo>
                  <a:pt x="28600" y="440575"/>
                </a:lnTo>
                <a:lnTo>
                  <a:pt x="24282" y="390537"/>
                </a:lnTo>
                <a:lnTo>
                  <a:pt x="22860" y="337312"/>
                </a:lnTo>
                <a:lnTo>
                  <a:pt x="24282" y="284797"/>
                </a:lnTo>
                <a:lnTo>
                  <a:pt x="28600" y="234924"/>
                </a:lnTo>
                <a:lnTo>
                  <a:pt x="35814" y="187934"/>
                </a:lnTo>
                <a:lnTo>
                  <a:pt x="45974" y="143814"/>
                </a:lnTo>
                <a:lnTo>
                  <a:pt x="58877" y="103327"/>
                </a:lnTo>
                <a:lnTo>
                  <a:pt x="74549" y="67183"/>
                </a:lnTo>
                <a:lnTo>
                  <a:pt x="92976" y="35382"/>
                </a:lnTo>
                <a:lnTo>
                  <a:pt x="114173" y="7924"/>
                </a:lnTo>
                <a:close/>
              </a:path>
              <a:path w="693420" h="675639">
                <a:moveTo>
                  <a:pt x="572008" y="329907"/>
                </a:moveTo>
                <a:lnTo>
                  <a:pt x="120904" y="329907"/>
                </a:lnTo>
                <a:lnTo>
                  <a:pt x="120904" y="345147"/>
                </a:lnTo>
                <a:lnTo>
                  <a:pt x="572008" y="345147"/>
                </a:lnTo>
                <a:lnTo>
                  <a:pt x="572008" y="329907"/>
                </a:lnTo>
                <a:close/>
              </a:path>
              <a:path w="693420" h="675639">
                <a:moveTo>
                  <a:pt x="693420" y="337312"/>
                </a:moveTo>
                <a:lnTo>
                  <a:pt x="691654" y="281393"/>
                </a:lnTo>
                <a:lnTo>
                  <a:pt x="686346" y="229133"/>
                </a:lnTo>
                <a:lnTo>
                  <a:pt x="677506" y="180543"/>
                </a:lnTo>
                <a:lnTo>
                  <a:pt x="665099" y="135610"/>
                </a:lnTo>
                <a:lnTo>
                  <a:pt x="649592" y="94830"/>
                </a:lnTo>
                <a:lnTo>
                  <a:pt x="631291" y="58623"/>
                </a:lnTo>
                <a:lnTo>
                  <a:pt x="586359" y="0"/>
                </a:lnTo>
                <a:lnTo>
                  <a:pt x="579247" y="7924"/>
                </a:lnTo>
                <a:lnTo>
                  <a:pt x="600430" y="35382"/>
                </a:lnTo>
                <a:lnTo>
                  <a:pt x="618883" y="67183"/>
                </a:lnTo>
                <a:lnTo>
                  <a:pt x="634580" y="103327"/>
                </a:lnTo>
                <a:lnTo>
                  <a:pt x="647573" y="143814"/>
                </a:lnTo>
                <a:lnTo>
                  <a:pt x="657656" y="187934"/>
                </a:lnTo>
                <a:lnTo>
                  <a:pt x="664883" y="234924"/>
                </a:lnTo>
                <a:lnTo>
                  <a:pt x="669226" y="284797"/>
                </a:lnTo>
                <a:lnTo>
                  <a:pt x="670687" y="337540"/>
                </a:lnTo>
                <a:lnTo>
                  <a:pt x="669226" y="390537"/>
                </a:lnTo>
                <a:lnTo>
                  <a:pt x="664883" y="440575"/>
                </a:lnTo>
                <a:lnTo>
                  <a:pt x="657656" y="487641"/>
                </a:lnTo>
                <a:lnTo>
                  <a:pt x="647573" y="531761"/>
                </a:lnTo>
                <a:lnTo>
                  <a:pt x="634580" y="572236"/>
                </a:lnTo>
                <a:lnTo>
                  <a:pt x="618883" y="608368"/>
                </a:lnTo>
                <a:lnTo>
                  <a:pt x="579247" y="667600"/>
                </a:lnTo>
                <a:lnTo>
                  <a:pt x="586359" y="675525"/>
                </a:lnTo>
                <a:lnTo>
                  <a:pt x="631291" y="616902"/>
                </a:lnTo>
                <a:lnTo>
                  <a:pt x="649592" y="580707"/>
                </a:lnTo>
                <a:lnTo>
                  <a:pt x="665099" y="539902"/>
                </a:lnTo>
                <a:lnTo>
                  <a:pt x="677506" y="494931"/>
                </a:lnTo>
                <a:lnTo>
                  <a:pt x="686346" y="446176"/>
                </a:lnTo>
                <a:lnTo>
                  <a:pt x="691654" y="393636"/>
                </a:lnTo>
                <a:lnTo>
                  <a:pt x="693420" y="3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855452" y="5609640"/>
            <a:ext cx="51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𝑄𝐾</a:t>
            </a:r>
            <a:r>
              <a:rPr sz="1950" spc="89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912602" y="6008319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766" y="0"/>
                </a:moveTo>
                <a:lnTo>
                  <a:pt x="165353" y="0"/>
                </a:lnTo>
                <a:lnTo>
                  <a:pt x="165353" y="749"/>
                </a:lnTo>
                <a:lnTo>
                  <a:pt x="143001" y="749"/>
                </a:lnTo>
                <a:lnTo>
                  <a:pt x="75311" y="254685"/>
                </a:lnTo>
                <a:lnTo>
                  <a:pt x="36702" y="168516"/>
                </a:lnTo>
                <a:lnTo>
                  <a:pt x="0" y="185254"/>
                </a:lnTo>
                <a:lnTo>
                  <a:pt x="3555" y="193636"/>
                </a:lnTo>
                <a:lnTo>
                  <a:pt x="22351" y="185254"/>
                </a:lnTo>
                <a:lnTo>
                  <a:pt x="68579" y="284606"/>
                </a:lnTo>
                <a:lnTo>
                  <a:pt x="79375" y="284606"/>
                </a:lnTo>
                <a:lnTo>
                  <a:pt x="152019" y="15595"/>
                </a:lnTo>
                <a:lnTo>
                  <a:pt x="174244" y="15595"/>
                </a:lnTo>
                <a:lnTo>
                  <a:pt x="174244" y="15240"/>
                </a:lnTo>
                <a:lnTo>
                  <a:pt x="413766" y="15240"/>
                </a:lnTo>
                <a:lnTo>
                  <a:pt x="413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1041380" y="5981496"/>
            <a:ext cx="310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 Math"/>
                <a:cs typeface="Cambria Math"/>
              </a:rPr>
              <a:t>𝑑</a:t>
            </a:r>
            <a:r>
              <a:rPr sz="1950" spc="60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508740" y="5783376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2101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81629" y="5163058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(40</a:t>
            </a:r>
            <a:r>
              <a:rPr sz="1000" spc="-5" dirty="0">
                <a:latin typeface="Tahoma"/>
                <a:cs typeface="Tahoma"/>
              </a:rPr>
              <a:t>9</a:t>
            </a:r>
            <a:r>
              <a:rPr sz="1000" spc="-15" dirty="0">
                <a:latin typeface="Tahoma"/>
                <a:cs typeface="Tahoma"/>
              </a:rPr>
              <a:t>6</a:t>
            </a:r>
            <a:r>
              <a:rPr sz="1000" spc="-5" dirty="0">
                <a:latin typeface="Tahoma"/>
                <a:cs typeface="Tahoma"/>
              </a:rPr>
              <a:t>,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1)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76061" y="6036970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1)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35136" y="5165216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374630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9519" y="5922670"/>
            <a:ext cx="11112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0000"/>
                </a:solidFill>
                <a:latin typeface="Tahoma"/>
                <a:cs typeface="Tahoma"/>
              </a:rPr>
              <a:t>Inference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2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0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5862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80" dirty="0">
                <a:latin typeface="Microsoft Sans Serif"/>
                <a:cs typeface="Microsoft Sans Serif"/>
              </a:rPr>
              <a:t>Self-Attention</a:t>
            </a:r>
            <a:r>
              <a:rPr sz="4000" b="0" spc="20" dirty="0">
                <a:latin typeface="Microsoft Sans Serif"/>
                <a:cs typeface="Microsoft Sans Serif"/>
              </a:rPr>
              <a:t> </a:t>
            </a:r>
            <a:r>
              <a:rPr sz="4000" b="0" spc="-190" dirty="0">
                <a:latin typeface="Microsoft Sans Serif"/>
                <a:cs typeface="Microsoft Sans Serif"/>
              </a:rPr>
              <a:t>with</a:t>
            </a:r>
            <a:r>
              <a:rPr sz="4000" b="0" spc="25" dirty="0">
                <a:latin typeface="Microsoft Sans Serif"/>
                <a:cs typeface="Microsoft Sans Serif"/>
              </a:rPr>
              <a:t> </a:t>
            </a:r>
            <a:r>
              <a:rPr sz="4000" b="0" spc="-310" dirty="0">
                <a:latin typeface="Microsoft Sans Serif"/>
                <a:cs typeface="Microsoft Sans Serif"/>
              </a:rPr>
              <a:t>KV-Cache</a:t>
            </a:r>
            <a:endParaRPr sz="4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0001" y="2975610"/>
            <a:ext cx="1123315" cy="1945639"/>
            <a:chOff x="470001" y="2975610"/>
            <a:chExt cx="1123315" cy="1945639"/>
          </a:xfrm>
        </p:grpSpPr>
        <p:sp>
          <p:nvSpPr>
            <p:cNvPr id="4" name="object 4"/>
            <p:cNvSpPr/>
            <p:nvPr/>
          </p:nvSpPr>
          <p:spPr>
            <a:xfrm>
              <a:off x="482701" y="2988310"/>
              <a:ext cx="1097280" cy="213360"/>
            </a:xfrm>
            <a:custGeom>
              <a:avLst/>
              <a:gdLst/>
              <a:ahLst/>
              <a:cxnLst/>
              <a:rect l="l" t="t" r="r" b="b"/>
              <a:pathLst>
                <a:path w="1097280" h="213360">
                  <a:moveTo>
                    <a:pt x="109724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097241" y="213360"/>
                  </a:lnTo>
                  <a:lnTo>
                    <a:pt x="1097241" y="0"/>
                  </a:lnTo>
                  <a:close/>
                </a:path>
              </a:pathLst>
            </a:custGeom>
            <a:solidFill>
              <a:srgbClr val="FBEB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351" y="3195320"/>
              <a:ext cx="1110615" cy="12700"/>
            </a:xfrm>
            <a:custGeom>
              <a:avLst/>
              <a:gdLst/>
              <a:ahLst/>
              <a:cxnLst/>
              <a:rect l="l" t="t" r="r" b="b"/>
              <a:pathLst>
                <a:path w="1110615" h="12700">
                  <a:moveTo>
                    <a:pt x="0" y="12700"/>
                  </a:moveTo>
                  <a:lnTo>
                    <a:pt x="1110005" y="12700"/>
                  </a:lnTo>
                  <a:lnTo>
                    <a:pt x="1110005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701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701" y="3201670"/>
              <a:ext cx="0" cy="1713230"/>
            </a:xfrm>
            <a:custGeom>
              <a:avLst/>
              <a:gdLst/>
              <a:ahLst/>
              <a:cxnLst/>
              <a:rect l="l" t="t" r="r" b="b"/>
              <a:pathLst>
                <a:path h="1713229">
                  <a:moveTo>
                    <a:pt x="0" y="0"/>
                  </a:moveTo>
                  <a:lnTo>
                    <a:pt x="0" y="17132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0006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351" y="3201670"/>
              <a:ext cx="1110615" cy="1713230"/>
            </a:xfrm>
            <a:custGeom>
              <a:avLst/>
              <a:gdLst/>
              <a:ahLst/>
              <a:cxnLst/>
              <a:rect l="l" t="t" r="r" b="b"/>
              <a:pathLst>
                <a:path w="1110615" h="1713229">
                  <a:moveTo>
                    <a:pt x="1103655" y="0"/>
                  </a:moveTo>
                  <a:lnTo>
                    <a:pt x="1103655" y="1713229"/>
                  </a:lnTo>
                </a:path>
                <a:path w="1110615" h="1713229">
                  <a:moveTo>
                    <a:pt x="0" y="1706879"/>
                  </a:moveTo>
                  <a:lnTo>
                    <a:pt x="1110005" y="17068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2701" y="2988310"/>
            <a:ext cx="1097915" cy="213360"/>
          </a:xfrm>
          <a:prstGeom prst="rect">
            <a:avLst/>
          </a:prstGeom>
          <a:solidFill>
            <a:srgbClr val="FBEBEA"/>
          </a:solidFill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800" spc="45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K</a:t>
            </a:r>
            <a:r>
              <a:rPr sz="800" spc="25" dirty="0">
                <a:latin typeface="Tahoma"/>
                <a:cs typeface="Tahoma"/>
              </a:rPr>
              <a:t>E</a:t>
            </a:r>
            <a:r>
              <a:rPr sz="800" spc="80" dirty="0">
                <a:latin typeface="Tahoma"/>
                <a:cs typeface="Tahoma"/>
              </a:rPr>
              <a:t>N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07005" y="3184905"/>
          <a:ext cx="1880868" cy="1514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4348"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806955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5205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33416" y="2296160"/>
            <a:ext cx="2001520" cy="3329304"/>
            <a:chOff x="4733416" y="2296160"/>
            <a:chExt cx="2001520" cy="3329304"/>
          </a:xfrm>
        </p:grpSpPr>
        <p:sp>
          <p:nvSpPr>
            <p:cNvPr id="15" name="object 15"/>
            <p:cNvSpPr/>
            <p:nvPr/>
          </p:nvSpPr>
          <p:spPr>
            <a:xfrm>
              <a:off x="4739767" y="2302509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60" h="396239">
                  <a:moveTo>
                    <a:pt x="2082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208267" y="396240"/>
                  </a:lnTo>
                  <a:lnTo>
                    <a:pt x="208267" y="0"/>
                  </a:lnTo>
                  <a:close/>
                </a:path>
                <a:path w="441960" h="396239">
                  <a:moveTo>
                    <a:pt x="441921" y="0"/>
                  </a:moveTo>
                  <a:lnTo>
                    <a:pt x="208280" y="0"/>
                  </a:lnTo>
                  <a:lnTo>
                    <a:pt x="208280" y="396240"/>
                  </a:lnTo>
                  <a:lnTo>
                    <a:pt x="441921" y="396240"/>
                  </a:lnTo>
                  <a:lnTo>
                    <a:pt x="441921" y="0"/>
                  </a:lnTo>
                  <a:close/>
                </a:path>
              </a:pathLst>
            </a:custGeom>
            <a:solidFill>
              <a:srgbClr val="F4E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33416" y="2296160"/>
              <a:ext cx="448309" cy="402590"/>
            </a:xfrm>
            <a:custGeom>
              <a:avLst/>
              <a:gdLst/>
              <a:ahLst/>
              <a:cxnLst/>
              <a:rect l="l" t="t" r="r" b="b"/>
              <a:pathLst>
                <a:path w="448310" h="402589">
                  <a:moveTo>
                    <a:pt x="214630" y="0"/>
                  </a:moveTo>
                  <a:lnTo>
                    <a:pt x="214630" y="402589"/>
                  </a:lnTo>
                </a:path>
                <a:path w="448310" h="402589">
                  <a:moveTo>
                    <a:pt x="448310" y="0"/>
                  </a:moveTo>
                  <a:lnTo>
                    <a:pt x="448310" y="402589"/>
                  </a:lnTo>
                </a:path>
                <a:path w="448310" h="402589">
                  <a:moveTo>
                    <a:pt x="0" y="402589"/>
                  </a:moveTo>
                  <a:lnTo>
                    <a:pt x="448310" y="4025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81726" y="2698750"/>
              <a:ext cx="1553210" cy="0"/>
            </a:xfrm>
            <a:custGeom>
              <a:avLst/>
              <a:gdLst/>
              <a:ahLst/>
              <a:cxnLst/>
              <a:rect l="l" t="t" r="r" b="b"/>
              <a:pathLst>
                <a:path w="1553209">
                  <a:moveTo>
                    <a:pt x="0" y="0"/>
                  </a:moveTo>
                  <a:lnTo>
                    <a:pt x="1553082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39766" y="2296160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89">
                  <a:moveTo>
                    <a:pt x="0" y="0"/>
                  </a:moveTo>
                  <a:lnTo>
                    <a:pt x="0" y="4025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39766" y="2296160"/>
              <a:ext cx="1988820" cy="3329304"/>
            </a:xfrm>
            <a:custGeom>
              <a:avLst/>
              <a:gdLst/>
              <a:ahLst/>
              <a:cxnLst/>
              <a:rect l="l" t="t" r="r" b="b"/>
              <a:pathLst>
                <a:path w="1988820" h="3329304">
                  <a:moveTo>
                    <a:pt x="0" y="402589"/>
                  </a:moveTo>
                  <a:lnTo>
                    <a:pt x="0" y="3329114"/>
                  </a:lnTo>
                </a:path>
                <a:path w="1988820" h="3329304">
                  <a:moveTo>
                    <a:pt x="1988692" y="0"/>
                  </a:moveTo>
                  <a:lnTo>
                    <a:pt x="1988692" y="332911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33416" y="2302510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0" y="0"/>
                  </a:moveTo>
                  <a:lnTo>
                    <a:pt x="44831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3416" y="2302510"/>
              <a:ext cx="2001520" cy="3316604"/>
            </a:xfrm>
            <a:custGeom>
              <a:avLst/>
              <a:gdLst/>
              <a:ahLst/>
              <a:cxnLst/>
              <a:rect l="l" t="t" r="r" b="b"/>
              <a:pathLst>
                <a:path w="2001520" h="3316604">
                  <a:moveTo>
                    <a:pt x="448310" y="0"/>
                  </a:moveTo>
                  <a:lnTo>
                    <a:pt x="2001392" y="0"/>
                  </a:lnTo>
                </a:path>
                <a:path w="2001520" h="3316604">
                  <a:moveTo>
                    <a:pt x="0" y="3316414"/>
                  </a:moveTo>
                  <a:lnTo>
                    <a:pt x="2001392" y="331641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739766" y="2302510"/>
            <a:ext cx="441959" cy="3962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  <a:tabLst>
                <a:tab pos="299720" algn="l"/>
              </a:tabLst>
            </a:pPr>
            <a:r>
              <a:rPr sz="400" spc="-10" dirty="0">
                <a:latin typeface="Tahoma"/>
                <a:cs typeface="Tahoma"/>
              </a:rPr>
              <a:t>T	T</a:t>
            </a:r>
            <a:endParaRPr sz="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tabLst>
                <a:tab pos="299720" algn="l"/>
              </a:tabLst>
            </a:pPr>
            <a:r>
              <a:rPr sz="400" spc="10" dirty="0">
                <a:latin typeface="Tahoma"/>
                <a:cs typeface="Tahoma"/>
              </a:rPr>
              <a:t>2	2</a:t>
            </a:r>
            <a:endParaRPr sz="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tabLst>
                <a:tab pos="299720" algn="l"/>
              </a:tabLst>
            </a:pPr>
            <a:r>
              <a:rPr sz="400" spc="-20" dirty="0">
                <a:latin typeface="Tahoma"/>
                <a:cs typeface="Tahoma"/>
              </a:rPr>
              <a:t>-	-</a:t>
            </a:r>
            <a:endParaRPr sz="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tabLst>
                <a:tab pos="299720" algn="l"/>
              </a:tabLst>
            </a:pPr>
            <a:r>
              <a:rPr sz="400" spc="-10" dirty="0">
                <a:latin typeface="Tahoma"/>
                <a:cs typeface="Tahoma"/>
              </a:rPr>
              <a:t>T	T</a:t>
            </a:r>
            <a:endParaRPr sz="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tabLst>
                <a:tab pos="299720" algn="l"/>
              </a:tabLst>
            </a:pPr>
            <a:r>
              <a:rPr sz="400" spc="10" dirty="0">
                <a:latin typeface="Tahoma"/>
                <a:cs typeface="Tahoma"/>
              </a:rPr>
              <a:t>1	2</a:t>
            </a:r>
            <a:endParaRPr sz="400">
              <a:latin typeface="Tahoma"/>
              <a:cs typeface="Tahoma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8048370" y="2981960"/>
          <a:ext cx="1097280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10087609" y="2981960"/>
            <a:ext cx="1109980" cy="1932939"/>
            <a:chOff x="10087609" y="2981960"/>
            <a:chExt cx="1109980" cy="1932939"/>
          </a:xfrm>
        </p:grpSpPr>
        <p:sp>
          <p:nvSpPr>
            <p:cNvPr id="25" name="object 25"/>
            <p:cNvSpPr/>
            <p:nvPr/>
          </p:nvSpPr>
          <p:spPr>
            <a:xfrm>
              <a:off x="10093959" y="2988310"/>
              <a:ext cx="1097280" cy="213360"/>
            </a:xfrm>
            <a:custGeom>
              <a:avLst/>
              <a:gdLst/>
              <a:ahLst/>
              <a:cxnLst/>
              <a:rect l="l" t="t" r="r" b="b"/>
              <a:pathLst>
                <a:path w="1097279" h="213360">
                  <a:moveTo>
                    <a:pt x="109724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097241" y="213360"/>
                  </a:lnTo>
                  <a:lnTo>
                    <a:pt x="1097241" y="0"/>
                  </a:lnTo>
                  <a:close/>
                </a:path>
              </a:pathLst>
            </a:custGeom>
            <a:solidFill>
              <a:srgbClr val="FFA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87609" y="3195320"/>
              <a:ext cx="1109980" cy="12700"/>
            </a:xfrm>
            <a:custGeom>
              <a:avLst/>
              <a:gdLst/>
              <a:ahLst/>
              <a:cxnLst/>
              <a:rect l="l" t="t" r="r" b="b"/>
              <a:pathLst>
                <a:path w="1109979" h="12700">
                  <a:moveTo>
                    <a:pt x="0" y="12700"/>
                  </a:moveTo>
                  <a:lnTo>
                    <a:pt x="1109980" y="12700"/>
                  </a:lnTo>
                  <a:lnTo>
                    <a:pt x="110998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93959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93959" y="3201670"/>
              <a:ext cx="0" cy="1713230"/>
            </a:xfrm>
            <a:custGeom>
              <a:avLst/>
              <a:gdLst/>
              <a:ahLst/>
              <a:cxnLst/>
              <a:rect l="l" t="t" r="r" b="b"/>
              <a:pathLst>
                <a:path h="1713229">
                  <a:moveTo>
                    <a:pt x="0" y="0"/>
                  </a:moveTo>
                  <a:lnTo>
                    <a:pt x="0" y="17132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191239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87609" y="3201670"/>
              <a:ext cx="1109980" cy="1713230"/>
            </a:xfrm>
            <a:custGeom>
              <a:avLst/>
              <a:gdLst/>
              <a:ahLst/>
              <a:cxnLst/>
              <a:rect l="l" t="t" r="r" b="b"/>
              <a:pathLst>
                <a:path w="1109979" h="1713229">
                  <a:moveTo>
                    <a:pt x="1103630" y="0"/>
                  </a:moveTo>
                  <a:lnTo>
                    <a:pt x="1103630" y="1713229"/>
                  </a:lnTo>
                </a:path>
                <a:path w="1109979" h="1713229">
                  <a:moveTo>
                    <a:pt x="0" y="1706879"/>
                  </a:moveTo>
                  <a:lnTo>
                    <a:pt x="1109980" y="17068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093959" y="2988310"/>
            <a:ext cx="1097280" cy="213360"/>
          </a:xfrm>
          <a:prstGeom prst="rect">
            <a:avLst/>
          </a:prstGeom>
          <a:solidFill>
            <a:srgbClr val="FFAD78"/>
          </a:solidFill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800" spc="75" dirty="0">
                <a:latin typeface="Tahoma"/>
                <a:cs typeface="Tahoma"/>
              </a:rPr>
              <a:t>OU</a:t>
            </a:r>
            <a:r>
              <a:rPr sz="800" spc="15" dirty="0">
                <a:latin typeface="Tahoma"/>
                <a:cs typeface="Tahoma"/>
              </a:rPr>
              <a:t>TP</a:t>
            </a:r>
            <a:r>
              <a:rPr sz="800" spc="10" dirty="0">
                <a:latin typeface="Tahoma"/>
                <a:cs typeface="Tahoma"/>
              </a:rPr>
              <a:t>U</a:t>
            </a:r>
            <a:r>
              <a:rPr sz="800" spc="-10" dirty="0">
                <a:latin typeface="Tahoma"/>
                <a:cs typeface="Tahoma"/>
              </a:rPr>
              <a:t>T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K</a:t>
            </a:r>
            <a:r>
              <a:rPr sz="800" spc="25" dirty="0">
                <a:latin typeface="Tahoma"/>
                <a:cs typeface="Tahoma"/>
              </a:rPr>
              <a:t>E</a:t>
            </a:r>
            <a:r>
              <a:rPr sz="800" spc="80" dirty="0">
                <a:latin typeface="Tahoma"/>
                <a:cs typeface="Tahoma"/>
              </a:rPr>
              <a:t>N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1084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173736" y="3621024"/>
                </a:moveTo>
                <a:lnTo>
                  <a:pt x="106111" y="3619886"/>
                </a:lnTo>
                <a:lnTo>
                  <a:pt x="50887" y="3616785"/>
                </a:lnTo>
                <a:lnTo>
                  <a:pt x="13653" y="3612183"/>
                </a:lnTo>
                <a:lnTo>
                  <a:pt x="0" y="3606546"/>
                </a:lnTo>
                <a:lnTo>
                  <a:pt x="0" y="14478"/>
                </a:lnTo>
                <a:lnTo>
                  <a:pt x="13653" y="8840"/>
                </a:lnTo>
                <a:lnTo>
                  <a:pt x="50887" y="4238"/>
                </a:lnTo>
                <a:lnTo>
                  <a:pt x="106111" y="1137"/>
                </a:lnTo>
                <a:lnTo>
                  <a:pt x="173736" y="0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38771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0" y="0"/>
                </a:moveTo>
                <a:lnTo>
                  <a:pt x="67651" y="1137"/>
                </a:lnTo>
                <a:lnTo>
                  <a:pt x="122872" y="4238"/>
                </a:lnTo>
                <a:lnTo>
                  <a:pt x="160091" y="8840"/>
                </a:lnTo>
                <a:lnTo>
                  <a:pt x="173735" y="14478"/>
                </a:lnTo>
                <a:lnTo>
                  <a:pt x="173735" y="3606546"/>
                </a:lnTo>
                <a:lnTo>
                  <a:pt x="160091" y="3612183"/>
                </a:lnTo>
                <a:lnTo>
                  <a:pt x="122872" y="3616785"/>
                </a:lnTo>
                <a:lnTo>
                  <a:pt x="67651" y="3619886"/>
                </a:lnTo>
                <a:lnTo>
                  <a:pt x="0" y="3621024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493889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25127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37666" y="2461640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𝑄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12948" y="2381250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-20061" dirty="0">
                <a:latin typeface="Cambria Math"/>
                <a:cs typeface="Cambria Math"/>
              </a:rPr>
              <a:t>𝐾</a:t>
            </a:r>
            <a:r>
              <a:rPr sz="1300" spc="65" dirty="0">
                <a:latin typeface="Cambria Math"/>
                <a:cs typeface="Cambria Math"/>
              </a:rPr>
              <a:t>𝑇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70905" y="1913001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 Math"/>
                <a:cs typeface="Cambria Math"/>
              </a:rPr>
              <a:t>𝑄𝐾</a:t>
            </a:r>
            <a:r>
              <a:rPr sz="1950" spc="82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15857" y="2461640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135361" y="2457450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𝑡𝑖𝑜𝑛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818118" y="5853125"/>
            <a:ext cx="800100" cy="212090"/>
          </a:xfrm>
          <a:custGeom>
            <a:avLst/>
            <a:gdLst/>
            <a:ahLst/>
            <a:cxnLst/>
            <a:rect l="l" t="t" r="r" b="b"/>
            <a:pathLst>
              <a:path w="800100" h="212089">
                <a:moveTo>
                  <a:pt x="732408" y="0"/>
                </a:moveTo>
                <a:lnTo>
                  <a:pt x="729360" y="8597"/>
                </a:lnTo>
                <a:lnTo>
                  <a:pt x="741628" y="13915"/>
                </a:lnTo>
                <a:lnTo>
                  <a:pt x="752157" y="21277"/>
                </a:lnTo>
                <a:lnTo>
                  <a:pt x="773596" y="55406"/>
                </a:lnTo>
                <a:lnTo>
                  <a:pt x="780668" y="104813"/>
                </a:lnTo>
                <a:lnTo>
                  <a:pt x="779883" y="123484"/>
                </a:lnTo>
                <a:lnTo>
                  <a:pt x="768096" y="169214"/>
                </a:lnTo>
                <a:lnTo>
                  <a:pt x="741789" y="197805"/>
                </a:lnTo>
                <a:lnTo>
                  <a:pt x="729741" y="203149"/>
                </a:lnTo>
                <a:lnTo>
                  <a:pt x="732408" y="211747"/>
                </a:lnTo>
                <a:lnTo>
                  <a:pt x="772824" y="187703"/>
                </a:lnTo>
                <a:lnTo>
                  <a:pt x="795591" y="143335"/>
                </a:lnTo>
                <a:lnTo>
                  <a:pt x="799973" y="105930"/>
                </a:lnTo>
                <a:lnTo>
                  <a:pt x="798877" y="86513"/>
                </a:lnTo>
                <a:lnTo>
                  <a:pt x="782447" y="37109"/>
                </a:lnTo>
                <a:lnTo>
                  <a:pt x="747746" y="5541"/>
                </a:lnTo>
                <a:lnTo>
                  <a:pt x="732408" y="0"/>
                </a:lnTo>
                <a:close/>
              </a:path>
              <a:path w="800100" h="212089">
                <a:moveTo>
                  <a:pt x="67563" y="0"/>
                </a:moveTo>
                <a:lnTo>
                  <a:pt x="27112" y="24095"/>
                </a:lnTo>
                <a:lnTo>
                  <a:pt x="4365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35" y="206205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30" y="197805"/>
                </a:lnTo>
                <a:lnTo>
                  <a:pt x="47720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291" y="13915"/>
                </a:lnTo>
                <a:lnTo>
                  <a:pt x="70484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771124" y="5620499"/>
            <a:ext cx="693420" cy="675640"/>
          </a:xfrm>
          <a:custGeom>
            <a:avLst/>
            <a:gdLst/>
            <a:ahLst/>
            <a:cxnLst/>
            <a:rect l="l" t="t" r="r" b="b"/>
            <a:pathLst>
              <a:path w="693420" h="675639">
                <a:moveTo>
                  <a:pt x="114173" y="7924"/>
                </a:moveTo>
                <a:lnTo>
                  <a:pt x="62166" y="58623"/>
                </a:lnTo>
                <a:lnTo>
                  <a:pt x="43865" y="94830"/>
                </a:lnTo>
                <a:lnTo>
                  <a:pt x="28321" y="135610"/>
                </a:lnTo>
                <a:lnTo>
                  <a:pt x="15963" y="180543"/>
                </a:lnTo>
                <a:lnTo>
                  <a:pt x="7112" y="229133"/>
                </a:lnTo>
                <a:lnTo>
                  <a:pt x="1778" y="281393"/>
                </a:lnTo>
                <a:lnTo>
                  <a:pt x="0" y="337312"/>
                </a:lnTo>
                <a:lnTo>
                  <a:pt x="1778" y="393636"/>
                </a:lnTo>
                <a:lnTo>
                  <a:pt x="7112" y="446176"/>
                </a:lnTo>
                <a:lnTo>
                  <a:pt x="15963" y="494931"/>
                </a:lnTo>
                <a:lnTo>
                  <a:pt x="28321" y="539902"/>
                </a:lnTo>
                <a:lnTo>
                  <a:pt x="43865" y="580707"/>
                </a:lnTo>
                <a:lnTo>
                  <a:pt x="62166" y="616902"/>
                </a:lnTo>
                <a:lnTo>
                  <a:pt x="107061" y="675525"/>
                </a:lnTo>
                <a:lnTo>
                  <a:pt x="114173" y="667600"/>
                </a:lnTo>
                <a:lnTo>
                  <a:pt x="92976" y="640156"/>
                </a:lnTo>
                <a:lnTo>
                  <a:pt x="74549" y="608368"/>
                </a:lnTo>
                <a:lnTo>
                  <a:pt x="58877" y="572236"/>
                </a:lnTo>
                <a:lnTo>
                  <a:pt x="45974" y="531761"/>
                </a:lnTo>
                <a:lnTo>
                  <a:pt x="35814" y="487641"/>
                </a:lnTo>
                <a:lnTo>
                  <a:pt x="28600" y="440575"/>
                </a:lnTo>
                <a:lnTo>
                  <a:pt x="24282" y="390537"/>
                </a:lnTo>
                <a:lnTo>
                  <a:pt x="22860" y="337312"/>
                </a:lnTo>
                <a:lnTo>
                  <a:pt x="24282" y="284797"/>
                </a:lnTo>
                <a:lnTo>
                  <a:pt x="28600" y="234924"/>
                </a:lnTo>
                <a:lnTo>
                  <a:pt x="35814" y="187934"/>
                </a:lnTo>
                <a:lnTo>
                  <a:pt x="45974" y="143814"/>
                </a:lnTo>
                <a:lnTo>
                  <a:pt x="58877" y="103327"/>
                </a:lnTo>
                <a:lnTo>
                  <a:pt x="74549" y="67183"/>
                </a:lnTo>
                <a:lnTo>
                  <a:pt x="92976" y="35382"/>
                </a:lnTo>
                <a:lnTo>
                  <a:pt x="114173" y="7924"/>
                </a:lnTo>
                <a:close/>
              </a:path>
              <a:path w="693420" h="675639">
                <a:moveTo>
                  <a:pt x="555244" y="387819"/>
                </a:moveTo>
                <a:lnTo>
                  <a:pt x="306832" y="387819"/>
                </a:lnTo>
                <a:lnTo>
                  <a:pt x="306832" y="388569"/>
                </a:lnTo>
                <a:lnTo>
                  <a:pt x="284480" y="388569"/>
                </a:lnTo>
                <a:lnTo>
                  <a:pt x="216789" y="642505"/>
                </a:lnTo>
                <a:lnTo>
                  <a:pt x="178181" y="556336"/>
                </a:lnTo>
                <a:lnTo>
                  <a:pt x="141478" y="573074"/>
                </a:lnTo>
                <a:lnTo>
                  <a:pt x="145034" y="581456"/>
                </a:lnTo>
                <a:lnTo>
                  <a:pt x="163830" y="573074"/>
                </a:lnTo>
                <a:lnTo>
                  <a:pt x="210058" y="672426"/>
                </a:lnTo>
                <a:lnTo>
                  <a:pt x="220853" y="672426"/>
                </a:lnTo>
                <a:lnTo>
                  <a:pt x="293497" y="403415"/>
                </a:lnTo>
                <a:lnTo>
                  <a:pt x="315722" y="403415"/>
                </a:lnTo>
                <a:lnTo>
                  <a:pt x="315722" y="403059"/>
                </a:lnTo>
                <a:lnTo>
                  <a:pt x="555244" y="403059"/>
                </a:lnTo>
                <a:lnTo>
                  <a:pt x="555244" y="387819"/>
                </a:lnTo>
                <a:close/>
              </a:path>
              <a:path w="693420" h="675639">
                <a:moveTo>
                  <a:pt x="572008" y="329907"/>
                </a:moveTo>
                <a:lnTo>
                  <a:pt x="120904" y="329907"/>
                </a:lnTo>
                <a:lnTo>
                  <a:pt x="120904" y="345147"/>
                </a:lnTo>
                <a:lnTo>
                  <a:pt x="572008" y="345147"/>
                </a:lnTo>
                <a:lnTo>
                  <a:pt x="572008" y="329907"/>
                </a:lnTo>
                <a:close/>
              </a:path>
              <a:path w="693420" h="675639">
                <a:moveTo>
                  <a:pt x="693420" y="337312"/>
                </a:moveTo>
                <a:lnTo>
                  <a:pt x="691654" y="281393"/>
                </a:lnTo>
                <a:lnTo>
                  <a:pt x="686346" y="229133"/>
                </a:lnTo>
                <a:lnTo>
                  <a:pt x="677506" y="180543"/>
                </a:lnTo>
                <a:lnTo>
                  <a:pt x="665099" y="135610"/>
                </a:lnTo>
                <a:lnTo>
                  <a:pt x="649592" y="94830"/>
                </a:lnTo>
                <a:lnTo>
                  <a:pt x="631291" y="58623"/>
                </a:lnTo>
                <a:lnTo>
                  <a:pt x="586359" y="0"/>
                </a:lnTo>
                <a:lnTo>
                  <a:pt x="579247" y="7924"/>
                </a:lnTo>
                <a:lnTo>
                  <a:pt x="600430" y="35382"/>
                </a:lnTo>
                <a:lnTo>
                  <a:pt x="618883" y="67183"/>
                </a:lnTo>
                <a:lnTo>
                  <a:pt x="634580" y="103327"/>
                </a:lnTo>
                <a:lnTo>
                  <a:pt x="647573" y="143814"/>
                </a:lnTo>
                <a:lnTo>
                  <a:pt x="657656" y="187934"/>
                </a:lnTo>
                <a:lnTo>
                  <a:pt x="664883" y="234924"/>
                </a:lnTo>
                <a:lnTo>
                  <a:pt x="669226" y="284797"/>
                </a:lnTo>
                <a:lnTo>
                  <a:pt x="670687" y="337540"/>
                </a:lnTo>
                <a:lnTo>
                  <a:pt x="669226" y="390537"/>
                </a:lnTo>
                <a:lnTo>
                  <a:pt x="664883" y="440575"/>
                </a:lnTo>
                <a:lnTo>
                  <a:pt x="657656" y="487641"/>
                </a:lnTo>
                <a:lnTo>
                  <a:pt x="647573" y="531761"/>
                </a:lnTo>
                <a:lnTo>
                  <a:pt x="634580" y="572236"/>
                </a:lnTo>
                <a:lnTo>
                  <a:pt x="618883" y="608368"/>
                </a:lnTo>
                <a:lnTo>
                  <a:pt x="579247" y="667600"/>
                </a:lnTo>
                <a:lnTo>
                  <a:pt x="586359" y="675525"/>
                </a:lnTo>
                <a:lnTo>
                  <a:pt x="631291" y="616902"/>
                </a:lnTo>
                <a:lnTo>
                  <a:pt x="649592" y="580707"/>
                </a:lnTo>
                <a:lnTo>
                  <a:pt x="665099" y="539902"/>
                </a:lnTo>
                <a:lnTo>
                  <a:pt x="677506" y="494931"/>
                </a:lnTo>
                <a:lnTo>
                  <a:pt x="686346" y="446176"/>
                </a:lnTo>
                <a:lnTo>
                  <a:pt x="691654" y="393636"/>
                </a:lnTo>
                <a:lnTo>
                  <a:pt x="693420" y="3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62101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880852" y="5623861"/>
            <a:ext cx="46228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2150"/>
              </a:lnSpc>
            </a:pPr>
            <a:r>
              <a:rPr sz="1800" spc="50" dirty="0">
                <a:latin typeface="Cambria Math"/>
                <a:cs typeface="Cambria Math"/>
              </a:rPr>
              <a:t>𝑄</a:t>
            </a:r>
            <a:r>
              <a:rPr sz="1800" spc="95" dirty="0">
                <a:latin typeface="Cambria Math"/>
                <a:cs typeface="Cambria Math"/>
              </a:rPr>
              <a:t>𝐾</a:t>
            </a:r>
            <a:r>
              <a:rPr sz="1950" spc="89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  <a:p>
            <a:pPr marR="21590" algn="r">
              <a:lnSpc>
                <a:spcPct val="100000"/>
              </a:lnSpc>
              <a:spcBef>
                <a:spcPts val="765"/>
              </a:spcBef>
            </a:pPr>
            <a:r>
              <a:rPr sz="1800" spc="40" dirty="0">
                <a:latin typeface="Cambria Math"/>
                <a:cs typeface="Cambria Math"/>
              </a:rPr>
              <a:t>𝑑</a:t>
            </a:r>
            <a:r>
              <a:rPr sz="1950" spc="60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94117" y="5833941"/>
            <a:ext cx="17557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spc="5" dirty="0">
                <a:latin typeface="Cambria Math"/>
                <a:cs typeface="Cambria Math"/>
              </a:rPr>
              <a:t>𝑡</a:t>
            </a:r>
            <a:r>
              <a:rPr sz="1800" dirty="0">
                <a:latin typeface="Cambria Math"/>
                <a:cs typeface="Cambria Math"/>
              </a:rPr>
              <a:t>𝑖𝑜𝑛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𝑄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𝐾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688830" y="5833941"/>
            <a:ext cx="10388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softmax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508740" y="5833941"/>
            <a:ext cx="1689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9519" y="5932126"/>
            <a:ext cx="1111250" cy="6400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spc="10" dirty="0">
                <a:solidFill>
                  <a:srgbClr val="FF0000"/>
                </a:solidFill>
                <a:latin typeface="Tahoma"/>
                <a:cs typeface="Tahoma"/>
              </a:rPr>
              <a:t>Inference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2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0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76061" y="6041664"/>
            <a:ext cx="313690" cy="1790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2)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81629" y="5163058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(40</a:t>
            </a:r>
            <a:r>
              <a:rPr sz="1000" spc="-5" dirty="0">
                <a:latin typeface="Tahoma"/>
                <a:cs typeface="Tahoma"/>
              </a:rPr>
              <a:t>9</a:t>
            </a:r>
            <a:r>
              <a:rPr sz="1000" spc="-15" dirty="0">
                <a:latin typeface="Tahoma"/>
                <a:cs typeface="Tahoma"/>
              </a:rPr>
              <a:t>6</a:t>
            </a:r>
            <a:r>
              <a:rPr sz="1000" spc="-5" dirty="0">
                <a:latin typeface="Tahoma"/>
                <a:cs typeface="Tahoma"/>
              </a:rPr>
              <a:t>,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2)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35136" y="5165216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(2,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374630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5862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80" dirty="0">
                <a:latin typeface="Microsoft Sans Serif"/>
                <a:cs typeface="Microsoft Sans Serif"/>
              </a:rPr>
              <a:t>Self-Attention</a:t>
            </a:r>
            <a:r>
              <a:rPr sz="4000" b="0" spc="20" dirty="0">
                <a:latin typeface="Microsoft Sans Serif"/>
                <a:cs typeface="Microsoft Sans Serif"/>
              </a:rPr>
              <a:t> </a:t>
            </a:r>
            <a:r>
              <a:rPr sz="4000" b="0" spc="-190" dirty="0">
                <a:latin typeface="Microsoft Sans Serif"/>
                <a:cs typeface="Microsoft Sans Serif"/>
              </a:rPr>
              <a:t>with</a:t>
            </a:r>
            <a:r>
              <a:rPr sz="4000" b="0" spc="25" dirty="0">
                <a:latin typeface="Microsoft Sans Serif"/>
                <a:cs typeface="Microsoft Sans Serif"/>
              </a:rPr>
              <a:t> </a:t>
            </a:r>
            <a:r>
              <a:rPr sz="4000" b="0" spc="-310" dirty="0">
                <a:latin typeface="Microsoft Sans Serif"/>
                <a:cs typeface="Microsoft Sans Serif"/>
              </a:rPr>
              <a:t>KV-Cache</a:t>
            </a:r>
            <a:endParaRPr sz="4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0001" y="2975610"/>
            <a:ext cx="1123315" cy="1945639"/>
            <a:chOff x="470001" y="2975610"/>
            <a:chExt cx="1123315" cy="1945639"/>
          </a:xfrm>
        </p:grpSpPr>
        <p:sp>
          <p:nvSpPr>
            <p:cNvPr id="4" name="object 4"/>
            <p:cNvSpPr/>
            <p:nvPr/>
          </p:nvSpPr>
          <p:spPr>
            <a:xfrm>
              <a:off x="482701" y="2988310"/>
              <a:ext cx="1097280" cy="213360"/>
            </a:xfrm>
            <a:custGeom>
              <a:avLst/>
              <a:gdLst/>
              <a:ahLst/>
              <a:cxnLst/>
              <a:rect l="l" t="t" r="r" b="b"/>
              <a:pathLst>
                <a:path w="1097280" h="213360">
                  <a:moveTo>
                    <a:pt x="109724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097241" y="213360"/>
                  </a:lnTo>
                  <a:lnTo>
                    <a:pt x="1097241" y="0"/>
                  </a:lnTo>
                  <a:close/>
                </a:path>
              </a:pathLst>
            </a:custGeom>
            <a:solidFill>
              <a:srgbClr val="FBEB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351" y="3195320"/>
              <a:ext cx="1110615" cy="12700"/>
            </a:xfrm>
            <a:custGeom>
              <a:avLst/>
              <a:gdLst/>
              <a:ahLst/>
              <a:cxnLst/>
              <a:rect l="l" t="t" r="r" b="b"/>
              <a:pathLst>
                <a:path w="1110615" h="12700">
                  <a:moveTo>
                    <a:pt x="0" y="12700"/>
                  </a:moveTo>
                  <a:lnTo>
                    <a:pt x="1110005" y="12700"/>
                  </a:lnTo>
                  <a:lnTo>
                    <a:pt x="1110005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701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701" y="3201670"/>
              <a:ext cx="0" cy="1713230"/>
            </a:xfrm>
            <a:custGeom>
              <a:avLst/>
              <a:gdLst/>
              <a:ahLst/>
              <a:cxnLst/>
              <a:rect l="l" t="t" r="r" b="b"/>
              <a:pathLst>
                <a:path h="1713229">
                  <a:moveTo>
                    <a:pt x="0" y="0"/>
                  </a:moveTo>
                  <a:lnTo>
                    <a:pt x="0" y="17132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0006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351" y="3201670"/>
              <a:ext cx="1110615" cy="1713230"/>
            </a:xfrm>
            <a:custGeom>
              <a:avLst/>
              <a:gdLst/>
              <a:ahLst/>
              <a:cxnLst/>
              <a:rect l="l" t="t" r="r" b="b"/>
              <a:pathLst>
                <a:path w="1110615" h="1713229">
                  <a:moveTo>
                    <a:pt x="1103655" y="0"/>
                  </a:moveTo>
                  <a:lnTo>
                    <a:pt x="1103655" y="1713229"/>
                  </a:lnTo>
                </a:path>
                <a:path w="1110615" h="1713229">
                  <a:moveTo>
                    <a:pt x="0" y="1706879"/>
                  </a:moveTo>
                  <a:lnTo>
                    <a:pt x="1110005" y="17068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2701" y="2988310"/>
            <a:ext cx="1097915" cy="213360"/>
          </a:xfrm>
          <a:prstGeom prst="rect">
            <a:avLst/>
          </a:prstGeom>
          <a:solidFill>
            <a:srgbClr val="FBEBEA"/>
          </a:solidFill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800" spc="45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K</a:t>
            </a:r>
            <a:r>
              <a:rPr sz="800" spc="25" dirty="0">
                <a:latin typeface="Tahoma"/>
                <a:cs typeface="Tahoma"/>
              </a:rPr>
              <a:t>E</a:t>
            </a:r>
            <a:r>
              <a:rPr sz="800" spc="80" dirty="0">
                <a:latin typeface="Tahoma"/>
                <a:cs typeface="Tahoma"/>
              </a:rPr>
              <a:t>N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07005" y="3184905"/>
          <a:ext cx="1880867" cy="1514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14348"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806955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5205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733416" y="2296160"/>
          <a:ext cx="1988817" cy="3316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3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4775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3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104775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2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3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3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17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0087609" y="2981960"/>
            <a:ext cx="1109980" cy="1932939"/>
            <a:chOff x="10087609" y="2981960"/>
            <a:chExt cx="1109980" cy="1932939"/>
          </a:xfrm>
        </p:grpSpPr>
        <p:sp>
          <p:nvSpPr>
            <p:cNvPr id="16" name="object 16"/>
            <p:cNvSpPr/>
            <p:nvPr/>
          </p:nvSpPr>
          <p:spPr>
            <a:xfrm>
              <a:off x="10093959" y="2988310"/>
              <a:ext cx="1097280" cy="213360"/>
            </a:xfrm>
            <a:custGeom>
              <a:avLst/>
              <a:gdLst/>
              <a:ahLst/>
              <a:cxnLst/>
              <a:rect l="l" t="t" r="r" b="b"/>
              <a:pathLst>
                <a:path w="1097279" h="213360">
                  <a:moveTo>
                    <a:pt x="109724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097241" y="213360"/>
                  </a:lnTo>
                  <a:lnTo>
                    <a:pt x="1097241" y="0"/>
                  </a:lnTo>
                  <a:close/>
                </a:path>
              </a:pathLst>
            </a:custGeom>
            <a:solidFill>
              <a:srgbClr val="FFA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87609" y="3195320"/>
              <a:ext cx="1109980" cy="12700"/>
            </a:xfrm>
            <a:custGeom>
              <a:avLst/>
              <a:gdLst/>
              <a:ahLst/>
              <a:cxnLst/>
              <a:rect l="l" t="t" r="r" b="b"/>
              <a:pathLst>
                <a:path w="1109979" h="12700">
                  <a:moveTo>
                    <a:pt x="0" y="12700"/>
                  </a:moveTo>
                  <a:lnTo>
                    <a:pt x="1109980" y="12700"/>
                  </a:lnTo>
                  <a:lnTo>
                    <a:pt x="110998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93959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93959" y="3201670"/>
              <a:ext cx="0" cy="1713230"/>
            </a:xfrm>
            <a:custGeom>
              <a:avLst/>
              <a:gdLst/>
              <a:ahLst/>
              <a:cxnLst/>
              <a:rect l="l" t="t" r="r" b="b"/>
              <a:pathLst>
                <a:path h="1713229">
                  <a:moveTo>
                    <a:pt x="0" y="0"/>
                  </a:moveTo>
                  <a:lnTo>
                    <a:pt x="0" y="17132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191239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87609" y="3201670"/>
              <a:ext cx="1109980" cy="1713230"/>
            </a:xfrm>
            <a:custGeom>
              <a:avLst/>
              <a:gdLst/>
              <a:ahLst/>
              <a:cxnLst/>
              <a:rect l="l" t="t" r="r" b="b"/>
              <a:pathLst>
                <a:path w="1109979" h="1713229">
                  <a:moveTo>
                    <a:pt x="1103630" y="0"/>
                  </a:moveTo>
                  <a:lnTo>
                    <a:pt x="1103630" y="1713229"/>
                  </a:lnTo>
                </a:path>
                <a:path w="1109979" h="1713229">
                  <a:moveTo>
                    <a:pt x="0" y="1706879"/>
                  </a:moveTo>
                  <a:lnTo>
                    <a:pt x="1109980" y="17068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093959" y="2988310"/>
            <a:ext cx="1097280" cy="213360"/>
          </a:xfrm>
          <a:prstGeom prst="rect">
            <a:avLst/>
          </a:prstGeom>
          <a:solidFill>
            <a:srgbClr val="FFAD78"/>
          </a:solidFill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800" spc="75" dirty="0">
                <a:latin typeface="Tahoma"/>
                <a:cs typeface="Tahoma"/>
              </a:rPr>
              <a:t>OU</a:t>
            </a:r>
            <a:r>
              <a:rPr sz="800" spc="15" dirty="0">
                <a:latin typeface="Tahoma"/>
                <a:cs typeface="Tahoma"/>
              </a:rPr>
              <a:t>TP</a:t>
            </a:r>
            <a:r>
              <a:rPr sz="800" spc="10" dirty="0">
                <a:latin typeface="Tahoma"/>
                <a:cs typeface="Tahoma"/>
              </a:rPr>
              <a:t>U</a:t>
            </a:r>
            <a:r>
              <a:rPr sz="800" spc="-10" dirty="0">
                <a:latin typeface="Tahoma"/>
                <a:cs typeface="Tahoma"/>
              </a:rPr>
              <a:t>T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K</a:t>
            </a:r>
            <a:r>
              <a:rPr sz="800" spc="25" dirty="0">
                <a:latin typeface="Tahoma"/>
                <a:cs typeface="Tahoma"/>
              </a:rPr>
              <a:t>E</a:t>
            </a:r>
            <a:r>
              <a:rPr sz="800" spc="80" dirty="0">
                <a:latin typeface="Tahoma"/>
                <a:cs typeface="Tahoma"/>
              </a:rPr>
              <a:t>N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1084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173736" y="3621024"/>
                </a:moveTo>
                <a:lnTo>
                  <a:pt x="106111" y="3619886"/>
                </a:lnTo>
                <a:lnTo>
                  <a:pt x="50887" y="3616785"/>
                </a:lnTo>
                <a:lnTo>
                  <a:pt x="13653" y="3612183"/>
                </a:lnTo>
                <a:lnTo>
                  <a:pt x="0" y="3606546"/>
                </a:lnTo>
                <a:lnTo>
                  <a:pt x="0" y="14478"/>
                </a:lnTo>
                <a:lnTo>
                  <a:pt x="13653" y="8840"/>
                </a:lnTo>
                <a:lnTo>
                  <a:pt x="50887" y="4238"/>
                </a:lnTo>
                <a:lnTo>
                  <a:pt x="106111" y="1137"/>
                </a:lnTo>
                <a:lnTo>
                  <a:pt x="173736" y="0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38771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0" y="0"/>
                </a:moveTo>
                <a:lnTo>
                  <a:pt x="67651" y="1137"/>
                </a:lnTo>
                <a:lnTo>
                  <a:pt x="122872" y="4238"/>
                </a:lnTo>
                <a:lnTo>
                  <a:pt x="160091" y="8840"/>
                </a:lnTo>
                <a:lnTo>
                  <a:pt x="173735" y="14478"/>
                </a:lnTo>
                <a:lnTo>
                  <a:pt x="173735" y="3606546"/>
                </a:lnTo>
                <a:lnTo>
                  <a:pt x="160091" y="3612183"/>
                </a:lnTo>
                <a:lnTo>
                  <a:pt x="122872" y="3616785"/>
                </a:lnTo>
                <a:lnTo>
                  <a:pt x="67651" y="3619886"/>
                </a:lnTo>
                <a:lnTo>
                  <a:pt x="0" y="3621024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493889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25127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7666" y="2461640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𝑄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12948" y="2381250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-20061" dirty="0">
                <a:latin typeface="Cambria Math"/>
                <a:cs typeface="Cambria Math"/>
              </a:rPr>
              <a:t>𝐾</a:t>
            </a:r>
            <a:r>
              <a:rPr sz="1300" spc="65" dirty="0">
                <a:latin typeface="Cambria Math"/>
                <a:cs typeface="Cambria Math"/>
              </a:rPr>
              <a:t>𝑇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70905" y="1913001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 Math"/>
                <a:cs typeface="Cambria Math"/>
              </a:rPr>
              <a:t>𝑄𝐾</a:t>
            </a:r>
            <a:r>
              <a:rPr sz="1950" spc="82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15857" y="2461640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135361" y="2457450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𝑡𝑖𝑜𝑛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818118" y="5853125"/>
            <a:ext cx="800100" cy="212090"/>
          </a:xfrm>
          <a:custGeom>
            <a:avLst/>
            <a:gdLst/>
            <a:ahLst/>
            <a:cxnLst/>
            <a:rect l="l" t="t" r="r" b="b"/>
            <a:pathLst>
              <a:path w="800100" h="212089">
                <a:moveTo>
                  <a:pt x="732408" y="0"/>
                </a:moveTo>
                <a:lnTo>
                  <a:pt x="729360" y="8597"/>
                </a:lnTo>
                <a:lnTo>
                  <a:pt x="741628" y="13915"/>
                </a:lnTo>
                <a:lnTo>
                  <a:pt x="752157" y="21277"/>
                </a:lnTo>
                <a:lnTo>
                  <a:pt x="773596" y="55406"/>
                </a:lnTo>
                <a:lnTo>
                  <a:pt x="780668" y="104813"/>
                </a:lnTo>
                <a:lnTo>
                  <a:pt x="779883" y="123484"/>
                </a:lnTo>
                <a:lnTo>
                  <a:pt x="768096" y="169214"/>
                </a:lnTo>
                <a:lnTo>
                  <a:pt x="741789" y="197805"/>
                </a:lnTo>
                <a:lnTo>
                  <a:pt x="729741" y="203149"/>
                </a:lnTo>
                <a:lnTo>
                  <a:pt x="732408" y="211747"/>
                </a:lnTo>
                <a:lnTo>
                  <a:pt x="772824" y="187703"/>
                </a:lnTo>
                <a:lnTo>
                  <a:pt x="795591" y="143335"/>
                </a:lnTo>
                <a:lnTo>
                  <a:pt x="799973" y="105930"/>
                </a:lnTo>
                <a:lnTo>
                  <a:pt x="798877" y="86513"/>
                </a:lnTo>
                <a:lnTo>
                  <a:pt x="782447" y="37109"/>
                </a:lnTo>
                <a:lnTo>
                  <a:pt x="747746" y="5541"/>
                </a:lnTo>
                <a:lnTo>
                  <a:pt x="732408" y="0"/>
                </a:lnTo>
                <a:close/>
              </a:path>
              <a:path w="800100" h="212089">
                <a:moveTo>
                  <a:pt x="67563" y="0"/>
                </a:moveTo>
                <a:lnTo>
                  <a:pt x="27112" y="24095"/>
                </a:lnTo>
                <a:lnTo>
                  <a:pt x="4365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35" y="206205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30" y="197805"/>
                </a:lnTo>
                <a:lnTo>
                  <a:pt x="47720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291" y="13915"/>
                </a:lnTo>
                <a:lnTo>
                  <a:pt x="70484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794117" y="5783376"/>
            <a:ext cx="175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spc="5" dirty="0">
                <a:latin typeface="Cambria Math"/>
                <a:cs typeface="Cambria Math"/>
              </a:rPr>
              <a:t>𝑡</a:t>
            </a:r>
            <a:r>
              <a:rPr sz="1800" dirty="0">
                <a:latin typeface="Cambria Math"/>
                <a:cs typeface="Cambria Math"/>
              </a:rPr>
              <a:t>𝑖𝑜𝑛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𝑄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𝐾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688830" y="5783376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softmax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771124" y="5620499"/>
            <a:ext cx="693420" cy="675640"/>
          </a:xfrm>
          <a:custGeom>
            <a:avLst/>
            <a:gdLst/>
            <a:ahLst/>
            <a:cxnLst/>
            <a:rect l="l" t="t" r="r" b="b"/>
            <a:pathLst>
              <a:path w="693420" h="675639">
                <a:moveTo>
                  <a:pt x="114173" y="7924"/>
                </a:moveTo>
                <a:lnTo>
                  <a:pt x="62166" y="58623"/>
                </a:lnTo>
                <a:lnTo>
                  <a:pt x="43865" y="94830"/>
                </a:lnTo>
                <a:lnTo>
                  <a:pt x="28321" y="135610"/>
                </a:lnTo>
                <a:lnTo>
                  <a:pt x="15963" y="180543"/>
                </a:lnTo>
                <a:lnTo>
                  <a:pt x="7112" y="229133"/>
                </a:lnTo>
                <a:lnTo>
                  <a:pt x="1778" y="281393"/>
                </a:lnTo>
                <a:lnTo>
                  <a:pt x="0" y="337312"/>
                </a:lnTo>
                <a:lnTo>
                  <a:pt x="1778" y="393636"/>
                </a:lnTo>
                <a:lnTo>
                  <a:pt x="7112" y="446176"/>
                </a:lnTo>
                <a:lnTo>
                  <a:pt x="15963" y="494931"/>
                </a:lnTo>
                <a:lnTo>
                  <a:pt x="28321" y="539902"/>
                </a:lnTo>
                <a:lnTo>
                  <a:pt x="43865" y="580707"/>
                </a:lnTo>
                <a:lnTo>
                  <a:pt x="62166" y="616902"/>
                </a:lnTo>
                <a:lnTo>
                  <a:pt x="107061" y="675525"/>
                </a:lnTo>
                <a:lnTo>
                  <a:pt x="114173" y="667600"/>
                </a:lnTo>
                <a:lnTo>
                  <a:pt x="92976" y="640156"/>
                </a:lnTo>
                <a:lnTo>
                  <a:pt x="74549" y="608368"/>
                </a:lnTo>
                <a:lnTo>
                  <a:pt x="58877" y="572236"/>
                </a:lnTo>
                <a:lnTo>
                  <a:pt x="45974" y="531761"/>
                </a:lnTo>
                <a:lnTo>
                  <a:pt x="35814" y="487641"/>
                </a:lnTo>
                <a:lnTo>
                  <a:pt x="28600" y="440575"/>
                </a:lnTo>
                <a:lnTo>
                  <a:pt x="24282" y="390537"/>
                </a:lnTo>
                <a:lnTo>
                  <a:pt x="22860" y="337312"/>
                </a:lnTo>
                <a:lnTo>
                  <a:pt x="24282" y="284797"/>
                </a:lnTo>
                <a:lnTo>
                  <a:pt x="28600" y="234924"/>
                </a:lnTo>
                <a:lnTo>
                  <a:pt x="35814" y="187934"/>
                </a:lnTo>
                <a:lnTo>
                  <a:pt x="45974" y="143814"/>
                </a:lnTo>
                <a:lnTo>
                  <a:pt x="58877" y="103327"/>
                </a:lnTo>
                <a:lnTo>
                  <a:pt x="74549" y="67183"/>
                </a:lnTo>
                <a:lnTo>
                  <a:pt x="92976" y="35382"/>
                </a:lnTo>
                <a:lnTo>
                  <a:pt x="114173" y="7924"/>
                </a:lnTo>
                <a:close/>
              </a:path>
              <a:path w="693420" h="675639">
                <a:moveTo>
                  <a:pt x="572008" y="329907"/>
                </a:moveTo>
                <a:lnTo>
                  <a:pt x="120904" y="329907"/>
                </a:lnTo>
                <a:lnTo>
                  <a:pt x="120904" y="345147"/>
                </a:lnTo>
                <a:lnTo>
                  <a:pt x="572008" y="345147"/>
                </a:lnTo>
                <a:lnTo>
                  <a:pt x="572008" y="329907"/>
                </a:lnTo>
                <a:close/>
              </a:path>
              <a:path w="693420" h="675639">
                <a:moveTo>
                  <a:pt x="693420" y="337312"/>
                </a:moveTo>
                <a:lnTo>
                  <a:pt x="691654" y="281393"/>
                </a:lnTo>
                <a:lnTo>
                  <a:pt x="686346" y="229133"/>
                </a:lnTo>
                <a:lnTo>
                  <a:pt x="677506" y="180543"/>
                </a:lnTo>
                <a:lnTo>
                  <a:pt x="665099" y="135610"/>
                </a:lnTo>
                <a:lnTo>
                  <a:pt x="649592" y="94830"/>
                </a:lnTo>
                <a:lnTo>
                  <a:pt x="631291" y="58623"/>
                </a:lnTo>
                <a:lnTo>
                  <a:pt x="586359" y="0"/>
                </a:lnTo>
                <a:lnTo>
                  <a:pt x="579247" y="7924"/>
                </a:lnTo>
                <a:lnTo>
                  <a:pt x="600430" y="35382"/>
                </a:lnTo>
                <a:lnTo>
                  <a:pt x="618883" y="67183"/>
                </a:lnTo>
                <a:lnTo>
                  <a:pt x="634580" y="103327"/>
                </a:lnTo>
                <a:lnTo>
                  <a:pt x="647573" y="143814"/>
                </a:lnTo>
                <a:lnTo>
                  <a:pt x="657656" y="187934"/>
                </a:lnTo>
                <a:lnTo>
                  <a:pt x="664883" y="234924"/>
                </a:lnTo>
                <a:lnTo>
                  <a:pt x="669226" y="284797"/>
                </a:lnTo>
                <a:lnTo>
                  <a:pt x="670687" y="337540"/>
                </a:lnTo>
                <a:lnTo>
                  <a:pt x="669226" y="390537"/>
                </a:lnTo>
                <a:lnTo>
                  <a:pt x="664883" y="440575"/>
                </a:lnTo>
                <a:lnTo>
                  <a:pt x="657656" y="487641"/>
                </a:lnTo>
                <a:lnTo>
                  <a:pt x="647573" y="531761"/>
                </a:lnTo>
                <a:lnTo>
                  <a:pt x="634580" y="572236"/>
                </a:lnTo>
                <a:lnTo>
                  <a:pt x="618883" y="608368"/>
                </a:lnTo>
                <a:lnTo>
                  <a:pt x="579247" y="667600"/>
                </a:lnTo>
                <a:lnTo>
                  <a:pt x="586359" y="675525"/>
                </a:lnTo>
                <a:lnTo>
                  <a:pt x="631291" y="616902"/>
                </a:lnTo>
                <a:lnTo>
                  <a:pt x="649592" y="580707"/>
                </a:lnTo>
                <a:lnTo>
                  <a:pt x="665099" y="539902"/>
                </a:lnTo>
                <a:lnTo>
                  <a:pt x="677506" y="494931"/>
                </a:lnTo>
                <a:lnTo>
                  <a:pt x="686346" y="446176"/>
                </a:lnTo>
                <a:lnTo>
                  <a:pt x="691654" y="393636"/>
                </a:lnTo>
                <a:lnTo>
                  <a:pt x="693420" y="3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855452" y="5609640"/>
            <a:ext cx="51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𝑄𝐾</a:t>
            </a:r>
            <a:r>
              <a:rPr sz="1950" spc="89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912602" y="6008319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766" y="0"/>
                </a:moveTo>
                <a:lnTo>
                  <a:pt x="165353" y="0"/>
                </a:lnTo>
                <a:lnTo>
                  <a:pt x="165353" y="749"/>
                </a:lnTo>
                <a:lnTo>
                  <a:pt x="143001" y="749"/>
                </a:lnTo>
                <a:lnTo>
                  <a:pt x="75311" y="254685"/>
                </a:lnTo>
                <a:lnTo>
                  <a:pt x="36702" y="168516"/>
                </a:lnTo>
                <a:lnTo>
                  <a:pt x="0" y="185254"/>
                </a:lnTo>
                <a:lnTo>
                  <a:pt x="3555" y="193636"/>
                </a:lnTo>
                <a:lnTo>
                  <a:pt x="22351" y="185254"/>
                </a:lnTo>
                <a:lnTo>
                  <a:pt x="68579" y="284606"/>
                </a:lnTo>
                <a:lnTo>
                  <a:pt x="79375" y="284606"/>
                </a:lnTo>
                <a:lnTo>
                  <a:pt x="152019" y="15595"/>
                </a:lnTo>
                <a:lnTo>
                  <a:pt x="174244" y="15595"/>
                </a:lnTo>
                <a:lnTo>
                  <a:pt x="174244" y="15240"/>
                </a:lnTo>
                <a:lnTo>
                  <a:pt x="413766" y="15240"/>
                </a:lnTo>
                <a:lnTo>
                  <a:pt x="413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041380" y="5981496"/>
            <a:ext cx="310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 Math"/>
                <a:cs typeface="Cambria Math"/>
              </a:rPr>
              <a:t>𝑑</a:t>
            </a:r>
            <a:r>
              <a:rPr sz="1950" spc="60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508740" y="5783376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2101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81629" y="5163058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(40</a:t>
            </a:r>
            <a:r>
              <a:rPr sz="1000" spc="-5" dirty="0">
                <a:latin typeface="Tahoma"/>
                <a:cs typeface="Tahoma"/>
              </a:rPr>
              <a:t>9</a:t>
            </a:r>
            <a:r>
              <a:rPr sz="1000" spc="-15" dirty="0">
                <a:latin typeface="Tahoma"/>
                <a:cs typeface="Tahoma"/>
              </a:rPr>
              <a:t>6</a:t>
            </a:r>
            <a:r>
              <a:rPr sz="1000" spc="-5" dirty="0">
                <a:latin typeface="Tahoma"/>
                <a:cs typeface="Tahoma"/>
              </a:rPr>
              <a:t>,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3)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76061" y="6036970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3)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35136" y="5165216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(3,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374630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9519" y="5922670"/>
            <a:ext cx="11112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0000"/>
                </a:solidFill>
                <a:latin typeface="Tahoma"/>
                <a:cs typeface="Tahoma"/>
              </a:rPr>
              <a:t>Inference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2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0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8048370" y="2981960"/>
          <a:ext cx="1097280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TOK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79" y="1543855"/>
            <a:ext cx="2758299" cy="40613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7613" y="5931814"/>
            <a:ext cx="2841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ahoma"/>
                <a:cs typeface="Tahoma"/>
              </a:rPr>
              <a:t>Transformer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Tahoma"/>
                <a:cs typeface="Tahoma"/>
              </a:rPr>
              <a:t>(“Attention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is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all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you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need”)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9890" y="5989726"/>
            <a:ext cx="78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latin typeface="Tahoma"/>
                <a:cs typeface="Tahoma"/>
              </a:rPr>
              <a:t>M</a:t>
            </a:r>
            <a:r>
              <a:rPr sz="1800" b="1" spc="15" dirty="0">
                <a:latin typeface="Tahoma"/>
                <a:cs typeface="Tahoma"/>
              </a:rPr>
              <a:t>i</a:t>
            </a:r>
            <a:r>
              <a:rPr sz="1800" b="1" spc="-85" dirty="0">
                <a:latin typeface="Tahoma"/>
                <a:cs typeface="Tahoma"/>
              </a:rPr>
              <a:t>st</a:t>
            </a:r>
            <a:r>
              <a:rPr sz="1800" b="1" spc="-100" dirty="0">
                <a:latin typeface="Tahoma"/>
                <a:cs typeface="Tahoma"/>
              </a:rPr>
              <a:t>r</a:t>
            </a:r>
            <a:r>
              <a:rPr sz="1800" b="1" spc="-35" dirty="0">
                <a:latin typeface="Tahoma"/>
                <a:cs typeface="Tahoma"/>
              </a:rPr>
              <a:t>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4888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980" dirty="0">
                <a:latin typeface="Microsoft Sans Serif"/>
                <a:cs typeface="Microsoft Sans Serif"/>
              </a:rPr>
              <a:t>T</a:t>
            </a:r>
            <a:r>
              <a:rPr b="0" spc="-55" dirty="0">
                <a:latin typeface="Microsoft Sans Serif"/>
                <a:cs typeface="Microsoft Sans Serif"/>
              </a:rPr>
              <a:t>r</a:t>
            </a:r>
            <a:r>
              <a:rPr b="0" spc="-295" dirty="0">
                <a:latin typeface="Microsoft Sans Serif"/>
                <a:cs typeface="Microsoft Sans Serif"/>
              </a:rPr>
              <a:t>ans</a:t>
            </a:r>
            <a:r>
              <a:rPr b="0" spc="-250" dirty="0">
                <a:latin typeface="Microsoft Sans Serif"/>
                <a:cs typeface="Microsoft Sans Serif"/>
              </a:rPr>
              <a:t>f</a:t>
            </a:r>
            <a:r>
              <a:rPr b="0" spc="-155" dirty="0">
                <a:latin typeface="Microsoft Sans Serif"/>
                <a:cs typeface="Microsoft Sans Serif"/>
              </a:rPr>
              <a:t>o</a:t>
            </a:r>
            <a:r>
              <a:rPr b="0" spc="-20" dirty="0">
                <a:latin typeface="Microsoft Sans Serif"/>
                <a:cs typeface="Microsoft Sans Serif"/>
              </a:rPr>
              <a:t>r</a:t>
            </a:r>
            <a:r>
              <a:rPr b="0" spc="-325" dirty="0">
                <a:latin typeface="Microsoft Sans Serif"/>
                <a:cs typeface="Microsoft Sans Serif"/>
              </a:rPr>
              <a:t>mer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505" dirty="0">
                <a:latin typeface="Microsoft Sans Serif"/>
                <a:cs typeface="Microsoft Sans Serif"/>
              </a:rPr>
              <a:t>vs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305" dirty="0">
                <a:latin typeface="Microsoft Sans Serif"/>
                <a:cs typeface="Microsoft Sans Serif"/>
              </a:rPr>
              <a:t>Mis</a:t>
            </a:r>
            <a:r>
              <a:rPr b="0" spc="-185" dirty="0">
                <a:latin typeface="Microsoft Sans Serif"/>
                <a:cs typeface="Microsoft Sans Serif"/>
              </a:rPr>
              <a:t>t</a:t>
            </a:r>
            <a:r>
              <a:rPr b="0" spc="-55" dirty="0">
                <a:latin typeface="Microsoft Sans Serif"/>
                <a:cs typeface="Microsoft Sans Serif"/>
              </a:rPr>
              <a:t>r</a:t>
            </a:r>
            <a:r>
              <a:rPr b="0" spc="-30" dirty="0">
                <a:latin typeface="Microsoft Sans Serif"/>
                <a:cs typeface="Microsoft Sans Serif"/>
              </a:rPr>
              <a:t>al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851650" y="1944370"/>
            <a:ext cx="3172460" cy="3292475"/>
            <a:chOff x="6851650" y="1944370"/>
            <a:chExt cx="3172460" cy="3292475"/>
          </a:xfrm>
        </p:grpSpPr>
        <p:sp>
          <p:nvSpPr>
            <p:cNvPr id="7" name="object 7"/>
            <p:cNvSpPr/>
            <p:nvPr/>
          </p:nvSpPr>
          <p:spPr>
            <a:xfrm>
              <a:off x="6858000" y="1950720"/>
              <a:ext cx="3159760" cy="3279775"/>
            </a:xfrm>
            <a:custGeom>
              <a:avLst/>
              <a:gdLst/>
              <a:ahLst/>
              <a:cxnLst/>
              <a:rect l="l" t="t" r="r" b="b"/>
              <a:pathLst>
                <a:path w="3159759" h="3279775">
                  <a:moveTo>
                    <a:pt x="3159252" y="0"/>
                  </a:moveTo>
                  <a:lnTo>
                    <a:pt x="0" y="0"/>
                  </a:lnTo>
                  <a:lnTo>
                    <a:pt x="0" y="3279648"/>
                  </a:lnTo>
                  <a:lnTo>
                    <a:pt x="3159252" y="3279648"/>
                  </a:lnTo>
                  <a:lnTo>
                    <a:pt x="3159252" y="0"/>
                  </a:lnTo>
                  <a:close/>
                </a:path>
              </a:pathLst>
            </a:custGeom>
            <a:solidFill>
              <a:srgbClr val="F3F3F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8000" y="1950720"/>
              <a:ext cx="3159760" cy="3279775"/>
            </a:xfrm>
            <a:custGeom>
              <a:avLst/>
              <a:gdLst/>
              <a:ahLst/>
              <a:cxnLst/>
              <a:rect l="l" t="t" r="r" b="b"/>
              <a:pathLst>
                <a:path w="3159759" h="3279775">
                  <a:moveTo>
                    <a:pt x="0" y="3279648"/>
                  </a:moveTo>
                  <a:lnTo>
                    <a:pt x="3159252" y="3279648"/>
                  </a:lnTo>
                  <a:lnTo>
                    <a:pt x="3159252" y="0"/>
                  </a:lnTo>
                  <a:lnTo>
                    <a:pt x="0" y="0"/>
                  </a:lnTo>
                  <a:lnTo>
                    <a:pt x="0" y="3279648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10498" y="5743143"/>
            <a:ext cx="267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95" dirty="0">
                <a:latin typeface="Tahoma"/>
                <a:cs typeface="Tahoma"/>
              </a:rPr>
              <a:t>I</a:t>
            </a:r>
            <a:r>
              <a:rPr sz="800" spc="40" dirty="0">
                <a:latin typeface="Tahoma"/>
                <a:cs typeface="Tahoma"/>
              </a:rPr>
              <a:t>n</a:t>
            </a:r>
            <a:r>
              <a:rPr sz="800" spc="45" dirty="0">
                <a:latin typeface="Tahoma"/>
                <a:cs typeface="Tahoma"/>
              </a:rPr>
              <a:t>p</a:t>
            </a:r>
            <a:r>
              <a:rPr sz="800" dirty="0">
                <a:latin typeface="Tahoma"/>
                <a:cs typeface="Tahoma"/>
              </a:rPr>
              <a:t>ut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16240" y="5311140"/>
            <a:ext cx="868680" cy="264160"/>
          </a:xfrm>
          <a:prstGeom prst="rect">
            <a:avLst/>
          </a:prstGeom>
          <a:solidFill>
            <a:srgbClr val="FBDFE0"/>
          </a:solidFill>
          <a:ln w="12700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535"/>
              </a:spcBef>
            </a:pPr>
            <a:r>
              <a:rPr sz="800" spc="40" dirty="0">
                <a:latin typeface="Tahoma"/>
                <a:cs typeface="Tahoma"/>
              </a:rPr>
              <a:t>Embeddings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09890" y="4708905"/>
            <a:ext cx="881380" cy="274955"/>
            <a:chOff x="8009890" y="4708905"/>
            <a:chExt cx="881380" cy="274955"/>
          </a:xfrm>
        </p:grpSpPr>
        <p:sp>
          <p:nvSpPr>
            <p:cNvPr id="12" name="object 12"/>
            <p:cNvSpPr/>
            <p:nvPr/>
          </p:nvSpPr>
          <p:spPr>
            <a:xfrm>
              <a:off x="8016240" y="4715255"/>
              <a:ext cx="868680" cy="262255"/>
            </a:xfrm>
            <a:custGeom>
              <a:avLst/>
              <a:gdLst/>
              <a:ahLst/>
              <a:cxnLst/>
              <a:rect l="l" t="t" r="r" b="b"/>
              <a:pathLst>
                <a:path w="868679" h="262254">
                  <a:moveTo>
                    <a:pt x="868679" y="0"/>
                  </a:moveTo>
                  <a:lnTo>
                    <a:pt x="0" y="0"/>
                  </a:lnTo>
                  <a:lnTo>
                    <a:pt x="0" y="262128"/>
                  </a:lnTo>
                  <a:lnTo>
                    <a:pt x="868679" y="262128"/>
                  </a:lnTo>
                  <a:lnTo>
                    <a:pt x="868679" y="0"/>
                  </a:lnTo>
                  <a:close/>
                </a:path>
              </a:pathLst>
            </a:custGeom>
            <a:solidFill>
              <a:srgbClr val="F1F4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16240" y="4715255"/>
              <a:ext cx="868680" cy="262255"/>
            </a:xfrm>
            <a:custGeom>
              <a:avLst/>
              <a:gdLst/>
              <a:ahLst/>
              <a:cxnLst/>
              <a:rect l="l" t="t" r="r" b="b"/>
              <a:pathLst>
                <a:path w="868679" h="262254">
                  <a:moveTo>
                    <a:pt x="0" y="262128"/>
                  </a:moveTo>
                  <a:lnTo>
                    <a:pt x="868679" y="262128"/>
                  </a:lnTo>
                  <a:lnTo>
                    <a:pt x="868679" y="0"/>
                  </a:lnTo>
                  <a:lnTo>
                    <a:pt x="0" y="0"/>
                  </a:lnTo>
                  <a:lnTo>
                    <a:pt x="0" y="2621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16240" y="4768977"/>
            <a:ext cx="8623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Tahoma"/>
                <a:cs typeface="Tahoma"/>
              </a:rPr>
              <a:t>R</a:t>
            </a:r>
            <a:r>
              <a:rPr sz="800" spc="35" dirty="0">
                <a:latin typeface="Tahoma"/>
                <a:cs typeface="Tahoma"/>
              </a:rPr>
              <a:t>M</a:t>
            </a:r>
            <a:r>
              <a:rPr sz="800" spc="5" dirty="0">
                <a:latin typeface="Tahoma"/>
                <a:cs typeface="Tahoma"/>
              </a:rPr>
              <a:t>S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Nor</a:t>
            </a:r>
            <a:r>
              <a:rPr sz="800" spc="35" dirty="0">
                <a:latin typeface="Tahoma"/>
                <a:cs typeface="Tahoma"/>
              </a:rPr>
              <a:t>m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56450" y="3735070"/>
            <a:ext cx="2590165" cy="401320"/>
            <a:chOff x="7156450" y="3735070"/>
            <a:chExt cx="2590165" cy="401320"/>
          </a:xfrm>
        </p:grpSpPr>
        <p:sp>
          <p:nvSpPr>
            <p:cNvPr id="16" name="object 16"/>
            <p:cNvSpPr/>
            <p:nvPr/>
          </p:nvSpPr>
          <p:spPr>
            <a:xfrm>
              <a:off x="7162800" y="3741420"/>
              <a:ext cx="2577465" cy="388620"/>
            </a:xfrm>
            <a:custGeom>
              <a:avLst/>
              <a:gdLst/>
              <a:ahLst/>
              <a:cxnLst/>
              <a:rect l="l" t="t" r="r" b="b"/>
              <a:pathLst>
                <a:path w="2577465" h="388620">
                  <a:moveTo>
                    <a:pt x="2577083" y="0"/>
                  </a:moveTo>
                  <a:lnTo>
                    <a:pt x="0" y="0"/>
                  </a:lnTo>
                  <a:lnTo>
                    <a:pt x="0" y="388619"/>
                  </a:lnTo>
                  <a:lnTo>
                    <a:pt x="2577083" y="388619"/>
                  </a:lnTo>
                  <a:lnTo>
                    <a:pt x="2577083" y="0"/>
                  </a:lnTo>
                  <a:close/>
                </a:path>
              </a:pathLst>
            </a:custGeom>
            <a:solidFill>
              <a:srgbClr val="FFE1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62800" y="3741420"/>
              <a:ext cx="2577465" cy="388620"/>
            </a:xfrm>
            <a:custGeom>
              <a:avLst/>
              <a:gdLst/>
              <a:ahLst/>
              <a:cxnLst/>
              <a:rect l="l" t="t" r="r" b="b"/>
              <a:pathLst>
                <a:path w="2577465" h="388620">
                  <a:moveTo>
                    <a:pt x="0" y="388619"/>
                  </a:moveTo>
                  <a:lnTo>
                    <a:pt x="2577083" y="388619"/>
                  </a:lnTo>
                  <a:lnTo>
                    <a:pt x="2577083" y="0"/>
                  </a:lnTo>
                  <a:lnTo>
                    <a:pt x="0" y="0"/>
                  </a:lnTo>
                  <a:lnTo>
                    <a:pt x="0" y="3886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62800" y="3736594"/>
            <a:ext cx="2571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Tahoma"/>
                <a:cs typeface="Tahoma"/>
              </a:rPr>
              <a:t>S</a:t>
            </a:r>
            <a:r>
              <a:rPr sz="800" spc="30" dirty="0">
                <a:latin typeface="Tahoma"/>
                <a:cs typeface="Tahoma"/>
              </a:rPr>
              <a:t>e</a:t>
            </a:r>
            <a:r>
              <a:rPr sz="800" dirty="0">
                <a:latin typeface="Tahoma"/>
                <a:cs typeface="Tahoma"/>
              </a:rPr>
              <a:t>l</a:t>
            </a:r>
            <a:r>
              <a:rPr sz="800" spc="5" dirty="0">
                <a:latin typeface="Tahoma"/>
                <a:cs typeface="Tahoma"/>
              </a:rPr>
              <a:t>f</a:t>
            </a:r>
            <a:r>
              <a:rPr sz="800" spc="-45" dirty="0">
                <a:latin typeface="Tahoma"/>
                <a:cs typeface="Tahoma"/>
              </a:rPr>
              <a:t>-</a:t>
            </a:r>
            <a:r>
              <a:rPr sz="800" spc="10" dirty="0">
                <a:latin typeface="Tahoma"/>
                <a:cs typeface="Tahoma"/>
              </a:rPr>
              <a:t>Att</a:t>
            </a:r>
            <a:r>
              <a:rPr sz="800" spc="30" dirty="0">
                <a:latin typeface="Tahoma"/>
                <a:cs typeface="Tahoma"/>
              </a:rPr>
              <a:t>e</a:t>
            </a:r>
            <a:r>
              <a:rPr sz="800" spc="20" dirty="0">
                <a:latin typeface="Tahoma"/>
                <a:cs typeface="Tahoma"/>
              </a:rPr>
              <a:t>ntion</a:t>
            </a:r>
            <a:r>
              <a:rPr sz="800" spc="-85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w</a:t>
            </a:r>
            <a:r>
              <a:rPr sz="800" spc="5" dirty="0">
                <a:latin typeface="Tahoma"/>
                <a:cs typeface="Tahoma"/>
              </a:rPr>
              <a:t>i</a:t>
            </a:r>
            <a:r>
              <a:rPr sz="800" spc="-20" dirty="0">
                <a:latin typeface="Tahoma"/>
                <a:cs typeface="Tahoma"/>
              </a:rPr>
              <a:t>t</a:t>
            </a:r>
            <a:r>
              <a:rPr sz="800" spc="20" dirty="0">
                <a:latin typeface="Tahoma"/>
                <a:cs typeface="Tahoma"/>
              </a:rPr>
              <a:t>h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b="1" spc="-3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800" b="1" spc="-5" dirty="0">
                <a:solidFill>
                  <a:srgbClr val="FF0000"/>
                </a:solidFill>
                <a:latin typeface="Tahoma"/>
                <a:cs typeface="Tahoma"/>
              </a:rPr>
              <a:t>li</a:t>
            </a:r>
            <a:r>
              <a:rPr sz="800" b="1" dirty="0">
                <a:solidFill>
                  <a:srgbClr val="FF0000"/>
                </a:solidFill>
                <a:latin typeface="Tahoma"/>
                <a:cs typeface="Tahoma"/>
              </a:rPr>
              <a:t>din</a:t>
            </a:r>
            <a:r>
              <a:rPr sz="800" b="1" spc="5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8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800" b="1" dirty="0">
                <a:solidFill>
                  <a:srgbClr val="FF0000"/>
                </a:solidFill>
                <a:latin typeface="Tahoma"/>
                <a:cs typeface="Tahoma"/>
              </a:rPr>
              <a:t>Wind</a:t>
            </a:r>
            <a:r>
              <a:rPr sz="800" b="1" spc="-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800" b="1" spc="-15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8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800" b="1" dirty="0">
                <a:solidFill>
                  <a:srgbClr val="FF0000"/>
                </a:solidFill>
                <a:latin typeface="Tahoma"/>
                <a:cs typeface="Tahoma"/>
              </a:rPr>
              <a:t>At</a:t>
            </a:r>
            <a:r>
              <a:rPr sz="800" b="1" spc="-20" dirty="0">
                <a:solidFill>
                  <a:srgbClr val="FF0000"/>
                </a:solidFill>
                <a:latin typeface="Tahoma"/>
                <a:cs typeface="Tahoma"/>
              </a:rPr>
              <a:t>tention</a:t>
            </a:r>
            <a:endParaRPr sz="800">
              <a:latin typeface="Tahoma"/>
              <a:cs typeface="Tahoma"/>
            </a:endParaRPr>
          </a:p>
          <a:p>
            <a:pPr marL="117475" marR="102870" algn="ctr">
              <a:lnSpc>
                <a:spcPct val="100000"/>
              </a:lnSpc>
              <a:spcBef>
                <a:spcPts val="5"/>
              </a:spcBef>
            </a:pPr>
            <a:r>
              <a:rPr sz="800" spc="35" dirty="0">
                <a:latin typeface="Tahoma"/>
                <a:cs typeface="Tahoma"/>
              </a:rPr>
              <a:t>,Grouped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Query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Attention,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and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b="1" spc="-10" dirty="0">
                <a:solidFill>
                  <a:srgbClr val="FF0000"/>
                </a:solidFill>
                <a:latin typeface="Tahoma"/>
                <a:cs typeface="Tahoma"/>
              </a:rPr>
              <a:t>Rolling</a:t>
            </a:r>
            <a:r>
              <a:rPr sz="8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800" b="1" spc="-20" dirty="0">
                <a:solidFill>
                  <a:srgbClr val="FF0000"/>
                </a:solidFill>
                <a:latin typeface="Tahoma"/>
                <a:cs typeface="Tahoma"/>
              </a:rPr>
              <a:t>Buffer</a:t>
            </a:r>
            <a:r>
              <a:rPr sz="8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KV-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Cache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413242" y="4166361"/>
            <a:ext cx="1273175" cy="1146175"/>
            <a:chOff x="8413242" y="4166361"/>
            <a:chExt cx="1273175" cy="114617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5670" y="4166361"/>
              <a:ext cx="142239" cy="1270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413242" y="4348733"/>
              <a:ext cx="1273175" cy="963930"/>
            </a:xfrm>
            <a:custGeom>
              <a:avLst/>
              <a:gdLst/>
              <a:ahLst/>
              <a:cxnLst/>
              <a:rect l="l" t="t" r="r" b="b"/>
              <a:pathLst>
                <a:path w="1273175" h="963929">
                  <a:moveTo>
                    <a:pt x="76200" y="705612"/>
                  </a:moveTo>
                  <a:lnTo>
                    <a:pt x="69850" y="692912"/>
                  </a:lnTo>
                  <a:lnTo>
                    <a:pt x="38100" y="629412"/>
                  </a:lnTo>
                  <a:lnTo>
                    <a:pt x="0" y="705612"/>
                  </a:lnTo>
                  <a:lnTo>
                    <a:pt x="28575" y="705612"/>
                  </a:lnTo>
                  <a:lnTo>
                    <a:pt x="28575" y="963422"/>
                  </a:lnTo>
                  <a:lnTo>
                    <a:pt x="47625" y="963422"/>
                  </a:lnTo>
                  <a:lnTo>
                    <a:pt x="47625" y="705612"/>
                  </a:lnTo>
                  <a:lnTo>
                    <a:pt x="76200" y="705612"/>
                  </a:lnTo>
                  <a:close/>
                </a:path>
                <a:path w="1273175" h="963929">
                  <a:moveTo>
                    <a:pt x="1272794" y="76200"/>
                  </a:moveTo>
                  <a:lnTo>
                    <a:pt x="1266444" y="63500"/>
                  </a:lnTo>
                  <a:lnTo>
                    <a:pt x="1234694" y="0"/>
                  </a:lnTo>
                  <a:lnTo>
                    <a:pt x="1196594" y="76200"/>
                  </a:lnTo>
                  <a:lnTo>
                    <a:pt x="1225169" y="76200"/>
                  </a:lnTo>
                  <a:lnTo>
                    <a:pt x="1225169" y="174244"/>
                  </a:lnTo>
                  <a:lnTo>
                    <a:pt x="51092" y="174244"/>
                  </a:lnTo>
                  <a:lnTo>
                    <a:pt x="52857" y="76365"/>
                  </a:lnTo>
                  <a:lnTo>
                    <a:pt x="81407" y="76835"/>
                  </a:lnTo>
                  <a:lnTo>
                    <a:pt x="74968" y="63373"/>
                  </a:lnTo>
                  <a:lnTo>
                    <a:pt x="44704" y="0"/>
                  </a:lnTo>
                  <a:lnTo>
                    <a:pt x="5207" y="75565"/>
                  </a:lnTo>
                  <a:lnTo>
                    <a:pt x="33807" y="76047"/>
                  </a:lnTo>
                  <a:lnTo>
                    <a:pt x="32042" y="174244"/>
                  </a:lnTo>
                  <a:lnTo>
                    <a:pt x="28575" y="174244"/>
                  </a:lnTo>
                  <a:lnTo>
                    <a:pt x="28575" y="367411"/>
                  </a:lnTo>
                  <a:lnTo>
                    <a:pt x="28575" y="367665"/>
                  </a:lnTo>
                  <a:lnTo>
                    <a:pt x="41275" y="367665"/>
                  </a:lnTo>
                  <a:lnTo>
                    <a:pt x="47625" y="367792"/>
                  </a:lnTo>
                  <a:lnTo>
                    <a:pt x="47625" y="367665"/>
                  </a:lnTo>
                  <a:lnTo>
                    <a:pt x="50749" y="193294"/>
                  </a:lnTo>
                  <a:lnTo>
                    <a:pt x="1244219" y="193294"/>
                  </a:lnTo>
                  <a:lnTo>
                    <a:pt x="1244219" y="174244"/>
                  </a:lnTo>
                  <a:lnTo>
                    <a:pt x="1244219" y="76200"/>
                  </a:lnTo>
                  <a:lnTo>
                    <a:pt x="1272794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13242" y="5575553"/>
            <a:ext cx="76200" cy="13896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9583039" y="4136897"/>
            <a:ext cx="1212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10" dirty="0">
                <a:latin typeface="Tahoma"/>
                <a:cs typeface="Tahoma"/>
              </a:rPr>
              <a:t>V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38238" y="4136897"/>
            <a:ext cx="12776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4590" algn="l"/>
              </a:tabLst>
            </a:pPr>
            <a:r>
              <a:rPr sz="1650" b="1" spc="142" baseline="2525" dirty="0">
                <a:latin typeface="Tahoma"/>
                <a:cs typeface="Tahoma"/>
              </a:rPr>
              <a:t>Q	</a:t>
            </a:r>
            <a:r>
              <a:rPr sz="1100" b="1" spc="15" dirty="0">
                <a:latin typeface="Tahoma"/>
                <a:cs typeface="Tahoma"/>
              </a:rPr>
              <a:t>K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22338" y="2938017"/>
            <a:ext cx="1869439" cy="2374900"/>
            <a:chOff x="7022338" y="2938017"/>
            <a:chExt cx="1869439" cy="2374900"/>
          </a:xfrm>
        </p:grpSpPr>
        <p:sp>
          <p:nvSpPr>
            <p:cNvPr id="26" name="object 26"/>
            <p:cNvSpPr/>
            <p:nvPr/>
          </p:nvSpPr>
          <p:spPr>
            <a:xfrm>
              <a:off x="7276338" y="4339589"/>
              <a:ext cx="1184275" cy="375920"/>
            </a:xfrm>
            <a:custGeom>
              <a:avLst/>
              <a:gdLst/>
              <a:ahLst/>
              <a:cxnLst/>
              <a:rect l="l" t="t" r="r" b="b"/>
              <a:pathLst>
                <a:path w="1184275" h="375920">
                  <a:moveTo>
                    <a:pt x="1164970" y="187833"/>
                  </a:moveTo>
                  <a:lnTo>
                    <a:pt x="1164970" y="375666"/>
                  </a:lnTo>
                  <a:lnTo>
                    <a:pt x="1184020" y="375666"/>
                  </a:lnTo>
                  <a:lnTo>
                    <a:pt x="1184020" y="197358"/>
                  </a:lnTo>
                  <a:lnTo>
                    <a:pt x="1174495" y="197358"/>
                  </a:lnTo>
                  <a:lnTo>
                    <a:pt x="1164970" y="187833"/>
                  </a:lnTo>
                  <a:close/>
                </a:path>
                <a:path w="1184275" h="375920">
                  <a:moveTo>
                    <a:pt x="47625" y="63500"/>
                  </a:moveTo>
                  <a:lnTo>
                    <a:pt x="28575" y="63500"/>
                  </a:lnTo>
                  <a:lnTo>
                    <a:pt x="28575" y="197358"/>
                  </a:lnTo>
                  <a:lnTo>
                    <a:pt x="1164970" y="197358"/>
                  </a:lnTo>
                  <a:lnTo>
                    <a:pt x="1164970" y="187833"/>
                  </a:lnTo>
                  <a:lnTo>
                    <a:pt x="47625" y="187833"/>
                  </a:lnTo>
                  <a:lnTo>
                    <a:pt x="38100" y="178308"/>
                  </a:lnTo>
                  <a:lnTo>
                    <a:pt x="47625" y="178308"/>
                  </a:lnTo>
                  <a:lnTo>
                    <a:pt x="47625" y="63500"/>
                  </a:lnTo>
                  <a:close/>
                </a:path>
                <a:path w="1184275" h="375920">
                  <a:moveTo>
                    <a:pt x="1184020" y="178308"/>
                  </a:moveTo>
                  <a:lnTo>
                    <a:pt x="47625" y="178308"/>
                  </a:lnTo>
                  <a:lnTo>
                    <a:pt x="47625" y="187833"/>
                  </a:lnTo>
                  <a:lnTo>
                    <a:pt x="1164970" y="187833"/>
                  </a:lnTo>
                  <a:lnTo>
                    <a:pt x="1174495" y="197358"/>
                  </a:lnTo>
                  <a:lnTo>
                    <a:pt x="1184020" y="197358"/>
                  </a:lnTo>
                  <a:lnTo>
                    <a:pt x="1184020" y="178308"/>
                  </a:lnTo>
                  <a:close/>
                </a:path>
                <a:path w="1184275" h="375920">
                  <a:moveTo>
                    <a:pt x="47625" y="178308"/>
                  </a:moveTo>
                  <a:lnTo>
                    <a:pt x="38100" y="178308"/>
                  </a:lnTo>
                  <a:lnTo>
                    <a:pt x="47625" y="187833"/>
                  </a:lnTo>
                  <a:lnTo>
                    <a:pt x="47625" y="178308"/>
                  </a:lnTo>
                  <a:close/>
                </a:path>
                <a:path w="1184275" h="375920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1184275" h="375920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5424" y="3418331"/>
              <a:ext cx="211835" cy="18592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3241" y="3605021"/>
              <a:ext cx="76200" cy="13779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022338" y="3473957"/>
              <a:ext cx="1439545" cy="1838960"/>
            </a:xfrm>
            <a:custGeom>
              <a:avLst/>
              <a:gdLst/>
              <a:ahLst/>
              <a:cxnLst/>
              <a:rect l="l" t="t" r="r" b="b"/>
              <a:pathLst>
                <a:path w="1439545" h="1838960">
                  <a:moveTo>
                    <a:pt x="1420367" y="1693164"/>
                  </a:moveTo>
                  <a:lnTo>
                    <a:pt x="1420367" y="1838832"/>
                  </a:lnTo>
                  <a:lnTo>
                    <a:pt x="1439417" y="1838832"/>
                  </a:lnTo>
                  <a:lnTo>
                    <a:pt x="1439417" y="1702689"/>
                  </a:lnTo>
                  <a:lnTo>
                    <a:pt x="1429892" y="1702689"/>
                  </a:lnTo>
                  <a:lnTo>
                    <a:pt x="1420367" y="1693164"/>
                  </a:lnTo>
                  <a:close/>
                </a:path>
                <a:path w="1439545" h="1838960">
                  <a:moveTo>
                    <a:pt x="1247647" y="28575"/>
                  </a:moveTo>
                  <a:lnTo>
                    <a:pt x="0" y="28575"/>
                  </a:lnTo>
                  <a:lnTo>
                    <a:pt x="0" y="1702689"/>
                  </a:lnTo>
                  <a:lnTo>
                    <a:pt x="1420367" y="1702689"/>
                  </a:lnTo>
                  <a:lnTo>
                    <a:pt x="1420367" y="1693164"/>
                  </a:lnTo>
                  <a:lnTo>
                    <a:pt x="19050" y="1693164"/>
                  </a:lnTo>
                  <a:lnTo>
                    <a:pt x="9525" y="1683639"/>
                  </a:lnTo>
                  <a:lnTo>
                    <a:pt x="19050" y="1683639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1247647" y="38100"/>
                  </a:lnTo>
                  <a:lnTo>
                    <a:pt x="1247647" y="28575"/>
                  </a:lnTo>
                  <a:close/>
                </a:path>
                <a:path w="1439545" h="1838960">
                  <a:moveTo>
                    <a:pt x="1439417" y="1683639"/>
                  </a:moveTo>
                  <a:lnTo>
                    <a:pt x="19050" y="1683639"/>
                  </a:lnTo>
                  <a:lnTo>
                    <a:pt x="19050" y="1693164"/>
                  </a:lnTo>
                  <a:lnTo>
                    <a:pt x="1420367" y="1693164"/>
                  </a:lnTo>
                  <a:lnTo>
                    <a:pt x="1429892" y="1702689"/>
                  </a:lnTo>
                  <a:lnTo>
                    <a:pt x="1439417" y="1702689"/>
                  </a:lnTo>
                  <a:lnTo>
                    <a:pt x="1439417" y="1683639"/>
                  </a:lnTo>
                  <a:close/>
                </a:path>
                <a:path w="1439545" h="1838960">
                  <a:moveTo>
                    <a:pt x="19050" y="1683639"/>
                  </a:moveTo>
                  <a:lnTo>
                    <a:pt x="9525" y="1683639"/>
                  </a:lnTo>
                  <a:lnTo>
                    <a:pt x="19050" y="1693164"/>
                  </a:lnTo>
                  <a:lnTo>
                    <a:pt x="19050" y="1683639"/>
                  </a:lnTo>
                  <a:close/>
                </a:path>
                <a:path w="1439545" h="1838960">
                  <a:moveTo>
                    <a:pt x="1247647" y="0"/>
                  </a:moveTo>
                  <a:lnTo>
                    <a:pt x="1247647" y="76200"/>
                  </a:lnTo>
                  <a:lnTo>
                    <a:pt x="1304797" y="47625"/>
                  </a:lnTo>
                  <a:lnTo>
                    <a:pt x="1260347" y="47625"/>
                  </a:lnTo>
                  <a:lnTo>
                    <a:pt x="1260347" y="28575"/>
                  </a:lnTo>
                  <a:lnTo>
                    <a:pt x="1304797" y="28575"/>
                  </a:lnTo>
                  <a:lnTo>
                    <a:pt x="1247647" y="0"/>
                  </a:lnTo>
                  <a:close/>
                </a:path>
                <a:path w="1439545" h="183896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1439545" h="1838960">
                  <a:moveTo>
                    <a:pt x="1247647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1247647" y="47625"/>
                  </a:lnTo>
                  <a:lnTo>
                    <a:pt x="1247647" y="38100"/>
                  </a:lnTo>
                  <a:close/>
                </a:path>
                <a:path w="1439545" h="1838960">
                  <a:moveTo>
                    <a:pt x="1304797" y="28575"/>
                  </a:moveTo>
                  <a:lnTo>
                    <a:pt x="1260347" y="28575"/>
                  </a:lnTo>
                  <a:lnTo>
                    <a:pt x="1260347" y="47625"/>
                  </a:lnTo>
                  <a:lnTo>
                    <a:pt x="1304797" y="47625"/>
                  </a:lnTo>
                  <a:lnTo>
                    <a:pt x="1323847" y="38100"/>
                  </a:lnTo>
                  <a:lnTo>
                    <a:pt x="1304797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16240" y="2944367"/>
              <a:ext cx="868680" cy="264160"/>
            </a:xfrm>
            <a:custGeom>
              <a:avLst/>
              <a:gdLst/>
              <a:ahLst/>
              <a:cxnLst/>
              <a:rect l="l" t="t" r="r" b="b"/>
              <a:pathLst>
                <a:path w="868679" h="264160">
                  <a:moveTo>
                    <a:pt x="868679" y="0"/>
                  </a:moveTo>
                  <a:lnTo>
                    <a:pt x="0" y="0"/>
                  </a:lnTo>
                  <a:lnTo>
                    <a:pt x="0" y="263651"/>
                  </a:lnTo>
                  <a:lnTo>
                    <a:pt x="868679" y="263651"/>
                  </a:lnTo>
                  <a:lnTo>
                    <a:pt x="868679" y="0"/>
                  </a:lnTo>
                  <a:close/>
                </a:path>
              </a:pathLst>
            </a:custGeom>
            <a:solidFill>
              <a:srgbClr val="F1F4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16240" y="2944367"/>
              <a:ext cx="868680" cy="264160"/>
            </a:xfrm>
            <a:custGeom>
              <a:avLst/>
              <a:gdLst/>
              <a:ahLst/>
              <a:cxnLst/>
              <a:rect l="l" t="t" r="r" b="b"/>
              <a:pathLst>
                <a:path w="868679" h="264160">
                  <a:moveTo>
                    <a:pt x="0" y="263651"/>
                  </a:moveTo>
                  <a:lnTo>
                    <a:pt x="868679" y="263651"/>
                  </a:lnTo>
                  <a:lnTo>
                    <a:pt x="868679" y="0"/>
                  </a:lnTo>
                  <a:lnTo>
                    <a:pt x="0" y="0"/>
                  </a:lnTo>
                  <a:lnTo>
                    <a:pt x="0" y="2636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10545" y="4164838"/>
            <a:ext cx="140715" cy="125475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0423652" y="4159377"/>
            <a:ext cx="992505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ahoma"/>
                <a:cs typeface="Tahoma"/>
              </a:rPr>
              <a:t>Rotary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800" spc="25" dirty="0">
                <a:latin typeface="Tahoma"/>
                <a:cs typeface="Tahoma"/>
              </a:rPr>
              <a:t>Pos</a:t>
            </a:r>
            <a:r>
              <a:rPr sz="800" spc="10" dirty="0">
                <a:latin typeface="Tahoma"/>
                <a:cs typeface="Tahoma"/>
              </a:rPr>
              <a:t>i</a:t>
            </a:r>
            <a:r>
              <a:rPr sz="800" spc="-20" dirty="0">
                <a:latin typeface="Tahoma"/>
                <a:cs typeface="Tahoma"/>
              </a:rPr>
              <a:t>t</a:t>
            </a:r>
            <a:r>
              <a:rPr sz="800" spc="25" dirty="0">
                <a:latin typeface="Tahoma"/>
                <a:cs typeface="Tahoma"/>
              </a:rPr>
              <a:t>ion</a:t>
            </a:r>
            <a:r>
              <a:rPr sz="800" spc="20" dirty="0">
                <a:latin typeface="Tahoma"/>
                <a:cs typeface="Tahoma"/>
              </a:rPr>
              <a:t>al</a:t>
            </a:r>
            <a:r>
              <a:rPr sz="800" spc="-9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Enc</a:t>
            </a:r>
            <a:r>
              <a:rPr sz="800" spc="45" dirty="0">
                <a:latin typeface="Tahoma"/>
                <a:cs typeface="Tahoma"/>
              </a:rPr>
              <a:t>odin</a:t>
            </a:r>
            <a:r>
              <a:rPr sz="800" spc="30" dirty="0">
                <a:latin typeface="Tahoma"/>
                <a:cs typeface="Tahoma"/>
              </a:rPr>
              <a:t>g</a:t>
            </a:r>
            <a:r>
              <a:rPr sz="800" dirty="0">
                <a:latin typeface="Tahoma"/>
                <a:cs typeface="Tahoma"/>
              </a:rPr>
              <a:t>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16240" y="2998470"/>
            <a:ext cx="8623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sz="800" spc="30" dirty="0">
                <a:latin typeface="Tahoma"/>
                <a:cs typeface="Tahoma"/>
              </a:rPr>
              <a:t>R</a:t>
            </a:r>
            <a:r>
              <a:rPr sz="800" spc="35" dirty="0">
                <a:latin typeface="Tahoma"/>
                <a:cs typeface="Tahoma"/>
              </a:rPr>
              <a:t>M</a:t>
            </a:r>
            <a:r>
              <a:rPr sz="800" spc="5" dirty="0">
                <a:latin typeface="Tahoma"/>
                <a:cs typeface="Tahoma"/>
              </a:rPr>
              <a:t>S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Nor</a:t>
            </a:r>
            <a:r>
              <a:rPr sz="800" spc="35" dirty="0">
                <a:latin typeface="Tahoma"/>
                <a:cs typeface="Tahoma"/>
              </a:rPr>
              <a:t>m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836154" y="2354326"/>
            <a:ext cx="1229360" cy="1065530"/>
            <a:chOff x="7836154" y="2354326"/>
            <a:chExt cx="1229360" cy="1065530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13242" y="3208782"/>
              <a:ext cx="76200" cy="21094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842504" y="2360676"/>
              <a:ext cx="1216660" cy="325120"/>
            </a:xfrm>
            <a:custGeom>
              <a:avLst/>
              <a:gdLst/>
              <a:ahLst/>
              <a:cxnLst/>
              <a:rect l="l" t="t" r="r" b="b"/>
              <a:pathLst>
                <a:path w="1216659" h="325119">
                  <a:moveTo>
                    <a:pt x="1216152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1216152" y="324612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C2E8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42504" y="2360676"/>
              <a:ext cx="1216660" cy="325120"/>
            </a:xfrm>
            <a:custGeom>
              <a:avLst/>
              <a:gdLst/>
              <a:ahLst/>
              <a:cxnLst/>
              <a:rect l="l" t="t" r="r" b="b"/>
              <a:pathLst>
                <a:path w="1216659" h="325119">
                  <a:moveTo>
                    <a:pt x="0" y="324612"/>
                  </a:moveTo>
                  <a:lnTo>
                    <a:pt x="1216152" y="324612"/>
                  </a:lnTo>
                  <a:lnTo>
                    <a:pt x="1216152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842504" y="2384298"/>
            <a:ext cx="121031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5"/>
              </a:spcBef>
            </a:pPr>
            <a:r>
              <a:rPr sz="800" spc="-75" dirty="0">
                <a:latin typeface="Tahoma"/>
                <a:cs typeface="Tahoma"/>
              </a:rPr>
              <a:t>(</a:t>
            </a:r>
            <a:r>
              <a:rPr sz="800" b="1" spc="25" dirty="0">
                <a:solidFill>
                  <a:srgbClr val="FF0000"/>
                </a:solidFill>
                <a:latin typeface="Tahoma"/>
                <a:cs typeface="Tahoma"/>
              </a:rPr>
              <a:t>Mo</a:t>
            </a:r>
            <a:r>
              <a:rPr sz="800" b="1" spc="-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800" spc="-70" dirty="0">
                <a:latin typeface="Tahoma"/>
                <a:cs typeface="Tahoma"/>
              </a:rPr>
              <a:t>)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Fee</a:t>
            </a:r>
            <a:r>
              <a:rPr sz="800" spc="70" dirty="0">
                <a:latin typeface="Tahoma"/>
                <a:cs typeface="Tahoma"/>
              </a:rPr>
              <a:t>d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F</a:t>
            </a:r>
            <a:r>
              <a:rPr sz="800" spc="15" dirty="0">
                <a:latin typeface="Tahoma"/>
                <a:cs typeface="Tahoma"/>
              </a:rPr>
              <a:t>orwa</a:t>
            </a:r>
            <a:r>
              <a:rPr sz="800" spc="35" dirty="0">
                <a:latin typeface="Tahoma"/>
                <a:cs typeface="Tahoma"/>
              </a:rPr>
              <a:t>rd</a:t>
            </a:r>
            <a:endParaRPr sz="800">
              <a:latin typeface="Tahoma"/>
              <a:cs typeface="Tahoma"/>
            </a:endParaRPr>
          </a:p>
          <a:p>
            <a:pPr marL="9525" algn="ctr">
              <a:lnSpc>
                <a:spcPct val="100000"/>
              </a:lnSpc>
            </a:pPr>
            <a:r>
              <a:rPr sz="800" b="1" spc="-55" dirty="0">
                <a:solidFill>
                  <a:srgbClr val="FF0000"/>
                </a:solidFill>
                <a:latin typeface="Tahoma"/>
                <a:cs typeface="Tahoma"/>
              </a:rPr>
              <a:t>SILU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401814" y="1812798"/>
            <a:ext cx="1156970" cy="2471420"/>
            <a:chOff x="7401814" y="1812798"/>
            <a:chExt cx="1156970" cy="2471420"/>
          </a:xfrm>
        </p:grpSpPr>
        <p:sp>
          <p:nvSpPr>
            <p:cNvPr id="41" name="object 41"/>
            <p:cNvSpPr/>
            <p:nvPr/>
          </p:nvSpPr>
          <p:spPr>
            <a:xfrm>
              <a:off x="8413242" y="2686050"/>
              <a:ext cx="76200" cy="260350"/>
            </a:xfrm>
            <a:custGeom>
              <a:avLst/>
              <a:gdLst/>
              <a:ahLst/>
              <a:cxnLst/>
              <a:rect l="l" t="t" r="r" b="b"/>
              <a:pathLst>
                <a:path w="76200" h="260350">
                  <a:moveTo>
                    <a:pt x="47625" y="63500"/>
                  </a:moveTo>
                  <a:lnTo>
                    <a:pt x="28575" y="63500"/>
                  </a:lnTo>
                  <a:lnTo>
                    <a:pt x="28575" y="260096"/>
                  </a:lnTo>
                  <a:lnTo>
                    <a:pt x="47625" y="260096"/>
                  </a:lnTo>
                  <a:lnTo>
                    <a:pt x="47625" y="63500"/>
                  </a:lnTo>
                  <a:close/>
                </a:path>
                <a:path w="76200" h="260350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0350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6948" y="1988820"/>
              <a:ext cx="211835" cy="18592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673467" y="2044446"/>
              <a:ext cx="788035" cy="1375410"/>
            </a:xfrm>
            <a:custGeom>
              <a:avLst/>
              <a:gdLst/>
              <a:ahLst/>
              <a:cxnLst/>
              <a:rect l="l" t="t" r="r" b="b"/>
              <a:pathLst>
                <a:path w="788034" h="1375410">
                  <a:moveTo>
                    <a:pt x="768857" y="1309369"/>
                  </a:moveTo>
                  <a:lnTo>
                    <a:pt x="768857" y="1374902"/>
                  </a:lnTo>
                  <a:lnTo>
                    <a:pt x="787907" y="1374902"/>
                  </a:lnTo>
                  <a:lnTo>
                    <a:pt x="787907" y="1318894"/>
                  </a:lnTo>
                  <a:lnTo>
                    <a:pt x="778382" y="1318894"/>
                  </a:lnTo>
                  <a:lnTo>
                    <a:pt x="768857" y="1309369"/>
                  </a:lnTo>
                  <a:close/>
                </a:path>
                <a:path w="788034" h="1375410">
                  <a:moveTo>
                    <a:pt x="598042" y="28575"/>
                  </a:moveTo>
                  <a:lnTo>
                    <a:pt x="0" y="28575"/>
                  </a:lnTo>
                  <a:lnTo>
                    <a:pt x="0" y="1318894"/>
                  </a:lnTo>
                  <a:lnTo>
                    <a:pt x="768857" y="1318894"/>
                  </a:lnTo>
                  <a:lnTo>
                    <a:pt x="768857" y="1309369"/>
                  </a:lnTo>
                  <a:lnTo>
                    <a:pt x="19050" y="1309369"/>
                  </a:lnTo>
                  <a:lnTo>
                    <a:pt x="9525" y="1299844"/>
                  </a:lnTo>
                  <a:lnTo>
                    <a:pt x="19050" y="1299844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598042" y="38100"/>
                  </a:lnTo>
                  <a:lnTo>
                    <a:pt x="598042" y="28575"/>
                  </a:lnTo>
                  <a:close/>
                </a:path>
                <a:path w="788034" h="1375410">
                  <a:moveTo>
                    <a:pt x="787907" y="1299844"/>
                  </a:moveTo>
                  <a:lnTo>
                    <a:pt x="19050" y="1299844"/>
                  </a:lnTo>
                  <a:lnTo>
                    <a:pt x="19050" y="1309369"/>
                  </a:lnTo>
                  <a:lnTo>
                    <a:pt x="768857" y="1309369"/>
                  </a:lnTo>
                  <a:lnTo>
                    <a:pt x="778382" y="1318894"/>
                  </a:lnTo>
                  <a:lnTo>
                    <a:pt x="787907" y="1318894"/>
                  </a:lnTo>
                  <a:lnTo>
                    <a:pt x="787907" y="1299844"/>
                  </a:lnTo>
                  <a:close/>
                </a:path>
                <a:path w="788034" h="1375410">
                  <a:moveTo>
                    <a:pt x="19050" y="1299844"/>
                  </a:moveTo>
                  <a:lnTo>
                    <a:pt x="9525" y="1299844"/>
                  </a:lnTo>
                  <a:lnTo>
                    <a:pt x="19050" y="1309369"/>
                  </a:lnTo>
                  <a:lnTo>
                    <a:pt x="19050" y="1299844"/>
                  </a:lnTo>
                  <a:close/>
                </a:path>
                <a:path w="788034" h="1375410">
                  <a:moveTo>
                    <a:pt x="598042" y="0"/>
                  </a:moveTo>
                  <a:lnTo>
                    <a:pt x="598042" y="76200"/>
                  </a:lnTo>
                  <a:lnTo>
                    <a:pt x="655192" y="47625"/>
                  </a:lnTo>
                  <a:lnTo>
                    <a:pt x="610742" y="47625"/>
                  </a:lnTo>
                  <a:lnTo>
                    <a:pt x="610742" y="28575"/>
                  </a:lnTo>
                  <a:lnTo>
                    <a:pt x="655192" y="28575"/>
                  </a:lnTo>
                  <a:lnTo>
                    <a:pt x="598042" y="0"/>
                  </a:lnTo>
                  <a:close/>
                </a:path>
                <a:path w="788034" h="137541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788034" h="1375410">
                  <a:moveTo>
                    <a:pt x="598042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598042" y="47625"/>
                  </a:lnTo>
                  <a:lnTo>
                    <a:pt x="598042" y="38100"/>
                  </a:lnTo>
                  <a:close/>
                </a:path>
                <a:path w="788034" h="1375410">
                  <a:moveTo>
                    <a:pt x="655192" y="28575"/>
                  </a:moveTo>
                  <a:lnTo>
                    <a:pt x="610742" y="28575"/>
                  </a:lnTo>
                  <a:lnTo>
                    <a:pt x="610742" y="47625"/>
                  </a:lnTo>
                  <a:lnTo>
                    <a:pt x="655192" y="47625"/>
                  </a:lnTo>
                  <a:lnTo>
                    <a:pt x="674242" y="38100"/>
                  </a:lnTo>
                  <a:lnTo>
                    <a:pt x="655192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14385" y="2175510"/>
              <a:ext cx="76200" cy="18719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14004" y="1812798"/>
              <a:ext cx="76200" cy="17716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01814" y="4157218"/>
              <a:ext cx="140715" cy="12700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8016240" y="1548383"/>
            <a:ext cx="868680" cy="264160"/>
          </a:xfrm>
          <a:prstGeom prst="rect">
            <a:avLst/>
          </a:prstGeom>
          <a:solidFill>
            <a:srgbClr val="F1F4C1"/>
          </a:solidFill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530"/>
              </a:spcBef>
            </a:pPr>
            <a:r>
              <a:rPr sz="800" spc="30" dirty="0">
                <a:latin typeface="Tahoma"/>
                <a:cs typeface="Tahoma"/>
              </a:rPr>
              <a:t>R</a:t>
            </a:r>
            <a:r>
              <a:rPr sz="800" spc="35" dirty="0">
                <a:latin typeface="Tahoma"/>
                <a:cs typeface="Tahoma"/>
              </a:rPr>
              <a:t>M</a:t>
            </a:r>
            <a:r>
              <a:rPr sz="800" spc="5" dirty="0">
                <a:latin typeface="Tahoma"/>
                <a:cs typeface="Tahoma"/>
              </a:rPr>
              <a:t>S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Nor</a:t>
            </a:r>
            <a:r>
              <a:rPr sz="800" spc="35" dirty="0">
                <a:latin typeface="Tahoma"/>
                <a:cs typeface="Tahoma"/>
              </a:rPr>
              <a:t>m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16240" y="1098803"/>
            <a:ext cx="868680" cy="262255"/>
          </a:xfrm>
          <a:prstGeom prst="rect">
            <a:avLst/>
          </a:prstGeom>
          <a:solidFill>
            <a:srgbClr val="DBDFEE"/>
          </a:solidFill>
          <a:ln w="127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20"/>
              </a:spcBef>
            </a:pPr>
            <a:r>
              <a:rPr sz="800" spc="15" dirty="0">
                <a:latin typeface="Tahoma"/>
                <a:cs typeface="Tahoma"/>
              </a:rPr>
              <a:t>Linear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16240" y="643127"/>
            <a:ext cx="868680" cy="264160"/>
          </a:xfrm>
          <a:prstGeom prst="rect">
            <a:avLst/>
          </a:prstGeom>
          <a:solidFill>
            <a:srgbClr val="CCE7CF"/>
          </a:solidFill>
          <a:ln w="12700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525"/>
              </a:spcBef>
            </a:pPr>
            <a:r>
              <a:rPr sz="800" spc="5" dirty="0">
                <a:latin typeface="Tahoma"/>
                <a:cs typeface="Tahoma"/>
              </a:rPr>
              <a:t>Softmax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13242" y="1361694"/>
            <a:ext cx="76200" cy="18795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13242" y="907541"/>
            <a:ext cx="76200" cy="191770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10097261" y="3220973"/>
            <a:ext cx="31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ahoma"/>
                <a:cs typeface="Tahoma"/>
              </a:rPr>
              <a:t>Nx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5862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80" dirty="0">
                <a:latin typeface="Microsoft Sans Serif"/>
                <a:cs typeface="Microsoft Sans Serif"/>
              </a:rPr>
              <a:t>Self-Attention</a:t>
            </a:r>
            <a:r>
              <a:rPr sz="4000" b="0" spc="20" dirty="0">
                <a:latin typeface="Microsoft Sans Serif"/>
                <a:cs typeface="Microsoft Sans Serif"/>
              </a:rPr>
              <a:t> </a:t>
            </a:r>
            <a:r>
              <a:rPr sz="4000" b="0" spc="-190" dirty="0">
                <a:latin typeface="Microsoft Sans Serif"/>
                <a:cs typeface="Microsoft Sans Serif"/>
              </a:rPr>
              <a:t>with</a:t>
            </a:r>
            <a:r>
              <a:rPr sz="4000" b="0" spc="25" dirty="0">
                <a:latin typeface="Microsoft Sans Serif"/>
                <a:cs typeface="Microsoft Sans Serif"/>
              </a:rPr>
              <a:t> </a:t>
            </a:r>
            <a:r>
              <a:rPr sz="4000" b="0" spc="-310" dirty="0">
                <a:latin typeface="Microsoft Sans Serif"/>
                <a:cs typeface="Microsoft Sans Serif"/>
              </a:rPr>
              <a:t>KV-Cache</a:t>
            </a:r>
            <a:endParaRPr sz="4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0001" y="2975610"/>
            <a:ext cx="1123315" cy="1945639"/>
            <a:chOff x="470001" y="2975610"/>
            <a:chExt cx="1123315" cy="1945639"/>
          </a:xfrm>
        </p:grpSpPr>
        <p:sp>
          <p:nvSpPr>
            <p:cNvPr id="4" name="object 4"/>
            <p:cNvSpPr/>
            <p:nvPr/>
          </p:nvSpPr>
          <p:spPr>
            <a:xfrm>
              <a:off x="482701" y="2988310"/>
              <a:ext cx="1097280" cy="213360"/>
            </a:xfrm>
            <a:custGeom>
              <a:avLst/>
              <a:gdLst/>
              <a:ahLst/>
              <a:cxnLst/>
              <a:rect l="l" t="t" r="r" b="b"/>
              <a:pathLst>
                <a:path w="1097280" h="213360">
                  <a:moveTo>
                    <a:pt x="109724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097241" y="213360"/>
                  </a:lnTo>
                  <a:lnTo>
                    <a:pt x="1097241" y="0"/>
                  </a:lnTo>
                  <a:close/>
                </a:path>
              </a:pathLst>
            </a:custGeom>
            <a:solidFill>
              <a:srgbClr val="FBEB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351" y="3195320"/>
              <a:ext cx="1110615" cy="12700"/>
            </a:xfrm>
            <a:custGeom>
              <a:avLst/>
              <a:gdLst/>
              <a:ahLst/>
              <a:cxnLst/>
              <a:rect l="l" t="t" r="r" b="b"/>
              <a:pathLst>
                <a:path w="1110615" h="12700">
                  <a:moveTo>
                    <a:pt x="0" y="12700"/>
                  </a:moveTo>
                  <a:lnTo>
                    <a:pt x="1110005" y="12700"/>
                  </a:lnTo>
                  <a:lnTo>
                    <a:pt x="1110005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701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701" y="3201670"/>
              <a:ext cx="0" cy="1713230"/>
            </a:xfrm>
            <a:custGeom>
              <a:avLst/>
              <a:gdLst/>
              <a:ahLst/>
              <a:cxnLst/>
              <a:rect l="l" t="t" r="r" b="b"/>
              <a:pathLst>
                <a:path h="1713229">
                  <a:moveTo>
                    <a:pt x="0" y="0"/>
                  </a:moveTo>
                  <a:lnTo>
                    <a:pt x="0" y="17132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0006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351" y="3201670"/>
              <a:ext cx="1110615" cy="1713230"/>
            </a:xfrm>
            <a:custGeom>
              <a:avLst/>
              <a:gdLst/>
              <a:ahLst/>
              <a:cxnLst/>
              <a:rect l="l" t="t" r="r" b="b"/>
              <a:pathLst>
                <a:path w="1110615" h="1713229">
                  <a:moveTo>
                    <a:pt x="1103655" y="0"/>
                  </a:moveTo>
                  <a:lnTo>
                    <a:pt x="1103655" y="1713229"/>
                  </a:lnTo>
                </a:path>
                <a:path w="1110615" h="1713229">
                  <a:moveTo>
                    <a:pt x="0" y="1706879"/>
                  </a:moveTo>
                  <a:lnTo>
                    <a:pt x="1110005" y="17068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2701" y="2988310"/>
            <a:ext cx="1097915" cy="213360"/>
          </a:xfrm>
          <a:prstGeom prst="rect">
            <a:avLst/>
          </a:prstGeom>
          <a:solidFill>
            <a:srgbClr val="FBEBEA"/>
          </a:solidFill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800" spc="45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K</a:t>
            </a:r>
            <a:r>
              <a:rPr sz="800" spc="25" dirty="0">
                <a:latin typeface="Tahoma"/>
                <a:cs typeface="Tahoma"/>
              </a:rPr>
              <a:t>E</a:t>
            </a:r>
            <a:r>
              <a:rPr sz="800" spc="80" dirty="0">
                <a:latin typeface="Tahoma"/>
                <a:cs typeface="Tahoma"/>
              </a:rPr>
              <a:t>N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07005" y="3184905"/>
          <a:ext cx="1880866" cy="1514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4348"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4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806955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5205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733416" y="2296160"/>
          <a:ext cx="1988816" cy="3316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4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4775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4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104775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2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4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3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4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914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4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174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048370" y="2981960"/>
          <a:ext cx="1097280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TOK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10087609" y="2981960"/>
            <a:ext cx="1109980" cy="1932939"/>
            <a:chOff x="10087609" y="2981960"/>
            <a:chExt cx="1109980" cy="1932939"/>
          </a:xfrm>
        </p:grpSpPr>
        <p:sp>
          <p:nvSpPr>
            <p:cNvPr id="17" name="object 17"/>
            <p:cNvSpPr/>
            <p:nvPr/>
          </p:nvSpPr>
          <p:spPr>
            <a:xfrm>
              <a:off x="10093959" y="2988310"/>
              <a:ext cx="1097280" cy="213360"/>
            </a:xfrm>
            <a:custGeom>
              <a:avLst/>
              <a:gdLst/>
              <a:ahLst/>
              <a:cxnLst/>
              <a:rect l="l" t="t" r="r" b="b"/>
              <a:pathLst>
                <a:path w="1097279" h="213360">
                  <a:moveTo>
                    <a:pt x="109724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097241" y="213360"/>
                  </a:lnTo>
                  <a:lnTo>
                    <a:pt x="1097241" y="0"/>
                  </a:lnTo>
                  <a:close/>
                </a:path>
              </a:pathLst>
            </a:custGeom>
            <a:solidFill>
              <a:srgbClr val="FFA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87609" y="3195320"/>
              <a:ext cx="1109980" cy="12700"/>
            </a:xfrm>
            <a:custGeom>
              <a:avLst/>
              <a:gdLst/>
              <a:ahLst/>
              <a:cxnLst/>
              <a:rect l="l" t="t" r="r" b="b"/>
              <a:pathLst>
                <a:path w="1109979" h="12700">
                  <a:moveTo>
                    <a:pt x="0" y="12700"/>
                  </a:moveTo>
                  <a:lnTo>
                    <a:pt x="1109980" y="12700"/>
                  </a:lnTo>
                  <a:lnTo>
                    <a:pt x="110998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93959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93959" y="3201670"/>
              <a:ext cx="0" cy="1713230"/>
            </a:xfrm>
            <a:custGeom>
              <a:avLst/>
              <a:gdLst/>
              <a:ahLst/>
              <a:cxnLst/>
              <a:rect l="l" t="t" r="r" b="b"/>
              <a:pathLst>
                <a:path h="1713229">
                  <a:moveTo>
                    <a:pt x="0" y="0"/>
                  </a:moveTo>
                  <a:lnTo>
                    <a:pt x="0" y="17132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91239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87609" y="3201670"/>
              <a:ext cx="1109980" cy="1713230"/>
            </a:xfrm>
            <a:custGeom>
              <a:avLst/>
              <a:gdLst/>
              <a:ahLst/>
              <a:cxnLst/>
              <a:rect l="l" t="t" r="r" b="b"/>
              <a:pathLst>
                <a:path w="1109979" h="1713229">
                  <a:moveTo>
                    <a:pt x="1103630" y="0"/>
                  </a:moveTo>
                  <a:lnTo>
                    <a:pt x="1103630" y="1713229"/>
                  </a:lnTo>
                </a:path>
                <a:path w="1109979" h="1713229">
                  <a:moveTo>
                    <a:pt x="0" y="1706879"/>
                  </a:moveTo>
                  <a:lnTo>
                    <a:pt x="1109980" y="17068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093959" y="2988310"/>
            <a:ext cx="1097280" cy="213360"/>
          </a:xfrm>
          <a:prstGeom prst="rect">
            <a:avLst/>
          </a:prstGeom>
          <a:solidFill>
            <a:srgbClr val="FFAD78"/>
          </a:solidFill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800" spc="75" dirty="0">
                <a:latin typeface="Tahoma"/>
                <a:cs typeface="Tahoma"/>
              </a:rPr>
              <a:t>OU</a:t>
            </a:r>
            <a:r>
              <a:rPr sz="800" spc="15" dirty="0">
                <a:latin typeface="Tahoma"/>
                <a:cs typeface="Tahoma"/>
              </a:rPr>
              <a:t>TP</a:t>
            </a:r>
            <a:r>
              <a:rPr sz="800" spc="10" dirty="0">
                <a:latin typeface="Tahoma"/>
                <a:cs typeface="Tahoma"/>
              </a:rPr>
              <a:t>U</a:t>
            </a:r>
            <a:r>
              <a:rPr sz="800" spc="-10" dirty="0">
                <a:latin typeface="Tahoma"/>
                <a:cs typeface="Tahoma"/>
              </a:rPr>
              <a:t>T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K</a:t>
            </a:r>
            <a:r>
              <a:rPr sz="800" spc="25" dirty="0">
                <a:latin typeface="Tahoma"/>
                <a:cs typeface="Tahoma"/>
              </a:rPr>
              <a:t>E</a:t>
            </a:r>
            <a:r>
              <a:rPr sz="800" spc="80" dirty="0">
                <a:latin typeface="Tahoma"/>
                <a:cs typeface="Tahoma"/>
              </a:rPr>
              <a:t>N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1084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173736" y="3621024"/>
                </a:moveTo>
                <a:lnTo>
                  <a:pt x="106111" y="3619886"/>
                </a:lnTo>
                <a:lnTo>
                  <a:pt x="50887" y="3616785"/>
                </a:lnTo>
                <a:lnTo>
                  <a:pt x="13653" y="3612183"/>
                </a:lnTo>
                <a:lnTo>
                  <a:pt x="0" y="3606546"/>
                </a:lnTo>
                <a:lnTo>
                  <a:pt x="0" y="14478"/>
                </a:lnTo>
                <a:lnTo>
                  <a:pt x="13653" y="8840"/>
                </a:lnTo>
                <a:lnTo>
                  <a:pt x="50887" y="4238"/>
                </a:lnTo>
                <a:lnTo>
                  <a:pt x="106111" y="1137"/>
                </a:lnTo>
                <a:lnTo>
                  <a:pt x="173736" y="0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38771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0" y="0"/>
                </a:moveTo>
                <a:lnTo>
                  <a:pt x="67651" y="1137"/>
                </a:lnTo>
                <a:lnTo>
                  <a:pt x="122872" y="4238"/>
                </a:lnTo>
                <a:lnTo>
                  <a:pt x="160091" y="8840"/>
                </a:lnTo>
                <a:lnTo>
                  <a:pt x="173735" y="14478"/>
                </a:lnTo>
                <a:lnTo>
                  <a:pt x="173735" y="3606546"/>
                </a:lnTo>
                <a:lnTo>
                  <a:pt x="160091" y="3612183"/>
                </a:lnTo>
                <a:lnTo>
                  <a:pt x="122872" y="3616785"/>
                </a:lnTo>
                <a:lnTo>
                  <a:pt x="67651" y="3619886"/>
                </a:lnTo>
                <a:lnTo>
                  <a:pt x="0" y="3621024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93889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25127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7666" y="2461640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𝑄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12948" y="2381250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-20061" dirty="0">
                <a:latin typeface="Cambria Math"/>
                <a:cs typeface="Cambria Math"/>
              </a:rPr>
              <a:t>𝐾</a:t>
            </a:r>
            <a:r>
              <a:rPr sz="1300" spc="65" dirty="0">
                <a:latin typeface="Cambria Math"/>
                <a:cs typeface="Cambria Math"/>
              </a:rPr>
              <a:t>𝑇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70905" y="1913001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 Math"/>
                <a:cs typeface="Cambria Math"/>
              </a:rPr>
              <a:t>𝑄𝐾</a:t>
            </a:r>
            <a:r>
              <a:rPr sz="1950" spc="82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15857" y="2461640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35361" y="2457450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𝑡𝑖𝑜𝑛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818118" y="5853125"/>
            <a:ext cx="800100" cy="212090"/>
          </a:xfrm>
          <a:custGeom>
            <a:avLst/>
            <a:gdLst/>
            <a:ahLst/>
            <a:cxnLst/>
            <a:rect l="l" t="t" r="r" b="b"/>
            <a:pathLst>
              <a:path w="800100" h="212089">
                <a:moveTo>
                  <a:pt x="732408" y="0"/>
                </a:moveTo>
                <a:lnTo>
                  <a:pt x="729360" y="8597"/>
                </a:lnTo>
                <a:lnTo>
                  <a:pt x="741628" y="13915"/>
                </a:lnTo>
                <a:lnTo>
                  <a:pt x="752157" y="21277"/>
                </a:lnTo>
                <a:lnTo>
                  <a:pt x="773596" y="55406"/>
                </a:lnTo>
                <a:lnTo>
                  <a:pt x="780668" y="104813"/>
                </a:lnTo>
                <a:lnTo>
                  <a:pt x="779883" y="123484"/>
                </a:lnTo>
                <a:lnTo>
                  <a:pt x="768096" y="169214"/>
                </a:lnTo>
                <a:lnTo>
                  <a:pt x="741789" y="197805"/>
                </a:lnTo>
                <a:lnTo>
                  <a:pt x="729741" y="203149"/>
                </a:lnTo>
                <a:lnTo>
                  <a:pt x="732408" y="211747"/>
                </a:lnTo>
                <a:lnTo>
                  <a:pt x="772824" y="187703"/>
                </a:lnTo>
                <a:lnTo>
                  <a:pt x="795591" y="143335"/>
                </a:lnTo>
                <a:lnTo>
                  <a:pt x="799973" y="105930"/>
                </a:lnTo>
                <a:lnTo>
                  <a:pt x="798877" y="86513"/>
                </a:lnTo>
                <a:lnTo>
                  <a:pt x="782447" y="37109"/>
                </a:lnTo>
                <a:lnTo>
                  <a:pt x="747746" y="5541"/>
                </a:lnTo>
                <a:lnTo>
                  <a:pt x="732408" y="0"/>
                </a:lnTo>
                <a:close/>
              </a:path>
              <a:path w="800100" h="212089">
                <a:moveTo>
                  <a:pt x="67563" y="0"/>
                </a:moveTo>
                <a:lnTo>
                  <a:pt x="27112" y="24095"/>
                </a:lnTo>
                <a:lnTo>
                  <a:pt x="4365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35" y="206205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30" y="197805"/>
                </a:lnTo>
                <a:lnTo>
                  <a:pt x="47720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291" y="13915"/>
                </a:lnTo>
                <a:lnTo>
                  <a:pt x="70484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794117" y="5783376"/>
            <a:ext cx="175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spc="5" dirty="0">
                <a:latin typeface="Cambria Math"/>
                <a:cs typeface="Cambria Math"/>
              </a:rPr>
              <a:t>𝑡</a:t>
            </a:r>
            <a:r>
              <a:rPr sz="1800" dirty="0">
                <a:latin typeface="Cambria Math"/>
                <a:cs typeface="Cambria Math"/>
              </a:rPr>
              <a:t>𝑖𝑜𝑛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𝑄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𝐾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688830" y="5783376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softmax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771124" y="5620499"/>
            <a:ext cx="693420" cy="675640"/>
          </a:xfrm>
          <a:custGeom>
            <a:avLst/>
            <a:gdLst/>
            <a:ahLst/>
            <a:cxnLst/>
            <a:rect l="l" t="t" r="r" b="b"/>
            <a:pathLst>
              <a:path w="693420" h="675639">
                <a:moveTo>
                  <a:pt x="114173" y="7924"/>
                </a:moveTo>
                <a:lnTo>
                  <a:pt x="62166" y="58623"/>
                </a:lnTo>
                <a:lnTo>
                  <a:pt x="43865" y="94830"/>
                </a:lnTo>
                <a:lnTo>
                  <a:pt x="28321" y="135610"/>
                </a:lnTo>
                <a:lnTo>
                  <a:pt x="15963" y="180543"/>
                </a:lnTo>
                <a:lnTo>
                  <a:pt x="7112" y="229133"/>
                </a:lnTo>
                <a:lnTo>
                  <a:pt x="1778" y="281393"/>
                </a:lnTo>
                <a:lnTo>
                  <a:pt x="0" y="337312"/>
                </a:lnTo>
                <a:lnTo>
                  <a:pt x="1778" y="393636"/>
                </a:lnTo>
                <a:lnTo>
                  <a:pt x="7112" y="446176"/>
                </a:lnTo>
                <a:lnTo>
                  <a:pt x="15963" y="494931"/>
                </a:lnTo>
                <a:lnTo>
                  <a:pt x="28321" y="539902"/>
                </a:lnTo>
                <a:lnTo>
                  <a:pt x="43865" y="580707"/>
                </a:lnTo>
                <a:lnTo>
                  <a:pt x="62166" y="616902"/>
                </a:lnTo>
                <a:lnTo>
                  <a:pt x="107061" y="675525"/>
                </a:lnTo>
                <a:lnTo>
                  <a:pt x="114173" y="667600"/>
                </a:lnTo>
                <a:lnTo>
                  <a:pt x="92976" y="640156"/>
                </a:lnTo>
                <a:lnTo>
                  <a:pt x="74549" y="608368"/>
                </a:lnTo>
                <a:lnTo>
                  <a:pt x="58877" y="572236"/>
                </a:lnTo>
                <a:lnTo>
                  <a:pt x="45974" y="531761"/>
                </a:lnTo>
                <a:lnTo>
                  <a:pt x="35814" y="487641"/>
                </a:lnTo>
                <a:lnTo>
                  <a:pt x="28600" y="440575"/>
                </a:lnTo>
                <a:lnTo>
                  <a:pt x="24282" y="390537"/>
                </a:lnTo>
                <a:lnTo>
                  <a:pt x="22860" y="337312"/>
                </a:lnTo>
                <a:lnTo>
                  <a:pt x="24282" y="284797"/>
                </a:lnTo>
                <a:lnTo>
                  <a:pt x="28600" y="234924"/>
                </a:lnTo>
                <a:lnTo>
                  <a:pt x="35814" y="187934"/>
                </a:lnTo>
                <a:lnTo>
                  <a:pt x="45974" y="143814"/>
                </a:lnTo>
                <a:lnTo>
                  <a:pt x="58877" y="103327"/>
                </a:lnTo>
                <a:lnTo>
                  <a:pt x="74549" y="67183"/>
                </a:lnTo>
                <a:lnTo>
                  <a:pt x="92976" y="35382"/>
                </a:lnTo>
                <a:lnTo>
                  <a:pt x="114173" y="7924"/>
                </a:lnTo>
                <a:close/>
              </a:path>
              <a:path w="693420" h="675639">
                <a:moveTo>
                  <a:pt x="572008" y="329907"/>
                </a:moveTo>
                <a:lnTo>
                  <a:pt x="120904" y="329907"/>
                </a:lnTo>
                <a:lnTo>
                  <a:pt x="120904" y="345147"/>
                </a:lnTo>
                <a:lnTo>
                  <a:pt x="572008" y="345147"/>
                </a:lnTo>
                <a:lnTo>
                  <a:pt x="572008" y="329907"/>
                </a:lnTo>
                <a:close/>
              </a:path>
              <a:path w="693420" h="675639">
                <a:moveTo>
                  <a:pt x="693420" y="337312"/>
                </a:moveTo>
                <a:lnTo>
                  <a:pt x="691654" y="281393"/>
                </a:lnTo>
                <a:lnTo>
                  <a:pt x="686346" y="229133"/>
                </a:lnTo>
                <a:lnTo>
                  <a:pt x="677506" y="180543"/>
                </a:lnTo>
                <a:lnTo>
                  <a:pt x="665099" y="135610"/>
                </a:lnTo>
                <a:lnTo>
                  <a:pt x="649592" y="94830"/>
                </a:lnTo>
                <a:lnTo>
                  <a:pt x="631291" y="58623"/>
                </a:lnTo>
                <a:lnTo>
                  <a:pt x="586359" y="0"/>
                </a:lnTo>
                <a:lnTo>
                  <a:pt x="579247" y="7924"/>
                </a:lnTo>
                <a:lnTo>
                  <a:pt x="600430" y="35382"/>
                </a:lnTo>
                <a:lnTo>
                  <a:pt x="618883" y="67183"/>
                </a:lnTo>
                <a:lnTo>
                  <a:pt x="634580" y="103327"/>
                </a:lnTo>
                <a:lnTo>
                  <a:pt x="647573" y="143814"/>
                </a:lnTo>
                <a:lnTo>
                  <a:pt x="657656" y="187934"/>
                </a:lnTo>
                <a:lnTo>
                  <a:pt x="664883" y="234924"/>
                </a:lnTo>
                <a:lnTo>
                  <a:pt x="669226" y="284797"/>
                </a:lnTo>
                <a:lnTo>
                  <a:pt x="670687" y="337540"/>
                </a:lnTo>
                <a:lnTo>
                  <a:pt x="669226" y="390537"/>
                </a:lnTo>
                <a:lnTo>
                  <a:pt x="664883" y="440575"/>
                </a:lnTo>
                <a:lnTo>
                  <a:pt x="657656" y="487641"/>
                </a:lnTo>
                <a:lnTo>
                  <a:pt x="647573" y="531761"/>
                </a:lnTo>
                <a:lnTo>
                  <a:pt x="634580" y="572236"/>
                </a:lnTo>
                <a:lnTo>
                  <a:pt x="618883" y="608368"/>
                </a:lnTo>
                <a:lnTo>
                  <a:pt x="579247" y="667600"/>
                </a:lnTo>
                <a:lnTo>
                  <a:pt x="586359" y="675525"/>
                </a:lnTo>
                <a:lnTo>
                  <a:pt x="631291" y="616902"/>
                </a:lnTo>
                <a:lnTo>
                  <a:pt x="649592" y="580707"/>
                </a:lnTo>
                <a:lnTo>
                  <a:pt x="665099" y="539902"/>
                </a:lnTo>
                <a:lnTo>
                  <a:pt x="677506" y="494931"/>
                </a:lnTo>
                <a:lnTo>
                  <a:pt x="686346" y="446176"/>
                </a:lnTo>
                <a:lnTo>
                  <a:pt x="691654" y="393636"/>
                </a:lnTo>
                <a:lnTo>
                  <a:pt x="693420" y="3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855452" y="5609640"/>
            <a:ext cx="51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𝑄𝐾</a:t>
            </a:r>
            <a:r>
              <a:rPr sz="1950" spc="89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912602" y="6008319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766" y="0"/>
                </a:moveTo>
                <a:lnTo>
                  <a:pt x="165353" y="0"/>
                </a:lnTo>
                <a:lnTo>
                  <a:pt x="165353" y="749"/>
                </a:lnTo>
                <a:lnTo>
                  <a:pt x="143001" y="749"/>
                </a:lnTo>
                <a:lnTo>
                  <a:pt x="75311" y="254685"/>
                </a:lnTo>
                <a:lnTo>
                  <a:pt x="36702" y="168516"/>
                </a:lnTo>
                <a:lnTo>
                  <a:pt x="0" y="185254"/>
                </a:lnTo>
                <a:lnTo>
                  <a:pt x="3555" y="193636"/>
                </a:lnTo>
                <a:lnTo>
                  <a:pt x="22351" y="185254"/>
                </a:lnTo>
                <a:lnTo>
                  <a:pt x="68579" y="284606"/>
                </a:lnTo>
                <a:lnTo>
                  <a:pt x="79375" y="284606"/>
                </a:lnTo>
                <a:lnTo>
                  <a:pt x="152019" y="15595"/>
                </a:lnTo>
                <a:lnTo>
                  <a:pt x="174244" y="15595"/>
                </a:lnTo>
                <a:lnTo>
                  <a:pt x="174244" y="15240"/>
                </a:lnTo>
                <a:lnTo>
                  <a:pt x="413766" y="15240"/>
                </a:lnTo>
                <a:lnTo>
                  <a:pt x="413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041380" y="5981496"/>
            <a:ext cx="310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 Math"/>
                <a:cs typeface="Cambria Math"/>
              </a:rPr>
              <a:t>𝑑</a:t>
            </a:r>
            <a:r>
              <a:rPr sz="1950" spc="60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508740" y="5783376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101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81629" y="5163058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(40</a:t>
            </a:r>
            <a:r>
              <a:rPr sz="1000" spc="-5" dirty="0">
                <a:latin typeface="Tahoma"/>
                <a:cs typeface="Tahoma"/>
              </a:rPr>
              <a:t>9</a:t>
            </a:r>
            <a:r>
              <a:rPr sz="1000" spc="-15" dirty="0">
                <a:latin typeface="Tahoma"/>
                <a:cs typeface="Tahoma"/>
              </a:rPr>
              <a:t>6</a:t>
            </a:r>
            <a:r>
              <a:rPr sz="1000" spc="-5" dirty="0">
                <a:latin typeface="Tahoma"/>
                <a:cs typeface="Tahoma"/>
              </a:rPr>
              <a:t>,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4)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76061" y="6036970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4)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35136" y="5165216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(4,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374630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9519" y="5922670"/>
            <a:ext cx="11112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0000"/>
                </a:solidFill>
                <a:latin typeface="Tahoma"/>
                <a:cs typeface="Tahoma"/>
              </a:rPr>
              <a:t>Inference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2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0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51129"/>
            <a:ext cx="4150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65" dirty="0">
                <a:latin typeface="Microsoft Sans Serif"/>
                <a:cs typeface="Microsoft Sans Serif"/>
              </a:rPr>
              <a:t>Rolling</a:t>
            </a:r>
            <a:r>
              <a:rPr sz="4000" b="0" spc="25" dirty="0">
                <a:latin typeface="Microsoft Sans Serif"/>
                <a:cs typeface="Microsoft Sans Serif"/>
              </a:rPr>
              <a:t> </a:t>
            </a:r>
            <a:r>
              <a:rPr sz="4000" b="0" spc="-160" dirty="0">
                <a:latin typeface="Microsoft Sans Serif"/>
                <a:cs typeface="Microsoft Sans Serif"/>
              </a:rPr>
              <a:t>Buffer</a:t>
            </a:r>
            <a:r>
              <a:rPr sz="4000" b="0" spc="20" dirty="0">
                <a:latin typeface="Microsoft Sans Serif"/>
                <a:cs typeface="Microsoft Sans Serif"/>
              </a:rPr>
              <a:t> </a:t>
            </a:r>
            <a:r>
              <a:rPr sz="4000" b="0" spc="-305" dirty="0">
                <a:latin typeface="Microsoft Sans Serif"/>
                <a:cs typeface="Microsoft Sans Serif"/>
              </a:rPr>
              <a:t>Cache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36" y="1889201"/>
            <a:ext cx="9478645" cy="37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37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30" dirty="0">
                <a:latin typeface="Tahoma"/>
                <a:cs typeface="Tahoma"/>
              </a:rPr>
              <a:t>Since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are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using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Sliding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Window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Attention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(with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size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W</a:t>
            </a:r>
            <a:r>
              <a:rPr sz="1200" spc="-55" dirty="0">
                <a:latin typeface="Tahoma"/>
                <a:cs typeface="Tahoma"/>
              </a:rPr>
              <a:t>),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don’t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need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keep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previous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tokens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KV-Cache,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but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can</a:t>
            </a:r>
            <a:endParaRPr sz="1200">
              <a:latin typeface="Tahoma"/>
              <a:cs typeface="Tahoma"/>
            </a:endParaRPr>
          </a:p>
          <a:p>
            <a:pPr marL="241300">
              <a:lnSpc>
                <a:spcPts val="1370"/>
              </a:lnSpc>
            </a:pPr>
            <a:r>
              <a:rPr sz="1200" spc="20" dirty="0">
                <a:latin typeface="Tahoma"/>
                <a:cs typeface="Tahoma"/>
              </a:rPr>
              <a:t>limit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latest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W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tokens.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0001" y="2975610"/>
            <a:ext cx="1123315" cy="1945639"/>
            <a:chOff x="470001" y="2975610"/>
            <a:chExt cx="1123315" cy="1945639"/>
          </a:xfrm>
        </p:grpSpPr>
        <p:sp>
          <p:nvSpPr>
            <p:cNvPr id="3" name="object 3"/>
            <p:cNvSpPr/>
            <p:nvPr/>
          </p:nvSpPr>
          <p:spPr>
            <a:xfrm>
              <a:off x="482701" y="2988310"/>
              <a:ext cx="1097280" cy="213360"/>
            </a:xfrm>
            <a:custGeom>
              <a:avLst/>
              <a:gdLst/>
              <a:ahLst/>
              <a:cxnLst/>
              <a:rect l="l" t="t" r="r" b="b"/>
              <a:pathLst>
                <a:path w="1097280" h="213360">
                  <a:moveTo>
                    <a:pt x="109724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097241" y="213360"/>
                  </a:lnTo>
                  <a:lnTo>
                    <a:pt x="1097241" y="0"/>
                  </a:lnTo>
                  <a:close/>
                </a:path>
              </a:pathLst>
            </a:custGeom>
            <a:solidFill>
              <a:srgbClr val="FBEB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351" y="3195320"/>
              <a:ext cx="1110615" cy="12700"/>
            </a:xfrm>
            <a:custGeom>
              <a:avLst/>
              <a:gdLst/>
              <a:ahLst/>
              <a:cxnLst/>
              <a:rect l="l" t="t" r="r" b="b"/>
              <a:pathLst>
                <a:path w="1110615" h="12700">
                  <a:moveTo>
                    <a:pt x="0" y="12700"/>
                  </a:moveTo>
                  <a:lnTo>
                    <a:pt x="1110005" y="12700"/>
                  </a:lnTo>
                  <a:lnTo>
                    <a:pt x="1110005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701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701" y="3201670"/>
              <a:ext cx="0" cy="1713230"/>
            </a:xfrm>
            <a:custGeom>
              <a:avLst/>
              <a:gdLst/>
              <a:ahLst/>
              <a:cxnLst/>
              <a:rect l="l" t="t" r="r" b="b"/>
              <a:pathLst>
                <a:path h="1713229">
                  <a:moveTo>
                    <a:pt x="0" y="0"/>
                  </a:moveTo>
                  <a:lnTo>
                    <a:pt x="0" y="17132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0006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351" y="3201670"/>
              <a:ext cx="1110615" cy="1713230"/>
            </a:xfrm>
            <a:custGeom>
              <a:avLst/>
              <a:gdLst/>
              <a:ahLst/>
              <a:cxnLst/>
              <a:rect l="l" t="t" r="r" b="b"/>
              <a:pathLst>
                <a:path w="1110615" h="1713229">
                  <a:moveTo>
                    <a:pt x="1103655" y="0"/>
                  </a:moveTo>
                  <a:lnTo>
                    <a:pt x="1103655" y="1713229"/>
                  </a:lnTo>
                </a:path>
                <a:path w="1110615" h="1713229">
                  <a:moveTo>
                    <a:pt x="0" y="1706879"/>
                  </a:moveTo>
                  <a:lnTo>
                    <a:pt x="1110005" y="17068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2701" y="2988310"/>
            <a:ext cx="1097915" cy="213360"/>
          </a:xfrm>
          <a:prstGeom prst="rect">
            <a:avLst/>
          </a:prstGeom>
          <a:solidFill>
            <a:srgbClr val="FBEBEA"/>
          </a:solidFill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800" spc="45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K</a:t>
            </a:r>
            <a:r>
              <a:rPr sz="800" spc="25" dirty="0">
                <a:latin typeface="Tahoma"/>
                <a:cs typeface="Tahoma"/>
              </a:rPr>
              <a:t>E</a:t>
            </a:r>
            <a:r>
              <a:rPr sz="800" spc="80" dirty="0">
                <a:latin typeface="Tahoma"/>
                <a:cs typeface="Tahoma"/>
              </a:rPr>
              <a:t>N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8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6955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39766" y="3155950"/>
            <a:ext cx="208279" cy="152400"/>
          </a:xfrm>
          <a:custGeom>
            <a:avLst/>
            <a:gdLst/>
            <a:ahLst/>
            <a:cxnLst/>
            <a:rect l="l" t="t" r="r" b="b"/>
            <a:pathLst>
              <a:path w="208279" h="152400">
                <a:moveTo>
                  <a:pt x="208279" y="0"/>
                </a:moveTo>
                <a:lnTo>
                  <a:pt x="0" y="0"/>
                </a:lnTo>
                <a:lnTo>
                  <a:pt x="0" y="152400"/>
                </a:lnTo>
                <a:lnTo>
                  <a:pt x="208279" y="152400"/>
                </a:lnTo>
                <a:lnTo>
                  <a:pt x="208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207005" y="1988057"/>
          <a:ext cx="5234929" cy="359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7067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14451">
                <a:tc gridSpan="18">
                  <a:txBody>
                    <a:bodyPr/>
                    <a:lstStyle/>
                    <a:p>
                      <a:pPr marR="1160145" algn="r">
                        <a:lnSpc>
                          <a:spcPts val="1670"/>
                        </a:lnSpc>
                      </a:pPr>
                      <a:r>
                        <a:rPr sz="1800" spc="55" dirty="0">
                          <a:latin typeface="Cambria Math"/>
                          <a:cs typeface="Cambria Math"/>
                        </a:rPr>
                        <a:t>𝑄𝐾</a:t>
                      </a:r>
                      <a:r>
                        <a:rPr sz="1950" spc="82" baseline="27777" dirty="0">
                          <a:latin typeface="Cambria Math"/>
                          <a:cs typeface="Cambria Math"/>
                        </a:rPr>
                        <a:t>𝑇</a:t>
                      </a:r>
                      <a:endParaRPr sz="195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89844">
                      <a:solidFill>
                        <a:srgbClr val="4E91E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844">
                      <a:solidFill>
                        <a:srgbClr val="4E91E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 rowSpan="4" gridSpan="9">
                  <a:txBody>
                    <a:bodyPr/>
                    <a:lstStyle/>
                    <a:p>
                      <a:pPr marL="83756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700" spc="97" baseline="-20061" dirty="0">
                          <a:latin typeface="Cambria Math"/>
                          <a:cs typeface="Cambria Math"/>
                        </a:rPr>
                        <a:t>𝐾</a:t>
                      </a:r>
                      <a:r>
                        <a:rPr sz="1300" spc="65" dirty="0">
                          <a:latin typeface="Cambria Math"/>
                          <a:cs typeface="Cambria Math"/>
                        </a:rPr>
                        <a:t>𝑇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T="9144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  8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  T  1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50D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9375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  8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9375" algn="just">
                        <a:lnSpc>
                          <a:spcPct val="100000"/>
                        </a:lnSpc>
                      </a:pPr>
                      <a:r>
                        <a:rPr sz="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  T  2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50D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9375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  8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9375" algn="just">
                        <a:lnSpc>
                          <a:spcPct val="100000"/>
                        </a:lnSpc>
                      </a:pPr>
                      <a:r>
                        <a:rPr sz="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  T  3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50D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  8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  T  4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50D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9375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8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9375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5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8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6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8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7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8740" indent="-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T  8</a:t>
                      </a:r>
                      <a:endParaRPr sz="400">
                        <a:latin typeface="Tahoma"/>
                        <a:cs typeface="Tahoma"/>
                      </a:endParaRPr>
                    </a:p>
                    <a:p>
                      <a:pPr marL="92075" marR="78740" algn="just">
                        <a:lnSpc>
                          <a:spcPct val="100000"/>
                        </a:lnSpc>
                      </a:pPr>
                      <a:r>
                        <a:rPr sz="400" dirty="0">
                          <a:latin typeface="Tahoma"/>
                          <a:cs typeface="Tahoma"/>
                        </a:rPr>
                        <a:t>-  T  8</a:t>
                      </a:r>
                      <a:endParaRPr sz="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E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89844">
                      <a:solidFill>
                        <a:srgbClr val="4E91E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844">
                      <a:solidFill>
                        <a:srgbClr val="4E91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gridSpan="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144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89844">
                      <a:solidFill>
                        <a:srgbClr val="4E91EF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844">
                      <a:solidFill>
                        <a:srgbClr val="4E91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 gridSpan="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144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89844">
                      <a:solidFill>
                        <a:srgbClr val="4E91E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844">
                      <a:solidFill>
                        <a:srgbClr val="4E91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052">
                <a:tc gridSpan="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144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89844">
                      <a:solidFill>
                        <a:srgbClr val="4E91E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844">
                      <a:solidFill>
                        <a:srgbClr val="4E91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47">
                <a:tc rowSpan="6"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4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92075" marR="10795" algn="just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5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6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91440" marR="11430" algn="just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7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92075" marR="10795" algn="just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spc="-15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  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8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47675">
                        <a:lnSpc>
                          <a:spcPts val="192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89844">
                      <a:solidFill>
                        <a:srgbClr val="4E91E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844">
                      <a:solidFill>
                        <a:srgbClr val="4E91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89844">
                      <a:solidFill>
                        <a:srgbClr val="4E91E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844">
                      <a:solidFill>
                        <a:srgbClr val="4E91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89844">
                      <a:solidFill>
                        <a:srgbClr val="4E91E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844">
                      <a:solidFill>
                        <a:srgbClr val="4E91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89844">
                      <a:solidFill>
                        <a:srgbClr val="4E91E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844">
                      <a:solidFill>
                        <a:srgbClr val="4E91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89844">
                      <a:solidFill>
                        <a:srgbClr val="4E91E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844">
                      <a:solidFill>
                        <a:srgbClr val="4E91E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876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5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844">
                      <a:solidFill>
                        <a:srgbClr val="4E91E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844">
                      <a:solidFill>
                        <a:srgbClr val="4E91E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74521">
                <a:tc gridSpan="1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072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(40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96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8)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89844">
                      <a:solidFill>
                        <a:srgbClr val="4E91EF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844">
                      <a:solidFill>
                        <a:srgbClr val="4E91E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8048370" y="2981960"/>
            <a:ext cx="1109980" cy="866140"/>
            <a:chOff x="8048370" y="2981960"/>
            <a:chExt cx="1109980" cy="866140"/>
          </a:xfrm>
        </p:grpSpPr>
        <p:sp>
          <p:nvSpPr>
            <p:cNvPr id="14" name="object 14"/>
            <p:cNvSpPr/>
            <p:nvPr/>
          </p:nvSpPr>
          <p:spPr>
            <a:xfrm>
              <a:off x="8054721" y="2988309"/>
              <a:ext cx="1097280" cy="853440"/>
            </a:xfrm>
            <a:custGeom>
              <a:avLst/>
              <a:gdLst/>
              <a:ahLst/>
              <a:cxnLst/>
              <a:rect l="l" t="t" r="r" b="b"/>
              <a:pathLst>
                <a:path w="1097279" h="853439">
                  <a:moveTo>
                    <a:pt x="109724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0" y="426720"/>
                  </a:lnTo>
                  <a:lnTo>
                    <a:pt x="0" y="640080"/>
                  </a:lnTo>
                  <a:lnTo>
                    <a:pt x="0" y="853440"/>
                  </a:lnTo>
                  <a:lnTo>
                    <a:pt x="1097241" y="853440"/>
                  </a:lnTo>
                  <a:lnTo>
                    <a:pt x="1097241" y="640080"/>
                  </a:lnTo>
                  <a:lnTo>
                    <a:pt x="1097241" y="426720"/>
                  </a:lnTo>
                  <a:lnTo>
                    <a:pt x="1097241" y="213360"/>
                  </a:lnTo>
                  <a:lnTo>
                    <a:pt x="1097241" y="0"/>
                  </a:lnTo>
                  <a:close/>
                </a:path>
              </a:pathLst>
            </a:custGeom>
            <a:solidFill>
              <a:srgbClr val="550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54720" y="2988310"/>
              <a:ext cx="1097280" cy="853440"/>
            </a:xfrm>
            <a:custGeom>
              <a:avLst/>
              <a:gdLst/>
              <a:ahLst/>
              <a:cxnLst/>
              <a:rect l="l" t="t" r="r" b="b"/>
              <a:pathLst>
                <a:path w="1097279" h="853439">
                  <a:moveTo>
                    <a:pt x="0" y="0"/>
                  </a:moveTo>
                  <a:lnTo>
                    <a:pt x="1097279" y="213360"/>
                  </a:lnTo>
                </a:path>
                <a:path w="1097279" h="853439">
                  <a:moveTo>
                    <a:pt x="0" y="213360"/>
                  </a:moveTo>
                  <a:lnTo>
                    <a:pt x="1097279" y="0"/>
                  </a:lnTo>
                </a:path>
                <a:path w="1097279" h="853439">
                  <a:moveTo>
                    <a:pt x="0" y="213360"/>
                  </a:moveTo>
                  <a:lnTo>
                    <a:pt x="1097279" y="426719"/>
                  </a:lnTo>
                </a:path>
                <a:path w="1097279" h="853439">
                  <a:moveTo>
                    <a:pt x="0" y="426719"/>
                  </a:moveTo>
                  <a:lnTo>
                    <a:pt x="1097279" y="213360"/>
                  </a:lnTo>
                </a:path>
                <a:path w="1097279" h="853439">
                  <a:moveTo>
                    <a:pt x="0" y="426719"/>
                  </a:moveTo>
                  <a:lnTo>
                    <a:pt x="1097279" y="640079"/>
                  </a:lnTo>
                </a:path>
                <a:path w="1097279" h="853439">
                  <a:moveTo>
                    <a:pt x="0" y="640079"/>
                  </a:moveTo>
                  <a:lnTo>
                    <a:pt x="1097279" y="426719"/>
                  </a:lnTo>
                </a:path>
                <a:path w="1097279" h="853439">
                  <a:moveTo>
                    <a:pt x="0" y="640079"/>
                  </a:moveTo>
                  <a:lnTo>
                    <a:pt x="1097279" y="853439"/>
                  </a:lnTo>
                </a:path>
                <a:path w="1097279" h="853439">
                  <a:moveTo>
                    <a:pt x="0" y="853439"/>
                  </a:moveTo>
                  <a:lnTo>
                    <a:pt x="1097279" y="64007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048370" y="2981960"/>
          <a:ext cx="1097280" cy="2773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TOK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6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7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6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273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(8,</a:t>
                      </a:r>
                      <a:r>
                        <a:rPr sz="1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4096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10087609" y="2981960"/>
            <a:ext cx="1109980" cy="1932939"/>
            <a:chOff x="10087609" y="2981960"/>
            <a:chExt cx="1109980" cy="1932939"/>
          </a:xfrm>
        </p:grpSpPr>
        <p:sp>
          <p:nvSpPr>
            <p:cNvPr id="18" name="object 18"/>
            <p:cNvSpPr/>
            <p:nvPr/>
          </p:nvSpPr>
          <p:spPr>
            <a:xfrm>
              <a:off x="10093959" y="2988310"/>
              <a:ext cx="1097280" cy="213360"/>
            </a:xfrm>
            <a:custGeom>
              <a:avLst/>
              <a:gdLst/>
              <a:ahLst/>
              <a:cxnLst/>
              <a:rect l="l" t="t" r="r" b="b"/>
              <a:pathLst>
                <a:path w="1097279" h="213360">
                  <a:moveTo>
                    <a:pt x="109724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097241" y="213360"/>
                  </a:lnTo>
                  <a:lnTo>
                    <a:pt x="1097241" y="0"/>
                  </a:lnTo>
                  <a:close/>
                </a:path>
              </a:pathLst>
            </a:custGeom>
            <a:solidFill>
              <a:srgbClr val="FFA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87609" y="3195320"/>
              <a:ext cx="1109980" cy="12700"/>
            </a:xfrm>
            <a:custGeom>
              <a:avLst/>
              <a:gdLst/>
              <a:ahLst/>
              <a:cxnLst/>
              <a:rect l="l" t="t" r="r" b="b"/>
              <a:pathLst>
                <a:path w="1109979" h="12700">
                  <a:moveTo>
                    <a:pt x="0" y="12700"/>
                  </a:moveTo>
                  <a:lnTo>
                    <a:pt x="1109980" y="12700"/>
                  </a:lnTo>
                  <a:lnTo>
                    <a:pt x="110998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93959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93959" y="3201670"/>
              <a:ext cx="0" cy="1713230"/>
            </a:xfrm>
            <a:custGeom>
              <a:avLst/>
              <a:gdLst/>
              <a:ahLst/>
              <a:cxnLst/>
              <a:rect l="l" t="t" r="r" b="b"/>
              <a:pathLst>
                <a:path h="1713229">
                  <a:moveTo>
                    <a:pt x="0" y="0"/>
                  </a:moveTo>
                  <a:lnTo>
                    <a:pt x="0" y="17132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191239" y="29819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87609" y="3201670"/>
              <a:ext cx="1109980" cy="1713230"/>
            </a:xfrm>
            <a:custGeom>
              <a:avLst/>
              <a:gdLst/>
              <a:ahLst/>
              <a:cxnLst/>
              <a:rect l="l" t="t" r="r" b="b"/>
              <a:pathLst>
                <a:path w="1109979" h="1713229">
                  <a:moveTo>
                    <a:pt x="1103630" y="0"/>
                  </a:moveTo>
                  <a:lnTo>
                    <a:pt x="1103630" y="1713229"/>
                  </a:lnTo>
                </a:path>
                <a:path w="1109979" h="1713229">
                  <a:moveTo>
                    <a:pt x="0" y="1706879"/>
                  </a:moveTo>
                  <a:lnTo>
                    <a:pt x="1109980" y="17068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093959" y="2988310"/>
            <a:ext cx="1097280" cy="213360"/>
          </a:xfrm>
          <a:prstGeom prst="rect">
            <a:avLst/>
          </a:prstGeom>
          <a:solidFill>
            <a:srgbClr val="FFAD78"/>
          </a:solidFill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800" spc="75" dirty="0">
                <a:latin typeface="Tahoma"/>
                <a:cs typeface="Tahoma"/>
              </a:rPr>
              <a:t>OU</a:t>
            </a:r>
            <a:r>
              <a:rPr sz="800" spc="15" dirty="0">
                <a:latin typeface="Tahoma"/>
                <a:cs typeface="Tahoma"/>
              </a:rPr>
              <a:t>TP</a:t>
            </a:r>
            <a:r>
              <a:rPr sz="800" spc="10" dirty="0">
                <a:latin typeface="Tahoma"/>
                <a:cs typeface="Tahoma"/>
              </a:rPr>
              <a:t>U</a:t>
            </a:r>
            <a:r>
              <a:rPr sz="800" spc="-10" dirty="0">
                <a:latin typeface="Tahoma"/>
                <a:cs typeface="Tahoma"/>
              </a:rPr>
              <a:t>T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K</a:t>
            </a:r>
            <a:r>
              <a:rPr sz="800" spc="25" dirty="0">
                <a:latin typeface="Tahoma"/>
                <a:cs typeface="Tahoma"/>
              </a:rPr>
              <a:t>E</a:t>
            </a:r>
            <a:r>
              <a:rPr sz="800" spc="80" dirty="0">
                <a:latin typeface="Tahoma"/>
                <a:cs typeface="Tahoma"/>
              </a:rPr>
              <a:t>N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8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1084" y="1973579"/>
            <a:ext cx="173990" cy="3621404"/>
          </a:xfrm>
          <a:custGeom>
            <a:avLst/>
            <a:gdLst/>
            <a:ahLst/>
            <a:cxnLst/>
            <a:rect l="l" t="t" r="r" b="b"/>
            <a:pathLst>
              <a:path w="173990" h="3621404">
                <a:moveTo>
                  <a:pt x="173736" y="3621024"/>
                </a:moveTo>
                <a:lnTo>
                  <a:pt x="106111" y="3619886"/>
                </a:lnTo>
                <a:lnTo>
                  <a:pt x="50887" y="3616785"/>
                </a:lnTo>
                <a:lnTo>
                  <a:pt x="13653" y="3612183"/>
                </a:lnTo>
                <a:lnTo>
                  <a:pt x="0" y="3606546"/>
                </a:lnTo>
                <a:lnTo>
                  <a:pt x="0" y="14478"/>
                </a:lnTo>
                <a:lnTo>
                  <a:pt x="13653" y="8840"/>
                </a:lnTo>
                <a:lnTo>
                  <a:pt x="50887" y="4238"/>
                </a:lnTo>
                <a:lnTo>
                  <a:pt x="106111" y="1137"/>
                </a:lnTo>
                <a:lnTo>
                  <a:pt x="173736" y="0"/>
                </a:lnTo>
              </a:path>
            </a:pathLst>
          </a:custGeom>
          <a:ln w="76200">
            <a:solidFill>
              <a:srgbClr val="4E91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93889" y="3648836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25127" y="364883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7666" y="2461640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𝑄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15857" y="2461640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35361" y="2457450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𝑡𝑖𝑜𝑛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818118" y="5853125"/>
            <a:ext cx="800100" cy="212090"/>
          </a:xfrm>
          <a:custGeom>
            <a:avLst/>
            <a:gdLst/>
            <a:ahLst/>
            <a:cxnLst/>
            <a:rect l="l" t="t" r="r" b="b"/>
            <a:pathLst>
              <a:path w="800100" h="212089">
                <a:moveTo>
                  <a:pt x="732408" y="0"/>
                </a:moveTo>
                <a:lnTo>
                  <a:pt x="729360" y="8597"/>
                </a:lnTo>
                <a:lnTo>
                  <a:pt x="741628" y="13915"/>
                </a:lnTo>
                <a:lnTo>
                  <a:pt x="752157" y="21277"/>
                </a:lnTo>
                <a:lnTo>
                  <a:pt x="773596" y="55406"/>
                </a:lnTo>
                <a:lnTo>
                  <a:pt x="780668" y="104813"/>
                </a:lnTo>
                <a:lnTo>
                  <a:pt x="779883" y="123484"/>
                </a:lnTo>
                <a:lnTo>
                  <a:pt x="768096" y="169214"/>
                </a:lnTo>
                <a:lnTo>
                  <a:pt x="741789" y="197805"/>
                </a:lnTo>
                <a:lnTo>
                  <a:pt x="729741" y="203149"/>
                </a:lnTo>
                <a:lnTo>
                  <a:pt x="732408" y="211747"/>
                </a:lnTo>
                <a:lnTo>
                  <a:pt x="772824" y="187703"/>
                </a:lnTo>
                <a:lnTo>
                  <a:pt x="795591" y="143335"/>
                </a:lnTo>
                <a:lnTo>
                  <a:pt x="799973" y="105930"/>
                </a:lnTo>
                <a:lnTo>
                  <a:pt x="798877" y="86513"/>
                </a:lnTo>
                <a:lnTo>
                  <a:pt x="782447" y="37109"/>
                </a:lnTo>
                <a:lnTo>
                  <a:pt x="747746" y="5541"/>
                </a:lnTo>
                <a:lnTo>
                  <a:pt x="732408" y="0"/>
                </a:lnTo>
                <a:close/>
              </a:path>
              <a:path w="800100" h="212089">
                <a:moveTo>
                  <a:pt x="67563" y="0"/>
                </a:moveTo>
                <a:lnTo>
                  <a:pt x="27112" y="24095"/>
                </a:lnTo>
                <a:lnTo>
                  <a:pt x="4365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35" y="206205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30" y="197805"/>
                </a:lnTo>
                <a:lnTo>
                  <a:pt x="47720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291" y="13915"/>
                </a:lnTo>
                <a:lnTo>
                  <a:pt x="70484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94117" y="5783376"/>
            <a:ext cx="175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𝐴𝑡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spc="5" dirty="0">
                <a:latin typeface="Cambria Math"/>
                <a:cs typeface="Cambria Math"/>
              </a:rPr>
              <a:t>𝑡</a:t>
            </a:r>
            <a:r>
              <a:rPr sz="1800" dirty="0">
                <a:latin typeface="Cambria Math"/>
                <a:cs typeface="Cambria Math"/>
              </a:rPr>
              <a:t>𝑖𝑜𝑛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𝑄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𝐾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688830" y="5783376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softmax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771124" y="5620499"/>
            <a:ext cx="693420" cy="675640"/>
          </a:xfrm>
          <a:custGeom>
            <a:avLst/>
            <a:gdLst/>
            <a:ahLst/>
            <a:cxnLst/>
            <a:rect l="l" t="t" r="r" b="b"/>
            <a:pathLst>
              <a:path w="693420" h="675639">
                <a:moveTo>
                  <a:pt x="114173" y="7924"/>
                </a:moveTo>
                <a:lnTo>
                  <a:pt x="62166" y="58623"/>
                </a:lnTo>
                <a:lnTo>
                  <a:pt x="43865" y="94830"/>
                </a:lnTo>
                <a:lnTo>
                  <a:pt x="28321" y="135610"/>
                </a:lnTo>
                <a:lnTo>
                  <a:pt x="15963" y="180543"/>
                </a:lnTo>
                <a:lnTo>
                  <a:pt x="7112" y="229133"/>
                </a:lnTo>
                <a:lnTo>
                  <a:pt x="1778" y="281393"/>
                </a:lnTo>
                <a:lnTo>
                  <a:pt x="0" y="337312"/>
                </a:lnTo>
                <a:lnTo>
                  <a:pt x="1778" y="393636"/>
                </a:lnTo>
                <a:lnTo>
                  <a:pt x="7112" y="446176"/>
                </a:lnTo>
                <a:lnTo>
                  <a:pt x="15963" y="494931"/>
                </a:lnTo>
                <a:lnTo>
                  <a:pt x="28321" y="539902"/>
                </a:lnTo>
                <a:lnTo>
                  <a:pt x="43865" y="580707"/>
                </a:lnTo>
                <a:lnTo>
                  <a:pt x="62166" y="616902"/>
                </a:lnTo>
                <a:lnTo>
                  <a:pt x="107061" y="675525"/>
                </a:lnTo>
                <a:lnTo>
                  <a:pt x="114173" y="667600"/>
                </a:lnTo>
                <a:lnTo>
                  <a:pt x="92976" y="640156"/>
                </a:lnTo>
                <a:lnTo>
                  <a:pt x="74549" y="608368"/>
                </a:lnTo>
                <a:lnTo>
                  <a:pt x="58877" y="572236"/>
                </a:lnTo>
                <a:lnTo>
                  <a:pt x="45974" y="531761"/>
                </a:lnTo>
                <a:lnTo>
                  <a:pt x="35814" y="487641"/>
                </a:lnTo>
                <a:lnTo>
                  <a:pt x="28600" y="440575"/>
                </a:lnTo>
                <a:lnTo>
                  <a:pt x="24282" y="390537"/>
                </a:lnTo>
                <a:lnTo>
                  <a:pt x="22860" y="337312"/>
                </a:lnTo>
                <a:lnTo>
                  <a:pt x="24282" y="284797"/>
                </a:lnTo>
                <a:lnTo>
                  <a:pt x="28600" y="234924"/>
                </a:lnTo>
                <a:lnTo>
                  <a:pt x="35814" y="187934"/>
                </a:lnTo>
                <a:lnTo>
                  <a:pt x="45974" y="143814"/>
                </a:lnTo>
                <a:lnTo>
                  <a:pt x="58877" y="103327"/>
                </a:lnTo>
                <a:lnTo>
                  <a:pt x="74549" y="67183"/>
                </a:lnTo>
                <a:lnTo>
                  <a:pt x="92976" y="35382"/>
                </a:lnTo>
                <a:lnTo>
                  <a:pt x="114173" y="7924"/>
                </a:lnTo>
                <a:close/>
              </a:path>
              <a:path w="693420" h="675639">
                <a:moveTo>
                  <a:pt x="572008" y="329907"/>
                </a:moveTo>
                <a:lnTo>
                  <a:pt x="120904" y="329907"/>
                </a:lnTo>
                <a:lnTo>
                  <a:pt x="120904" y="345147"/>
                </a:lnTo>
                <a:lnTo>
                  <a:pt x="572008" y="345147"/>
                </a:lnTo>
                <a:lnTo>
                  <a:pt x="572008" y="329907"/>
                </a:lnTo>
                <a:close/>
              </a:path>
              <a:path w="693420" h="675639">
                <a:moveTo>
                  <a:pt x="693420" y="337312"/>
                </a:moveTo>
                <a:lnTo>
                  <a:pt x="691654" y="281393"/>
                </a:lnTo>
                <a:lnTo>
                  <a:pt x="686346" y="229133"/>
                </a:lnTo>
                <a:lnTo>
                  <a:pt x="677506" y="180543"/>
                </a:lnTo>
                <a:lnTo>
                  <a:pt x="665099" y="135610"/>
                </a:lnTo>
                <a:lnTo>
                  <a:pt x="649592" y="94830"/>
                </a:lnTo>
                <a:lnTo>
                  <a:pt x="631291" y="58623"/>
                </a:lnTo>
                <a:lnTo>
                  <a:pt x="586359" y="0"/>
                </a:lnTo>
                <a:lnTo>
                  <a:pt x="579247" y="7924"/>
                </a:lnTo>
                <a:lnTo>
                  <a:pt x="600430" y="35382"/>
                </a:lnTo>
                <a:lnTo>
                  <a:pt x="618883" y="67183"/>
                </a:lnTo>
                <a:lnTo>
                  <a:pt x="634580" y="103327"/>
                </a:lnTo>
                <a:lnTo>
                  <a:pt x="647573" y="143814"/>
                </a:lnTo>
                <a:lnTo>
                  <a:pt x="657656" y="187934"/>
                </a:lnTo>
                <a:lnTo>
                  <a:pt x="664883" y="234924"/>
                </a:lnTo>
                <a:lnTo>
                  <a:pt x="669226" y="284797"/>
                </a:lnTo>
                <a:lnTo>
                  <a:pt x="670687" y="337540"/>
                </a:lnTo>
                <a:lnTo>
                  <a:pt x="669226" y="390537"/>
                </a:lnTo>
                <a:lnTo>
                  <a:pt x="664883" y="440575"/>
                </a:lnTo>
                <a:lnTo>
                  <a:pt x="657656" y="487641"/>
                </a:lnTo>
                <a:lnTo>
                  <a:pt x="647573" y="531761"/>
                </a:lnTo>
                <a:lnTo>
                  <a:pt x="634580" y="572236"/>
                </a:lnTo>
                <a:lnTo>
                  <a:pt x="618883" y="608368"/>
                </a:lnTo>
                <a:lnTo>
                  <a:pt x="579247" y="667600"/>
                </a:lnTo>
                <a:lnTo>
                  <a:pt x="586359" y="675525"/>
                </a:lnTo>
                <a:lnTo>
                  <a:pt x="631291" y="616902"/>
                </a:lnTo>
                <a:lnTo>
                  <a:pt x="649592" y="580707"/>
                </a:lnTo>
                <a:lnTo>
                  <a:pt x="665099" y="539902"/>
                </a:lnTo>
                <a:lnTo>
                  <a:pt x="677506" y="494931"/>
                </a:lnTo>
                <a:lnTo>
                  <a:pt x="686346" y="446176"/>
                </a:lnTo>
                <a:lnTo>
                  <a:pt x="691654" y="393636"/>
                </a:lnTo>
                <a:lnTo>
                  <a:pt x="693420" y="3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855452" y="5609640"/>
            <a:ext cx="51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𝑄𝐾</a:t>
            </a:r>
            <a:r>
              <a:rPr sz="1950" spc="89" baseline="27777" dirty="0"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912602" y="6008319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766" y="0"/>
                </a:moveTo>
                <a:lnTo>
                  <a:pt x="165353" y="0"/>
                </a:lnTo>
                <a:lnTo>
                  <a:pt x="165353" y="749"/>
                </a:lnTo>
                <a:lnTo>
                  <a:pt x="143001" y="749"/>
                </a:lnTo>
                <a:lnTo>
                  <a:pt x="75311" y="254685"/>
                </a:lnTo>
                <a:lnTo>
                  <a:pt x="36702" y="168516"/>
                </a:lnTo>
                <a:lnTo>
                  <a:pt x="0" y="185254"/>
                </a:lnTo>
                <a:lnTo>
                  <a:pt x="3555" y="193636"/>
                </a:lnTo>
                <a:lnTo>
                  <a:pt x="22351" y="185254"/>
                </a:lnTo>
                <a:lnTo>
                  <a:pt x="68579" y="284606"/>
                </a:lnTo>
                <a:lnTo>
                  <a:pt x="79375" y="284606"/>
                </a:lnTo>
                <a:lnTo>
                  <a:pt x="152019" y="15595"/>
                </a:lnTo>
                <a:lnTo>
                  <a:pt x="174244" y="15595"/>
                </a:lnTo>
                <a:lnTo>
                  <a:pt x="174244" y="15240"/>
                </a:lnTo>
                <a:lnTo>
                  <a:pt x="413766" y="15240"/>
                </a:lnTo>
                <a:lnTo>
                  <a:pt x="413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1041380" y="5981496"/>
            <a:ext cx="310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 Math"/>
                <a:cs typeface="Cambria Math"/>
              </a:rPr>
              <a:t>𝑑</a:t>
            </a:r>
            <a:r>
              <a:rPr sz="1950" spc="60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508740" y="5783376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2101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76061" y="6036970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8)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374630" y="5163058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(1,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9519" y="5922670"/>
            <a:ext cx="11112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0000"/>
                </a:solidFill>
                <a:latin typeface="Tahoma"/>
                <a:cs typeface="Tahoma"/>
              </a:rPr>
              <a:t>Inference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2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0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231630" y="2087752"/>
            <a:ext cx="408940" cy="786765"/>
          </a:xfrm>
          <a:custGeom>
            <a:avLst/>
            <a:gdLst/>
            <a:ahLst/>
            <a:cxnLst/>
            <a:rect l="l" t="t" r="r" b="b"/>
            <a:pathLst>
              <a:path w="408940" h="786764">
                <a:moveTo>
                  <a:pt x="253" y="659002"/>
                </a:moveTo>
                <a:lnTo>
                  <a:pt x="0" y="786764"/>
                </a:lnTo>
                <a:lnTo>
                  <a:pt x="102362" y="710311"/>
                </a:lnTo>
                <a:lnTo>
                  <a:pt x="102109" y="710184"/>
                </a:lnTo>
                <a:lnTo>
                  <a:pt x="59817" y="710184"/>
                </a:lnTo>
                <a:lnTo>
                  <a:pt x="25780" y="693038"/>
                </a:lnTo>
                <a:lnTo>
                  <a:pt x="34297" y="676109"/>
                </a:lnTo>
                <a:lnTo>
                  <a:pt x="253" y="659002"/>
                </a:lnTo>
                <a:close/>
              </a:path>
              <a:path w="408940" h="786764">
                <a:moveTo>
                  <a:pt x="34297" y="676109"/>
                </a:moveTo>
                <a:lnTo>
                  <a:pt x="25780" y="693038"/>
                </a:lnTo>
                <a:lnTo>
                  <a:pt x="59817" y="710184"/>
                </a:lnTo>
                <a:lnTo>
                  <a:pt x="68348" y="693219"/>
                </a:lnTo>
                <a:lnTo>
                  <a:pt x="34297" y="676109"/>
                </a:lnTo>
                <a:close/>
              </a:path>
              <a:path w="408940" h="786764">
                <a:moveTo>
                  <a:pt x="68348" y="693219"/>
                </a:moveTo>
                <a:lnTo>
                  <a:pt x="59817" y="710184"/>
                </a:lnTo>
                <a:lnTo>
                  <a:pt x="102109" y="710184"/>
                </a:lnTo>
                <a:lnTo>
                  <a:pt x="68348" y="693219"/>
                </a:lnTo>
                <a:close/>
              </a:path>
              <a:path w="408940" h="786764">
                <a:moveTo>
                  <a:pt x="374396" y="0"/>
                </a:moveTo>
                <a:lnTo>
                  <a:pt x="34297" y="676109"/>
                </a:lnTo>
                <a:lnTo>
                  <a:pt x="68348" y="693219"/>
                </a:lnTo>
                <a:lnTo>
                  <a:pt x="408431" y="17018"/>
                </a:lnTo>
                <a:lnTo>
                  <a:pt x="374396" y="0"/>
                </a:lnTo>
                <a:close/>
              </a:path>
            </a:pathLst>
          </a:custGeom>
          <a:solidFill>
            <a:srgbClr val="550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838313" y="1683511"/>
            <a:ext cx="354774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Tahoma"/>
                <a:cs typeface="Tahoma"/>
              </a:rPr>
              <a:t>We</a:t>
            </a:r>
            <a:r>
              <a:rPr sz="1050" b="1" spc="-55" dirty="0">
                <a:latin typeface="Tahoma"/>
                <a:cs typeface="Tahoma"/>
              </a:rPr>
              <a:t> </a:t>
            </a:r>
            <a:r>
              <a:rPr sz="1050" b="1" spc="-5" dirty="0">
                <a:latin typeface="Tahoma"/>
                <a:cs typeface="Tahoma"/>
              </a:rPr>
              <a:t>don’t</a:t>
            </a:r>
            <a:r>
              <a:rPr sz="1050" b="1" spc="-75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care</a:t>
            </a:r>
            <a:r>
              <a:rPr sz="1050" b="1" spc="-60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about</a:t>
            </a:r>
            <a:r>
              <a:rPr sz="1050" b="1" spc="-60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these</a:t>
            </a:r>
            <a:r>
              <a:rPr sz="1050" b="1" spc="-45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either</a:t>
            </a:r>
            <a:r>
              <a:rPr sz="1050" spc="-25" dirty="0">
                <a:latin typeface="Tahoma"/>
                <a:cs typeface="Tahoma"/>
              </a:rPr>
              <a:t>,</a:t>
            </a:r>
            <a:r>
              <a:rPr sz="1050" spc="-90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as</a:t>
            </a:r>
            <a:r>
              <a:rPr sz="1050" spc="-60" dirty="0">
                <a:latin typeface="Tahoma"/>
                <a:cs typeface="Tahoma"/>
              </a:rPr>
              <a:t> </a:t>
            </a:r>
            <a:r>
              <a:rPr sz="1050" spc="25" dirty="0">
                <a:latin typeface="Tahoma"/>
                <a:cs typeface="Tahoma"/>
              </a:rPr>
              <a:t>we</a:t>
            </a:r>
            <a:r>
              <a:rPr sz="1050" spc="-75" dirty="0">
                <a:latin typeface="Tahoma"/>
                <a:cs typeface="Tahoma"/>
              </a:rPr>
              <a:t> </a:t>
            </a:r>
            <a:r>
              <a:rPr sz="1050" spc="5" dirty="0">
                <a:latin typeface="Tahoma"/>
                <a:cs typeface="Tahoma"/>
              </a:rPr>
              <a:t>want</a:t>
            </a:r>
            <a:r>
              <a:rPr sz="1050" spc="-60" dirty="0">
                <a:latin typeface="Tahoma"/>
                <a:cs typeface="Tahoma"/>
              </a:rPr>
              <a:t> </a:t>
            </a:r>
            <a:r>
              <a:rPr sz="1050" spc="20" dirty="0">
                <a:latin typeface="Tahoma"/>
                <a:cs typeface="Tahoma"/>
              </a:rPr>
              <a:t>the</a:t>
            </a:r>
            <a:r>
              <a:rPr sz="1050" spc="-70" dirty="0">
                <a:latin typeface="Tahoma"/>
                <a:cs typeface="Tahoma"/>
              </a:rPr>
              <a:t> </a:t>
            </a:r>
            <a:r>
              <a:rPr sz="1050" spc="25" dirty="0">
                <a:latin typeface="Tahoma"/>
                <a:cs typeface="Tahoma"/>
              </a:rPr>
              <a:t>output </a:t>
            </a:r>
            <a:r>
              <a:rPr sz="1050" spc="-315" dirty="0">
                <a:latin typeface="Tahoma"/>
                <a:cs typeface="Tahoma"/>
              </a:rPr>
              <a:t> </a:t>
            </a:r>
            <a:r>
              <a:rPr sz="1050" spc="25" dirty="0">
                <a:latin typeface="Tahoma"/>
                <a:cs typeface="Tahoma"/>
              </a:rPr>
              <a:t>to</a:t>
            </a:r>
            <a:r>
              <a:rPr sz="1050" spc="30" dirty="0">
                <a:latin typeface="Tahoma"/>
                <a:cs typeface="Tahoma"/>
              </a:rPr>
              <a:t>ken</a:t>
            </a:r>
            <a:r>
              <a:rPr sz="1050" spc="-80" dirty="0">
                <a:latin typeface="Tahoma"/>
                <a:cs typeface="Tahoma"/>
              </a:rPr>
              <a:t> </a:t>
            </a:r>
            <a:r>
              <a:rPr sz="1050" spc="25" dirty="0">
                <a:latin typeface="Tahoma"/>
                <a:cs typeface="Tahoma"/>
              </a:rPr>
              <a:t>to</a:t>
            </a:r>
            <a:r>
              <a:rPr sz="1050" spc="-75" dirty="0">
                <a:latin typeface="Tahoma"/>
                <a:cs typeface="Tahoma"/>
              </a:rPr>
              <a:t> </a:t>
            </a:r>
            <a:r>
              <a:rPr sz="1050" spc="30" dirty="0">
                <a:latin typeface="Tahoma"/>
                <a:cs typeface="Tahoma"/>
              </a:rPr>
              <a:t>only</a:t>
            </a:r>
            <a:r>
              <a:rPr sz="1050" spc="-80" dirty="0">
                <a:latin typeface="Tahoma"/>
                <a:cs typeface="Tahoma"/>
              </a:rPr>
              <a:t> </a:t>
            </a:r>
            <a:r>
              <a:rPr sz="1050" spc="65" dirty="0">
                <a:latin typeface="Tahoma"/>
                <a:cs typeface="Tahoma"/>
              </a:rPr>
              <a:t>de</a:t>
            </a:r>
            <a:r>
              <a:rPr sz="1050" spc="55" dirty="0">
                <a:latin typeface="Tahoma"/>
                <a:cs typeface="Tahoma"/>
              </a:rPr>
              <a:t>pe</a:t>
            </a:r>
            <a:r>
              <a:rPr sz="1050" spc="50" dirty="0">
                <a:latin typeface="Tahoma"/>
                <a:cs typeface="Tahoma"/>
              </a:rPr>
              <a:t>n</a:t>
            </a:r>
            <a:r>
              <a:rPr sz="1050" spc="90" dirty="0">
                <a:latin typeface="Tahoma"/>
                <a:cs typeface="Tahoma"/>
              </a:rPr>
              <a:t>d</a:t>
            </a:r>
            <a:r>
              <a:rPr sz="1050" spc="-80" dirty="0">
                <a:latin typeface="Tahoma"/>
                <a:cs typeface="Tahoma"/>
              </a:rPr>
              <a:t> </a:t>
            </a:r>
            <a:r>
              <a:rPr sz="1050" spc="50" dirty="0">
                <a:latin typeface="Tahoma"/>
                <a:cs typeface="Tahoma"/>
              </a:rPr>
              <a:t>on</a:t>
            </a:r>
            <a:r>
              <a:rPr sz="1050" spc="-75" dirty="0">
                <a:latin typeface="Tahoma"/>
                <a:cs typeface="Tahoma"/>
              </a:rPr>
              <a:t> </a:t>
            </a:r>
            <a:r>
              <a:rPr sz="1050" spc="20" dirty="0">
                <a:latin typeface="Tahoma"/>
                <a:cs typeface="Tahoma"/>
              </a:rPr>
              <a:t>the</a:t>
            </a:r>
            <a:r>
              <a:rPr sz="1050" spc="-75" dirty="0">
                <a:latin typeface="Tahoma"/>
                <a:cs typeface="Tahoma"/>
              </a:rPr>
              <a:t> </a:t>
            </a:r>
            <a:r>
              <a:rPr sz="1050" spc="45" dirty="0">
                <a:latin typeface="Tahoma"/>
                <a:cs typeface="Tahoma"/>
              </a:rPr>
              <a:t>pre</a:t>
            </a:r>
            <a:r>
              <a:rPr sz="1050" spc="30" dirty="0">
                <a:latin typeface="Tahoma"/>
                <a:cs typeface="Tahoma"/>
              </a:rPr>
              <a:t>vio</a:t>
            </a:r>
            <a:r>
              <a:rPr sz="1050" spc="10" dirty="0">
                <a:latin typeface="Tahoma"/>
                <a:cs typeface="Tahoma"/>
              </a:rPr>
              <a:t>us</a:t>
            </a:r>
            <a:r>
              <a:rPr sz="1050" spc="-105" dirty="0">
                <a:latin typeface="Tahoma"/>
                <a:cs typeface="Tahoma"/>
              </a:rPr>
              <a:t> </a:t>
            </a:r>
            <a:r>
              <a:rPr sz="1050" spc="35" dirty="0">
                <a:latin typeface="Tahoma"/>
                <a:cs typeface="Tahoma"/>
              </a:rPr>
              <a:t>4</a:t>
            </a:r>
            <a:r>
              <a:rPr sz="1050" spc="-65" dirty="0">
                <a:latin typeface="Tahoma"/>
                <a:cs typeface="Tahoma"/>
              </a:rPr>
              <a:t> </a:t>
            </a:r>
            <a:r>
              <a:rPr sz="1050" spc="25" dirty="0">
                <a:latin typeface="Tahoma"/>
                <a:cs typeface="Tahoma"/>
              </a:rPr>
              <a:t>to</a:t>
            </a:r>
            <a:r>
              <a:rPr sz="1050" spc="30" dirty="0">
                <a:latin typeface="Tahoma"/>
                <a:cs typeface="Tahoma"/>
              </a:rPr>
              <a:t>ke</a:t>
            </a:r>
            <a:r>
              <a:rPr sz="1050" spc="25" dirty="0">
                <a:latin typeface="Tahoma"/>
                <a:cs typeface="Tahoma"/>
              </a:rPr>
              <a:t>n</a:t>
            </a:r>
            <a:r>
              <a:rPr sz="1050" spc="-5" dirty="0">
                <a:latin typeface="Tahoma"/>
                <a:cs typeface="Tahoma"/>
              </a:rPr>
              <a:t>s!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68592" y="657605"/>
            <a:ext cx="460375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b="1" spc="-20" dirty="0">
                <a:latin typeface="Tahoma"/>
                <a:cs typeface="Tahoma"/>
              </a:rPr>
              <a:t>Since</a:t>
            </a:r>
            <a:r>
              <a:rPr sz="1050" b="1" spc="-50" dirty="0">
                <a:latin typeface="Tahoma"/>
                <a:cs typeface="Tahoma"/>
              </a:rPr>
              <a:t> </a:t>
            </a:r>
            <a:r>
              <a:rPr sz="1050" b="1" spc="-15" dirty="0">
                <a:latin typeface="Tahoma"/>
                <a:cs typeface="Tahoma"/>
              </a:rPr>
              <a:t>our</a:t>
            </a:r>
            <a:r>
              <a:rPr sz="1050" b="1" spc="-50" dirty="0">
                <a:latin typeface="Tahoma"/>
                <a:cs typeface="Tahoma"/>
              </a:rPr>
              <a:t> </a:t>
            </a:r>
            <a:r>
              <a:rPr sz="1050" b="1" spc="-5" dirty="0">
                <a:latin typeface="Tahoma"/>
                <a:cs typeface="Tahoma"/>
              </a:rPr>
              <a:t>sliding</a:t>
            </a:r>
            <a:r>
              <a:rPr sz="1050" b="1" spc="-65" dirty="0">
                <a:latin typeface="Tahoma"/>
                <a:cs typeface="Tahoma"/>
              </a:rPr>
              <a:t> </a:t>
            </a:r>
            <a:r>
              <a:rPr sz="1050" b="1" spc="-5" dirty="0">
                <a:latin typeface="Tahoma"/>
                <a:cs typeface="Tahoma"/>
              </a:rPr>
              <a:t>window</a:t>
            </a:r>
            <a:r>
              <a:rPr sz="1050" b="1" spc="-70" dirty="0">
                <a:latin typeface="Tahoma"/>
                <a:cs typeface="Tahoma"/>
              </a:rPr>
              <a:t> </a:t>
            </a:r>
            <a:r>
              <a:rPr sz="1050" b="1" spc="-15" dirty="0">
                <a:latin typeface="Tahoma"/>
                <a:cs typeface="Tahoma"/>
              </a:rPr>
              <a:t>size</a:t>
            </a:r>
            <a:r>
              <a:rPr sz="1050" b="1" spc="-60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is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dirty="0">
                <a:latin typeface="Tahoma"/>
                <a:cs typeface="Tahoma"/>
              </a:rPr>
              <a:t>4,</a:t>
            </a:r>
            <a:r>
              <a:rPr sz="1050" b="1" spc="-60" dirty="0">
                <a:latin typeface="Tahoma"/>
                <a:cs typeface="Tahoma"/>
              </a:rPr>
              <a:t> </a:t>
            </a:r>
            <a:r>
              <a:rPr sz="1050" b="1" spc="-5" dirty="0">
                <a:latin typeface="Tahoma"/>
                <a:cs typeface="Tahoma"/>
              </a:rPr>
              <a:t>we</a:t>
            </a:r>
            <a:r>
              <a:rPr sz="1050" b="1" spc="-60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only</a:t>
            </a:r>
            <a:r>
              <a:rPr sz="1050" b="1" spc="-50" dirty="0">
                <a:latin typeface="Tahoma"/>
                <a:cs typeface="Tahoma"/>
              </a:rPr>
              <a:t> </a:t>
            </a:r>
            <a:r>
              <a:rPr sz="1050" b="1" spc="-30" dirty="0">
                <a:latin typeface="Tahoma"/>
                <a:cs typeface="Tahoma"/>
              </a:rPr>
              <a:t>want</a:t>
            </a:r>
            <a:r>
              <a:rPr sz="1050" b="1" spc="-50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the</a:t>
            </a:r>
            <a:r>
              <a:rPr sz="1050" b="1" spc="-60" dirty="0">
                <a:latin typeface="Tahoma"/>
                <a:cs typeface="Tahoma"/>
              </a:rPr>
              <a:t> </a:t>
            </a:r>
            <a:r>
              <a:rPr sz="1050" b="1" spc="-20" dirty="0">
                <a:latin typeface="Tahoma"/>
                <a:cs typeface="Tahoma"/>
              </a:rPr>
              <a:t>dot-product</a:t>
            </a:r>
            <a:r>
              <a:rPr sz="1050" b="1" spc="-90" dirty="0">
                <a:latin typeface="Tahoma"/>
                <a:cs typeface="Tahoma"/>
              </a:rPr>
              <a:t> </a:t>
            </a:r>
            <a:r>
              <a:rPr sz="1050" b="1" dirty="0">
                <a:latin typeface="Tahoma"/>
                <a:cs typeface="Tahoma"/>
              </a:rPr>
              <a:t>of</a:t>
            </a:r>
            <a:r>
              <a:rPr sz="1050" b="1" spc="-40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the </a:t>
            </a:r>
            <a:r>
              <a:rPr sz="1050" b="1" spc="-290" dirty="0">
                <a:latin typeface="Tahoma"/>
                <a:cs typeface="Tahoma"/>
              </a:rPr>
              <a:t> </a:t>
            </a:r>
            <a:r>
              <a:rPr sz="1050" b="1" spc="-30" dirty="0">
                <a:latin typeface="Tahoma"/>
                <a:cs typeface="Tahoma"/>
              </a:rPr>
              <a:t>current</a:t>
            </a:r>
            <a:r>
              <a:rPr sz="1050" b="1" spc="-70" dirty="0">
                <a:latin typeface="Tahoma"/>
                <a:cs typeface="Tahoma"/>
              </a:rPr>
              <a:t> </a:t>
            </a:r>
            <a:r>
              <a:rPr sz="1050" b="1" spc="-15" dirty="0">
                <a:latin typeface="Tahoma"/>
                <a:cs typeface="Tahoma"/>
              </a:rPr>
              <a:t>token</a:t>
            </a:r>
            <a:r>
              <a:rPr sz="1050" b="1" spc="-60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with</a:t>
            </a:r>
            <a:r>
              <a:rPr sz="1050" b="1" spc="-70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the</a:t>
            </a:r>
            <a:r>
              <a:rPr sz="1050" b="1" spc="-45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previous</a:t>
            </a:r>
            <a:r>
              <a:rPr sz="1050" b="1" spc="-80" dirty="0">
                <a:latin typeface="Tahoma"/>
                <a:cs typeface="Tahoma"/>
              </a:rPr>
              <a:t> </a:t>
            </a:r>
            <a:r>
              <a:rPr sz="1050" b="1" spc="10" dirty="0">
                <a:latin typeface="Tahoma"/>
                <a:cs typeface="Tahoma"/>
              </a:rPr>
              <a:t>4</a:t>
            </a:r>
            <a:r>
              <a:rPr sz="1050" b="1" spc="-55" dirty="0">
                <a:latin typeface="Tahoma"/>
                <a:cs typeface="Tahoma"/>
              </a:rPr>
              <a:t> </a:t>
            </a:r>
            <a:r>
              <a:rPr sz="1050" b="1" spc="-20" dirty="0">
                <a:latin typeface="Tahoma"/>
                <a:cs typeface="Tahoma"/>
              </a:rPr>
              <a:t>(including</a:t>
            </a:r>
            <a:r>
              <a:rPr sz="1050" b="1" spc="-40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the</a:t>
            </a:r>
            <a:r>
              <a:rPr sz="1050" b="1" spc="-65" dirty="0">
                <a:latin typeface="Tahoma"/>
                <a:cs typeface="Tahoma"/>
              </a:rPr>
              <a:t> </a:t>
            </a:r>
            <a:r>
              <a:rPr sz="1050" b="1" spc="-15" dirty="0">
                <a:latin typeface="Tahoma"/>
                <a:cs typeface="Tahoma"/>
              </a:rPr>
              <a:t>token</a:t>
            </a:r>
            <a:r>
              <a:rPr sz="1050" b="1" spc="-60" dirty="0">
                <a:latin typeface="Tahoma"/>
                <a:cs typeface="Tahoma"/>
              </a:rPr>
              <a:t> </a:t>
            </a:r>
            <a:r>
              <a:rPr sz="1050" b="1" spc="-35" dirty="0">
                <a:latin typeface="Tahoma"/>
                <a:cs typeface="Tahoma"/>
              </a:rPr>
              <a:t>itself)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53990" y="829691"/>
            <a:ext cx="951865" cy="1382395"/>
          </a:xfrm>
          <a:custGeom>
            <a:avLst/>
            <a:gdLst/>
            <a:ahLst/>
            <a:cxnLst/>
            <a:rect l="l" t="t" r="r" b="b"/>
            <a:pathLst>
              <a:path w="951864" h="1382395">
                <a:moveTo>
                  <a:pt x="17272" y="1255776"/>
                </a:moveTo>
                <a:lnTo>
                  <a:pt x="0" y="1382395"/>
                </a:lnTo>
                <a:lnTo>
                  <a:pt x="111633" y="1320164"/>
                </a:lnTo>
                <a:lnTo>
                  <a:pt x="103257" y="1314450"/>
                </a:lnTo>
                <a:lnTo>
                  <a:pt x="69469" y="1314450"/>
                </a:lnTo>
                <a:lnTo>
                  <a:pt x="37973" y="1292987"/>
                </a:lnTo>
                <a:lnTo>
                  <a:pt x="48721" y="1277236"/>
                </a:lnTo>
                <a:lnTo>
                  <a:pt x="17272" y="1255776"/>
                </a:lnTo>
                <a:close/>
              </a:path>
              <a:path w="951864" h="1382395">
                <a:moveTo>
                  <a:pt x="48721" y="1277236"/>
                </a:moveTo>
                <a:lnTo>
                  <a:pt x="37973" y="1292987"/>
                </a:lnTo>
                <a:lnTo>
                  <a:pt x="69469" y="1314450"/>
                </a:lnTo>
                <a:lnTo>
                  <a:pt x="80205" y="1298719"/>
                </a:lnTo>
                <a:lnTo>
                  <a:pt x="48721" y="1277236"/>
                </a:lnTo>
                <a:close/>
              </a:path>
              <a:path w="951864" h="1382395">
                <a:moveTo>
                  <a:pt x="80205" y="1298719"/>
                </a:moveTo>
                <a:lnTo>
                  <a:pt x="69469" y="1314450"/>
                </a:lnTo>
                <a:lnTo>
                  <a:pt x="103257" y="1314450"/>
                </a:lnTo>
                <a:lnTo>
                  <a:pt x="80205" y="1298719"/>
                </a:lnTo>
                <a:close/>
              </a:path>
              <a:path w="951864" h="1382395">
                <a:moveTo>
                  <a:pt x="920369" y="0"/>
                </a:moveTo>
                <a:lnTo>
                  <a:pt x="48721" y="1277236"/>
                </a:lnTo>
                <a:lnTo>
                  <a:pt x="80205" y="1298719"/>
                </a:lnTo>
                <a:lnTo>
                  <a:pt x="951864" y="21589"/>
                </a:lnTo>
                <a:lnTo>
                  <a:pt x="920369" y="0"/>
                </a:lnTo>
                <a:close/>
              </a:path>
            </a:pathLst>
          </a:custGeom>
          <a:solidFill>
            <a:srgbClr val="550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618236" y="651129"/>
            <a:ext cx="2922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65" dirty="0">
                <a:latin typeface="Microsoft Sans Serif"/>
                <a:cs typeface="Microsoft Sans Serif"/>
              </a:rPr>
              <a:t>The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240" dirty="0">
                <a:latin typeface="Microsoft Sans Serif"/>
                <a:cs typeface="Microsoft Sans Serif"/>
              </a:rPr>
              <a:t>moti</a:t>
            </a:r>
            <a:r>
              <a:rPr sz="4000" b="0" spc="-335" dirty="0">
                <a:latin typeface="Microsoft Sans Serif"/>
                <a:cs typeface="Microsoft Sans Serif"/>
              </a:rPr>
              <a:t>v</a:t>
            </a:r>
            <a:r>
              <a:rPr sz="4000" b="0" spc="-160" dirty="0">
                <a:latin typeface="Microsoft Sans Serif"/>
                <a:cs typeface="Microsoft Sans Serif"/>
              </a:rPr>
              <a:t>ation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688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10" dirty="0">
                <a:latin typeface="Microsoft Sans Serif"/>
                <a:cs typeface="Microsoft Sans Serif"/>
              </a:rPr>
              <a:t>R</a:t>
            </a:r>
            <a:r>
              <a:rPr sz="4000" b="0" spc="-140" dirty="0">
                <a:latin typeface="Microsoft Sans Serif"/>
                <a:cs typeface="Microsoft Sans Serif"/>
              </a:rPr>
              <a:t>olling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latin typeface="Microsoft Sans Serif"/>
                <a:cs typeface="Microsoft Sans Serif"/>
              </a:rPr>
              <a:t>Buffer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345" dirty="0">
                <a:latin typeface="Microsoft Sans Serif"/>
                <a:cs typeface="Microsoft Sans Serif"/>
              </a:rPr>
              <a:t>Ca</a:t>
            </a:r>
            <a:r>
              <a:rPr sz="4000" b="0" spc="-114" dirty="0">
                <a:latin typeface="Microsoft Sans Serif"/>
                <a:cs typeface="Microsoft Sans Serif"/>
              </a:rPr>
              <a:t>c</a:t>
            </a:r>
            <a:r>
              <a:rPr sz="4000" b="0" spc="-315" dirty="0">
                <a:latin typeface="Microsoft Sans Serif"/>
                <a:cs typeface="Microsoft Sans Serif"/>
              </a:rPr>
              <a:t>he: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475" dirty="0">
                <a:latin typeface="Microsoft Sans Serif"/>
                <a:cs typeface="Microsoft Sans Serif"/>
              </a:rPr>
              <a:t>h</a:t>
            </a:r>
            <a:r>
              <a:rPr sz="4000" b="0" spc="-340" dirty="0">
                <a:latin typeface="Microsoft Sans Serif"/>
                <a:cs typeface="Microsoft Sans Serif"/>
              </a:rPr>
              <a:t>o</a:t>
            </a:r>
            <a:r>
              <a:rPr sz="4000" b="0" spc="-225" dirty="0">
                <a:latin typeface="Microsoft Sans Serif"/>
                <a:cs typeface="Microsoft Sans Serif"/>
              </a:rPr>
              <a:t>w</a:t>
            </a:r>
            <a:r>
              <a:rPr sz="4000" b="0" spc="25" dirty="0">
                <a:latin typeface="Microsoft Sans Serif"/>
                <a:cs typeface="Microsoft Sans Serif"/>
              </a:rPr>
              <a:t> </a:t>
            </a:r>
            <a:r>
              <a:rPr sz="4000" b="0" spc="-35" dirty="0">
                <a:latin typeface="Microsoft Sans Serif"/>
                <a:cs typeface="Microsoft Sans Serif"/>
              </a:rPr>
              <a:t>it</a:t>
            </a:r>
            <a:r>
              <a:rPr sz="4000" b="0" spc="35" dirty="0">
                <a:latin typeface="Microsoft Sans Serif"/>
                <a:cs typeface="Microsoft Sans Serif"/>
              </a:rPr>
              <a:t> </a:t>
            </a:r>
            <a:r>
              <a:rPr sz="4000" b="0" spc="-305" dirty="0">
                <a:latin typeface="Microsoft Sans Serif"/>
                <a:cs typeface="Microsoft Sans Serif"/>
              </a:rPr>
              <a:t>w</a:t>
            </a:r>
            <a:r>
              <a:rPr sz="4000" b="0" spc="-145" dirty="0">
                <a:latin typeface="Microsoft Sans Serif"/>
                <a:cs typeface="Microsoft Sans Serif"/>
              </a:rPr>
              <a:t>o</a:t>
            </a:r>
            <a:r>
              <a:rPr sz="4000" b="0" spc="-5" dirty="0">
                <a:latin typeface="Microsoft Sans Serif"/>
                <a:cs typeface="Microsoft Sans Serif"/>
              </a:rPr>
              <a:t>r</a:t>
            </a:r>
            <a:r>
              <a:rPr sz="4000" b="0" spc="-459" dirty="0">
                <a:latin typeface="Microsoft Sans Serif"/>
                <a:cs typeface="Microsoft Sans Serif"/>
              </a:rPr>
              <a:t>ks</a:t>
            </a:r>
            <a:endParaRPr sz="40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3051810"/>
          <a:ext cx="8128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0636" y="1912441"/>
            <a:ext cx="695452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Tahoma"/>
                <a:cs typeface="Tahoma"/>
              </a:rPr>
              <a:t>We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keep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track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write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pointer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tells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us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where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added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last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token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rolling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buffer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cache.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" dirty="0">
                <a:latin typeface="Tahoma"/>
                <a:cs typeface="Tahoma"/>
              </a:rPr>
              <a:t>Let’s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add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sentence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“</a:t>
            </a:r>
            <a:r>
              <a:rPr sz="1200" b="1" spc="-25" dirty="0">
                <a:latin typeface="Tahoma"/>
                <a:cs typeface="Tahoma"/>
              </a:rPr>
              <a:t>The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cat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is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on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a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chair</a:t>
            </a:r>
            <a:r>
              <a:rPr sz="1200" spc="-30" dirty="0">
                <a:latin typeface="Tahoma"/>
                <a:cs typeface="Tahoma"/>
              </a:rPr>
              <a:t>”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688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10" dirty="0">
                <a:latin typeface="Microsoft Sans Serif"/>
                <a:cs typeface="Microsoft Sans Serif"/>
              </a:rPr>
              <a:t>R</a:t>
            </a:r>
            <a:r>
              <a:rPr sz="4000" b="0" spc="-140" dirty="0">
                <a:latin typeface="Microsoft Sans Serif"/>
                <a:cs typeface="Microsoft Sans Serif"/>
              </a:rPr>
              <a:t>olling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latin typeface="Microsoft Sans Serif"/>
                <a:cs typeface="Microsoft Sans Serif"/>
              </a:rPr>
              <a:t>Buffer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345" dirty="0">
                <a:latin typeface="Microsoft Sans Serif"/>
                <a:cs typeface="Microsoft Sans Serif"/>
              </a:rPr>
              <a:t>Ca</a:t>
            </a:r>
            <a:r>
              <a:rPr sz="4000" b="0" spc="-114" dirty="0">
                <a:latin typeface="Microsoft Sans Serif"/>
                <a:cs typeface="Microsoft Sans Serif"/>
              </a:rPr>
              <a:t>c</a:t>
            </a:r>
            <a:r>
              <a:rPr sz="4000" b="0" spc="-315" dirty="0">
                <a:latin typeface="Microsoft Sans Serif"/>
                <a:cs typeface="Microsoft Sans Serif"/>
              </a:rPr>
              <a:t>he: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475" dirty="0">
                <a:latin typeface="Microsoft Sans Serif"/>
                <a:cs typeface="Microsoft Sans Serif"/>
              </a:rPr>
              <a:t>h</a:t>
            </a:r>
            <a:r>
              <a:rPr sz="4000" b="0" spc="-340" dirty="0">
                <a:latin typeface="Microsoft Sans Serif"/>
                <a:cs typeface="Microsoft Sans Serif"/>
              </a:rPr>
              <a:t>o</a:t>
            </a:r>
            <a:r>
              <a:rPr sz="4000" b="0" spc="-225" dirty="0">
                <a:latin typeface="Microsoft Sans Serif"/>
                <a:cs typeface="Microsoft Sans Serif"/>
              </a:rPr>
              <a:t>w</a:t>
            </a:r>
            <a:r>
              <a:rPr sz="4000" b="0" spc="25" dirty="0">
                <a:latin typeface="Microsoft Sans Serif"/>
                <a:cs typeface="Microsoft Sans Serif"/>
              </a:rPr>
              <a:t> </a:t>
            </a:r>
            <a:r>
              <a:rPr sz="4000" b="0" spc="-35" dirty="0">
                <a:latin typeface="Microsoft Sans Serif"/>
                <a:cs typeface="Microsoft Sans Serif"/>
              </a:rPr>
              <a:t>it</a:t>
            </a:r>
            <a:r>
              <a:rPr sz="4000" b="0" spc="35" dirty="0">
                <a:latin typeface="Microsoft Sans Serif"/>
                <a:cs typeface="Microsoft Sans Serif"/>
              </a:rPr>
              <a:t> </a:t>
            </a:r>
            <a:r>
              <a:rPr sz="4000" b="0" spc="-305" dirty="0">
                <a:latin typeface="Microsoft Sans Serif"/>
                <a:cs typeface="Microsoft Sans Serif"/>
              </a:rPr>
              <a:t>w</a:t>
            </a:r>
            <a:r>
              <a:rPr sz="4000" b="0" spc="-145" dirty="0">
                <a:latin typeface="Microsoft Sans Serif"/>
                <a:cs typeface="Microsoft Sans Serif"/>
              </a:rPr>
              <a:t>o</a:t>
            </a:r>
            <a:r>
              <a:rPr sz="4000" b="0" spc="-5" dirty="0">
                <a:latin typeface="Microsoft Sans Serif"/>
                <a:cs typeface="Microsoft Sans Serif"/>
              </a:rPr>
              <a:t>r</a:t>
            </a:r>
            <a:r>
              <a:rPr sz="4000" b="0" spc="-459" dirty="0">
                <a:latin typeface="Microsoft Sans Serif"/>
                <a:cs typeface="Microsoft Sans Serif"/>
              </a:rPr>
              <a:t>ks</a:t>
            </a:r>
            <a:endParaRPr sz="40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3051810"/>
          <a:ext cx="8128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0636" y="1912441"/>
            <a:ext cx="356171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Tahoma"/>
                <a:cs typeface="Tahoma"/>
              </a:rPr>
              <a:t>We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add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new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token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move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pointer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forward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" dirty="0">
                <a:latin typeface="Tahoma"/>
                <a:cs typeface="Tahoma"/>
              </a:rPr>
              <a:t>Let’s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add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sentence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“</a:t>
            </a:r>
            <a:r>
              <a:rPr sz="1200" b="1" spc="-25" dirty="0">
                <a:latin typeface="Tahoma"/>
                <a:cs typeface="Tahoma"/>
              </a:rPr>
              <a:t>The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cat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is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on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a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chair</a:t>
            </a:r>
            <a:r>
              <a:rPr sz="1200" spc="-30" dirty="0">
                <a:latin typeface="Tahoma"/>
                <a:cs typeface="Tahoma"/>
              </a:rPr>
              <a:t>”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3526535"/>
            <a:ext cx="228600" cy="631190"/>
          </a:xfrm>
          <a:custGeom>
            <a:avLst/>
            <a:gdLst/>
            <a:ahLst/>
            <a:cxnLst/>
            <a:rect l="l" t="t" r="r" b="b"/>
            <a:pathLst>
              <a:path w="228600" h="631189">
                <a:moveTo>
                  <a:pt x="152400" y="190500"/>
                </a:moveTo>
                <a:lnTo>
                  <a:pt x="76200" y="190500"/>
                </a:lnTo>
                <a:lnTo>
                  <a:pt x="76200" y="630808"/>
                </a:lnTo>
                <a:lnTo>
                  <a:pt x="152400" y="630808"/>
                </a:lnTo>
                <a:lnTo>
                  <a:pt x="152400" y="190500"/>
                </a:lnTo>
                <a:close/>
              </a:path>
              <a:path w="228600" h="631189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631189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0732" y="4288917"/>
            <a:ext cx="1506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Tahoma"/>
                <a:cs typeface="Tahoma"/>
              </a:rPr>
              <a:t>W</a:t>
            </a:r>
            <a:r>
              <a:rPr sz="1800" b="1" spc="-50" dirty="0">
                <a:latin typeface="Tahoma"/>
                <a:cs typeface="Tahoma"/>
              </a:rPr>
              <a:t>r</a:t>
            </a:r>
            <a:r>
              <a:rPr sz="1800" b="1" spc="-45" dirty="0">
                <a:latin typeface="Tahoma"/>
                <a:cs typeface="Tahoma"/>
              </a:rPr>
              <a:t>i</a:t>
            </a:r>
            <a:r>
              <a:rPr sz="1800" b="1" spc="-40" dirty="0">
                <a:latin typeface="Tahoma"/>
                <a:cs typeface="Tahoma"/>
              </a:rPr>
              <a:t>t</a:t>
            </a:r>
            <a:r>
              <a:rPr sz="1800" b="1" spc="-45" dirty="0">
                <a:latin typeface="Tahoma"/>
                <a:cs typeface="Tahoma"/>
              </a:rPr>
              <a:t>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50" dirty="0">
                <a:latin typeface="Tahoma"/>
                <a:cs typeface="Tahoma"/>
              </a:rPr>
              <a:t>p</a:t>
            </a:r>
            <a:r>
              <a:rPr sz="1800" b="1" spc="-10" dirty="0">
                <a:latin typeface="Tahoma"/>
                <a:cs typeface="Tahoma"/>
              </a:rPr>
              <a:t>oi</a:t>
            </a:r>
            <a:r>
              <a:rPr sz="1800" b="1" spc="-35" dirty="0">
                <a:latin typeface="Tahoma"/>
                <a:cs typeface="Tahoma"/>
              </a:rPr>
              <a:t>n</a:t>
            </a:r>
            <a:r>
              <a:rPr sz="1800" b="1" spc="-55" dirty="0">
                <a:latin typeface="Tahoma"/>
                <a:cs typeface="Tahoma"/>
              </a:rPr>
              <a:t>ter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688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10" dirty="0">
                <a:latin typeface="Microsoft Sans Serif"/>
                <a:cs typeface="Microsoft Sans Serif"/>
              </a:rPr>
              <a:t>R</a:t>
            </a:r>
            <a:r>
              <a:rPr sz="4000" b="0" spc="-140" dirty="0">
                <a:latin typeface="Microsoft Sans Serif"/>
                <a:cs typeface="Microsoft Sans Serif"/>
              </a:rPr>
              <a:t>olling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latin typeface="Microsoft Sans Serif"/>
                <a:cs typeface="Microsoft Sans Serif"/>
              </a:rPr>
              <a:t>Buffer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345" dirty="0">
                <a:latin typeface="Microsoft Sans Serif"/>
                <a:cs typeface="Microsoft Sans Serif"/>
              </a:rPr>
              <a:t>Ca</a:t>
            </a:r>
            <a:r>
              <a:rPr sz="4000" b="0" spc="-114" dirty="0">
                <a:latin typeface="Microsoft Sans Serif"/>
                <a:cs typeface="Microsoft Sans Serif"/>
              </a:rPr>
              <a:t>c</a:t>
            </a:r>
            <a:r>
              <a:rPr sz="4000" b="0" spc="-315" dirty="0">
                <a:latin typeface="Microsoft Sans Serif"/>
                <a:cs typeface="Microsoft Sans Serif"/>
              </a:rPr>
              <a:t>he: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475" dirty="0">
                <a:latin typeface="Microsoft Sans Serif"/>
                <a:cs typeface="Microsoft Sans Serif"/>
              </a:rPr>
              <a:t>h</a:t>
            </a:r>
            <a:r>
              <a:rPr sz="4000" b="0" spc="-340" dirty="0">
                <a:latin typeface="Microsoft Sans Serif"/>
                <a:cs typeface="Microsoft Sans Serif"/>
              </a:rPr>
              <a:t>o</a:t>
            </a:r>
            <a:r>
              <a:rPr sz="4000" b="0" spc="-225" dirty="0">
                <a:latin typeface="Microsoft Sans Serif"/>
                <a:cs typeface="Microsoft Sans Serif"/>
              </a:rPr>
              <a:t>w</a:t>
            </a:r>
            <a:r>
              <a:rPr sz="4000" b="0" spc="25" dirty="0">
                <a:latin typeface="Microsoft Sans Serif"/>
                <a:cs typeface="Microsoft Sans Serif"/>
              </a:rPr>
              <a:t> </a:t>
            </a:r>
            <a:r>
              <a:rPr sz="4000" b="0" spc="-35" dirty="0">
                <a:latin typeface="Microsoft Sans Serif"/>
                <a:cs typeface="Microsoft Sans Serif"/>
              </a:rPr>
              <a:t>it</a:t>
            </a:r>
            <a:r>
              <a:rPr sz="4000" b="0" spc="35" dirty="0">
                <a:latin typeface="Microsoft Sans Serif"/>
                <a:cs typeface="Microsoft Sans Serif"/>
              </a:rPr>
              <a:t> </a:t>
            </a:r>
            <a:r>
              <a:rPr sz="4000" b="0" spc="-305" dirty="0">
                <a:latin typeface="Microsoft Sans Serif"/>
                <a:cs typeface="Microsoft Sans Serif"/>
              </a:rPr>
              <a:t>w</a:t>
            </a:r>
            <a:r>
              <a:rPr sz="4000" b="0" spc="-145" dirty="0">
                <a:latin typeface="Microsoft Sans Serif"/>
                <a:cs typeface="Microsoft Sans Serif"/>
              </a:rPr>
              <a:t>o</a:t>
            </a:r>
            <a:r>
              <a:rPr sz="4000" b="0" spc="-5" dirty="0">
                <a:latin typeface="Microsoft Sans Serif"/>
                <a:cs typeface="Microsoft Sans Serif"/>
              </a:rPr>
              <a:t>r</a:t>
            </a:r>
            <a:r>
              <a:rPr sz="4000" b="0" spc="-459" dirty="0">
                <a:latin typeface="Microsoft Sans Serif"/>
                <a:cs typeface="Microsoft Sans Serif"/>
              </a:rPr>
              <a:t>ks</a:t>
            </a:r>
            <a:endParaRPr sz="40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3051810"/>
          <a:ext cx="8128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0636" y="1912441"/>
            <a:ext cx="356171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Tahoma"/>
                <a:cs typeface="Tahoma"/>
              </a:rPr>
              <a:t>We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add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new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token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move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pointer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forward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" dirty="0">
                <a:latin typeface="Tahoma"/>
                <a:cs typeface="Tahoma"/>
              </a:rPr>
              <a:t>Let’s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add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sentence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“</a:t>
            </a:r>
            <a:r>
              <a:rPr sz="1200" b="1" spc="-25" dirty="0">
                <a:latin typeface="Tahoma"/>
                <a:cs typeface="Tahoma"/>
              </a:rPr>
              <a:t>The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cat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is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on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a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chair</a:t>
            </a:r>
            <a:r>
              <a:rPr sz="1200" spc="-30" dirty="0">
                <a:latin typeface="Tahoma"/>
                <a:cs typeface="Tahoma"/>
              </a:rPr>
              <a:t>”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01767" y="3526535"/>
            <a:ext cx="228600" cy="631190"/>
          </a:xfrm>
          <a:custGeom>
            <a:avLst/>
            <a:gdLst/>
            <a:ahLst/>
            <a:cxnLst/>
            <a:rect l="l" t="t" r="r" b="b"/>
            <a:pathLst>
              <a:path w="228600" h="631189">
                <a:moveTo>
                  <a:pt x="152400" y="190500"/>
                </a:moveTo>
                <a:lnTo>
                  <a:pt x="76200" y="190500"/>
                </a:lnTo>
                <a:lnTo>
                  <a:pt x="76200" y="630808"/>
                </a:lnTo>
                <a:lnTo>
                  <a:pt x="152400" y="630808"/>
                </a:lnTo>
                <a:lnTo>
                  <a:pt x="152400" y="190500"/>
                </a:lnTo>
                <a:close/>
              </a:path>
              <a:path w="228600" h="631189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631189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07534" y="4288917"/>
            <a:ext cx="1508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Tahoma"/>
                <a:cs typeface="Tahoma"/>
              </a:rPr>
              <a:t>W</a:t>
            </a:r>
            <a:r>
              <a:rPr sz="1800" b="1" spc="-50" dirty="0">
                <a:latin typeface="Tahoma"/>
                <a:cs typeface="Tahoma"/>
              </a:rPr>
              <a:t>r</a:t>
            </a:r>
            <a:r>
              <a:rPr sz="1800" b="1" spc="-45" dirty="0">
                <a:latin typeface="Tahoma"/>
                <a:cs typeface="Tahoma"/>
              </a:rPr>
              <a:t>i</a:t>
            </a:r>
            <a:r>
              <a:rPr sz="1800" b="1" spc="-40" dirty="0">
                <a:latin typeface="Tahoma"/>
                <a:cs typeface="Tahoma"/>
              </a:rPr>
              <a:t>t</a:t>
            </a:r>
            <a:r>
              <a:rPr sz="1800" b="1" spc="-45" dirty="0">
                <a:latin typeface="Tahoma"/>
                <a:cs typeface="Tahoma"/>
              </a:rPr>
              <a:t>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55" dirty="0">
                <a:latin typeface="Tahoma"/>
                <a:cs typeface="Tahoma"/>
              </a:rPr>
              <a:t>p</a:t>
            </a:r>
            <a:r>
              <a:rPr sz="1800" b="1" spc="-10" dirty="0">
                <a:latin typeface="Tahoma"/>
                <a:cs typeface="Tahoma"/>
              </a:rPr>
              <a:t>oi</a:t>
            </a:r>
            <a:r>
              <a:rPr sz="1800" b="1" spc="-30" dirty="0">
                <a:latin typeface="Tahoma"/>
                <a:cs typeface="Tahoma"/>
              </a:rPr>
              <a:t>n</a:t>
            </a:r>
            <a:r>
              <a:rPr sz="1800" b="1" spc="-55" dirty="0">
                <a:latin typeface="Tahoma"/>
                <a:cs typeface="Tahoma"/>
              </a:rPr>
              <a:t>ter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688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10" dirty="0">
                <a:latin typeface="Microsoft Sans Serif"/>
                <a:cs typeface="Microsoft Sans Serif"/>
              </a:rPr>
              <a:t>R</a:t>
            </a:r>
            <a:r>
              <a:rPr sz="4000" b="0" spc="-140" dirty="0">
                <a:latin typeface="Microsoft Sans Serif"/>
                <a:cs typeface="Microsoft Sans Serif"/>
              </a:rPr>
              <a:t>olling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latin typeface="Microsoft Sans Serif"/>
                <a:cs typeface="Microsoft Sans Serif"/>
              </a:rPr>
              <a:t>Buffer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345" dirty="0">
                <a:latin typeface="Microsoft Sans Serif"/>
                <a:cs typeface="Microsoft Sans Serif"/>
              </a:rPr>
              <a:t>Ca</a:t>
            </a:r>
            <a:r>
              <a:rPr sz="4000" b="0" spc="-114" dirty="0">
                <a:latin typeface="Microsoft Sans Serif"/>
                <a:cs typeface="Microsoft Sans Serif"/>
              </a:rPr>
              <a:t>c</a:t>
            </a:r>
            <a:r>
              <a:rPr sz="4000" b="0" spc="-315" dirty="0">
                <a:latin typeface="Microsoft Sans Serif"/>
                <a:cs typeface="Microsoft Sans Serif"/>
              </a:rPr>
              <a:t>he: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475" dirty="0">
                <a:latin typeface="Microsoft Sans Serif"/>
                <a:cs typeface="Microsoft Sans Serif"/>
              </a:rPr>
              <a:t>h</a:t>
            </a:r>
            <a:r>
              <a:rPr sz="4000" b="0" spc="-340" dirty="0">
                <a:latin typeface="Microsoft Sans Serif"/>
                <a:cs typeface="Microsoft Sans Serif"/>
              </a:rPr>
              <a:t>o</a:t>
            </a:r>
            <a:r>
              <a:rPr sz="4000" b="0" spc="-225" dirty="0">
                <a:latin typeface="Microsoft Sans Serif"/>
                <a:cs typeface="Microsoft Sans Serif"/>
              </a:rPr>
              <a:t>w</a:t>
            </a:r>
            <a:r>
              <a:rPr sz="4000" b="0" spc="25" dirty="0">
                <a:latin typeface="Microsoft Sans Serif"/>
                <a:cs typeface="Microsoft Sans Serif"/>
              </a:rPr>
              <a:t> </a:t>
            </a:r>
            <a:r>
              <a:rPr sz="4000" b="0" spc="-35" dirty="0">
                <a:latin typeface="Microsoft Sans Serif"/>
                <a:cs typeface="Microsoft Sans Serif"/>
              </a:rPr>
              <a:t>it</a:t>
            </a:r>
            <a:r>
              <a:rPr sz="4000" b="0" spc="35" dirty="0">
                <a:latin typeface="Microsoft Sans Serif"/>
                <a:cs typeface="Microsoft Sans Serif"/>
              </a:rPr>
              <a:t> </a:t>
            </a:r>
            <a:r>
              <a:rPr sz="4000" b="0" spc="-305" dirty="0">
                <a:latin typeface="Microsoft Sans Serif"/>
                <a:cs typeface="Microsoft Sans Serif"/>
              </a:rPr>
              <a:t>w</a:t>
            </a:r>
            <a:r>
              <a:rPr sz="4000" b="0" spc="-145" dirty="0">
                <a:latin typeface="Microsoft Sans Serif"/>
                <a:cs typeface="Microsoft Sans Serif"/>
              </a:rPr>
              <a:t>o</a:t>
            </a:r>
            <a:r>
              <a:rPr sz="4000" b="0" spc="-5" dirty="0">
                <a:latin typeface="Microsoft Sans Serif"/>
                <a:cs typeface="Microsoft Sans Serif"/>
              </a:rPr>
              <a:t>r</a:t>
            </a:r>
            <a:r>
              <a:rPr sz="4000" b="0" spc="-459" dirty="0">
                <a:latin typeface="Microsoft Sans Serif"/>
                <a:cs typeface="Microsoft Sans Serif"/>
              </a:rPr>
              <a:t>ks</a:t>
            </a:r>
            <a:endParaRPr sz="40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3051810"/>
          <a:ext cx="8128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0636" y="1912441"/>
            <a:ext cx="356171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Tahoma"/>
                <a:cs typeface="Tahoma"/>
              </a:rPr>
              <a:t>We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add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new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token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move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pointer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forward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" dirty="0">
                <a:latin typeface="Tahoma"/>
                <a:cs typeface="Tahoma"/>
              </a:rPr>
              <a:t>Let’s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add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sentence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“</a:t>
            </a:r>
            <a:r>
              <a:rPr sz="1200" b="1" spc="-25" dirty="0">
                <a:latin typeface="Tahoma"/>
                <a:cs typeface="Tahoma"/>
              </a:rPr>
              <a:t>The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cat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is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on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a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chair</a:t>
            </a:r>
            <a:r>
              <a:rPr sz="1200" spc="-30" dirty="0">
                <a:latin typeface="Tahoma"/>
                <a:cs typeface="Tahoma"/>
              </a:rPr>
              <a:t>”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0023" y="3526535"/>
            <a:ext cx="228600" cy="631190"/>
          </a:xfrm>
          <a:custGeom>
            <a:avLst/>
            <a:gdLst/>
            <a:ahLst/>
            <a:cxnLst/>
            <a:rect l="l" t="t" r="r" b="b"/>
            <a:pathLst>
              <a:path w="228600" h="631189">
                <a:moveTo>
                  <a:pt x="152400" y="190500"/>
                </a:moveTo>
                <a:lnTo>
                  <a:pt x="76200" y="190500"/>
                </a:lnTo>
                <a:lnTo>
                  <a:pt x="76200" y="630808"/>
                </a:lnTo>
                <a:lnTo>
                  <a:pt x="152400" y="630808"/>
                </a:lnTo>
                <a:lnTo>
                  <a:pt x="152400" y="190500"/>
                </a:lnTo>
                <a:close/>
              </a:path>
              <a:path w="228600" h="631189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631189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56679" y="4288917"/>
            <a:ext cx="1506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Tahoma"/>
                <a:cs typeface="Tahoma"/>
              </a:rPr>
              <a:t>W</a:t>
            </a:r>
            <a:r>
              <a:rPr sz="1800" b="1" spc="-50" dirty="0">
                <a:latin typeface="Tahoma"/>
                <a:cs typeface="Tahoma"/>
              </a:rPr>
              <a:t>r</a:t>
            </a:r>
            <a:r>
              <a:rPr sz="1800" b="1" spc="-45" dirty="0">
                <a:latin typeface="Tahoma"/>
                <a:cs typeface="Tahoma"/>
              </a:rPr>
              <a:t>i</a:t>
            </a:r>
            <a:r>
              <a:rPr sz="1800" b="1" spc="-40" dirty="0">
                <a:latin typeface="Tahoma"/>
                <a:cs typeface="Tahoma"/>
              </a:rPr>
              <a:t>t</a:t>
            </a:r>
            <a:r>
              <a:rPr sz="1800" b="1" spc="-45" dirty="0">
                <a:latin typeface="Tahoma"/>
                <a:cs typeface="Tahoma"/>
              </a:rPr>
              <a:t>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50" dirty="0">
                <a:latin typeface="Tahoma"/>
                <a:cs typeface="Tahoma"/>
              </a:rPr>
              <a:t>p</a:t>
            </a:r>
            <a:r>
              <a:rPr sz="1800" b="1" spc="-10" dirty="0">
                <a:latin typeface="Tahoma"/>
                <a:cs typeface="Tahoma"/>
              </a:rPr>
              <a:t>oi</a:t>
            </a:r>
            <a:r>
              <a:rPr sz="1800" b="1" spc="-35" dirty="0">
                <a:latin typeface="Tahoma"/>
                <a:cs typeface="Tahoma"/>
              </a:rPr>
              <a:t>n</a:t>
            </a:r>
            <a:r>
              <a:rPr sz="1800" b="1" spc="-55" dirty="0">
                <a:latin typeface="Tahoma"/>
                <a:cs typeface="Tahoma"/>
              </a:rPr>
              <a:t>ter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688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10" dirty="0">
                <a:latin typeface="Microsoft Sans Serif"/>
                <a:cs typeface="Microsoft Sans Serif"/>
              </a:rPr>
              <a:t>R</a:t>
            </a:r>
            <a:r>
              <a:rPr sz="4000" b="0" spc="-140" dirty="0">
                <a:latin typeface="Microsoft Sans Serif"/>
                <a:cs typeface="Microsoft Sans Serif"/>
              </a:rPr>
              <a:t>olling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latin typeface="Microsoft Sans Serif"/>
                <a:cs typeface="Microsoft Sans Serif"/>
              </a:rPr>
              <a:t>Buffer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345" dirty="0">
                <a:latin typeface="Microsoft Sans Serif"/>
                <a:cs typeface="Microsoft Sans Serif"/>
              </a:rPr>
              <a:t>Ca</a:t>
            </a:r>
            <a:r>
              <a:rPr sz="4000" b="0" spc="-114" dirty="0">
                <a:latin typeface="Microsoft Sans Serif"/>
                <a:cs typeface="Microsoft Sans Serif"/>
              </a:rPr>
              <a:t>c</a:t>
            </a:r>
            <a:r>
              <a:rPr sz="4000" b="0" spc="-315" dirty="0">
                <a:latin typeface="Microsoft Sans Serif"/>
                <a:cs typeface="Microsoft Sans Serif"/>
              </a:rPr>
              <a:t>he: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475" dirty="0">
                <a:latin typeface="Microsoft Sans Serif"/>
                <a:cs typeface="Microsoft Sans Serif"/>
              </a:rPr>
              <a:t>h</a:t>
            </a:r>
            <a:r>
              <a:rPr sz="4000" b="0" spc="-340" dirty="0">
                <a:latin typeface="Microsoft Sans Serif"/>
                <a:cs typeface="Microsoft Sans Serif"/>
              </a:rPr>
              <a:t>o</a:t>
            </a:r>
            <a:r>
              <a:rPr sz="4000" b="0" spc="-225" dirty="0">
                <a:latin typeface="Microsoft Sans Serif"/>
                <a:cs typeface="Microsoft Sans Serif"/>
              </a:rPr>
              <a:t>w</a:t>
            </a:r>
            <a:r>
              <a:rPr sz="4000" b="0" spc="25" dirty="0">
                <a:latin typeface="Microsoft Sans Serif"/>
                <a:cs typeface="Microsoft Sans Serif"/>
              </a:rPr>
              <a:t> </a:t>
            </a:r>
            <a:r>
              <a:rPr sz="4000" b="0" spc="-35" dirty="0">
                <a:latin typeface="Microsoft Sans Serif"/>
                <a:cs typeface="Microsoft Sans Serif"/>
              </a:rPr>
              <a:t>it</a:t>
            </a:r>
            <a:r>
              <a:rPr sz="4000" b="0" spc="35" dirty="0">
                <a:latin typeface="Microsoft Sans Serif"/>
                <a:cs typeface="Microsoft Sans Serif"/>
              </a:rPr>
              <a:t> </a:t>
            </a:r>
            <a:r>
              <a:rPr sz="4000" b="0" spc="-305" dirty="0">
                <a:latin typeface="Microsoft Sans Serif"/>
                <a:cs typeface="Microsoft Sans Serif"/>
              </a:rPr>
              <a:t>w</a:t>
            </a:r>
            <a:r>
              <a:rPr sz="4000" b="0" spc="-145" dirty="0">
                <a:latin typeface="Microsoft Sans Serif"/>
                <a:cs typeface="Microsoft Sans Serif"/>
              </a:rPr>
              <a:t>o</a:t>
            </a:r>
            <a:r>
              <a:rPr sz="4000" b="0" spc="-5" dirty="0">
                <a:latin typeface="Microsoft Sans Serif"/>
                <a:cs typeface="Microsoft Sans Serif"/>
              </a:rPr>
              <a:t>r</a:t>
            </a:r>
            <a:r>
              <a:rPr sz="4000" b="0" spc="-459" dirty="0">
                <a:latin typeface="Microsoft Sans Serif"/>
                <a:cs typeface="Microsoft Sans Serif"/>
              </a:rPr>
              <a:t>ks</a:t>
            </a:r>
            <a:endParaRPr sz="40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3051810"/>
          <a:ext cx="8128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0636" y="1912441"/>
            <a:ext cx="356171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Tahoma"/>
                <a:cs typeface="Tahoma"/>
              </a:rPr>
              <a:t>We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add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new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token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move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pointer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forward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" dirty="0">
                <a:latin typeface="Tahoma"/>
                <a:cs typeface="Tahoma"/>
              </a:rPr>
              <a:t>Let’s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add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sentence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“</a:t>
            </a:r>
            <a:r>
              <a:rPr sz="1200" b="1" spc="-25" dirty="0">
                <a:latin typeface="Tahoma"/>
                <a:cs typeface="Tahoma"/>
              </a:rPr>
              <a:t>The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cat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is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on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a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chair</a:t>
            </a:r>
            <a:r>
              <a:rPr sz="1200" spc="-30" dirty="0">
                <a:latin typeface="Tahoma"/>
                <a:cs typeface="Tahoma"/>
              </a:rPr>
              <a:t>”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51619" y="3526535"/>
            <a:ext cx="228600" cy="631190"/>
          </a:xfrm>
          <a:custGeom>
            <a:avLst/>
            <a:gdLst/>
            <a:ahLst/>
            <a:cxnLst/>
            <a:rect l="l" t="t" r="r" b="b"/>
            <a:pathLst>
              <a:path w="228600" h="631189">
                <a:moveTo>
                  <a:pt x="152400" y="190500"/>
                </a:moveTo>
                <a:lnTo>
                  <a:pt x="76200" y="190500"/>
                </a:lnTo>
                <a:lnTo>
                  <a:pt x="76200" y="630808"/>
                </a:lnTo>
                <a:lnTo>
                  <a:pt x="152400" y="630808"/>
                </a:lnTo>
                <a:lnTo>
                  <a:pt x="152400" y="190500"/>
                </a:lnTo>
                <a:close/>
              </a:path>
              <a:path w="228600" h="631189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631189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7641" y="4288917"/>
            <a:ext cx="1506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Tahoma"/>
                <a:cs typeface="Tahoma"/>
              </a:rPr>
              <a:t>W</a:t>
            </a:r>
            <a:r>
              <a:rPr sz="1800" b="1" spc="-50" dirty="0">
                <a:latin typeface="Tahoma"/>
                <a:cs typeface="Tahoma"/>
              </a:rPr>
              <a:t>r</a:t>
            </a:r>
            <a:r>
              <a:rPr sz="1800" b="1" spc="-45" dirty="0">
                <a:latin typeface="Tahoma"/>
                <a:cs typeface="Tahoma"/>
              </a:rPr>
              <a:t>i</a:t>
            </a:r>
            <a:r>
              <a:rPr sz="1800" b="1" spc="-40" dirty="0">
                <a:latin typeface="Tahoma"/>
                <a:cs typeface="Tahoma"/>
              </a:rPr>
              <a:t>t</a:t>
            </a:r>
            <a:r>
              <a:rPr sz="1800" b="1" spc="-45" dirty="0">
                <a:latin typeface="Tahoma"/>
                <a:cs typeface="Tahoma"/>
              </a:rPr>
              <a:t>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50" dirty="0">
                <a:latin typeface="Tahoma"/>
                <a:cs typeface="Tahoma"/>
              </a:rPr>
              <a:t>p</a:t>
            </a:r>
            <a:r>
              <a:rPr sz="1800" b="1" spc="-10" dirty="0">
                <a:latin typeface="Tahoma"/>
                <a:cs typeface="Tahoma"/>
              </a:rPr>
              <a:t>oi</a:t>
            </a:r>
            <a:r>
              <a:rPr sz="1800" b="1" spc="-35" dirty="0">
                <a:latin typeface="Tahoma"/>
                <a:cs typeface="Tahoma"/>
              </a:rPr>
              <a:t>n</a:t>
            </a:r>
            <a:r>
              <a:rPr sz="1800" b="1" spc="-55" dirty="0">
                <a:latin typeface="Tahoma"/>
                <a:cs typeface="Tahoma"/>
              </a:rPr>
              <a:t>ter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688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10" dirty="0">
                <a:latin typeface="Microsoft Sans Serif"/>
                <a:cs typeface="Microsoft Sans Serif"/>
              </a:rPr>
              <a:t>R</a:t>
            </a:r>
            <a:r>
              <a:rPr sz="4000" b="0" spc="-140" dirty="0">
                <a:latin typeface="Microsoft Sans Serif"/>
                <a:cs typeface="Microsoft Sans Serif"/>
              </a:rPr>
              <a:t>olling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latin typeface="Microsoft Sans Serif"/>
                <a:cs typeface="Microsoft Sans Serif"/>
              </a:rPr>
              <a:t>Buffer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345" dirty="0">
                <a:latin typeface="Microsoft Sans Serif"/>
                <a:cs typeface="Microsoft Sans Serif"/>
              </a:rPr>
              <a:t>Ca</a:t>
            </a:r>
            <a:r>
              <a:rPr sz="4000" b="0" spc="-114" dirty="0">
                <a:latin typeface="Microsoft Sans Serif"/>
                <a:cs typeface="Microsoft Sans Serif"/>
              </a:rPr>
              <a:t>c</a:t>
            </a:r>
            <a:r>
              <a:rPr sz="4000" b="0" spc="-315" dirty="0">
                <a:latin typeface="Microsoft Sans Serif"/>
                <a:cs typeface="Microsoft Sans Serif"/>
              </a:rPr>
              <a:t>he:</a:t>
            </a:r>
            <a:r>
              <a:rPr sz="4000" b="0" spc="40" dirty="0">
                <a:latin typeface="Microsoft Sans Serif"/>
                <a:cs typeface="Microsoft Sans Serif"/>
              </a:rPr>
              <a:t> </a:t>
            </a:r>
            <a:r>
              <a:rPr sz="4000" b="0" spc="-475" dirty="0">
                <a:latin typeface="Microsoft Sans Serif"/>
                <a:cs typeface="Microsoft Sans Serif"/>
              </a:rPr>
              <a:t>h</a:t>
            </a:r>
            <a:r>
              <a:rPr sz="4000" b="0" spc="-340" dirty="0">
                <a:latin typeface="Microsoft Sans Serif"/>
                <a:cs typeface="Microsoft Sans Serif"/>
              </a:rPr>
              <a:t>o</a:t>
            </a:r>
            <a:r>
              <a:rPr sz="4000" b="0" spc="-225" dirty="0">
                <a:latin typeface="Microsoft Sans Serif"/>
                <a:cs typeface="Microsoft Sans Serif"/>
              </a:rPr>
              <a:t>w</a:t>
            </a:r>
            <a:r>
              <a:rPr sz="4000" b="0" spc="25" dirty="0">
                <a:latin typeface="Microsoft Sans Serif"/>
                <a:cs typeface="Microsoft Sans Serif"/>
              </a:rPr>
              <a:t> </a:t>
            </a:r>
            <a:r>
              <a:rPr sz="4000" b="0" spc="-35" dirty="0">
                <a:latin typeface="Microsoft Sans Serif"/>
                <a:cs typeface="Microsoft Sans Serif"/>
              </a:rPr>
              <a:t>it</a:t>
            </a:r>
            <a:r>
              <a:rPr sz="4000" b="0" spc="35" dirty="0">
                <a:latin typeface="Microsoft Sans Serif"/>
                <a:cs typeface="Microsoft Sans Serif"/>
              </a:rPr>
              <a:t> </a:t>
            </a:r>
            <a:r>
              <a:rPr sz="4000" b="0" spc="-305" dirty="0">
                <a:latin typeface="Microsoft Sans Serif"/>
                <a:cs typeface="Microsoft Sans Serif"/>
              </a:rPr>
              <a:t>w</a:t>
            </a:r>
            <a:r>
              <a:rPr sz="4000" b="0" spc="-145" dirty="0">
                <a:latin typeface="Microsoft Sans Serif"/>
                <a:cs typeface="Microsoft Sans Serif"/>
              </a:rPr>
              <a:t>o</a:t>
            </a:r>
            <a:r>
              <a:rPr sz="4000" b="0" spc="-5" dirty="0">
                <a:latin typeface="Microsoft Sans Serif"/>
                <a:cs typeface="Microsoft Sans Serif"/>
              </a:rPr>
              <a:t>r</a:t>
            </a:r>
            <a:r>
              <a:rPr sz="4000" b="0" spc="-459" dirty="0">
                <a:latin typeface="Microsoft Sans Serif"/>
                <a:cs typeface="Microsoft Sans Serif"/>
              </a:rPr>
              <a:t>ks</a:t>
            </a:r>
            <a:endParaRPr sz="40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3051810"/>
          <a:ext cx="8128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66D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0636" y="1912441"/>
            <a:ext cx="356171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Tahoma"/>
                <a:cs typeface="Tahoma"/>
              </a:rPr>
              <a:t>We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add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new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token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move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pointer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forward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" dirty="0">
                <a:latin typeface="Tahoma"/>
                <a:cs typeface="Tahoma"/>
              </a:rPr>
              <a:t>Let’s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add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sentence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“</a:t>
            </a:r>
            <a:r>
              <a:rPr sz="1200" b="1" spc="-25" dirty="0">
                <a:latin typeface="Tahoma"/>
                <a:cs typeface="Tahoma"/>
              </a:rPr>
              <a:t>The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cat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is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on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a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chair</a:t>
            </a:r>
            <a:r>
              <a:rPr sz="1200" spc="-30" dirty="0">
                <a:latin typeface="Tahoma"/>
                <a:cs typeface="Tahoma"/>
              </a:rPr>
              <a:t>”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3526535"/>
            <a:ext cx="228600" cy="631190"/>
          </a:xfrm>
          <a:custGeom>
            <a:avLst/>
            <a:gdLst/>
            <a:ahLst/>
            <a:cxnLst/>
            <a:rect l="l" t="t" r="r" b="b"/>
            <a:pathLst>
              <a:path w="228600" h="631189">
                <a:moveTo>
                  <a:pt x="152400" y="190500"/>
                </a:moveTo>
                <a:lnTo>
                  <a:pt x="76200" y="190500"/>
                </a:lnTo>
                <a:lnTo>
                  <a:pt x="76200" y="630808"/>
                </a:lnTo>
                <a:lnTo>
                  <a:pt x="152400" y="630808"/>
                </a:lnTo>
                <a:lnTo>
                  <a:pt x="152400" y="190500"/>
                </a:lnTo>
                <a:close/>
              </a:path>
              <a:path w="228600" h="631189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631189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0732" y="4288917"/>
            <a:ext cx="1506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Tahoma"/>
                <a:cs typeface="Tahoma"/>
              </a:rPr>
              <a:t>W</a:t>
            </a:r>
            <a:r>
              <a:rPr sz="1800" b="1" spc="-50" dirty="0">
                <a:latin typeface="Tahoma"/>
                <a:cs typeface="Tahoma"/>
              </a:rPr>
              <a:t>r</a:t>
            </a:r>
            <a:r>
              <a:rPr sz="1800" b="1" spc="-45" dirty="0">
                <a:latin typeface="Tahoma"/>
                <a:cs typeface="Tahoma"/>
              </a:rPr>
              <a:t>i</a:t>
            </a:r>
            <a:r>
              <a:rPr sz="1800" b="1" spc="-40" dirty="0">
                <a:latin typeface="Tahoma"/>
                <a:cs typeface="Tahoma"/>
              </a:rPr>
              <a:t>t</a:t>
            </a:r>
            <a:r>
              <a:rPr sz="1800" b="1" spc="-45" dirty="0">
                <a:latin typeface="Tahoma"/>
                <a:cs typeface="Tahoma"/>
              </a:rPr>
              <a:t>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50" dirty="0">
                <a:latin typeface="Tahoma"/>
                <a:cs typeface="Tahoma"/>
              </a:rPr>
              <a:t>p</a:t>
            </a:r>
            <a:r>
              <a:rPr sz="1800" b="1" spc="-10" dirty="0">
                <a:latin typeface="Tahoma"/>
                <a:cs typeface="Tahoma"/>
              </a:rPr>
              <a:t>oi</a:t>
            </a:r>
            <a:r>
              <a:rPr sz="1800" b="1" spc="-35" dirty="0">
                <a:latin typeface="Tahoma"/>
                <a:cs typeface="Tahoma"/>
              </a:rPr>
              <a:t>n</a:t>
            </a:r>
            <a:r>
              <a:rPr sz="1800" b="1" spc="-55" dirty="0">
                <a:latin typeface="Tahoma"/>
                <a:cs typeface="Tahoma"/>
              </a:rPr>
              <a:t>ter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6097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65" dirty="0">
                <a:latin typeface="Microsoft Sans Serif"/>
                <a:cs typeface="Microsoft Sans Serif"/>
              </a:rPr>
              <a:t>Rolling</a:t>
            </a:r>
            <a:r>
              <a:rPr sz="4000" b="0" spc="30" dirty="0"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latin typeface="Microsoft Sans Serif"/>
                <a:cs typeface="Microsoft Sans Serif"/>
              </a:rPr>
              <a:t>Buffer</a:t>
            </a:r>
            <a:r>
              <a:rPr sz="4000" b="0" spc="30" dirty="0">
                <a:latin typeface="Microsoft Sans Serif"/>
                <a:cs typeface="Microsoft Sans Serif"/>
              </a:rPr>
              <a:t> </a:t>
            </a:r>
            <a:r>
              <a:rPr sz="4000" b="0" spc="-290" dirty="0">
                <a:latin typeface="Microsoft Sans Serif"/>
                <a:cs typeface="Microsoft Sans Serif"/>
              </a:rPr>
              <a:t>Cache:</a:t>
            </a:r>
            <a:r>
              <a:rPr sz="4000" b="0" spc="30" dirty="0">
                <a:latin typeface="Microsoft Sans Serif"/>
                <a:cs typeface="Microsoft Sans Serif"/>
              </a:rPr>
              <a:t> </a:t>
            </a:r>
            <a:r>
              <a:rPr sz="4000" b="0" spc="-210" dirty="0">
                <a:latin typeface="Microsoft Sans Serif"/>
                <a:cs typeface="Microsoft Sans Serif"/>
              </a:rPr>
              <a:t>unrolling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236" y="1912441"/>
            <a:ext cx="9724390" cy="5384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8100" marR="30480">
              <a:lnSpc>
                <a:spcPts val="1300"/>
              </a:lnSpc>
              <a:spcBef>
                <a:spcPts val="260"/>
              </a:spcBef>
            </a:pPr>
            <a:r>
              <a:rPr sz="1200" spc="15" dirty="0">
                <a:latin typeface="Tahoma"/>
                <a:cs typeface="Tahoma"/>
              </a:rPr>
              <a:t>Imagine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want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“unroll”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cache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because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want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calculate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attention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incoming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token.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It’s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very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easy!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We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just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need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use 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write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pointer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understand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how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order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items: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first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take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all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items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AFTER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write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pointer,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all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items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from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0</a:t>
            </a:r>
            <a:r>
              <a:rPr sz="1200" spc="15" baseline="24305" dirty="0">
                <a:latin typeface="Tahoma"/>
                <a:cs typeface="Tahoma"/>
              </a:rPr>
              <a:t>th </a:t>
            </a:r>
            <a:r>
              <a:rPr sz="1200" spc="22" baseline="2430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index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position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write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pointer.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5650" y="2629280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66D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895600" y="3104388"/>
            <a:ext cx="228600" cy="631190"/>
          </a:xfrm>
          <a:custGeom>
            <a:avLst/>
            <a:gdLst/>
            <a:ahLst/>
            <a:cxnLst/>
            <a:rect l="l" t="t" r="r" b="b"/>
            <a:pathLst>
              <a:path w="228600" h="631189">
                <a:moveTo>
                  <a:pt x="152400" y="190500"/>
                </a:moveTo>
                <a:lnTo>
                  <a:pt x="76200" y="190500"/>
                </a:lnTo>
                <a:lnTo>
                  <a:pt x="76200" y="630809"/>
                </a:lnTo>
                <a:lnTo>
                  <a:pt x="152400" y="630809"/>
                </a:lnTo>
                <a:lnTo>
                  <a:pt x="152400" y="190500"/>
                </a:lnTo>
                <a:close/>
              </a:path>
              <a:path w="228600" h="631189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631189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0732" y="3866515"/>
            <a:ext cx="1506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Tahoma"/>
                <a:cs typeface="Tahoma"/>
              </a:rPr>
              <a:t>W</a:t>
            </a:r>
            <a:r>
              <a:rPr sz="1800" b="1" spc="-50" dirty="0">
                <a:latin typeface="Tahoma"/>
                <a:cs typeface="Tahoma"/>
              </a:rPr>
              <a:t>r</a:t>
            </a:r>
            <a:r>
              <a:rPr sz="1800" b="1" spc="-45" dirty="0">
                <a:latin typeface="Tahoma"/>
                <a:cs typeface="Tahoma"/>
              </a:rPr>
              <a:t>i</a:t>
            </a:r>
            <a:r>
              <a:rPr sz="1800" b="1" spc="-40" dirty="0">
                <a:latin typeface="Tahoma"/>
                <a:cs typeface="Tahoma"/>
              </a:rPr>
              <a:t>t</a:t>
            </a:r>
            <a:r>
              <a:rPr sz="1800" b="1" spc="-45" dirty="0">
                <a:latin typeface="Tahoma"/>
                <a:cs typeface="Tahoma"/>
              </a:rPr>
              <a:t>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50" dirty="0">
                <a:latin typeface="Tahoma"/>
                <a:cs typeface="Tahoma"/>
              </a:rPr>
              <a:t>p</a:t>
            </a:r>
            <a:r>
              <a:rPr sz="1800" b="1" spc="-10" dirty="0">
                <a:latin typeface="Tahoma"/>
                <a:cs typeface="Tahoma"/>
              </a:rPr>
              <a:t>oi</a:t>
            </a:r>
            <a:r>
              <a:rPr sz="1800" b="1" spc="-35" dirty="0">
                <a:latin typeface="Tahoma"/>
                <a:cs typeface="Tahoma"/>
              </a:rPr>
              <a:t>n</a:t>
            </a:r>
            <a:r>
              <a:rPr sz="1800" b="1" spc="-55" dirty="0">
                <a:latin typeface="Tahoma"/>
                <a:cs typeface="Tahoma"/>
              </a:rPr>
              <a:t>ter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5650" y="4504563"/>
          <a:ext cx="8128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36423" y="5088194"/>
            <a:ext cx="4036060" cy="1291590"/>
            <a:chOff x="736423" y="5088194"/>
            <a:chExt cx="4036060" cy="129159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423" y="5088194"/>
              <a:ext cx="3369275" cy="12715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77746" y="5516879"/>
              <a:ext cx="2994660" cy="862965"/>
            </a:xfrm>
            <a:custGeom>
              <a:avLst/>
              <a:gdLst/>
              <a:ahLst/>
              <a:cxnLst/>
              <a:rect l="l" t="t" r="r" b="b"/>
              <a:pathLst>
                <a:path w="2994660" h="862964">
                  <a:moveTo>
                    <a:pt x="2993771" y="446532"/>
                  </a:moveTo>
                  <a:lnTo>
                    <a:pt x="114300" y="446532"/>
                  </a:lnTo>
                  <a:lnTo>
                    <a:pt x="114300" y="408432"/>
                  </a:lnTo>
                  <a:lnTo>
                    <a:pt x="0" y="465582"/>
                  </a:lnTo>
                  <a:lnTo>
                    <a:pt x="114300" y="522732"/>
                  </a:lnTo>
                  <a:lnTo>
                    <a:pt x="114300" y="484632"/>
                  </a:lnTo>
                  <a:lnTo>
                    <a:pt x="2993771" y="484632"/>
                  </a:lnTo>
                  <a:lnTo>
                    <a:pt x="2993771" y="446532"/>
                  </a:lnTo>
                  <a:close/>
                </a:path>
                <a:path w="2994660" h="862964">
                  <a:moveTo>
                    <a:pt x="2993898" y="786384"/>
                  </a:moveTo>
                  <a:lnTo>
                    <a:pt x="2545080" y="786384"/>
                  </a:lnTo>
                  <a:lnTo>
                    <a:pt x="2545080" y="748284"/>
                  </a:lnTo>
                  <a:lnTo>
                    <a:pt x="2430780" y="805434"/>
                  </a:lnTo>
                  <a:lnTo>
                    <a:pt x="2545080" y="862584"/>
                  </a:lnTo>
                  <a:lnTo>
                    <a:pt x="2545080" y="824484"/>
                  </a:lnTo>
                  <a:lnTo>
                    <a:pt x="2993898" y="824484"/>
                  </a:lnTo>
                  <a:lnTo>
                    <a:pt x="2993898" y="786384"/>
                  </a:lnTo>
                  <a:close/>
                </a:path>
                <a:path w="2994660" h="862964">
                  <a:moveTo>
                    <a:pt x="2994152" y="38100"/>
                  </a:moveTo>
                  <a:lnTo>
                    <a:pt x="693420" y="38100"/>
                  </a:lnTo>
                  <a:lnTo>
                    <a:pt x="693420" y="0"/>
                  </a:lnTo>
                  <a:lnTo>
                    <a:pt x="579120" y="57150"/>
                  </a:lnTo>
                  <a:lnTo>
                    <a:pt x="693420" y="114300"/>
                  </a:lnTo>
                  <a:lnTo>
                    <a:pt x="693420" y="76200"/>
                  </a:lnTo>
                  <a:lnTo>
                    <a:pt x="2994152" y="76200"/>
                  </a:lnTo>
                  <a:lnTo>
                    <a:pt x="2994152" y="38100"/>
                  </a:lnTo>
                  <a:close/>
                </a:path>
              </a:pathLst>
            </a:custGeom>
            <a:solidFill>
              <a:srgbClr val="ED7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49748" y="5468823"/>
            <a:ext cx="3270250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Since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the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cache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is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not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full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yet,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ignore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unfilled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items.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202900"/>
              </a:lnSpc>
              <a:spcBef>
                <a:spcPts val="540"/>
              </a:spcBef>
            </a:pPr>
            <a:r>
              <a:rPr sz="1100" spc="30" dirty="0">
                <a:latin typeface="Tahoma"/>
                <a:cs typeface="Tahoma"/>
              </a:rPr>
              <a:t>Since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the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cache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is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not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full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yet,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ignore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unfilled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items.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Ro</a:t>
            </a:r>
            <a:r>
              <a:rPr sz="1100" spc="-5" dirty="0">
                <a:latin typeface="Tahoma"/>
                <a:cs typeface="Tahoma"/>
              </a:rPr>
              <a:t>t</a:t>
            </a:r>
            <a:r>
              <a:rPr sz="1100" spc="-10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te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cache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aro</a:t>
            </a:r>
            <a:r>
              <a:rPr sz="1100" spc="15" dirty="0">
                <a:latin typeface="Tahoma"/>
                <a:cs typeface="Tahoma"/>
              </a:rPr>
              <a:t>un</a:t>
            </a:r>
            <a:r>
              <a:rPr sz="1100" spc="95" dirty="0">
                <a:latin typeface="Tahoma"/>
                <a:cs typeface="Tahoma"/>
              </a:rPr>
              <a:t>d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the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w</a:t>
            </a:r>
            <a:r>
              <a:rPr sz="1100" dirty="0">
                <a:latin typeface="Tahoma"/>
                <a:cs typeface="Tahoma"/>
              </a:rPr>
              <a:t>ri</a:t>
            </a:r>
            <a:r>
              <a:rPr sz="1100" spc="-5" dirty="0">
                <a:latin typeface="Tahoma"/>
                <a:cs typeface="Tahoma"/>
              </a:rPr>
              <a:t>t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80" dirty="0">
                <a:latin typeface="Tahoma"/>
                <a:cs typeface="Tahoma"/>
              </a:rPr>
              <a:t>p</a:t>
            </a:r>
            <a:r>
              <a:rPr sz="1100" spc="35" dirty="0">
                <a:latin typeface="Tahoma"/>
                <a:cs typeface="Tahoma"/>
              </a:rPr>
              <a:t>oi</a:t>
            </a:r>
            <a:r>
              <a:rPr sz="1100" spc="40" dirty="0">
                <a:latin typeface="Tahoma"/>
                <a:cs typeface="Tahoma"/>
              </a:rPr>
              <a:t>n</a:t>
            </a:r>
            <a:r>
              <a:rPr sz="1100" spc="10" dirty="0">
                <a:latin typeface="Tahoma"/>
                <a:cs typeface="Tahoma"/>
              </a:rPr>
              <a:t>ter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16344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60" dirty="0">
                <a:latin typeface="Microsoft Sans Serif"/>
                <a:cs typeface="Microsoft Sans Serif"/>
              </a:rPr>
              <a:t>Models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1808" y="1452625"/>
          <a:ext cx="9156696" cy="4935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1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1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0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05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Parameter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525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05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525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05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05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lue</a:t>
                      </a:r>
                      <a:r>
                        <a:rPr sz="105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(7</a:t>
                      </a:r>
                      <a:r>
                        <a:rPr sz="105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52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05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Valu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5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(8x7B)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52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05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Notes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52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5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dim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525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8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Size</a:t>
                      </a:r>
                      <a:r>
                        <a:rPr sz="105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bedding  </a:t>
                      </a:r>
                      <a:r>
                        <a:rPr sz="1050" spc="20" dirty="0">
                          <a:latin typeface="Tahoma"/>
                          <a:cs typeface="Tahoma"/>
                        </a:rPr>
                        <a:t>vector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50" spc="30" dirty="0">
                          <a:latin typeface="Tahoma"/>
                          <a:cs typeface="Tahoma"/>
                        </a:rPr>
                        <a:t>4096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50" spc="30" dirty="0">
                          <a:latin typeface="Tahoma"/>
                          <a:cs typeface="Tahoma"/>
                        </a:rPr>
                        <a:t>4096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5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n_layers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525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50" spc="-5" dirty="0">
                          <a:latin typeface="Tahoma"/>
                          <a:cs typeface="Tahoma"/>
                        </a:rPr>
                        <a:t>Nu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encode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lay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rs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50" spc="30" dirty="0">
                          <a:latin typeface="Tahoma"/>
                          <a:cs typeface="Tahoma"/>
                        </a:rPr>
                        <a:t>32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50" spc="35" dirty="0">
                          <a:latin typeface="Tahoma"/>
                          <a:cs typeface="Tahoma"/>
                        </a:rPr>
                        <a:t>32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head_dim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525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spc="-5" dirty="0">
                          <a:latin typeface="Tahoma"/>
                          <a:cs typeface="Tahoma"/>
                        </a:rPr>
                        <a:t>di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05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n_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eads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spc="30" dirty="0">
                          <a:latin typeface="Tahoma"/>
                          <a:cs typeface="Tahoma"/>
                        </a:rPr>
                        <a:t>128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spc="30" dirty="0">
                          <a:latin typeface="Tahoma"/>
                          <a:cs typeface="Tahoma"/>
                        </a:rPr>
                        <a:t>128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hidden_dim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525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79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Hid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dimen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sion</a:t>
                      </a:r>
                      <a:r>
                        <a:rPr sz="105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05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e  f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eedfo</a:t>
                      </a:r>
                      <a:r>
                        <a:rPr sz="1050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w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rd</a:t>
                      </a:r>
                      <a:r>
                        <a:rPr sz="10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lay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r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spc="30" dirty="0">
                          <a:latin typeface="Tahoma"/>
                          <a:cs typeface="Tahoma"/>
                        </a:rPr>
                        <a:t>14336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spc="30" dirty="0">
                          <a:latin typeface="Tahoma"/>
                          <a:cs typeface="Tahoma"/>
                        </a:rPr>
                        <a:t>14336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n_heads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525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spc="-5" dirty="0">
                          <a:latin typeface="Tahoma"/>
                          <a:cs typeface="Tahoma"/>
                        </a:rPr>
                        <a:t>Nu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attentio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heads  </a:t>
                      </a:r>
                      <a:r>
                        <a:rPr sz="1050" spc="-15" dirty="0">
                          <a:latin typeface="Tahoma"/>
                          <a:cs typeface="Tahoma"/>
                        </a:rPr>
                        <a:t>(Q)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spc="30" dirty="0">
                          <a:latin typeface="Tahoma"/>
                          <a:cs typeface="Tahoma"/>
                        </a:rPr>
                        <a:t>32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spc="35" dirty="0">
                          <a:latin typeface="Tahoma"/>
                          <a:cs typeface="Tahoma"/>
                        </a:rPr>
                        <a:t>32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85750" marR="276225" indent="-2540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Differ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numbe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rs 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cause</a:t>
                      </a:r>
                      <a:r>
                        <a:rPr sz="105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Grouped  Q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ue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ry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Attention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n_kv_heads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525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spc="-5" dirty="0">
                          <a:latin typeface="Tahoma"/>
                          <a:cs typeface="Tahoma"/>
                        </a:rPr>
                        <a:t>Nu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attentio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heads  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K,</a:t>
                      </a:r>
                      <a:r>
                        <a:rPr sz="105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V)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8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8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25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windows_size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525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17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Size</a:t>
                      </a:r>
                      <a:r>
                        <a:rPr sz="105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sli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ing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window  for</a:t>
                      </a:r>
                      <a:r>
                        <a:rPr sz="10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attentio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calc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lation 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05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ol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ing</a:t>
                      </a:r>
                      <a:r>
                        <a:rPr sz="105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Cach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e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spc="30" dirty="0">
                          <a:latin typeface="Tahoma"/>
                          <a:cs typeface="Tahoma"/>
                        </a:rPr>
                        <a:t>4096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A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 marL="172085" marR="16383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window_size</a:t>
                      </a:r>
                      <a:r>
                        <a:rPr sz="105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5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set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in  the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par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ms.j</a:t>
                      </a:r>
                      <a:r>
                        <a:rPr sz="1050" spc="-1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the 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model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context_len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525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87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ontext</a:t>
                      </a:r>
                      <a:r>
                        <a:rPr sz="10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05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w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ich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model  w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tr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ain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upon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spc="30" dirty="0">
                          <a:latin typeface="Tahoma"/>
                          <a:cs typeface="Tahoma"/>
                        </a:rPr>
                        <a:t>8192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spc="30" dirty="0">
                          <a:latin typeface="Tahoma"/>
                          <a:cs typeface="Tahoma"/>
                        </a:rPr>
                        <a:t>32000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 marL="123189" marR="1155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05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7B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valu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re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from  the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official</a:t>
                      </a:r>
                      <a:r>
                        <a:rPr sz="10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announ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ent  </a:t>
                      </a:r>
                      <a:r>
                        <a:rPr sz="1050" spc="60" dirty="0">
                          <a:latin typeface="Tahoma"/>
                          <a:cs typeface="Tahoma"/>
                        </a:rPr>
                        <a:t>page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5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vocab_size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525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5907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spc="-5" dirty="0">
                          <a:latin typeface="Tahoma"/>
                          <a:cs typeface="Tahoma"/>
                        </a:rPr>
                        <a:t>Nu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toke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the  </a:t>
                      </a:r>
                      <a:r>
                        <a:rPr sz="1050" spc="25" dirty="0">
                          <a:latin typeface="Tahoma"/>
                          <a:cs typeface="Tahoma"/>
                        </a:rPr>
                        <a:t>vocabulary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spc="30" dirty="0">
                          <a:latin typeface="Tahoma"/>
                          <a:cs typeface="Tahoma"/>
                        </a:rPr>
                        <a:t>32000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spc="30" dirty="0">
                          <a:latin typeface="Tahoma"/>
                          <a:cs typeface="Tahoma"/>
                        </a:rPr>
                        <a:t>32000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 marL="167005" marR="159385" indent="1581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toke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izer</a:t>
                      </a:r>
                      <a:r>
                        <a:rPr sz="10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the  S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entenc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Pie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ce</a:t>
                      </a:r>
                      <a:r>
                        <a:rPr sz="10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toke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izer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num_experts_per_tok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525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74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spc="-5" dirty="0">
                          <a:latin typeface="Tahoma"/>
                          <a:cs typeface="Tahoma"/>
                        </a:rPr>
                        <a:t>Nu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xpert</a:t>
                      </a:r>
                      <a:r>
                        <a:rPr sz="105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mode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s  for</a:t>
                      </a:r>
                      <a:r>
                        <a:rPr sz="10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eac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05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token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A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29870" marR="132715" indent="-9017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Sparse</a:t>
                      </a:r>
                      <a:r>
                        <a:rPr sz="105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Mi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xture</a:t>
                      </a:r>
                      <a:r>
                        <a:rPr sz="105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Experts  only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availabl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0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7B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2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num_experts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525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spc="-5" dirty="0">
                          <a:latin typeface="Tahoma"/>
                          <a:cs typeface="Tahoma"/>
                        </a:rPr>
                        <a:t>Nu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xper</a:t>
                      </a:r>
                      <a:r>
                        <a:rPr sz="105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mode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A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8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0D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4572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10" dirty="0">
                <a:latin typeface="Microsoft Sans Serif"/>
                <a:cs typeface="Microsoft Sans Serif"/>
              </a:rPr>
              <a:t>Pre-fill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185" dirty="0">
                <a:latin typeface="Microsoft Sans Serif"/>
                <a:cs typeface="Microsoft Sans Serif"/>
              </a:rPr>
              <a:t>and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345" dirty="0">
                <a:latin typeface="Microsoft Sans Serif"/>
                <a:cs typeface="Microsoft Sans Serif"/>
              </a:rPr>
              <a:t>chunking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1906270"/>
            <a:ext cx="9707880" cy="24904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227329">
              <a:lnSpc>
                <a:spcPct val="90100"/>
              </a:lnSpc>
              <a:spcBef>
                <a:spcPts val="240"/>
              </a:spcBef>
            </a:pPr>
            <a:r>
              <a:rPr sz="1200" spc="45" dirty="0">
                <a:latin typeface="Tahoma"/>
                <a:cs typeface="Tahoma"/>
              </a:rPr>
              <a:t>When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generating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text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using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Language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Model,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use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prompt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generate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tokens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by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using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previous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tokens.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When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dealing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with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KV-Cache,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first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need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add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all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prompt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tokens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KV-Cache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so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can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exploit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generate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next </a:t>
            </a:r>
            <a:r>
              <a:rPr sz="1200" spc="5" dirty="0">
                <a:latin typeface="Tahoma"/>
                <a:cs typeface="Tahoma"/>
              </a:rPr>
              <a:t> tokens.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ts val="1300"/>
              </a:lnSpc>
              <a:spcBef>
                <a:spcPts val="1025"/>
              </a:spcBef>
            </a:pPr>
            <a:r>
              <a:rPr sz="1200" spc="30" dirty="0">
                <a:latin typeface="Tahoma"/>
                <a:cs typeface="Tahoma"/>
              </a:rPr>
              <a:t>Since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prompt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known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advance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(we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don’t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need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generate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it),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can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prefill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KV-Cache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using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tokens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prompt.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But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what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if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prompt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very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big?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We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can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either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add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token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at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time,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but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this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can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be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time-consuming,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otherwise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can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add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tokens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 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prompt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at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once,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but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case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attention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matrix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(which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Cambria Math"/>
                <a:cs typeface="Cambria Math"/>
              </a:rPr>
              <a:t>𝑁</a:t>
            </a:r>
            <a:r>
              <a:rPr sz="1200" spc="3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×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spc="-40" dirty="0">
                <a:latin typeface="Cambria Math"/>
                <a:cs typeface="Cambria Math"/>
              </a:rPr>
              <a:t>𝑁</a:t>
            </a:r>
            <a:r>
              <a:rPr sz="1200" spc="-40" dirty="0">
                <a:latin typeface="Tahoma"/>
                <a:cs typeface="Tahoma"/>
              </a:rPr>
              <a:t>)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may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be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very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big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not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fit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memory.</a:t>
            </a:r>
            <a:endParaRPr sz="1200">
              <a:latin typeface="Tahoma"/>
              <a:cs typeface="Tahoma"/>
            </a:endParaRPr>
          </a:p>
          <a:p>
            <a:pPr marL="12700" marR="403225">
              <a:lnSpc>
                <a:spcPts val="1300"/>
              </a:lnSpc>
              <a:spcBef>
                <a:spcPts val="985"/>
              </a:spcBef>
            </a:pPr>
            <a:r>
              <a:rPr sz="1200" spc="10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solution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use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pre-filling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chunking.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Basically,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divide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prompt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into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chunks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fixed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size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set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W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(except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one),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where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W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size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sliding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window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attention.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spc="15" dirty="0">
                <a:latin typeface="Tahoma"/>
                <a:cs typeface="Tahoma"/>
              </a:rPr>
              <a:t>Imagine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have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large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prompt,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with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sliding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window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size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Cambria Math"/>
                <a:cs typeface="Cambria Math"/>
              </a:rPr>
              <a:t>𝑊</a:t>
            </a:r>
            <a:r>
              <a:rPr sz="1200" spc="1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7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4</a:t>
            </a:r>
            <a:r>
              <a:rPr sz="1200" spc="-25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200" spc="-20" dirty="0">
                <a:latin typeface="Tahoma"/>
                <a:cs typeface="Tahoma"/>
              </a:rPr>
              <a:t>F</a:t>
            </a:r>
            <a:r>
              <a:rPr sz="1200" spc="40" dirty="0">
                <a:latin typeface="Tahoma"/>
                <a:cs typeface="Tahoma"/>
              </a:rPr>
              <a:t>or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</a:t>
            </a:r>
            <a:r>
              <a:rPr sz="1200" spc="15" dirty="0">
                <a:latin typeface="Tahoma"/>
                <a:cs typeface="Tahoma"/>
              </a:rPr>
              <a:t>i</a:t>
            </a:r>
            <a:r>
              <a:rPr sz="1200" spc="55" dirty="0">
                <a:latin typeface="Tahoma"/>
                <a:cs typeface="Tahoma"/>
              </a:rPr>
              <a:t>m</a:t>
            </a:r>
            <a:r>
              <a:rPr sz="1200" spc="85" dirty="0">
                <a:latin typeface="Tahoma"/>
                <a:cs typeface="Tahoma"/>
              </a:rPr>
              <a:t>p</a:t>
            </a:r>
            <a:r>
              <a:rPr sz="1200" spc="10" dirty="0">
                <a:latin typeface="Tahoma"/>
                <a:cs typeface="Tahoma"/>
              </a:rPr>
              <a:t>licit</a:t>
            </a:r>
            <a:r>
              <a:rPr sz="1200" spc="-25" dirty="0">
                <a:latin typeface="Tahoma"/>
                <a:cs typeface="Tahoma"/>
              </a:rPr>
              <a:t>y</a:t>
            </a:r>
            <a:r>
              <a:rPr sz="1200" spc="-55" dirty="0">
                <a:latin typeface="Tahoma"/>
                <a:cs typeface="Tahoma"/>
              </a:rPr>
              <a:t>,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l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-55" dirty="0">
                <a:latin typeface="Tahoma"/>
                <a:cs typeface="Tahoma"/>
              </a:rPr>
              <a:t>’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p</a:t>
            </a:r>
            <a:r>
              <a:rPr sz="1200" spc="-30" dirty="0">
                <a:latin typeface="Tahoma"/>
                <a:cs typeface="Tahoma"/>
              </a:rPr>
              <a:t>r</a:t>
            </a:r>
            <a:r>
              <a:rPr sz="1200" spc="40" dirty="0">
                <a:latin typeface="Tahoma"/>
                <a:cs typeface="Tahoma"/>
              </a:rPr>
              <a:t>etend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</a:t>
            </a:r>
            <a:r>
              <a:rPr sz="1200" spc="25" dirty="0">
                <a:latin typeface="Tahoma"/>
                <a:cs typeface="Tahoma"/>
              </a:rPr>
              <a:t>h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25" dirty="0">
                <a:latin typeface="Tahoma"/>
                <a:cs typeface="Tahoma"/>
              </a:rPr>
              <a:t>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e</a:t>
            </a:r>
            <a:r>
              <a:rPr sz="1200" spc="5" dirty="0">
                <a:latin typeface="Tahoma"/>
                <a:cs typeface="Tahoma"/>
              </a:rPr>
              <a:t>a</a:t>
            </a:r>
            <a:r>
              <a:rPr sz="1200" spc="35" dirty="0">
                <a:latin typeface="Tahoma"/>
                <a:cs typeface="Tahoma"/>
              </a:rPr>
              <a:t>ch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</a:t>
            </a:r>
            <a:r>
              <a:rPr sz="1200" spc="45" dirty="0">
                <a:latin typeface="Tahoma"/>
                <a:cs typeface="Tahoma"/>
              </a:rPr>
              <a:t>o</a:t>
            </a:r>
            <a:r>
              <a:rPr sz="1200" spc="5" dirty="0">
                <a:latin typeface="Tahoma"/>
                <a:cs typeface="Tahoma"/>
              </a:rPr>
              <a:t>r</a:t>
            </a:r>
            <a:r>
              <a:rPr sz="1200" spc="100" dirty="0">
                <a:latin typeface="Tahoma"/>
                <a:cs typeface="Tahoma"/>
              </a:rPr>
              <a:t>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</a:t>
            </a:r>
            <a:r>
              <a:rPr sz="1200" spc="45" dirty="0">
                <a:latin typeface="Tahoma"/>
                <a:cs typeface="Tahoma"/>
              </a:rPr>
              <a:t>o</a:t>
            </a:r>
            <a:r>
              <a:rPr sz="1200" spc="20" dirty="0">
                <a:latin typeface="Tahoma"/>
                <a:cs typeface="Tahoma"/>
              </a:rPr>
              <a:t>k</a:t>
            </a:r>
            <a:r>
              <a:rPr sz="1200" spc="40" dirty="0">
                <a:latin typeface="Tahoma"/>
                <a:cs typeface="Tahoma"/>
              </a:rPr>
              <a:t>e</a:t>
            </a:r>
            <a:r>
              <a:rPr sz="1200" spc="35" dirty="0">
                <a:latin typeface="Tahoma"/>
                <a:cs typeface="Tahoma"/>
              </a:rPr>
              <a:t>n</a:t>
            </a:r>
            <a:r>
              <a:rPr sz="1200" spc="-55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b="1" spc="-40" dirty="0">
                <a:latin typeface="Tahoma"/>
                <a:cs typeface="Tahoma"/>
              </a:rPr>
              <a:t>Prompt</a:t>
            </a:r>
            <a:r>
              <a:rPr sz="1200" spc="-40" dirty="0">
                <a:latin typeface="Tahoma"/>
                <a:cs typeface="Tahoma"/>
              </a:rPr>
              <a:t>: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“Can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you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tell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me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who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richest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man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history”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7044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15" dirty="0">
                <a:latin typeface="Microsoft Sans Serif"/>
                <a:cs typeface="Microsoft Sans Serif"/>
              </a:rPr>
              <a:t>Pr</a:t>
            </a:r>
            <a:r>
              <a:rPr b="0" spc="-345" dirty="0">
                <a:latin typeface="Microsoft Sans Serif"/>
                <a:cs typeface="Microsoft Sans Serif"/>
              </a:rPr>
              <a:t>e</a:t>
            </a:r>
            <a:r>
              <a:rPr b="0" spc="-5" dirty="0">
                <a:latin typeface="Microsoft Sans Serif"/>
                <a:cs typeface="Microsoft Sans Serif"/>
              </a:rPr>
              <a:t>-</a:t>
            </a:r>
            <a:r>
              <a:rPr b="0" spc="55" dirty="0">
                <a:latin typeface="Microsoft Sans Serif"/>
                <a:cs typeface="Microsoft Sans Serif"/>
              </a:rPr>
              <a:t>fi</a:t>
            </a:r>
            <a:r>
              <a:rPr b="0" spc="35" dirty="0">
                <a:latin typeface="Microsoft Sans Serif"/>
                <a:cs typeface="Microsoft Sans Serif"/>
              </a:rPr>
              <a:t>l</a:t>
            </a:r>
            <a:r>
              <a:rPr b="0" spc="-40" dirty="0">
                <a:latin typeface="Microsoft Sans Serif"/>
                <a:cs typeface="Microsoft Sans Serif"/>
              </a:rPr>
              <a:t>l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185" dirty="0">
                <a:latin typeface="Microsoft Sans Serif"/>
                <a:cs typeface="Microsoft Sans Serif"/>
              </a:rPr>
              <a:t>and</a:t>
            </a:r>
            <a:r>
              <a:rPr b="0" spc="35" dirty="0">
                <a:latin typeface="Microsoft Sans Serif"/>
                <a:cs typeface="Microsoft Sans Serif"/>
              </a:rPr>
              <a:t> </a:t>
            </a:r>
            <a:r>
              <a:rPr b="0" spc="-340" dirty="0">
                <a:latin typeface="Microsoft Sans Serif"/>
                <a:cs typeface="Microsoft Sans Serif"/>
              </a:rPr>
              <a:t>chunkin</a:t>
            </a:r>
            <a:r>
              <a:rPr b="0" spc="-395" dirty="0">
                <a:latin typeface="Microsoft Sans Serif"/>
                <a:cs typeface="Microsoft Sans Serif"/>
              </a:rPr>
              <a:t>g</a:t>
            </a:r>
            <a:r>
              <a:rPr b="0" spc="-260" dirty="0">
                <a:latin typeface="Microsoft Sans Serif"/>
                <a:cs typeface="Microsoft Sans Serif"/>
              </a:rPr>
              <a:t>:</a:t>
            </a:r>
            <a:r>
              <a:rPr b="0" spc="10" dirty="0">
                <a:latin typeface="Microsoft Sans Serif"/>
                <a:cs typeface="Microsoft Sans Serif"/>
              </a:rPr>
              <a:t> </a:t>
            </a:r>
            <a:r>
              <a:rPr b="0" spc="-110" dirty="0">
                <a:latin typeface="Microsoft Sans Serif"/>
                <a:cs typeface="Microsoft Sans Serif"/>
              </a:rPr>
              <a:t>fir</a:t>
            </a:r>
            <a:r>
              <a:rPr b="0" spc="-215" dirty="0">
                <a:latin typeface="Microsoft Sans Serif"/>
                <a:cs typeface="Microsoft Sans Serif"/>
              </a:rPr>
              <a:t>s</a:t>
            </a:r>
            <a:r>
              <a:rPr b="0" spc="-30" dirty="0">
                <a:latin typeface="Microsoft Sans Serif"/>
                <a:cs typeface="Microsoft Sans Serif"/>
              </a:rPr>
              <a:t>t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335" dirty="0">
                <a:latin typeface="Microsoft Sans Serif"/>
                <a:cs typeface="Microsoft Sans Serif"/>
              </a:rPr>
              <a:t>c</a:t>
            </a:r>
            <a:r>
              <a:rPr b="0" spc="-459" dirty="0">
                <a:latin typeface="Microsoft Sans Serif"/>
                <a:cs typeface="Microsoft Sans Serif"/>
              </a:rPr>
              <a:t>hunk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1906270"/>
            <a:ext cx="41040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Tahoma"/>
                <a:cs typeface="Tahoma"/>
              </a:rPr>
              <a:t>Prompt</a:t>
            </a:r>
            <a:r>
              <a:rPr sz="1200" spc="-40" dirty="0">
                <a:latin typeface="Tahoma"/>
                <a:cs typeface="Tahoma"/>
              </a:rPr>
              <a:t>: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“</a:t>
            </a:r>
            <a:r>
              <a:rPr sz="1200" spc="30" dirty="0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sz="12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0000"/>
                </a:solidFill>
                <a:latin typeface="Tahoma"/>
                <a:cs typeface="Tahoma"/>
              </a:rPr>
              <a:t>you</a:t>
            </a:r>
            <a:r>
              <a:rPr sz="12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0000"/>
                </a:solidFill>
                <a:latin typeface="Tahoma"/>
                <a:cs typeface="Tahoma"/>
              </a:rPr>
              <a:t>tell</a:t>
            </a:r>
            <a:r>
              <a:rPr sz="12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0000"/>
                </a:solidFill>
                <a:latin typeface="Tahoma"/>
                <a:cs typeface="Tahoma"/>
              </a:rPr>
              <a:t>me</a:t>
            </a:r>
            <a:r>
              <a:rPr sz="12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who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richest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man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history”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5650" y="2577210"/>
          <a:ext cx="8128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5650" y="3541267"/>
          <a:ext cx="2585720" cy="2612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15" dirty="0">
                          <a:latin typeface="Tahoma"/>
                          <a:cs typeface="Tahoma"/>
                        </a:rPr>
                        <a:t>CAN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10" dirty="0">
                          <a:latin typeface="Tahoma"/>
                          <a:cs typeface="Tahoma"/>
                        </a:rPr>
                        <a:t>YOU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TELL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600" b="1" spc="15" dirty="0">
                          <a:latin typeface="Tahoma"/>
                          <a:cs typeface="Tahoma"/>
                        </a:rPr>
                        <a:t>ME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625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15" dirty="0">
                          <a:latin typeface="Tahoma"/>
                          <a:cs typeface="Tahoma"/>
                        </a:rPr>
                        <a:t>CAN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</a:pPr>
                      <a:r>
                        <a:rPr sz="600" b="1" spc="10" dirty="0">
                          <a:latin typeface="Tahoma"/>
                          <a:cs typeface="Tahoma"/>
                        </a:rPr>
                        <a:t>YOU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0.124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0.278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625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TELL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0.132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879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15" dirty="0">
                          <a:latin typeface="Tahoma"/>
                          <a:cs typeface="Tahoma"/>
                        </a:rPr>
                        <a:t>ME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0.132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0.128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0.206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0.212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18236" y="2607945"/>
            <a:ext cx="12147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70" dirty="0">
                <a:latin typeface="Tahoma"/>
                <a:cs typeface="Tahoma"/>
              </a:rPr>
              <a:t>T</a:t>
            </a:r>
            <a:r>
              <a:rPr sz="1400" b="1" spc="-20" dirty="0">
                <a:latin typeface="Tahoma"/>
                <a:cs typeface="Tahoma"/>
              </a:rPr>
              <a:t>h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75" dirty="0">
                <a:latin typeface="Tahoma"/>
                <a:cs typeface="Tahoma"/>
              </a:rPr>
              <a:t> </a:t>
            </a:r>
            <a:r>
              <a:rPr sz="1400" b="1" spc="15" dirty="0">
                <a:latin typeface="Tahoma"/>
                <a:cs typeface="Tahoma"/>
              </a:rPr>
              <a:t>K</a:t>
            </a:r>
            <a:r>
              <a:rPr sz="1400" b="1" spc="-20" dirty="0">
                <a:latin typeface="Tahoma"/>
                <a:cs typeface="Tahoma"/>
              </a:rPr>
              <a:t>V</a:t>
            </a:r>
            <a:r>
              <a:rPr sz="1400" b="1" spc="-155" dirty="0">
                <a:latin typeface="Tahoma"/>
                <a:cs typeface="Tahoma"/>
              </a:rPr>
              <a:t>-</a:t>
            </a:r>
            <a:r>
              <a:rPr sz="1400" b="1" spc="10" dirty="0">
                <a:latin typeface="Tahoma"/>
                <a:cs typeface="Tahoma"/>
              </a:rPr>
              <a:t>C</a:t>
            </a:r>
            <a:r>
              <a:rPr sz="1400" b="1" spc="-25" dirty="0">
                <a:latin typeface="Tahoma"/>
                <a:cs typeface="Tahoma"/>
              </a:rPr>
              <a:t>ache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236" y="4724780"/>
            <a:ext cx="117094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0" dirty="0">
                <a:latin typeface="Tahoma"/>
                <a:cs typeface="Tahoma"/>
              </a:rPr>
              <a:t>T</a:t>
            </a:r>
            <a:r>
              <a:rPr sz="1400" b="1" spc="-20" dirty="0">
                <a:latin typeface="Tahoma"/>
                <a:cs typeface="Tahoma"/>
              </a:rPr>
              <a:t>h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7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a</a:t>
            </a:r>
            <a:r>
              <a:rPr sz="1400" b="1" spc="-95" dirty="0">
                <a:latin typeface="Tahoma"/>
                <a:cs typeface="Tahoma"/>
              </a:rPr>
              <a:t>t</a:t>
            </a:r>
            <a:r>
              <a:rPr sz="1400" b="1" spc="-60" dirty="0">
                <a:latin typeface="Tahoma"/>
                <a:cs typeface="Tahoma"/>
              </a:rPr>
              <a:t>t</a:t>
            </a:r>
            <a:r>
              <a:rPr sz="1400" b="1" spc="-20" dirty="0">
                <a:latin typeface="Tahoma"/>
                <a:cs typeface="Tahoma"/>
              </a:rPr>
              <a:t>e</a:t>
            </a:r>
            <a:r>
              <a:rPr sz="1400" b="1" spc="-30" dirty="0">
                <a:latin typeface="Tahoma"/>
                <a:cs typeface="Tahoma"/>
              </a:rPr>
              <a:t>n</a:t>
            </a:r>
            <a:r>
              <a:rPr sz="1400" b="1" spc="-60" dirty="0">
                <a:latin typeface="Tahoma"/>
                <a:cs typeface="Tahoma"/>
              </a:rPr>
              <a:t>t</a:t>
            </a:r>
            <a:r>
              <a:rPr sz="1400" b="1" spc="-10" dirty="0">
                <a:latin typeface="Tahoma"/>
                <a:cs typeface="Tahoma"/>
              </a:rPr>
              <a:t>i</a:t>
            </a:r>
            <a:r>
              <a:rPr sz="1400" b="1" spc="-5" dirty="0">
                <a:latin typeface="Tahoma"/>
                <a:cs typeface="Tahoma"/>
              </a:rPr>
              <a:t>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b="1" spc="-45" dirty="0">
                <a:latin typeface="Tahoma"/>
                <a:cs typeface="Tahoma"/>
              </a:rPr>
              <a:t>mask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7726" y="3573907"/>
            <a:ext cx="4483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latin typeface="Tahoma"/>
                <a:cs typeface="Tahoma"/>
              </a:rPr>
              <a:t>At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every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step,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calculate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attention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using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tokens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 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KV-Cache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+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tokens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current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chunk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Keys</a:t>
            </a:r>
            <a:r>
              <a:rPr sz="1200" b="1" spc="-8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Values</a:t>
            </a:r>
            <a:r>
              <a:rPr sz="1200" spc="-35" dirty="0">
                <a:latin typeface="Tahoma"/>
                <a:cs typeface="Tahoma"/>
              </a:rPr>
              <a:t>,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while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only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tokens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incoming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chunk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Query</a:t>
            </a:r>
            <a:r>
              <a:rPr sz="1200" spc="-5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Tahoma"/>
                <a:cs typeface="Tahoma"/>
              </a:rPr>
              <a:t>During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first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step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pre-fill,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KV-Cache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initially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empty.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7726" y="4488307"/>
            <a:ext cx="4651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ahoma"/>
                <a:cs typeface="Tahoma"/>
              </a:rPr>
              <a:t>After </a:t>
            </a:r>
            <a:r>
              <a:rPr sz="1200" spc="25" dirty="0">
                <a:latin typeface="Tahoma"/>
                <a:cs typeface="Tahoma"/>
              </a:rPr>
              <a:t>calculating </a:t>
            </a:r>
            <a:r>
              <a:rPr sz="1200" spc="15" dirty="0">
                <a:latin typeface="Tahoma"/>
                <a:cs typeface="Tahoma"/>
              </a:rPr>
              <a:t>the </a:t>
            </a:r>
            <a:r>
              <a:rPr sz="1200" spc="5" dirty="0">
                <a:latin typeface="Tahoma"/>
                <a:cs typeface="Tahoma"/>
              </a:rPr>
              <a:t>attention, </a:t>
            </a:r>
            <a:r>
              <a:rPr sz="1200" spc="25" dirty="0">
                <a:latin typeface="Tahoma"/>
                <a:cs typeface="Tahoma"/>
              </a:rPr>
              <a:t>we </a:t>
            </a:r>
            <a:r>
              <a:rPr sz="1200" spc="65" dirty="0">
                <a:latin typeface="Tahoma"/>
                <a:cs typeface="Tahoma"/>
              </a:rPr>
              <a:t>add </a:t>
            </a:r>
            <a:r>
              <a:rPr sz="1200" spc="15" dirty="0">
                <a:latin typeface="Tahoma"/>
                <a:cs typeface="Tahoma"/>
              </a:rPr>
              <a:t>the </a:t>
            </a:r>
            <a:r>
              <a:rPr sz="1200" spc="20" dirty="0">
                <a:latin typeface="Tahoma"/>
                <a:cs typeface="Tahoma"/>
              </a:rPr>
              <a:t>tokens </a:t>
            </a:r>
            <a:r>
              <a:rPr sz="1200" spc="25" dirty="0">
                <a:latin typeface="Tahoma"/>
                <a:cs typeface="Tahoma"/>
              </a:rPr>
              <a:t>of </a:t>
            </a:r>
            <a:r>
              <a:rPr sz="1200" spc="15" dirty="0">
                <a:latin typeface="Tahoma"/>
                <a:cs typeface="Tahoma"/>
              </a:rPr>
              <a:t>the </a:t>
            </a:r>
            <a:r>
              <a:rPr sz="1200" spc="10" dirty="0">
                <a:latin typeface="Tahoma"/>
                <a:cs typeface="Tahoma"/>
              </a:rPr>
              <a:t>current 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c</a:t>
            </a:r>
            <a:r>
              <a:rPr sz="1200" spc="30" dirty="0">
                <a:latin typeface="Tahoma"/>
                <a:cs typeface="Tahoma"/>
              </a:rPr>
              <a:t>h</a:t>
            </a:r>
            <a:r>
              <a:rPr sz="1200" spc="20" dirty="0">
                <a:latin typeface="Tahoma"/>
                <a:cs typeface="Tahoma"/>
              </a:rPr>
              <a:t>un</a:t>
            </a:r>
            <a:r>
              <a:rPr sz="1200" spc="15" dirty="0">
                <a:latin typeface="Tahoma"/>
                <a:cs typeface="Tahoma"/>
              </a:rPr>
              <a:t>k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K</a:t>
            </a:r>
            <a:r>
              <a:rPr sz="1200" spc="10" dirty="0">
                <a:latin typeface="Tahoma"/>
                <a:cs typeface="Tahoma"/>
              </a:rPr>
              <a:t>V</a:t>
            </a:r>
            <a:r>
              <a:rPr sz="1200" spc="-60" dirty="0">
                <a:latin typeface="Tahoma"/>
                <a:cs typeface="Tahoma"/>
              </a:rPr>
              <a:t>-</a:t>
            </a:r>
            <a:r>
              <a:rPr sz="1200" spc="114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35" dirty="0">
                <a:latin typeface="Tahoma"/>
                <a:cs typeface="Tahoma"/>
              </a:rPr>
              <a:t>c</a:t>
            </a:r>
            <a:r>
              <a:rPr sz="1200" spc="30" dirty="0">
                <a:latin typeface="Tahoma"/>
                <a:cs typeface="Tahoma"/>
              </a:rPr>
              <a:t>h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55" dirty="0">
                <a:latin typeface="Tahoma"/>
                <a:cs typeface="Tahoma"/>
              </a:rPr>
              <a:t>.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</a:t>
            </a:r>
            <a:r>
              <a:rPr sz="1200" spc="25" dirty="0">
                <a:latin typeface="Tahoma"/>
                <a:cs typeface="Tahoma"/>
              </a:rPr>
              <a:t>h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di</a:t>
            </a:r>
            <a:r>
              <a:rPr sz="1200" spc="-5" dirty="0">
                <a:latin typeface="Tahoma"/>
                <a:cs typeface="Tahoma"/>
              </a:rPr>
              <a:t>f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30" dirty="0">
                <a:latin typeface="Tahoma"/>
                <a:cs typeface="Tahoma"/>
              </a:rPr>
              <a:t>r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nt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-30" dirty="0">
                <a:latin typeface="Tahoma"/>
                <a:cs typeface="Tahoma"/>
              </a:rPr>
              <a:t>r</a:t>
            </a:r>
            <a:r>
              <a:rPr sz="1200" spc="65" dirty="0">
                <a:latin typeface="Tahoma"/>
                <a:cs typeface="Tahoma"/>
              </a:rPr>
              <a:t>om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</a:t>
            </a:r>
            <a:r>
              <a:rPr sz="1200" spc="-5" dirty="0">
                <a:latin typeface="Tahoma"/>
                <a:cs typeface="Tahoma"/>
              </a:rPr>
              <a:t>k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25" dirty="0">
                <a:latin typeface="Tahoma"/>
                <a:cs typeface="Tahoma"/>
              </a:rPr>
              <a:t>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90" dirty="0">
                <a:latin typeface="Tahoma"/>
                <a:cs typeface="Tahoma"/>
              </a:rPr>
              <a:t>g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35" dirty="0">
                <a:latin typeface="Tahoma"/>
                <a:cs typeface="Tahoma"/>
              </a:rPr>
              <a:t>n</a:t>
            </a:r>
            <a:r>
              <a:rPr sz="1200" spc="30" dirty="0">
                <a:latin typeface="Tahoma"/>
                <a:cs typeface="Tahoma"/>
              </a:rPr>
              <a:t>e</a:t>
            </a:r>
            <a:r>
              <a:rPr sz="1200" spc="-15" dirty="0">
                <a:latin typeface="Tahoma"/>
                <a:cs typeface="Tahoma"/>
              </a:rPr>
              <a:t>r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25" dirty="0">
                <a:latin typeface="Tahoma"/>
                <a:cs typeface="Tahoma"/>
              </a:rPr>
              <a:t>tion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  which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first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add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previously-generated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token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KV-Cache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then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calculate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attention</a:t>
            </a:r>
            <a:r>
              <a:rPr sz="1200" b="1" spc="10" dirty="0">
                <a:latin typeface="Tahoma"/>
                <a:cs typeface="Tahoma"/>
              </a:rPr>
              <a:t>.</a:t>
            </a:r>
            <a:r>
              <a:rPr sz="1200" b="1" spc="-114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We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will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see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layer</a:t>
            </a:r>
            <a:r>
              <a:rPr sz="1200" b="1" spc="-7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why.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7724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15" dirty="0">
                <a:latin typeface="Microsoft Sans Serif"/>
                <a:cs typeface="Microsoft Sans Serif"/>
              </a:rPr>
              <a:t>Pr</a:t>
            </a:r>
            <a:r>
              <a:rPr b="0" spc="-345" dirty="0">
                <a:latin typeface="Microsoft Sans Serif"/>
                <a:cs typeface="Microsoft Sans Serif"/>
              </a:rPr>
              <a:t>e</a:t>
            </a:r>
            <a:r>
              <a:rPr b="0" spc="-5" dirty="0">
                <a:latin typeface="Microsoft Sans Serif"/>
                <a:cs typeface="Microsoft Sans Serif"/>
              </a:rPr>
              <a:t>-</a:t>
            </a:r>
            <a:r>
              <a:rPr b="0" spc="55" dirty="0">
                <a:latin typeface="Microsoft Sans Serif"/>
                <a:cs typeface="Microsoft Sans Serif"/>
              </a:rPr>
              <a:t>fi</a:t>
            </a:r>
            <a:r>
              <a:rPr b="0" spc="35" dirty="0">
                <a:latin typeface="Microsoft Sans Serif"/>
                <a:cs typeface="Microsoft Sans Serif"/>
              </a:rPr>
              <a:t>l</a:t>
            </a:r>
            <a:r>
              <a:rPr b="0" spc="-40" dirty="0">
                <a:latin typeface="Microsoft Sans Serif"/>
                <a:cs typeface="Microsoft Sans Serif"/>
              </a:rPr>
              <a:t>l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185" dirty="0">
                <a:latin typeface="Microsoft Sans Serif"/>
                <a:cs typeface="Microsoft Sans Serif"/>
              </a:rPr>
              <a:t>and</a:t>
            </a:r>
            <a:r>
              <a:rPr b="0" spc="35" dirty="0">
                <a:latin typeface="Microsoft Sans Serif"/>
                <a:cs typeface="Microsoft Sans Serif"/>
              </a:rPr>
              <a:t> </a:t>
            </a:r>
            <a:r>
              <a:rPr b="0" spc="-340" dirty="0">
                <a:latin typeface="Microsoft Sans Serif"/>
                <a:cs typeface="Microsoft Sans Serif"/>
              </a:rPr>
              <a:t>chunkin</a:t>
            </a:r>
            <a:r>
              <a:rPr b="0" spc="-395" dirty="0">
                <a:latin typeface="Microsoft Sans Serif"/>
                <a:cs typeface="Microsoft Sans Serif"/>
              </a:rPr>
              <a:t>g</a:t>
            </a:r>
            <a:r>
              <a:rPr b="0" spc="-260" dirty="0">
                <a:latin typeface="Microsoft Sans Serif"/>
                <a:cs typeface="Microsoft Sans Serif"/>
              </a:rPr>
              <a:t>:</a:t>
            </a:r>
            <a:r>
              <a:rPr b="0" spc="10" dirty="0">
                <a:latin typeface="Microsoft Sans Serif"/>
                <a:cs typeface="Microsoft Sans Serif"/>
              </a:rPr>
              <a:t> </a:t>
            </a:r>
            <a:r>
              <a:rPr b="0" spc="-380" dirty="0">
                <a:latin typeface="Microsoft Sans Serif"/>
                <a:cs typeface="Microsoft Sans Serif"/>
              </a:rPr>
              <a:t>secon</a:t>
            </a:r>
            <a:r>
              <a:rPr b="0" spc="-390" dirty="0">
                <a:latin typeface="Microsoft Sans Serif"/>
                <a:cs typeface="Microsoft Sans Serif"/>
              </a:rPr>
              <a:t>d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335" dirty="0">
                <a:latin typeface="Microsoft Sans Serif"/>
                <a:cs typeface="Microsoft Sans Serif"/>
              </a:rPr>
              <a:t>c</a:t>
            </a:r>
            <a:r>
              <a:rPr b="0" spc="-459" dirty="0">
                <a:latin typeface="Microsoft Sans Serif"/>
                <a:cs typeface="Microsoft Sans Serif"/>
              </a:rPr>
              <a:t>hunk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1906270"/>
            <a:ext cx="4105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Tahoma"/>
                <a:cs typeface="Tahoma"/>
              </a:rPr>
              <a:t>Prompt</a:t>
            </a:r>
            <a:r>
              <a:rPr sz="1200" spc="-40" dirty="0">
                <a:latin typeface="Tahoma"/>
                <a:cs typeface="Tahoma"/>
              </a:rPr>
              <a:t>: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“Can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you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tell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me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E23717"/>
                </a:solidFill>
                <a:latin typeface="Tahoma"/>
                <a:cs typeface="Tahoma"/>
              </a:rPr>
              <a:t>who</a:t>
            </a:r>
            <a:r>
              <a:rPr sz="1200" spc="-65" dirty="0">
                <a:solidFill>
                  <a:srgbClr val="E23717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E23717"/>
                </a:solidFill>
                <a:latin typeface="Tahoma"/>
                <a:cs typeface="Tahoma"/>
              </a:rPr>
              <a:t>is</a:t>
            </a:r>
            <a:r>
              <a:rPr sz="1200" spc="-75" dirty="0">
                <a:solidFill>
                  <a:srgbClr val="E23717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E23717"/>
                </a:solidFill>
                <a:latin typeface="Tahoma"/>
                <a:cs typeface="Tahoma"/>
              </a:rPr>
              <a:t>the</a:t>
            </a:r>
            <a:r>
              <a:rPr sz="1200" spc="-75" dirty="0">
                <a:solidFill>
                  <a:srgbClr val="E23717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E23717"/>
                </a:solidFill>
                <a:latin typeface="Tahoma"/>
                <a:cs typeface="Tahoma"/>
              </a:rPr>
              <a:t>richest</a:t>
            </a:r>
            <a:r>
              <a:rPr sz="1200" spc="-50" dirty="0">
                <a:solidFill>
                  <a:srgbClr val="E23717"/>
                </a:solidFill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man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history”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5650" y="2577210"/>
          <a:ext cx="8128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YOU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TELL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5650" y="3541267"/>
          <a:ext cx="4653911" cy="2612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600" b="1" spc="15" dirty="0">
                          <a:latin typeface="Tahoma"/>
                          <a:cs typeface="Tahoma"/>
                        </a:rPr>
                        <a:t>CAN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10" dirty="0">
                          <a:latin typeface="Tahoma"/>
                          <a:cs typeface="Tahoma"/>
                        </a:rPr>
                        <a:t>YOU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TELL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15" dirty="0">
                          <a:latin typeface="Tahoma"/>
                          <a:cs typeface="Tahoma"/>
                        </a:rPr>
                        <a:t>ME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10" dirty="0">
                          <a:latin typeface="Tahoma"/>
                          <a:cs typeface="Tahoma"/>
                        </a:rPr>
                        <a:t>WHO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65" dirty="0">
                          <a:latin typeface="Tahoma"/>
                          <a:cs typeface="Tahoma"/>
                        </a:rPr>
                        <a:t>IS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600" b="1" spc="-10" dirty="0">
                          <a:latin typeface="Tahoma"/>
                          <a:cs typeface="Tahoma"/>
                        </a:rPr>
                        <a:t>THE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b="1" spc="-30" dirty="0">
                          <a:latin typeface="Tahoma"/>
                          <a:cs typeface="Tahoma"/>
                        </a:rPr>
                        <a:t>RICHEST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1397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10" dirty="0">
                          <a:latin typeface="Tahoma"/>
                          <a:cs typeface="Tahoma"/>
                        </a:rPr>
                        <a:t>WHO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0.132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0.132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0.951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205104" algn="r">
                        <a:lnSpc>
                          <a:spcPct val="100000"/>
                        </a:lnSpc>
                      </a:pPr>
                      <a:r>
                        <a:rPr sz="600" b="1" spc="-65" dirty="0">
                          <a:latin typeface="Tahoma"/>
                          <a:cs typeface="Tahoma"/>
                        </a:rPr>
                        <a:t>IS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0.956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0.874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0.253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1638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10" dirty="0">
                          <a:latin typeface="Tahoma"/>
                          <a:cs typeface="Tahoma"/>
                        </a:rPr>
                        <a:t>THE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0.132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0.259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0.456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24154" marR="101600" indent="-1174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600" b="1" spc="-5" dirty="0">
                          <a:latin typeface="Tahoma"/>
                          <a:cs typeface="Tahoma"/>
                        </a:rPr>
                        <a:t>RI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600" b="1" spc="-5" dirty="0">
                          <a:latin typeface="Tahoma"/>
                          <a:cs typeface="Tahoma"/>
                        </a:rPr>
                        <a:t>HE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S  </a:t>
                      </a:r>
                      <a:r>
                        <a:rPr sz="600" b="1" spc="-20" dirty="0">
                          <a:latin typeface="Tahoma"/>
                          <a:cs typeface="Tahoma"/>
                        </a:rPr>
                        <a:t>T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0.132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0.687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0.159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0.357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18236" y="2607945"/>
            <a:ext cx="12147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70" dirty="0">
                <a:latin typeface="Tahoma"/>
                <a:cs typeface="Tahoma"/>
              </a:rPr>
              <a:t>T</a:t>
            </a:r>
            <a:r>
              <a:rPr sz="1400" b="1" spc="-20" dirty="0">
                <a:latin typeface="Tahoma"/>
                <a:cs typeface="Tahoma"/>
              </a:rPr>
              <a:t>h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75" dirty="0">
                <a:latin typeface="Tahoma"/>
                <a:cs typeface="Tahoma"/>
              </a:rPr>
              <a:t> </a:t>
            </a:r>
            <a:r>
              <a:rPr sz="1400" b="1" spc="15" dirty="0">
                <a:latin typeface="Tahoma"/>
                <a:cs typeface="Tahoma"/>
              </a:rPr>
              <a:t>K</a:t>
            </a:r>
            <a:r>
              <a:rPr sz="1400" b="1" spc="-20" dirty="0">
                <a:latin typeface="Tahoma"/>
                <a:cs typeface="Tahoma"/>
              </a:rPr>
              <a:t>V</a:t>
            </a:r>
            <a:r>
              <a:rPr sz="1400" b="1" spc="-155" dirty="0">
                <a:latin typeface="Tahoma"/>
                <a:cs typeface="Tahoma"/>
              </a:rPr>
              <a:t>-</a:t>
            </a:r>
            <a:r>
              <a:rPr sz="1400" b="1" spc="10" dirty="0">
                <a:latin typeface="Tahoma"/>
                <a:cs typeface="Tahoma"/>
              </a:rPr>
              <a:t>C</a:t>
            </a:r>
            <a:r>
              <a:rPr sz="1400" b="1" spc="-25" dirty="0">
                <a:latin typeface="Tahoma"/>
                <a:cs typeface="Tahoma"/>
              </a:rPr>
              <a:t>ache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236" y="4724780"/>
            <a:ext cx="117094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0" dirty="0">
                <a:latin typeface="Tahoma"/>
                <a:cs typeface="Tahoma"/>
              </a:rPr>
              <a:t>T</a:t>
            </a:r>
            <a:r>
              <a:rPr sz="1400" b="1" spc="-20" dirty="0">
                <a:latin typeface="Tahoma"/>
                <a:cs typeface="Tahoma"/>
              </a:rPr>
              <a:t>h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7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a</a:t>
            </a:r>
            <a:r>
              <a:rPr sz="1400" b="1" spc="-95" dirty="0">
                <a:latin typeface="Tahoma"/>
                <a:cs typeface="Tahoma"/>
              </a:rPr>
              <a:t>t</a:t>
            </a:r>
            <a:r>
              <a:rPr sz="1400" b="1" spc="-60" dirty="0">
                <a:latin typeface="Tahoma"/>
                <a:cs typeface="Tahoma"/>
              </a:rPr>
              <a:t>t</a:t>
            </a:r>
            <a:r>
              <a:rPr sz="1400" b="1" spc="-20" dirty="0">
                <a:latin typeface="Tahoma"/>
                <a:cs typeface="Tahoma"/>
              </a:rPr>
              <a:t>e</a:t>
            </a:r>
            <a:r>
              <a:rPr sz="1400" b="1" spc="-30" dirty="0">
                <a:latin typeface="Tahoma"/>
                <a:cs typeface="Tahoma"/>
              </a:rPr>
              <a:t>n</a:t>
            </a:r>
            <a:r>
              <a:rPr sz="1400" b="1" spc="-60" dirty="0">
                <a:latin typeface="Tahoma"/>
                <a:cs typeface="Tahoma"/>
              </a:rPr>
              <a:t>t</a:t>
            </a:r>
            <a:r>
              <a:rPr sz="1400" b="1" spc="-10" dirty="0">
                <a:latin typeface="Tahoma"/>
                <a:cs typeface="Tahoma"/>
              </a:rPr>
              <a:t>i</a:t>
            </a:r>
            <a:r>
              <a:rPr sz="1400" b="1" spc="-5" dirty="0">
                <a:latin typeface="Tahoma"/>
                <a:cs typeface="Tahoma"/>
              </a:rPr>
              <a:t>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b="1" spc="-45" dirty="0">
                <a:latin typeface="Tahoma"/>
                <a:cs typeface="Tahoma"/>
              </a:rPr>
              <a:t>mask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5370" y="3573907"/>
            <a:ext cx="4195445" cy="18548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145"/>
              </a:spcBef>
            </a:pPr>
            <a:r>
              <a:rPr sz="1200" spc="5" dirty="0">
                <a:latin typeface="Tahoma"/>
                <a:cs typeface="Tahoma"/>
              </a:rPr>
              <a:t>You </a:t>
            </a:r>
            <a:r>
              <a:rPr sz="1200" spc="10" dirty="0">
                <a:latin typeface="Tahoma"/>
                <a:cs typeface="Tahoma"/>
              </a:rPr>
              <a:t>may </a:t>
            </a:r>
            <a:r>
              <a:rPr sz="1200" spc="15" dirty="0">
                <a:latin typeface="Tahoma"/>
                <a:cs typeface="Tahoma"/>
              </a:rPr>
              <a:t>have </a:t>
            </a:r>
            <a:r>
              <a:rPr sz="1200" spc="40" dirty="0">
                <a:latin typeface="Tahoma"/>
                <a:cs typeface="Tahoma"/>
              </a:rPr>
              <a:t>noticed </a:t>
            </a:r>
            <a:r>
              <a:rPr sz="1200" spc="-10" dirty="0">
                <a:latin typeface="Tahoma"/>
                <a:cs typeface="Tahoma"/>
              </a:rPr>
              <a:t>that </a:t>
            </a:r>
            <a:r>
              <a:rPr sz="1200" spc="15" dirty="0">
                <a:latin typeface="Tahoma"/>
                <a:cs typeface="Tahoma"/>
              </a:rPr>
              <a:t>the size </a:t>
            </a:r>
            <a:r>
              <a:rPr sz="1200" spc="25" dirty="0">
                <a:latin typeface="Tahoma"/>
                <a:cs typeface="Tahoma"/>
              </a:rPr>
              <a:t>of </a:t>
            </a:r>
            <a:r>
              <a:rPr sz="1200" spc="15" dirty="0">
                <a:latin typeface="Tahoma"/>
                <a:cs typeface="Tahoma"/>
              </a:rPr>
              <a:t>the </a:t>
            </a:r>
            <a:r>
              <a:rPr sz="1200" spc="10" dirty="0">
                <a:latin typeface="Tahoma"/>
                <a:cs typeface="Tahoma"/>
              </a:rPr>
              <a:t>attention mask is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bigger </a:t>
            </a:r>
            <a:r>
              <a:rPr sz="1200" spc="5" dirty="0">
                <a:latin typeface="Tahoma"/>
                <a:cs typeface="Tahoma"/>
              </a:rPr>
              <a:t>than </a:t>
            </a:r>
            <a:r>
              <a:rPr sz="1200" spc="20" dirty="0">
                <a:latin typeface="Tahoma"/>
                <a:cs typeface="Tahoma"/>
              </a:rPr>
              <a:t>the </a:t>
            </a:r>
            <a:r>
              <a:rPr sz="1200" spc="15" dirty="0">
                <a:latin typeface="Tahoma"/>
                <a:cs typeface="Tahoma"/>
              </a:rPr>
              <a:t>size </a:t>
            </a:r>
            <a:r>
              <a:rPr sz="1200" spc="25" dirty="0">
                <a:latin typeface="Tahoma"/>
                <a:cs typeface="Tahoma"/>
              </a:rPr>
              <a:t>of </a:t>
            </a:r>
            <a:r>
              <a:rPr sz="1200" spc="15" dirty="0">
                <a:latin typeface="Tahoma"/>
                <a:cs typeface="Tahoma"/>
              </a:rPr>
              <a:t>the </a:t>
            </a:r>
            <a:r>
              <a:rPr sz="1200" spc="20" dirty="0">
                <a:latin typeface="Tahoma"/>
                <a:cs typeface="Tahoma"/>
              </a:rPr>
              <a:t>KV-Cache. </a:t>
            </a:r>
            <a:r>
              <a:rPr sz="1200" dirty="0">
                <a:latin typeface="Tahoma"/>
                <a:cs typeface="Tahoma"/>
              </a:rPr>
              <a:t>This </a:t>
            </a:r>
            <a:r>
              <a:rPr sz="1200" spc="10" dirty="0">
                <a:latin typeface="Tahoma"/>
                <a:cs typeface="Tahoma"/>
              </a:rPr>
              <a:t>is </a:t>
            </a:r>
            <a:r>
              <a:rPr sz="1200" spc="65" dirty="0">
                <a:latin typeface="Tahoma"/>
                <a:cs typeface="Tahoma"/>
              </a:rPr>
              <a:t>done </a:t>
            </a:r>
            <a:r>
              <a:rPr sz="1200" spc="50" dirty="0">
                <a:latin typeface="Tahoma"/>
                <a:cs typeface="Tahoma"/>
              </a:rPr>
              <a:t>on 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purpose, </a:t>
            </a:r>
            <a:r>
              <a:rPr sz="1200" spc="20" dirty="0">
                <a:latin typeface="Tahoma"/>
                <a:cs typeface="Tahoma"/>
              </a:rPr>
              <a:t>otherwise </a:t>
            </a:r>
            <a:r>
              <a:rPr sz="1200" spc="15" dirty="0">
                <a:latin typeface="Tahoma"/>
                <a:cs typeface="Tahoma"/>
              </a:rPr>
              <a:t>the newly </a:t>
            </a:r>
            <a:r>
              <a:rPr sz="1200" spc="70" dirty="0">
                <a:latin typeface="Tahoma"/>
                <a:cs typeface="Tahoma"/>
              </a:rPr>
              <a:t>added </a:t>
            </a:r>
            <a:r>
              <a:rPr sz="1200" spc="20" dirty="0">
                <a:latin typeface="Tahoma"/>
                <a:cs typeface="Tahoma"/>
              </a:rPr>
              <a:t>tokens will </a:t>
            </a:r>
            <a:r>
              <a:rPr sz="1200" spc="25" dirty="0">
                <a:latin typeface="Tahoma"/>
                <a:cs typeface="Tahoma"/>
              </a:rPr>
              <a:t>not </a:t>
            </a:r>
            <a:r>
              <a:rPr sz="1200" spc="15" dirty="0">
                <a:latin typeface="Tahoma"/>
                <a:cs typeface="Tahoma"/>
              </a:rPr>
              <a:t>have 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their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dot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products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calculated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with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items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were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previously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ca</a:t>
            </a:r>
            <a:r>
              <a:rPr sz="1200" spc="30" dirty="0">
                <a:latin typeface="Tahoma"/>
                <a:cs typeface="Tahoma"/>
              </a:rPr>
              <a:t>c</a:t>
            </a:r>
            <a:r>
              <a:rPr sz="1200" spc="35" dirty="0">
                <a:latin typeface="Tahoma"/>
                <a:cs typeface="Tahoma"/>
              </a:rPr>
              <a:t>h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70" dirty="0">
                <a:latin typeface="Tahoma"/>
                <a:cs typeface="Tahoma"/>
              </a:rPr>
              <a:t> (f</a:t>
            </a:r>
            <a:r>
              <a:rPr sz="1200" spc="40" dirty="0">
                <a:latin typeface="Tahoma"/>
                <a:cs typeface="Tahoma"/>
              </a:rPr>
              <a:t>or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e</a:t>
            </a:r>
            <a:r>
              <a:rPr sz="1200" spc="-20" dirty="0">
                <a:latin typeface="Tahoma"/>
                <a:cs typeface="Tahoma"/>
              </a:rPr>
              <a:t>x</a:t>
            </a:r>
            <a:r>
              <a:rPr sz="1200" spc="5" dirty="0">
                <a:latin typeface="Tahoma"/>
                <a:cs typeface="Tahoma"/>
              </a:rPr>
              <a:t>a</a:t>
            </a:r>
            <a:r>
              <a:rPr sz="1200" spc="45" dirty="0">
                <a:latin typeface="Tahoma"/>
                <a:cs typeface="Tahoma"/>
              </a:rPr>
              <a:t>m</a:t>
            </a:r>
            <a:r>
              <a:rPr sz="1200" spc="85" dirty="0">
                <a:latin typeface="Tahoma"/>
                <a:cs typeface="Tahoma"/>
              </a:rPr>
              <a:t>p</a:t>
            </a:r>
            <a:r>
              <a:rPr sz="1200" spc="40" dirty="0">
                <a:latin typeface="Tahoma"/>
                <a:cs typeface="Tahoma"/>
              </a:rPr>
              <a:t>le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</a:t>
            </a:r>
            <a:r>
              <a:rPr sz="1200" spc="25" dirty="0">
                <a:latin typeface="Tahoma"/>
                <a:cs typeface="Tahoma"/>
              </a:rPr>
              <a:t>h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wo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spc="100" dirty="0">
                <a:latin typeface="Tahoma"/>
                <a:cs typeface="Tahoma"/>
              </a:rPr>
              <a:t>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“</a:t>
            </a:r>
            <a:r>
              <a:rPr sz="1250" i="1" spc="-90" dirty="0">
                <a:latin typeface="Verdana"/>
                <a:cs typeface="Verdana"/>
              </a:rPr>
              <a:t>W</a:t>
            </a:r>
            <a:r>
              <a:rPr sz="1250" i="1" spc="-60" dirty="0">
                <a:latin typeface="Verdana"/>
                <a:cs typeface="Verdana"/>
              </a:rPr>
              <a:t>h</a:t>
            </a:r>
            <a:r>
              <a:rPr sz="1250" i="1" spc="-80" dirty="0">
                <a:latin typeface="Verdana"/>
                <a:cs typeface="Verdana"/>
              </a:rPr>
              <a:t>o</a:t>
            </a:r>
            <a:r>
              <a:rPr sz="1200" spc="-20" dirty="0">
                <a:latin typeface="Tahoma"/>
                <a:cs typeface="Tahoma"/>
              </a:rPr>
              <a:t>”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</a:t>
            </a:r>
            <a:r>
              <a:rPr sz="1200" spc="25" dirty="0">
                <a:latin typeface="Tahoma"/>
                <a:cs typeface="Tahoma"/>
              </a:rPr>
              <a:t>ill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no</a:t>
            </a:r>
            <a:r>
              <a:rPr sz="1200" spc="20" dirty="0">
                <a:latin typeface="Tahoma"/>
                <a:cs typeface="Tahoma"/>
              </a:rPr>
              <a:t>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h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ve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its  </a:t>
            </a:r>
            <a:r>
              <a:rPr sz="1200" spc="10" dirty="0">
                <a:latin typeface="Tahoma"/>
                <a:cs typeface="Tahoma"/>
              </a:rPr>
              <a:t>attention </a:t>
            </a:r>
            <a:r>
              <a:rPr sz="1200" spc="30" dirty="0">
                <a:latin typeface="Tahoma"/>
                <a:cs typeface="Tahoma"/>
              </a:rPr>
              <a:t>calculated </a:t>
            </a:r>
            <a:r>
              <a:rPr sz="1200" spc="10" dirty="0">
                <a:latin typeface="Tahoma"/>
                <a:cs typeface="Tahoma"/>
              </a:rPr>
              <a:t>with </a:t>
            </a:r>
            <a:r>
              <a:rPr sz="1200" spc="15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previous </a:t>
            </a:r>
            <a:r>
              <a:rPr sz="1200" spc="-5" dirty="0">
                <a:latin typeface="Tahoma"/>
                <a:cs typeface="Tahoma"/>
              </a:rPr>
              <a:t>tokens). </a:t>
            </a:r>
            <a:r>
              <a:rPr sz="1200" b="1" spc="-40" dirty="0">
                <a:latin typeface="Tahoma"/>
                <a:cs typeface="Tahoma"/>
              </a:rPr>
              <a:t>This 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m</a:t>
            </a:r>
            <a:r>
              <a:rPr sz="1200" b="1" spc="-30" dirty="0">
                <a:latin typeface="Tahoma"/>
                <a:cs typeface="Tahoma"/>
              </a:rPr>
              <a:t>ech</a:t>
            </a:r>
            <a:r>
              <a:rPr sz="1200" b="1" spc="-25" dirty="0">
                <a:latin typeface="Tahoma"/>
                <a:cs typeface="Tahoma"/>
              </a:rPr>
              <a:t>a</a:t>
            </a:r>
            <a:r>
              <a:rPr sz="1200" b="1" spc="-30" dirty="0">
                <a:latin typeface="Tahoma"/>
                <a:cs typeface="Tahoma"/>
              </a:rPr>
              <a:t>n</a:t>
            </a:r>
            <a:r>
              <a:rPr sz="1200" b="1" spc="-10" dirty="0">
                <a:latin typeface="Tahoma"/>
                <a:cs typeface="Tahoma"/>
              </a:rPr>
              <a:t>i</a:t>
            </a:r>
            <a:r>
              <a:rPr sz="1200" b="1" spc="-35" dirty="0">
                <a:latin typeface="Tahoma"/>
                <a:cs typeface="Tahoma"/>
              </a:rPr>
              <a:t>s</a:t>
            </a:r>
            <a:r>
              <a:rPr sz="1200" b="1" spc="-55" dirty="0">
                <a:latin typeface="Tahoma"/>
                <a:cs typeface="Tahoma"/>
              </a:rPr>
              <a:t>m</a:t>
            </a:r>
            <a:r>
              <a:rPr sz="1200" b="1" spc="-9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i</a:t>
            </a:r>
            <a:r>
              <a:rPr sz="1200" b="1" spc="-50" dirty="0">
                <a:latin typeface="Tahoma"/>
                <a:cs typeface="Tahoma"/>
              </a:rPr>
              <a:t>s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10" dirty="0">
                <a:latin typeface="Tahoma"/>
                <a:cs typeface="Tahoma"/>
              </a:rPr>
              <a:t>o</a:t>
            </a:r>
            <a:r>
              <a:rPr sz="1200" b="1" spc="-30" dirty="0">
                <a:latin typeface="Tahoma"/>
                <a:cs typeface="Tahoma"/>
              </a:rPr>
              <a:t>n</a:t>
            </a:r>
            <a:r>
              <a:rPr sz="1200" b="1" spc="-10" dirty="0">
                <a:latin typeface="Tahoma"/>
                <a:cs typeface="Tahoma"/>
              </a:rPr>
              <a:t>ly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u</a:t>
            </a:r>
            <a:r>
              <a:rPr sz="1200" b="1" spc="-10" dirty="0">
                <a:latin typeface="Tahoma"/>
                <a:cs typeface="Tahoma"/>
              </a:rPr>
              <a:t>se</a:t>
            </a:r>
            <a:r>
              <a:rPr sz="1200" b="1" spc="-5" dirty="0">
                <a:latin typeface="Tahoma"/>
                <a:cs typeface="Tahoma"/>
              </a:rPr>
              <a:t>d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d</a:t>
            </a:r>
            <a:r>
              <a:rPr sz="1200" b="1" spc="-10" dirty="0">
                <a:latin typeface="Tahoma"/>
                <a:cs typeface="Tahoma"/>
              </a:rPr>
              <a:t>u</a:t>
            </a:r>
            <a:r>
              <a:rPr sz="1200" b="1" spc="-45" dirty="0">
                <a:latin typeface="Tahoma"/>
                <a:cs typeface="Tahoma"/>
              </a:rPr>
              <a:t>r</a:t>
            </a:r>
            <a:r>
              <a:rPr sz="1200" b="1" spc="-10" dirty="0">
                <a:latin typeface="Tahoma"/>
                <a:cs typeface="Tahoma"/>
              </a:rPr>
              <a:t>i</a:t>
            </a:r>
            <a:r>
              <a:rPr sz="1200" b="1" spc="-5" dirty="0">
                <a:latin typeface="Tahoma"/>
                <a:cs typeface="Tahoma"/>
              </a:rPr>
              <a:t>n</a:t>
            </a:r>
            <a:r>
              <a:rPr sz="1200" b="1" dirty="0">
                <a:latin typeface="Tahoma"/>
                <a:cs typeface="Tahoma"/>
              </a:rPr>
              <a:t>g</a:t>
            </a:r>
            <a:r>
              <a:rPr sz="1200" b="1" spc="-75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p</a:t>
            </a:r>
            <a:r>
              <a:rPr sz="1200" b="1" spc="-25" dirty="0">
                <a:latin typeface="Tahoma"/>
                <a:cs typeface="Tahoma"/>
              </a:rPr>
              <a:t>r</a:t>
            </a:r>
            <a:r>
              <a:rPr sz="1200" b="1" spc="20" dirty="0">
                <a:latin typeface="Tahoma"/>
                <a:cs typeface="Tahoma"/>
              </a:rPr>
              <a:t>e</a:t>
            </a:r>
            <a:r>
              <a:rPr sz="1200" b="1" spc="-130" dirty="0">
                <a:latin typeface="Tahoma"/>
                <a:cs typeface="Tahoma"/>
              </a:rPr>
              <a:t>-</a:t>
            </a:r>
            <a:r>
              <a:rPr sz="1200" b="1" spc="-35" dirty="0">
                <a:latin typeface="Tahoma"/>
                <a:cs typeface="Tahoma"/>
              </a:rPr>
              <a:t>f</a:t>
            </a:r>
            <a:r>
              <a:rPr sz="1200" b="1" spc="-10" dirty="0">
                <a:latin typeface="Tahoma"/>
                <a:cs typeface="Tahoma"/>
              </a:rPr>
              <a:t>i</a:t>
            </a:r>
            <a:r>
              <a:rPr sz="1200" b="1" spc="-5" dirty="0">
                <a:latin typeface="Tahoma"/>
                <a:cs typeface="Tahoma"/>
              </a:rPr>
              <a:t>ll</a:t>
            </a:r>
            <a:r>
              <a:rPr sz="1200" b="1" spc="-75" dirty="0">
                <a:latin typeface="Tahoma"/>
                <a:cs typeface="Tahoma"/>
              </a:rPr>
              <a:t> </a:t>
            </a:r>
            <a:r>
              <a:rPr sz="1200" b="1" spc="10" dirty="0">
                <a:latin typeface="Tahoma"/>
                <a:cs typeface="Tahoma"/>
              </a:rPr>
              <a:t>o</a:t>
            </a:r>
            <a:r>
              <a:rPr sz="1200" b="1" spc="-25" dirty="0">
                <a:latin typeface="Tahoma"/>
                <a:cs typeface="Tahoma"/>
              </a:rPr>
              <a:t>f </a:t>
            </a:r>
            <a:r>
              <a:rPr sz="1200" b="1" spc="-30" dirty="0">
                <a:latin typeface="Tahoma"/>
                <a:cs typeface="Tahoma"/>
              </a:rPr>
              <a:t>the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35" dirty="0">
                <a:latin typeface="Tahoma"/>
                <a:cs typeface="Tahoma"/>
              </a:rPr>
              <a:t>p</a:t>
            </a:r>
            <a:r>
              <a:rPr sz="1200" b="1" spc="-70" dirty="0">
                <a:latin typeface="Tahoma"/>
                <a:cs typeface="Tahoma"/>
              </a:rPr>
              <a:t>r</a:t>
            </a:r>
            <a:r>
              <a:rPr sz="1200" b="1" spc="10" dirty="0">
                <a:latin typeface="Tahoma"/>
                <a:cs typeface="Tahoma"/>
              </a:rPr>
              <a:t>o</a:t>
            </a:r>
            <a:r>
              <a:rPr sz="1200" b="1" spc="-45" dirty="0">
                <a:latin typeface="Tahoma"/>
                <a:cs typeface="Tahoma"/>
              </a:rPr>
              <a:t>m</a:t>
            </a:r>
            <a:r>
              <a:rPr sz="1200" b="1" spc="-20" dirty="0">
                <a:latin typeface="Tahoma"/>
                <a:cs typeface="Tahoma"/>
              </a:rPr>
              <a:t>pt.</a:t>
            </a:r>
            <a:endParaRPr sz="1200">
              <a:latin typeface="Tahoma"/>
              <a:cs typeface="Tahoma"/>
            </a:endParaRPr>
          </a:p>
          <a:p>
            <a:pPr marL="12700" marR="41275">
              <a:lnSpc>
                <a:spcPts val="1440"/>
              </a:lnSpc>
              <a:spcBef>
                <a:spcPts val="5"/>
              </a:spcBef>
            </a:pPr>
            <a:r>
              <a:rPr sz="1200" b="1" spc="-20" dirty="0">
                <a:latin typeface="Tahoma"/>
                <a:cs typeface="Tahoma"/>
              </a:rPr>
              <a:t>Why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20" dirty="0">
                <a:latin typeface="Tahoma"/>
                <a:cs typeface="Tahoma"/>
              </a:rPr>
              <a:t>do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we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25" dirty="0">
                <a:latin typeface="Tahoma"/>
                <a:cs typeface="Tahoma"/>
              </a:rPr>
              <a:t>do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like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this?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Because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KV-Cache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has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fixed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size, </a:t>
            </a:r>
            <a:r>
              <a:rPr sz="1200" spc="30" dirty="0">
                <a:latin typeface="Tahoma"/>
                <a:cs typeface="Tahoma"/>
              </a:rPr>
              <a:t>but </a:t>
            </a:r>
            <a:r>
              <a:rPr sz="1200" spc="-15" dirty="0">
                <a:latin typeface="Tahoma"/>
                <a:cs typeface="Tahoma"/>
              </a:rPr>
              <a:t>at </a:t>
            </a:r>
            <a:r>
              <a:rPr sz="1200" spc="15" dirty="0">
                <a:latin typeface="Tahoma"/>
                <a:cs typeface="Tahoma"/>
              </a:rPr>
              <a:t>the </a:t>
            </a:r>
            <a:r>
              <a:rPr sz="1200" spc="20" dirty="0">
                <a:latin typeface="Tahoma"/>
                <a:cs typeface="Tahoma"/>
              </a:rPr>
              <a:t>same </a:t>
            </a:r>
            <a:r>
              <a:rPr sz="1200" spc="25" dirty="0">
                <a:latin typeface="Tahoma"/>
                <a:cs typeface="Tahoma"/>
              </a:rPr>
              <a:t>time we </a:t>
            </a:r>
            <a:r>
              <a:rPr sz="1200" spc="55" dirty="0">
                <a:latin typeface="Tahoma"/>
                <a:cs typeface="Tahoma"/>
              </a:rPr>
              <a:t>need </a:t>
            </a:r>
            <a:r>
              <a:rPr sz="1200" spc="20" dirty="0">
                <a:latin typeface="Tahoma"/>
                <a:cs typeface="Tahoma"/>
              </a:rPr>
              <a:t>all these </a:t>
            </a:r>
            <a:r>
              <a:rPr sz="1200" spc="10" dirty="0">
                <a:latin typeface="Tahoma"/>
                <a:cs typeface="Tahoma"/>
              </a:rPr>
              <a:t>attentions 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computed.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5370" y="5585866"/>
            <a:ext cx="33324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Tahoma"/>
                <a:cs typeface="Tahoma"/>
              </a:rPr>
              <a:t>Let’s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review</a:t>
            </a:r>
            <a:r>
              <a:rPr sz="1200" b="1" spc="-90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how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this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is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implemented</a:t>
            </a:r>
            <a:r>
              <a:rPr sz="1200" b="1" spc="-7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in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5" dirty="0">
                <a:latin typeface="Tahoma"/>
                <a:cs typeface="Tahoma"/>
              </a:rPr>
              <a:t>code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8216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15" dirty="0">
                <a:latin typeface="Microsoft Sans Serif"/>
                <a:cs typeface="Microsoft Sans Serif"/>
              </a:rPr>
              <a:t>Pr</a:t>
            </a:r>
            <a:r>
              <a:rPr b="0" spc="-345" dirty="0">
                <a:latin typeface="Microsoft Sans Serif"/>
                <a:cs typeface="Microsoft Sans Serif"/>
              </a:rPr>
              <a:t>e</a:t>
            </a:r>
            <a:r>
              <a:rPr b="0" spc="-5" dirty="0">
                <a:latin typeface="Microsoft Sans Serif"/>
                <a:cs typeface="Microsoft Sans Serif"/>
              </a:rPr>
              <a:t>-</a:t>
            </a:r>
            <a:r>
              <a:rPr b="0" spc="55" dirty="0">
                <a:latin typeface="Microsoft Sans Serif"/>
                <a:cs typeface="Microsoft Sans Serif"/>
              </a:rPr>
              <a:t>fi</a:t>
            </a:r>
            <a:r>
              <a:rPr b="0" spc="35" dirty="0">
                <a:latin typeface="Microsoft Sans Serif"/>
                <a:cs typeface="Microsoft Sans Serif"/>
              </a:rPr>
              <a:t>l</a:t>
            </a:r>
            <a:r>
              <a:rPr b="0" spc="-40" dirty="0">
                <a:latin typeface="Microsoft Sans Serif"/>
                <a:cs typeface="Microsoft Sans Serif"/>
              </a:rPr>
              <a:t>l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185" dirty="0">
                <a:latin typeface="Microsoft Sans Serif"/>
                <a:cs typeface="Microsoft Sans Serif"/>
              </a:rPr>
              <a:t>and</a:t>
            </a:r>
            <a:r>
              <a:rPr b="0" spc="35" dirty="0">
                <a:latin typeface="Microsoft Sans Serif"/>
                <a:cs typeface="Microsoft Sans Serif"/>
              </a:rPr>
              <a:t> </a:t>
            </a:r>
            <a:r>
              <a:rPr b="0" spc="-340" dirty="0">
                <a:latin typeface="Microsoft Sans Serif"/>
                <a:cs typeface="Microsoft Sans Serif"/>
              </a:rPr>
              <a:t>chunkin</a:t>
            </a:r>
            <a:r>
              <a:rPr b="0" spc="-395" dirty="0">
                <a:latin typeface="Microsoft Sans Serif"/>
                <a:cs typeface="Microsoft Sans Serif"/>
              </a:rPr>
              <a:t>g</a:t>
            </a:r>
            <a:r>
              <a:rPr b="0" spc="-260" dirty="0">
                <a:latin typeface="Microsoft Sans Serif"/>
                <a:cs typeface="Microsoft Sans Serif"/>
              </a:rPr>
              <a:t>:</a:t>
            </a:r>
            <a:r>
              <a:rPr b="0" spc="10" dirty="0">
                <a:latin typeface="Microsoft Sans Serif"/>
                <a:cs typeface="Microsoft Sans Serif"/>
              </a:rPr>
              <a:t> </a:t>
            </a:r>
            <a:r>
              <a:rPr b="0" spc="-254" dirty="0">
                <a:latin typeface="Microsoft Sans Serif"/>
                <a:cs typeface="Microsoft Sans Serif"/>
              </a:rPr>
              <a:t>code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195" dirty="0">
                <a:latin typeface="Microsoft Sans Serif"/>
                <a:cs typeface="Microsoft Sans Serif"/>
              </a:rPr>
              <a:t>reference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501" y="3696208"/>
            <a:ext cx="7587251" cy="25844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94255" y="3670934"/>
            <a:ext cx="441325" cy="114300"/>
          </a:xfrm>
          <a:custGeom>
            <a:avLst/>
            <a:gdLst/>
            <a:ahLst/>
            <a:cxnLst/>
            <a:rect l="l" t="t" r="r" b="b"/>
            <a:pathLst>
              <a:path w="441325" h="114300">
                <a:moveTo>
                  <a:pt x="404189" y="37972"/>
                </a:moveTo>
                <a:lnTo>
                  <a:pt x="345694" y="37972"/>
                </a:lnTo>
                <a:lnTo>
                  <a:pt x="346075" y="76072"/>
                </a:lnTo>
                <a:lnTo>
                  <a:pt x="327110" y="76268"/>
                </a:lnTo>
                <a:lnTo>
                  <a:pt x="327532" y="114300"/>
                </a:lnTo>
                <a:lnTo>
                  <a:pt x="441198" y="56006"/>
                </a:lnTo>
                <a:lnTo>
                  <a:pt x="404189" y="37972"/>
                </a:lnTo>
                <a:close/>
              </a:path>
              <a:path w="441325" h="114300">
                <a:moveTo>
                  <a:pt x="326687" y="38168"/>
                </a:moveTo>
                <a:lnTo>
                  <a:pt x="0" y="41528"/>
                </a:lnTo>
                <a:lnTo>
                  <a:pt x="507" y="79628"/>
                </a:lnTo>
                <a:lnTo>
                  <a:pt x="327110" y="76268"/>
                </a:lnTo>
                <a:lnTo>
                  <a:pt x="326687" y="38168"/>
                </a:lnTo>
                <a:close/>
              </a:path>
              <a:path w="441325" h="114300">
                <a:moveTo>
                  <a:pt x="345694" y="37972"/>
                </a:moveTo>
                <a:lnTo>
                  <a:pt x="326687" y="38168"/>
                </a:lnTo>
                <a:lnTo>
                  <a:pt x="327110" y="76268"/>
                </a:lnTo>
                <a:lnTo>
                  <a:pt x="346075" y="76072"/>
                </a:lnTo>
                <a:lnTo>
                  <a:pt x="345694" y="37972"/>
                </a:lnTo>
                <a:close/>
              </a:path>
              <a:path w="441325" h="114300">
                <a:moveTo>
                  <a:pt x="326263" y="0"/>
                </a:moveTo>
                <a:lnTo>
                  <a:pt x="326687" y="38168"/>
                </a:lnTo>
                <a:lnTo>
                  <a:pt x="345694" y="37972"/>
                </a:lnTo>
                <a:lnTo>
                  <a:pt x="404189" y="37972"/>
                </a:lnTo>
                <a:lnTo>
                  <a:pt x="326263" y="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236" y="1698116"/>
            <a:ext cx="9712960" cy="286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latin typeface="Tahoma"/>
                <a:cs typeface="Tahoma"/>
              </a:rPr>
              <a:t>Only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during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prefill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the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attention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is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calculated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using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an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attention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mask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that </a:t>
            </a:r>
            <a:r>
              <a:rPr sz="1200" b="1" spc="-30" dirty="0">
                <a:latin typeface="Tahoma"/>
                <a:cs typeface="Tahoma"/>
              </a:rPr>
              <a:t>is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5" dirty="0">
                <a:latin typeface="Tahoma"/>
                <a:cs typeface="Tahoma"/>
              </a:rPr>
              <a:t>bigger</a:t>
            </a:r>
            <a:r>
              <a:rPr sz="1200" b="1" spc="-80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than</a:t>
            </a:r>
            <a:r>
              <a:rPr sz="1200" b="1" spc="-7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the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KV-Cache.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370"/>
              </a:lnSpc>
              <a:spcBef>
                <a:spcPts val="865"/>
              </a:spcBef>
            </a:pPr>
            <a:r>
              <a:rPr sz="1200" spc="55" dirty="0">
                <a:latin typeface="Tahoma"/>
                <a:cs typeface="Tahoma"/>
              </a:rPr>
              <a:t>As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you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can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see,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during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prefill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first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chunk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subsequent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chunks,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use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size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KV-Cache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number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tokens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370"/>
              </a:lnSpc>
            </a:pP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current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chunk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generate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attention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mask.</a:t>
            </a:r>
            <a:endParaRPr sz="1200">
              <a:latin typeface="Tahoma"/>
              <a:cs typeface="Tahoma"/>
            </a:endParaRPr>
          </a:p>
          <a:p>
            <a:pPr marL="12700" marR="15875">
              <a:lnSpc>
                <a:spcPts val="1300"/>
              </a:lnSpc>
              <a:spcBef>
                <a:spcPts val="1015"/>
              </a:spcBef>
            </a:pPr>
            <a:r>
              <a:rPr sz="1200" spc="45" dirty="0">
                <a:latin typeface="Tahoma"/>
                <a:cs typeface="Tahoma"/>
              </a:rPr>
              <a:t>During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pre-fill,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attention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mask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calculated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using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KV-Cache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+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tokens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current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chunk,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so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the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size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of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the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attention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mask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can </a:t>
            </a:r>
            <a:r>
              <a:rPr sz="1200" b="1" spc="-335" dirty="0">
                <a:latin typeface="Tahoma"/>
                <a:cs typeface="Tahoma"/>
              </a:rPr>
              <a:t> </a:t>
            </a:r>
            <a:r>
              <a:rPr sz="1200" b="1" spc="15" dirty="0">
                <a:latin typeface="Tahoma"/>
                <a:cs typeface="Tahoma"/>
              </a:rPr>
              <a:t>be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5" dirty="0">
                <a:latin typeface="Tahoma"/>
                <a:cs typeface="Tahoma"/>
              </a:rPr>
              <a:t>bigger</a:t>
            </a:r>
            <a:r>
              <a:rPr sz="1200" b="1" spc="-8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than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that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of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the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KV-Cache</a:t>
            </a:r>
            <a:r>
              <a:rPr sz="1200" b="1" spc="-85" dirty="0">
                <a:latin typeface="Tahoma"/>
                <a:cs typeface="Tahoma"/>
              </a:rPr>
              <a:t> (W)</a:t>
            </a:r>
            <a:r>
              <a:rPr sz="1200" spc="-85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12700" marR="281305">
              <a:lnSpc>
                <a:spcPts val="1300"/>
              </a:lnSpc>
              <a:spcBef>
                <a:spcPts val="985"/>
              </a:spcBef>
            </a:pPr>
            <a:r>
              <a:rPr sz="1200" spc="45" dirty="0">
                <a:latin typeface="Tahoma"/>
                <a:cs typeface="Tahoma"/>
              </a:rPr>
              <a:t>During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generation,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first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add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previous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token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KV-Cache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use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contents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KV-Cache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generate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attention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mask.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During</a:t>
            </a:r>
            <a:r>
              <a:rPr sz="1200" b="1" spc="-7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generation,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the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size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of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the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attention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mask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is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the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size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of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the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KV-Cache</a:t>
            </a:r>
            <a:r>
              <a:rPr sz="1200" b="1" spc="-95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(W).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12700" marR="8884920">
              <a:lnSpc>
                <a:spcPct val="100000"/>
              </a:lnSpc>
            </a:pPr>
            <a:r>
              <a:rPr sz="1050" b="1" spc="-5" dirty="0">
                <a:latin typeface="Tahoma"/>
                <a:cs typeface="Tahoma"/>
              </a:rPr>
              <a:t>F</a:t>
            </a:r>
            <a:r>
              <a:rPr sz="1050" b="1" spc="-25" dirty="0">
                <a:latin typeface="Tahoma"/>
                <a:cs typeface="Tahoma"/>
              </a:rPr>
              <a:t>ir</a:t>
            </a:r>
            <a:r>
              <a:rPr sz="1050" b="1" spc="-30" dirty="0">
                <a:latin typeface="Tahoma"/>
                <a:cs typeface="Tahoma"/>
              </a:rPr>
              <a:t>s</a:t>
            </a:r>
            <a:r>
              <a:rPr sz="1050" b="1" spc="-45" dirty="0">
                <a:latin typeface="Tahoma"/>
                <a:cs typeface="Tahoma"/>
              </a:rPr>
              <a:t>t</a:t>
            </a:r>
            <a:r>
              <a:rPr sz="1050" b="1" spc="-80" dirty="0">
                <a:latin typeface="Tahoma"/>
                <a:cs typeface="Tahoma"/>
              </a:rPr>
              <a:t> </a:t>
            </a:r>
            <a:r>
              <a:rPr sz="1050" b="1" spc="-30" dirty="0">
                <a:latin typeface="Tahoma"/>
                <a:cs typeface="Tahoma"/>
              </a:rPr>
              <a:t>ch</a:t>
            </a:r>
            <a:r>
              <a:rPr sz="1050" b="1" spc="-15" dirty="0">
                <a:latin typeface="Tahoma"/>
                <a:cs typeface="Tahoma"/>
              </a:rPr>
              <a:t>unk  </a:t>
            </a:r>
            <a:r>
              <a:rPr sz="1050" b="1" spc="-50" dirty="0">
                <a:latin typeface="Tahoma"/>
                <a:cs typeface="Tahoma"/>
              </a:rPr>
              <a:t>(K</a:t>
            </a:r>
            <a:r>
              <a:rPr sz="1050" b="1" spc="10" dirty="0">
                <a:latin typeface="Tahoma"/>
                <a:cs typeface="Tahoma"/>
              </a:rPr>
              <a:t>V</a:t>
            </a:r>
            <a:r>
              <a:rPr sz="1050" b="1" spc="-110" dirty="0">
                <a:latin typeface="Tahoma"/>
                <a:cs typeface="Tahoma"/>
              </a:rPr>
              <a:t>-</a:t>
            </a:r>
            <a:r>
              <a:rPr sz="1050" b="1" spc="-10" dirty="0">
                <a:latin typeface="Tahoma"/>
                <a:cs typeface="Tahoma"/>
              </a:rPr>
              <a:t>Ca</a:t>
            </a:r>
            <a:r>
              <a:rPr sz="1050" b="1" spc="-15" dirty="0">
                <a:latin typeface="Tahoma"/>
                <a:cs typeface="Tahoma"/>
              </a:rPr>
              <a:t>c</a:t>
            </a:r>
            <a:r>
              <a:rPr sz="1050" b="1" spc="-30" dirty="0">
                <a:latin typeface="Tahoma"/>
                <a:cs typeface="Tahoma"/>
              </a:rPr>
              <a:t>h</a:t>
            </a:r>
            <a:r>
              <a:rPr sz="1050" b="1" spc="5" dirty="0">
                <a:latin typeface="Tahoma"/>
                <a:cs typeface="Tahoma"/>
              </a:rPr>
              <a:t>e</a:t>
            </a:r>
            <a:r>
              <a:rPr sz="1050" b="1" spc="-85" dirty="0">
                <a:latin typeface="Tahoma"/>
                <a:cs typeface="Tahoma"/>
              </a:rPr>
              <a:t> </a:t>
            </a:r>
            <a:r>
              <a:rPr sz="1050" b="1" spc="-20" dirty="0">
                <a:latin typeface="Tahoma"/>
                <a:cs typeface="Tahoma"/>
              </a:rPr>
              <a:t>is  </a:t>
            </a:r>
            <a:r>
              <a:rPr sz="1050" b="1" spc="-30" dirty="0">
                <a:latin typeface="Tahoma"/>
                <a:cs typeface="Tahoma"/>
              </a:rPr>
              <a:t>empty)</a:t>
            </a:r>
            <a:endParaRPr sz="1050">
              <a:latin typeface="Tahoma"/>
              <a:cs typeface="Tahoma"/>
            </a:endParaRPr>
          </a:p>
          <a:p>
            <a:pPr marL="12700" marR="8525510">
              <a:lnSpc>
                <a:spcPct val="100000"/>
              </a:lnSpc>
              <a:spcBef>
                <a:spcPts val="819"/>
              </a:spcBef>
            </a:pPr>
            <a:r>
              <a:rPr sz="1050" b="1" spc="-20" dirty="0">
                <a:latin typeface="Tahoma"/>
                <a:cs typeface="Tahoma"/>
              </a:rPr>
              <a:t>Subsequent </a:t>
            </a:r>
            <a:r>
              <a:rPr sz="1050" b="1" spc="-15" dirty="0">
                <a:latin typeface="Tahoma"/>
                <a:cs typeface="Tahoma"/>
              </a:rPr>
              <a:t> </a:t>
            </a:r>
            <a:r>
              <a:rPr sz="1050" b="1" spc="-30" dirty="0">
                <a:latin typeface="Tahoma"/>
                <a:cs typeface="Tahoma"/>
              </a:rPr>
              <a:t>ch</a:t>
            </a:r>
            <a:r>
              <a:rPr sz="1050" b="1" spc="-20" dirty="0">
                <a:latin typeface="Tahoma"/>
                <a:cs typeface="Tahoma"/>
              </a:rPr>
              <a:t>un</a:t>
            </a:r>
            <a:r>
              <a:rPr sz="1050" b="1" spc="-30" dirty="0">
                <a:latin typeface="Tahoma"/>
                <a:cs typeface="Tahoma"/>
              </a:rPr>
              <a:t>k</a:t>
            </a:r>
            <a:r>
              <a:rPr sz="1050" b="1" spc="-45" dirty="0">
                <a:latin typeface="Tahoma"/>
                <a:cs typeface="Tahoma"/>
              </a:rPr>
              <a:t>s</a:t>
            </a:r>
            <a:r>
              <a:rPr sz="1050" b="1" spc="-40" dirty="0">
                <a:latin typeface="Tahoma"/>
                <a:cs typeface="Tahoma"/>
              </a:rPr>
              <a:t> </a:t>
            </a:r>
            <a:r>
              <a:rPr sz="1050" b="1" spc="-50" dirty="0">
                <a:latin typeface="Tahoma"/>
                <a:cs typeface="Tahoma"/>
              </a:rPr>
              <a:t>(K</a:t>
            </a:r>
            <a:r>
              <a:rPr sz="1050" b="1" spc="10" dirty="0">
                <a:latin typeface="Tahoma"/>
                <a:cs typeface="Tahoma"/>
              </a:rPr>
              <a:t>V</a:t>
            </a:r>
            <a:r>
              <a:rPr sz="1050" b="1" spc="-110" dirty="0">
                <a:latin typeface="Tahoma"/>
                <a:cs typeface="Tahoma"/>
              </a:rPr>
              <a:t>-</a:t>
            </a:r>
            <a:r>
              <a:rPr sz="1050" b="1" spc="-10" dirty="0">
                <a:latin typeface="Tahoma"/>
                <a:cs typeface="Tahoma"/>
              </a:rPr>
              <a:t>Ca</a:t>
            </a:r>
            <a:r>
              <a:rPr sz="1050" b="1" spc="-15" dirty="0">
                <a:latin typeface="Tahoma"/>
                <a:cs typeface="Tahoma"/>
              </a:rPr>
              <a:t>c</a:t>
            </a:r>
            <a:r>
              <a:rPr sz="1050" b="1" spc="-30" dirty="0">
                <a:latin typeface="Tahoma"/>
                <a:cs typeface="Tahoma"/>
              </a:rPr>
              <a:t>h</a:t>
            </a:r>
            <a:r>
              <a:rPr sz="1050" b="1" dirty="0">
                <a:latin typeface="Tahoma"/>
                <a:cs typeface="Tahoma"/>
              </a:rPr>
              <a:t>e  </a:t>
            </a:r>
            <a:r>
              <a:rPr sz="1050" b="1" spc="-25" dirty="0">
                <a:latin typeface="Tahoma"/>
                <a:cs typeface="Tahoma"/>
              </a:rPr>
              <a:t>is</a:t>
            </a:r>
            <a:r>
              <a:rPr sz="1050" b="1" spc="-40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no</a:t>
            </a:r>
            <a:r>
              <a:rPr sz="1050" b="1" spc="-15" dirty="0">
                <a:latin typeface="Tahoma"/>
                <a:cs typeface="Tahoma"/>
              </a:rPr>
              <a:t>t</a:t>
            </a:r>
            <a:r>
              <a:rPr sz="1050" b="1" spc="-65" dirty="0">
                <a:latin typeface="Tahoma"/>
                <a:cs typeface="Tahoma"/>
              </a:rPr>
              <a:t> </a:t>
            </a:r>
            <a:r>
              <a:rPr sz="1050" b="1" spc="-5" dirty="0">
                <a:latin typeface="Tahoma"/>
                <a:cs typeface="Tahoma"/>
              </a:rPr>
              <a:t>e</a:t>
            </a:r>
            <a:r>
              <a:rPr sz="1050" b="1" spc="-35" dirty="0">
                <a:latin typeface="Tahoma"/>
                <a:cs typeface="Tahoma"/>
              </a:rPr>
              <a:t>m</a:t>
            </a:r>
            <a:r>
              <a:rPr sz="1050" b="1" spc="-15" dirty="0">
                <a:latin typeface="Tahoma"/>
                <a:cs typeface="Tahoma"/>
              </a:rPr>
              <a:t>p</a:t>
            </a:r>
            <a:r>
              <a:rPr sz="1050" b="1" spc="-5" dirty="0">
                <a:latin typeface="Tahoma"/>
                <a:cs typeface="Tahoma"/>
              </a:rPr>
              <a:t>t</a:t>
            </a:r>
            <a:r>
              <a:rPr sz="1050" b="1" spc="-65" dirty="0">
                <a:latin typeface="Tahoma"/>
                <a:cs typeface="Tahoma"/>
              </a:rPr>
              <a:t>y)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4238" y="4258055"/>
            <a:ext cx="331470" cy="114300"/>
          </a:xfrm>
          <a:custGeom>
            <a:avLst/>
            <a:gdLst/>
            <a:ahLst/>
            <a:cxnLst/>
            <a:rect l="l" t="t" r="r" b="b"/>
            <a:pathLst>
              <a:path w="331469" h="114300">
                <a:moveTo>
                  <a:pt x="216662" y="0"/>
                </a:moveTo>
                <a:lnTo>
                  <a:pt x="216662" y="114300"/>
                </a:lnTo>
                <a:lnTo>
                  <a:pt x="292862" y="76200"/>
                </a:lnTo>
                <a:lnTo>
                  <a:pt x="235712" y="76200"/>
                </a:lnTo>
                <a:lnTo>
                  <a:pt x="235712" y="38100"/>
                </a:lnTo>
                <a:lnTo>
                  <a:pt x="292862" y="38100"/>
                </a:lnTo>
                <a:lnTo>
                  <a:pt x="216662" y="0"/>
                </a:lnTo>
                <a:close/>
              </a:path>
              <a:path w="331469" h="114300">
                <a:moveTo>
                  <a:pt x="21666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16662" y="76200"/>
                </a:lnTo>
                <a:lnTo>
                  <a:pt x="216662" y="38100"/>
                </a:lnTo>
                <a:close/>
              </a:path>
              <a:path w="331469" h="114300">
                <a:moveTo>
                  <a:pt x="292862" y="38100"/>
                </a:moveTo>
                <a:lnTo>
                  <a:pt x="235712" y="38100"/>
                </a:lnTo>
                <a:lnTo>
                  <a:pt x="235712" y="76200"/>
                </a:lnTo>
                <a:lnTo>
                  <a:pt x="292862" y="76200"/>
                </a:lnTo>
                <a:lnTo>
                  <a:pt x="330962" y="57150"/>
                </a:lnTo>
                <a:lnTo>
                  <a:pt x="292862" y="3810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9729" y="5393435"/>
            <a:ext cx="776605" cy="114300"/>
          </a:xfrm>
          <a:custGeom>
            <a:avLst/>
            <a:gdLst/>
            <a:ahLst/>
            <a:cxnLst/>
            <a:rect l="l" t="t" r="r" b="b"/>
            <a:pathLst>
              <a:path w="776605" h="114300">
                <a:moveTo>
                  <a:pt x="661796" y="0"/>
                </a:moveTo>
                <a:lnTo>
                  <a:pt x="661796" y="114300"/>
                </a:lnTo>
                <a:lnTo>
                  <a:pt x="737996" y="76200"/>
                </a:lnTo>
                <a:lnTo>
                  <a:pt x="680846" y="76200"/>
                </a:lnTo>
                <a:lnTo>
                  <a:pt x="680846" y="38100"/>
                </a:lnTo>
                <a:lnTo>
                  <a:pt x="737996" y="38100"/>
                </a:lnTo>
                <a:lnTo>
                  <a:pt x="661796" y="0"/>
                </a:lnTo>
                <a:close/>
              </a:path>
              <a:path w="776605" h="114300">
                <a:moveTo>
                  <a:pt x="66179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61796" y="76200"/>
                </a:lnTo>
                <a:lnTo>
                  <a:pt x="661796" y="38100"/>
                </a:lnTo>
                <a:close/>
              </a:path>
              <a:path w="776605" h="114300">
                <a:moveTo>
                  <a:pt x="737996" y="38100"/>
                </a:moveTo>
                <a:lnTo>
                  <a:pt x="680846" y="38100"/>
                </a:lnTo>
                <a:lnTo>
                  <a:pt x="680846" y="76200"/>
                </a:lnTo>
                <a:lnTo>
                  <a:pt x="737996" y="76200"/>
                </a:lnTo>
                <a:lnTo>
                  <a:pt x="776096" y="57150"/>
                </a:lnTo>
                <a:lnTo>
                  <a:pt x="737996" y="3810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3417" y="5260975"/>
            <a:ext cx="74231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b="1" spc="-15" dirty="0">
                <a:latin typeface="Tahoma"/>
                <a:cs typeface="Tahoma"/>
              </a:rPr>
              <a:t>Token </a:t>
            </a:r>
            <a:r>
              <a:rPr sz="1050" b="1" spc="-10" dirty="0">
                <a:latin typeface="Tahoma"/>
                <a:cs typeface="Tahoma"/>
              </a:rPr>
              <a:t> </a:t>
            </a:r>
            <a:r>
              <a:rPr sz="1050" b="1" spc="15" dirty="0">
                <a:latin typeface="Tahoma"/>
                <a:cs typeface="Tahoma"/>
              </a:rPr>
              <a:t>ge</a:t>
            </a:r>
            <a:r>
              <a:rPr sz="1050" b="1" spc="-15" dirty="0">
                <a:latin typeface="Tahoma"/>
                <a:cs typeface="Tahoma"/>
              </a:rPr>
              <a:t>n</a:t>
            </a:r>
            <a:r>
              <a:rPr sz="1050" b="1" spc="-20" dirty="0">
                <a:latin typeface="Tahoma"/>
                <a:cs typeface="Tahoma"/>
              </a:rPr>
              <a:t>e</a:t>
            </a:r>
            <a:r>
              <a:rPr sz="1050" b="1" spc="-35" dirty="0">
                <a:latin typeface="Tahoma"/>
                <a:cs typeface="Tahoma"/>
              </a:rPr>
              <a:t>ra</a:t>
            </a:r>
            <a:r>
              <a:rPr sz="1050" b="1" spc="-45" dirty="0">
                <a:latin typeface="Tahoma"/>
                <a:cs typeface="Tahoma"/>
              </a:rPr>
              <a:t>t</a:t>
            </a:r>
            <a:r>
              <a:rPr sz="1050" b="1" spc="5" dirty="0">
                <a:latin typeface="Tahoma"/>
                <a:cs typeface="Tahoma"/>
              </a:rPr>
              <a:t>io</a:t>
            </a:r>
            <a:r>
              <a:rPr sz="1050" b="1" spc="-25" dirty="0">
                <a:latin typeface="Tahoma"/>
                <a:cs typeface="Tahoma"/>
              </a:rPr>
              <a:t>n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6981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15" dirty="0">
                <a:latin typeface="Microsoft Sans Serif"/>
                <a:cs typeface="Microsoft Sans Serif"/>
              </a:rPr>
              <a:t>Pr</a:t>
            </a:r>
            <a:r>
              <a:rPr b="0" spc="-345" dirty="0">
                <a:latin typeface="Microsoft Sans Serif"/>
                <a:cs typeface="Microsoft Sans Serif"/>
              </a:rPr>
              <a:t>e</a:t>
            </a:r>
            <a:r>
              <a:rPr b="0" spc="-5" dirty="0">
                <a:latin typeface="Microsoft Sans Serif"/>
                <a:cs typeface="Microsoft Sans Serif"/>
              </a:rPr>
              <a:t>-</a:t>
            </a:r>
            <a:r>
              <a:rPr b="0" spc="55" dirty="0">
                <a:latin typeface="Microsoft Sans Serif"/>
                <a:cs typeface="Microsoft Sans Serif"/>
              </a:rPr>
              <a:t>fi</a:t>
            </a:r>
            <a:r>
              <a:rPr b="0" spc="35" dirty="0">
                <a:latin typeface="Microsoft Sans Serif"/>
                <a:cs typeface="Microsoft Sans Serif"/>
              </a:rPr>
              <a:t>l</a:t>
            </a:r>
            <a:r>
              <a:rPr b="0" spc="-40" dirty="0">
                <a:latin typeface="Microsoft Sans Serif"/>
                <a:cs typeface="Microsoft Sans Serif"/>
              </a:rPr>
              <a:t>l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185" dirty="0">
                <a:latin typeface="Microsoft Sans Serif"/>
                <a:cs typeface="Microsoft Sans Serif"/>
              </a:rPr>
              <a:t>and</a:t>
            </a:r>
            <a:r>
              <a:rPr b="0" spc="35" dirty="0">
                <a:latin typeface="Microsoft Sans Serif"/>
                <a:cs typeface="Microsoft Sans Serif"/>
              </a:rPr>
              <a:t> </a:t>
            </a:r>
            <a:r>
              <a:rPr b="0" spc="-340" dirty="0">
                <a:latin typeface="Microsoft Sans Serif"/>
                <a:cs typeface="Microsoft Sans Serif"/>
              </a:rPr>
              <a:t>chunkin</a:t>
            </a:r>
            <a:r>
              <a:rPr b="0" spc="-395" dirty="0">
                <a:latin typeface="Microsoft Sans Serif"/>
                <a:cs typeface="Microsoft Sans Serif"/>
              </a:rPr>
              <a:t>g</a:t>
            </a:r>
            <a:r>
              <a:rPr b="0" spc="-260" dirty="0">
                <a:latin typeface="Microsoft Sans Serif"/>
                <a:cs typeface="Microsoft Sans Serif"/>
              </a:rPr>
              <a:t>:</a:t>
            </a:r>
            <a:r>
              <a:rPr b="0" spc="10" dirty="0">
                <a:latin typeface="Microsoft Sans Serif"/>
                <a:cs typeface="Microsoft Sans Serif"/>
              </a:rPr>
              <a:t> </a:t>
            </a:r>
            <a:r>
              <a:rPr b="0" spc="-25" dirty="0">
                <a:latin typeface="Microsoft Sans Serif"/>
                <a:cs typeface="Microsoft Sans Serif"/>
              </a:rPr>
              <a:t>l</a:t>
            </a:r>
            <a:r>
              <a:rPr b="0" spc="-55" dirty="0">
                <a:latin typeface="Microsoft Sans Serif"/>
                <a:cs typeface="Microsoft Sans Serif"/>
              </a:rPr>
              <a:t>a</a:t>
            </a:r>
            <a:r>
              <a:rPr b="0" spc="-495" dirty="0">
                <a:latin typeface="Microsoft Sans Serif"/>
                <a:cs typeface="Microsoft Sans Serif"/>
              </a:rPr>
              <a:t>s</a:t>
            </a:r>
            <a:r>
              <a:rPr b="0" spc="-275" dirty="0">
                <a:latin typeface="Microsoft Sans Serif"/>
                <a:cs typeface="Microsoft Sans Serif"/>
              </a:rPr>
              <a:t>t</a:t>
            </a:r>
            <a:r>
              <a:rPr b="0" spc="30" dirty="0">
                <a:latin typeface="Microsoft Sans Serif"/>
                <a:cs typeface="Microsoft Sans Serif"/>
              </a:rPr>
              <a:t> </a:t>
            </a:r>
            <a:r>
              <a:rPr b="0" spc="-335" dirty="0">
                <a:latin typeface="Microsoft Sans Serif"/>
                <a:cs typeface="Microsoft Sans Serif"/>
              </a:rPr>
              <a:t>c</a:t>
            </a:r>
            <a:r>
              <a:rPr b="0" spc="-459" dirty="0">
                <a:latin typeface="Microsoft Sans Serif"/>
                <a:cs typeface="Microsoft Sans Serif"/>
              </a:rPr>
              <a:t>hunk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1906270"/>
            <a:ext cx="4105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Tahoma"/>
                <a:cs typeface="Tahoma"/>
              </a:rPr>
              <a:t>Prompt</a:t>
            </a:r>
            <a:r>
              <a:rPr sz="1200" spc="-40" dirty="0">
                <a:latin typeface="Tahoma"/>
                <a:cs typeface="Tahoma"/>
              </a:rPr>
              <a:t>: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“Can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you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tell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me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who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richest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E23717"/>
                </a:solidFill>
                <a:latin typeface="Tahoma"/>
                <a:cs typeface="Tahoma"/>
              </a:rPr>
              <a:t>man</a:t>
            </a:r>
            <a:r>
              <a:rPr sz="1200" spc="-65" dirty="0">
                <a:solidFill>
                  <a:srgbClr val="E23717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E23717"/>
                </a:solidFill>
                <a:latin typeface="Tahoma"/>
                <a:cs typeface="Tahoma"/>
              </a:rPr>
              <a:t>in</a:t>
            </a:r>
            <a:r>
              <a:rPr sz="1200" spc="-70" dirty="0">
                <a:solidFill>
                  <a:srgbClr val="E23717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E23717"/>
                </a:solidFill>
                <a:latin typeface="Tahoma"/>
                <a:cs typeface="Tahoma"/>
              </a:rPr>
              <a:t>history</a:t>
            </a:r>
            <a:r>
              <a:rPr sz="1200" spc="5" dirty="0">
                <a:latin typeface="Tahoma"/>
                <a:cs typeface="Tahoma"/>
              </a:rPr>
              <a:t>”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5650" y="2577210"/>
          <a:ext cx="8128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WHO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RICHEST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8236" y="2607945"/>
            <a:ext cx="12147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70" dirty="0">
                <a:latin typeface="Tahoma"/>
                <a:cs typeface="Tahoma"/>
              </a:rPr>
              <a:t>T</a:t>
            </a:r>
            <a:r>
              <a:rPr sz="1400" b="1" spc="-20" dirty="0">
                <a:latin typeface="Tahoma"/>
                <a:cs typeface="Tahoma"/>
              </a:rPr>
              <a:t>h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75" dirty="0">
                <a:latin typeface="Tahoma"/>
                <a:cs typeface="Tahoma"/>
              </a:rPr>
              <a:t> </a:t>
            </a:r>
            <a:r>
              <a:rPr sz="1400" b="1" spc="15" dirty="0">
                <a:latin typeface="Tahoma"/>
                <a:cs typeface="Tahoma"/>
              </a:rPr>
              <a:t>K</a:t>
            </a:r>
            <a:r>
              <a:rPr sz="1400" b="1" spc="-20" dirty="0">
                <a:latin typeface="Tahoma"/>
                <a:cs typeface="Tahoma"/>
              </a:rPr>
              <a:t>V</a:t>
            </a:r>
            <a:r>
              <a:rPr sz="1400" b="1" spc="-155" dirty="0">
                <a:latin typeface="Tahoma"/>
                <a:cs typeface="Tahoma"/>
              </a:rPr>
              <a:t>-</a:t>
            </a:r>
            <a:r>
              <a:rPr sz="1400" b="1" spc="10" dirty="0">
                <a:latin typeface="Tahoma"/>
                <a:cs typeface="Tahoma"/>
              </a:rPr>
              <a:t>C</a:t>
            </a:r>
            <a:r>
              <a:rPr sz="1400" b="1" spc="-25" dirty="0">
                <a:latin typeface="Tahoma"/>
                <a:cs typeface="Tahoma"/>
              </a:rPr>
              <a:t>ache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236" y="4724780"/>
            <a:ext cx="117094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0" dirty="0">
                <a:latin typeface="Tahoma"/>
                <a:cs typeface="Tahoma"/>
              </a:rPr>
              <a:t>T</a:t>
            </a:r>
            <a:r>
              <a:rPr sz="1400" b="1" spc="-20" dirty="0">
                <a:latin typeface="Tahoma"/>
                <a:cs typeface="Tahoma"/>
              </a:rPr>
              <a:t>h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7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a</a:t>
            </a:r>
            <a:r>
              <a:rPr sz="1400" b="1" spc="-95" dirty="0">
                <a:latin typeface="Tahoma"/>
                <a:cs typeface="Tahoma"/>
              </a:rPr>
              <a:t>t</a:t>
            </a:r>
            <a:r>
              <a:rPr sz="1400" b="1" spc="-60" dirty="0">
                <a:latin typeface="Tahoma"/>
                <a:cs typeface="Tahoma"/>
              </a:rPr>
              <a:t>t</a:t>
            </a:r>
            <a:r>
              <a:rPr sz="1400" b="1" spc="-20" dirty="0">
                <a:latin typeface="Tahoma"/>
                <a:cs typeface="Tahoma"/>
              </a:rPr>
              <a:t>e</a:t>
            </a:r>
            <a:r>
              <a:rPr sz="1400" b="1" spc="-30" dirty="0">
                <a:latin typeface="Tahoma"/>
                <a:cs typeface="Tahoma"/>
              </a:rPr>
              <a:t>n</a:t>
            </a:r>
            <a:r>
              <a:rPr sz="1400" b="1" spc="-60" dirty="0">
                <a:latin typeface="Tahoma"/>
                <a:cs typeface="Tahoma"/>
              </a:rPr>
              <a:t>t</a:t>
            </a:r>
            <a:r>
              <a:rPr sz="1400" b="1" spc="-10" dirty="0">
                <a:latin typeface="Tahoma"/>
                <a:cs typeface="Tahoma"/>
              </a:rPr>
              <a:t>i</a:t>
            </a:r>
            <a:r>
              <a:rPr sz="1400" b="1" spc="-5" dirty="0">
                <a:latin typeface="Tahoma"/>
                <a:cs typeface="Tahoma"/>
              </a:rPr>
              <a:t>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b="1" spc="-45" dirty="0">
                <a:latin typeface="Tahoma"/>
                <a:cs typeface="Tahoma"/>
              </a:rPr>
              <a:t>mask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5650" y="3910329"/>
          <a:ext cx="4133847" cy="2089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10" dirty="0">
                          <a:latin typeface="Tahoma"/>
                          <a:cs typeface="Tahoma"/>
                        </a:rPr>
                        <a:t>WHO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65" dirty="0">
                          <a:latin typeface="Tahoma"/>
                          <a:cs typeface="Tahoma"/>
                        </a:rPr>
                        <a:t>IS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b="1" spc="-10" dirty="0">
                          <a:latin typeface="Tahoma"/>
                          <a:cs typeface="Tahoma"/>
                        </a:rPr>
                        <a:t>THE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-30" dirty="0">
                          <a:latin typeface="Tahoma"/>
                          <a:cs typeface="Tahoma"/>
                        </a:rPr>
                        <a:t>RICHEST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20" dirty="0">
                          <a:latin typeface="Tahoma"/>
                          <a:cs typeface="Tahoma"/>
                        </a:rPr>
                        <a:t>MAN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45" dirty="0">
                          <a:latin typeface="Tahoma"/>
                          <a:cs typeface="Tahoma"/>
                        </a:rPr>
                        <a:t>IN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35585" marR="107314" indent="-1193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600" b="1" spc="-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600" b="1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TOR  </a:t>
                      </a:r>
                      <a:r>
                        <a:rPr sz="600" b="1" spc="-5" dirty="0">
                          <a:latin typeface="Tahoma"/>
                          <a:cs typeface="Tahoma"/>
                        </a:rPr>
                        <a:t>Y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20" dirty="0">
                          <a:latin typeface="Tahoma"/>
                          <a:cs typeface="Tahoma"/>
                        </a:rPr>
                        <a:t>MAN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0.132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0.132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0.951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45" dirty="0">
                          <a:latin typeface="Tahoma"/>
                          <a:cs typeface="Tahoma"/>
                        </a:rPr>
                        <a:t>IN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0.956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0.874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0.253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21615" marR="94615" indent="-1193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600" b="1" spc="-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600" b="1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TOR  </a:t>
                      </a:r>
                      <a:r>
                        <a:rPr sz="600" b="1" spc="-5" dirty="0">
                          <a:latin typeface="Tahoma"/>
                          <a:cs typeface="Tahoma"/>
                        </a:rPr>
                        <a:t>Y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0.132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0.259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0.456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385305" y="3937254"/>
            <a:ext cx="4166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chunk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may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be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smaller,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that’s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why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we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have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less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rows.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00"/>
              </a:spcBef>
            </a:pPr>
            <a:r>
              <a:rPr spc="-890" dirty="0"/>
              <a:t>T</a:t>
            </a:r>
            <a:r>
              <a:rPr spc="-405" dirty="0"/>
              <a:t>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8273" y="1511554"/>
            <a:ext cx="3956050" cy="40481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241300" indent="-228600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25" dirty="0">
                <a:latin typeface="Tahoma"/>
                <a:cs typeface="Tahoma"/>
              </a:rPr>
              <a:t>Architectural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differences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between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van</a:t>
            </a:r>
            <a:r>
              <a:rPr sz="1600" dirty="0">
                <a:latin typeface="Tahoma"/>
                <a:cs typeface="Tahoma"/>
              </a:rPr>
              <a:t>i</a:t>
            </a:r>
            <a:r>
              <a:rPr sz="1600" spc="35" dirty="0">
                <a:latin typeface="Tahoma"/>
                <a:cs typeface="Tahoma"/>
              </a:rPr>
              <a:t>ll</a:t>
            </a:r>
            <a:r>
              <a:rPr sz="1600" spc="10" dirty="0">
                <a:latin typeface="Tahoma"/>
                <a:cs typeface="Tahoma"/>
              </a:rPr>
              <a:t>a</a:t>
            </a:r>
            <a:r>
              <a:rPr sz="1600" spc="-170" dirty="0">
                <a:latin typeface="Tahoma"/>
                <a:cs typeface="Tahoma"/>
              </a:rPr>
              <a:t> T</a:t>
            </a:r>
            <a:r>
              <a:rPr sz="1600" spc="-3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ans</a:t>
            </a:r>
            <a:r>
              <a:rPr sz="1600" spc="-10" dirty="0">
                <a:latin typeface="Tahoma"/>
                <a:cs typeface="Tahoma"/>
              </a:rPr>
              <a:t>f</a:t>
            </a:r>
            <a:r>
              <a:rPr sz="1600" spc="40" dirty="0">
                <a:latin typeface="Tahoma"/>
                <a:cs typeface="Tahoma"/>
              </a:rPr>
              <a:t>or</a:t>
            </a:r>
            <a:r>
              <a:rPr sz="1600" spc="70" dirty="0">
                <a:latin typeface="Tahoma"/>
                <a:cs typeface="Tahoma"/>
              </a:rPr>
              <a:t>m</a:t>
            </a:r>
            <a:r>
              <a:rPr sz="1600" spc="30" dirty="0">
                <a:latin typeface="Tahoma"/>
                <a:cs typeface="Tahoma"/>
              </a:rPr>
              <a:t>er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an</a:t>
            </a:r>
            <a:r>
              <a:rPr sz="1600" spc="60" dirty="0">
                <a:latin typeface="Tahoma"/>
                <a:cs typeface="Tahoma"/>
              </a:rPr>
              <a:t>d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Mist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15" dirty="0">
                <a:latin typeface="Tahoma"/>
                <a:cs typeface="Tahoma"/>
              </a:rPr>
              <a:t>al</a:t>
            </a:r>
            <a:endParaRPr sz="16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0" dirty="0">
                <a:latin typeface="Tahoma"/>
                <a:cs typeface="Tahoma"/>
              </a:rPr>
              <a:t>Slidi</a:t>
            </a:r>
            <a:r>
              <a:rPr sz="1600" spc="55" dirty="0">
                <a:latin typeface="Tahoma"/>
                <a:cs typeface="Tahoma"/>
              </a:rPr>
              <a:t>n</a:t>
            </a:r>
            <a:r>
              <a:rPr sz="1600" spc="125" dirty="0">
                <a:latin typeface="Tahoma"/>
                <a:cs typeface="Tahoma"/>
              </a:rPr>
              <a:t>g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00" dirty="0">
                <a:latin typeface="Tahoma"/>
                <a:cs typeface="Tahoma"/>
              </a:rPr>
              <a:t>W</a:t>
            </a:r>
            <a:r>
              <a:rPr sz="1600" spc="20" dirty="0">
                <a:latin typeface="Tahoma"/>
                <a:cs typeface="Tahoma"/>
              </a:rPr>
              <a:t>i</a:t>
            </a:r>
            <a:r>
              <a:rPr sz="1600" spc="40" dirty="0">
                <a:latin typeface="Tahoma"/>
                <a:cs typeface="Tahoma"/>
              </a:rPr>
              <a:t>n</a:t>
            </a:r>
            <a:r>
              <a:rPr sz="1600" spc="65" dirty="0">
                <a:latin typeface="Tahoma"/>
                <a:cs typeface="Tahoma"/>
              </a:rPr>
              <a:t>do</a:t>
            </a:r>
            <a:r>
              <a:rPr sz="1600" spc="95" dirty="0">
                <a:latin typeface="Tahoma"/>
                <a:cs typeface="Tahoma"/>
              </a:rPr>
              <a:t>w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45" dirty="0">
                <a:latin typeface="Tahoma"/>
                <a:cs typeface="Tahoma"/>
              </a:rPr>
              <a:t>A</a:t>
            </a:r>
            <a:r>
              <a:rPr sz="1600" spc="-60" dirty="0">
                <a:latin typeface="Tahoma"/>
                <a:cs typeface="Tahoma"/>
              </a:rPr>
              <a:t>t</a:t>
            </a:r>
            <a:r>
              <a:rPr sz="1600" spc="15" dirty="0">
                <a:latin typeface="Tahoma"/>
                <a:cs typeface="Tahoma"/>
              </a:rPr>
              <a:t>t</a:t>
            </a:r>
            <a:r>
              <a:rPr sz="1600" spc="20" dirty="0">
                <a:latin typeface="Tahoma"/>
                <a:cs typeface="Tahoma"/>
              </a:rPr>
              <a:t>e</a:t>
            </a:r>
            <a:r>
              <a:rPr sz="1600" dirty="0">
                <a:latin typeface="Tahoma"/>
                <a:cs typeface="Tahoma"/>
              </a:rPr>
              <a:t>n</a:t>
            </a:r>
            <a:r>
              <a:rPr sz="1600" spc="-10" dirty="0">
                <a:latin typeface="Tahoma"/>
                <a:cs typeface="Tahoma"/>
              </a:rPr>
              <a:t>t</a:t>
            </a:r>
            <a:r>
              <a:rPr sz="1600" spc="40" dirty="0">
                <a:latin typeface="Tahoma"/>
                <a:cs typeface="Tahoma"/>
              </a:rPr>
              <a:t>i</a:t>
            </a:r>
            <a:r>
              <a:rPr sz="1600" spc="85" dirty="0">
                <a:latin typeface="Tahoma"/>
                <a:cs typeface="Tahoma"/>
              </a:rPr>
              <a:t>o</a:t>
            </a:r>
            <a:r>
              <a:rPr sz="1600" spc="35" dirty="0">
                <a:latin typeface="Tahoma"/>
                <a:cs typeface="Tahoma"/>
              </a:rPr>
              <a:t>n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10" dirty="0">
                <a:latin typeface="Tahoma"/>
                <a:cs typeface="Tahoma"/>
              </a:rPr>
              <a:t>Review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self-attention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25" dirty="0">
                <a:latin typeface="Tahoma"/>
                <a:cs typeface="Tahoma"/>
              </a:rPr>
              <a:t>Receptive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field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0" dirty="0">
                <a:latin typeface="Tahoma"/>
                <a:cs typeface="Tahoma"/>
              </a:rPr>
              <a:t>KV-Cache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30" dirty="0">
                <a:latin typeface="Tahoma"/>
                <a:cs typeface="Tahoma"/>
              </a:rPr>
              <a:t>Motivation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45" dirty="0">
                <a:latin typeface="Tahoma"/>
                <a:cs typeface="Tahoma"/>
              </a:rPr>
              <a:t>How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</a:t>
            </a:r>
            <a:r>
              <a:rPr sz="1200" spc="30" dirty="0">
                <a:latin typeface="Tahoma"/>
                <a:cs typeface="Tahoma"/>
              </a:rPr>
              <a:t>or</a:t>
            </a:r>
            <a:r>
              <a:rPr sz="1200" spc="15" dirty="0">
                <a:latin typeface="Tahoma"/>
                <a:cs typeface="Tahoma"/>
              </a:rPr>
              <a:t>k</a:t>
            </a:r>
            <a:r>
              <a:rPr sz="1200" spc="-5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-45" dirty="0">
                <a:latin typeface="Tahoma"/>
                <a:cs typeface="Tahoma"/>
              </a:rPr>
              <a:t>R</a:t>
            </a:r>
            <a:r>
              <a:rPr sz="1200" spc="75" dirty="0">
                <a:latin typeface="Tahoma"/>
                <a:cs typeface="Tahoma"/>
              </a:rPr>
              <a:t>o</a:t>
            </a:r>
            <a:r>
              <a:rPr sz="1200" spc="25" dirty="0">
                <a:latin typeface="Tahoma"/>
                <a:cs typeface="Tahoma"/>
              </a:rPr>
              <a:t>l</a:t>
            </a:r>
            <a:r>
              <a:rPr sz="1200" spc="15" dirty="0">
                <a:latin typeface="Tahoma"/>
                <a:cs typeface="Tahoma"/>
              </a:rPr>
              <a:t>li</a:t>
            </a:r>
            <a:r>
              <a:rPr sz="1200" spc="40" dirty="0">
                <a:latin typeface="Tahoma"/>
                <a:cs typeface="Tahoma"/>
              </a:rPr>
              <a:t>n</a:t>
            </a:r>
            <a:r>
              <a:rPr sz="1200" spc="90" dirty="0">
                <a:latin typeface="Tahoma"/>
                <a:cs typeface="Tahoma"/>
              </a:rPr>
              <a:t>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B</a:t>
            </a:r>
            <a:r>
              <a:rPr sz="1200" spc="-5" dirty="0">
                <a:latin typeface="Tahoma"/>
                <a:cs typeface="Tahoma"/>
              </a:rPr>
              <a:t>u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25" dirty="0">
                <a:latin typeface="Tahoma"/>
                <a:cs typeface="Tahoma"/>
              </a:rPr>
              <a:t>er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14" dirty="0">
                <a:latin typeface="Tahoma"/>
                <a:cs typeface="Tahoma"/>
              </a:rPr>
              <a:t>C</a:t>
            </a:r>
            <a:r>
              <a:rPr sz="1200" spc="5" dirty="0">
                <a:latin typeface="Tahoma"/>
                <a:cs typeface="Tahoma"/>
              </a:rPr>
              <a:t>a</a:t>
            </a:r>
            <a:r>
              <a:rPr sz="1200" spc="30" dirty="0">
                <a:latin typeface="Tahoma"/>
                <a:cs typeface="Tahoma"/>
              </a:rPr>
              <a:t>c</a:t>
            </a:r>
            <a:r>
              <a:rPr sz="1200" spc="35" dirty="0">
                <a:latin typeface="Tahoma"/>
                <a:cs typeface="Tahoma"/>
              </a:rPr>
              <a:t>h</a:t>
            </a:r>
            <a:r>
              <a:rPr sz="1200" spc="50" dirty="0"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-30" dirty="0">
                <a:latin typeface="Tahoma"/>
                <a:cs typeface="Tahoma"/>
              </a:rPr>
              <a:t>Pr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60" dirty="0">
                <a:latin typeface="Tahoma"/>
                <a:cs typeface="Tahoma"/>
              </a:rPr>
              <a:t>-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25" dirty="0">
                <a:latin typeface="Tahoma"/>
                <a:cs typeface="Tahoma"/>
              </a:rPr>
              <a:t>ill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60" dirty="0">
                <a:latin typeface="Tahoma"/>
                <a:cs typeface="Tahoma"/>
              </a:rPr>
              <a:t>n</a:t>
            </a:r>
            <a:r>
              <a:rPr sz="1200" spc="65" dirty="0">
                <a:latin typeface="Tahoma"/>
                <a:cs typeface="Tahoma"/>
              </a:rPr>
              <a:t>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c</a:t>
            </a:r>
            <a:r>
              <a:rPr sz="1200" spc="30" dirty="0">
                <a:latin typeface="Tahoma"/>
                <a:cs typeface="Tahoma"/>
              </a:rPr>
              <a:t>h</a:t>
            </a:r>
            <a:r>
              <a:rPr sz="1200" spc="20" dirty="0">
                <a:latin typeface="Tahoma"/>
                <a:cs typeface="Tahoma"/>
              </a:rPr>
              <a:t>unki</a:t>
            </a:r>
            <a:r>
              <a:rPr sz="1200" spc="25" dirty="0">
                <a:latin typeface="Tahoma"/>
                <a:cs typeface="Tahoma"/>
              </a:rPr>
              <a:t>n</a:t>
            </a:r>
            <a:r>
              <a:rPr sz="1200" spc="95" dirty="0">
                <a:latin typeface="Tahoma"/>
                <a:cs typeface="Tahoma"/>
              </a:rPr>
              <a:t>g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30" dirty="0">
                <a:solidFill>
                  <a:srgbClr val="FF0000"/>
                </a:solidFill>
                <a:latin typeface="Tahoma"/>
                <a:cs typeface="Tahoma"/>
              </a:rPr>
              <a:t>Sparse</a:t>
            </a:r>
            <a:r>
              <a:rPr sz="1600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0000"/>
                </a:solidFill>
                <a:latin typeface="Tahoma"/>
                <a:cs typeface="Tahoma"/>
              </a:rPr>
              <a:t>Mixture</a:t>
            </a:r>
            <a:r>
              <a:rPr sz="16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6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0000"/>
                </a:solidFill>
                <a:latin typeface="Tahoma"/>
                <a:cs typeface="Tahoma"/>
              </a:rPr>
              <a:t>Experts</a:t>
            </a:r>
            <a:endParaRPr sz="16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114" dirty="0">
                <a:latin typeface="Tahoma"/>
                <a:cs typeface="Tahoma"/>
              </a:rPr>
              <a:t>Mode</a:t>
            </a:r>
            <a:r>
              <a:rPr sz="1600" spc="45" dirty="0">
                <a:latin typeface="Tahoma"/>
                <a:cs typeface="Tahoma"/>
              </a:rPr>
              <a:t>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Sha</a:t>
            </a:r>
            <a:r>
              <a:rPr sz="1600" spc="-15" dirty="0">
                <a:latin typeface="Tahoma"/>
                <a:cs typeface="Tahoma"/>
              </a:rPr>
              <a:t>r</a:t>
            </a:r>
            <a:r>
              <a:rPr sz="1600" spc="75" dirty="0">
                <a:latin typeface="Tahoma"/>
                <a:cs typeface="Tahoma"/>
              </a:rPr>
              <a:t>ding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35" dirty="0">
                <a:latin typeface="Tahoma"/>
                <a:cs typeface="Tahoma"/>
              </a:rPr>
              <a:t>Pipeline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Parallelism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5" dirty="0">
                <a:latin typeface="Tahoma"/>
                <a:cs typeface="Tahoma"/>
              </a:rPr>
              <a:t>Understanding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the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Mistral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model’s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90" dirty="0">
                <a:latin typeface="Tahoma"/>
                <a:cs typeface="Tahoma"/>
              </a:rPr>
              <a:t>code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40" dirty="0">
                <a:latin typeface="Tahoma"/>
                <a:cs typeface="Tahoma"/>
              </a:rPr>
              <a:t>Bloc</a:t>
            </a:r>
            <a:r>
              <a:rPr sz="1200" spc="45" dirty="0">
                <a:latin typeface="Tahoma"/>
                <a:cs typeface="Tahoma"/>
              </a:rPr>
              <a:t>k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t</a:t>
            </a:r>
            <a:r>
              <a:rPr sz="1200" spc="20" dirty="0">
                <a:latin typeface="Tahoma"/>
                <a:cs typeface="Tahoma"/>
              </a:rPr>
              <a:t>tenti</a:t>
            </a:r>
            <a:r>
              <a:rPr sz="1200" spc="25" dirty="0">
                <a:latin typeface="Tahoma"/>
                <a:cs typeface="Tahoma"/>
              </a:rPr>
              <a:t>on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x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35" dirty="0">
                <a:latin typeface="Tahoma"/>
                <a:cs typeface="Tahoma"/>
              </a:rPr>
              <a:t>or</a:t>
            </a:r>
            <a:r>
              <a:rPr sz="1200" spc="55" dirty="0">
                <a:latin typeface="Tahoma"/>
                <a:cs typeface="Tahoma"/>
              </a:rPr>
              <a:t>m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76746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60" dirty="0">
                <a:latin typeface="Microsoft Sans Serif"/>
                <a:cs typeface="Microsoft Sans Serif"/>
              </a:rPr>
              <a:t>Mixture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of</a:t>
            </a:r>
            <a:r>
              <a:rPr b="0" spc="185" dirty="0">
                <a:latin typeface="Microsoft Sans Serif"/>
                <a:cs typeface="Microsoft Sans Serif"/>
              </a:rPr>
              <a:t> </a:t>
            </a:r>
            <a:r>
              <a:rPr b="0" spc="-280" dirty="0">
                <a:latin typeface="Microsoft Sans Serif"/>
                <a:cs typeface="Microsoft Sans Serif"/>
              </a:rPr>
              <a:t>Experts: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70" dirty="0">
                <a:latin typeface="Microsoft Sans Serif"/>
                <a:cs typeface="Microsoft Sans Serif"/>
              </a:rPr>
              <a:t>an</a:t>
            </a:r>
            <a:r>
              <a:rPr b="0" spc="50" dirty="0">
                <a:latin typeface="Microsoft Sans Serif"/>
                <a:cs typeface="Microsoft Sans Serif"/>
              </a:rPr>
              <a:t> </a:t>
            </a:r>
            <a:r>
              <a:rPr b="0" spc="-240" dirty="0">
                <a:latin typeface="Microsoft Sans Serif"/>
                <a:cs typeface="Microsoft Sans Serif"/>
              </a:rPr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050" y="3105657"/>
            <a:ext cx="11040364" cy="34950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6836" y="4693666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7990" y="3247135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800" spc="85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7990" y="4209110"/>
            <a:ext cx="888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Expe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7990" y="5171389"/>
            <a:ext cx="888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Expe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7990" y="6140297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800" spc="85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32109" y="4693666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7831" y="4317619"/>
            <a:ext cx="48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ahoma"/>
                <a:cs typeface="Tahoma"/>
              </a:rPr>
              <a:t>40%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7831" y="5544108"/>
            <a:ext cx="481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ahoma"/>
                <a:cs typeface="Tahoma"/>
              </a:rPr>
              <a:t>60%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236" y="1698116"/>
            <a:ext cx="9742170" cy="16167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60"/>
              </a:spcBef>
            </a:pPr>
            <a:r>
              <a:rPr sz="1200" spc="20" dirty="0">
                <a:latin typeface="Tahoma"/>
                <a:cs typeface="Tahoma"/>
              </a:rPr>
              <a:t>Mixture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Experts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ensemble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technique,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which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have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multiple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“expert”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models,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each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trained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subset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data,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such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each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model </a:t>
            </a:r>
            <a:r>
              <a:rPr sz="1200" spc="25" dirty="0">
                <a:latin typeface="Tahoma"/>
                <a:cs typeface="Tahoma"/>
              </a:rPr>
              <a:t>specializes </a:t>
            </a:r>
            <a:r>
              <a:rPr sz="1200" spc="50" dirty="0">
                <a:latin typeface="Tahoma"/>
                <a:cs typeface="Tahoma"/>
              </a:rPr>
              <a:t>on </a:t>
            </a:r>
            <a:r>
              <a:rPr sz="1200" dirty="0">
                <a:latin typeface="Tahoma"/>
                <a:cs typeface="Tahoma"/>
              </a:rPr>
              <a:t>it </a:t>
            </a:r>
            <a:r>
              <a:rPr sz="1200" spc="40" dirty="0">
                <a:latin typeface="Tahoma"/>
                <a:cs typeface="Tahoma"/>
              </a:rPr>
              <a:t>and </a:t>
            </a:r>
            <a:r>
              <a:rPr sz="1200" spc="20" dirty="0">
                <a:latin typeface="Tahoma"/>
                <a:cs typeface="Tahoma"/>
              </a:rPr>
              <a:t>then </a:t>
            </a:r>
            <a:r>
              <a:rPr sz="1200" spc="15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output of </a:t>
            </a:r>
            <a:r>
              <a:rPr sz="1200" spc="15" dirty="0">
                <a:latin typeface="Tahoma"/>
                <a:cs typeface="Tahoma"/>
              </a:rPr>
              <a:t>the experts </a:t>
            </a:r>
            <a:r>
              <a:rPr sz="1200" spc="10" dirty="0">
                <a:latin typeface="Tahoma"/>
                <a:cs typeface="Tahoma"/>
              </a:rPr>
              <a:t>are </a:t>
            </a:r>
            <a:r>
              <a:rPr sz="1200" spc="60" dirty="0">
                <a:latin typeface="Tahoma"/>
                <a:cs typeface="Tahoma"/>
              </a:rPr>
              <a:t>combined </a:t>
            </a:r>
            <a:r>
              <a:rPr sz="1200" spc="-5" dirty="0">
                <a:latin typeface="Tahoma"/>
                <a:cs typeface="Tahoma"/>
              </a:rPr>
              <a:t>(usually </a:t>
            </a:r>
            <a:r>
              <a:rPr sz="1200" spc="10" dirty="0">
                <a:latin typeface="Tahoma"/>
                <a:cs typeface="Tahoma"/>
              </a:rPr>
              <a:t>a </a:t>
            </a:r>
            <a:r>
              <a:rPr sz="1200" spc="40" dirty="0">
                <a:latin typeface="Tahoma"/>
                <a:cs typeface="Tahoma"/>
              </a:rPr>
              <a:t>weighted </a:t>
            </a:r>
            <a:r>
              <a:rPr sz="1200" spc="20" dirty="0">
                <a:latin typeface="Tahoma"/>
                <a:cs typeface="Tahoma"/>
              </a:rPr>
              <a:t>sum </a:t>
            </a:r>
            <a:r>
              <a:rPr sz="1200" spc="40" dirty="0">
                <a:latin typeface="Tahoma"/>
                <a:cs typeface="Tahoma"/>
              </a:rPr>
              <a:t>or by </a:t>
            </a:r>
            <a:r>
              <a:rPr sz="1200" spc="15" dirty="0">
                <a:latin typeface="Tahoma"/>
                <a:cs typeface="Tahoma"/>
              </a:rPr>
              <a:t>averaging) </a:t>
            </a:r>
            <a:r>
              <a:rPr sz="1200" spc="30" dirty="0">
                <a:latin typeface="Tahoma"/>
                <a:cs typeface="Tahoma"/>
              </a:rPr>
              <a:t>to </a:t>
            </a:r>
            <a:r>
              <a:rPr sz="1200" spc="50" dirty="0">
                <a:latin typeface="Tahoma"/>
                <a:cs typeface="Tahoma"/>
              </a:rPr>
              <a:t>produce </a:t>
            </a:r>
            <a:r>
              <a:rPr sz="1200" spc="60" dirty="0">
                <a:latin typeface="Tahoma"/>
                <a:cs typeface="Tahoma"/>
              </a:rPr>
              <a:t>one </a:t>
            </a:r>
            <a:r>
              <a:rPr sz="1200" spc="35" dirty="0">
                <a:latin typeface="Tahoma"/>
                <a:cs typeface="Tahoma"/>
              </a:rPr>
              <a:t>single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output.</a:t>
            </a:r>
            <a:endParaRPr sz="1200">
              <a:latin typeface="Tahoma"/>
              <a:cs typeface="Tahoma"/>
            </a:endParaRPr>
          </a:p>
          <a:p>
            <a:pPr marL="12700" marR="224790">
              <a:lnSpc>
                <a:spcPts val="2290"/>
              </a:lnSpc>
              <a:spcBef>
                <a:spcPts val="204"/>
              </a:spcBef>
            </a:pPr>
            <a:r>
              <a:rPr sz="1200" spc="-55" dirty="0">
                <a:latin typeface="Tahoma"/>
                <a:cs typeface="Tahoma"/>
              </a:rPr>
              <a:t>In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case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Mistral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8x7B</a:t>
            </a:r>
            <a:r>
              <a:rPr sz="1200" spc="-15" dirty="0">
                <a:latin typeface="Tahoma"/>
                <a:cs typeface="Tahoma"/>
              </a:rPr>
              <a:t>,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talk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about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Sparse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Mixture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of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Experts</a:t>
            </a:r>
            <a:r>
              <a:rPr sz="1200" b="1" spc="-80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(SMoE)</a:t>
            </a:r>
            <a:r>
              <a:rPr sz="1200" spc="-45" dirty="0">
                <a:latin typeface="Tahoma"/>
                <a:cs typeface="Tahoma"/>
              </a:rPr>
              <a:t>,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because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only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2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out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8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experts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are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used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for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every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token. 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gate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produces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logits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which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are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used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select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top-k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experts.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The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top-k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logits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are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run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through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softmax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produce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weights.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ahoma"/>
              <a:cs typeface="Tahoma"/>
            </a:endParaRPr>
          </a:p>
          <a:p>
            <a:pPr marR="2035810" algn="ctr">
              <a:lnSpc>
                <a:spcPct val="100000"/>
              </a:lnSpc>
            </a:pPr>
            <a:r>
              <a:rPr sz="1050" spc="5" dirty="0">
                <a:latin typeface="Tahoma"/>
                <a:cs typeface="Tahoma"/>
              </a:rPr>
              <a:t>0.6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9402" y="4082922"/>
            <a:ext cx="2159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latin typeface="Tahoma"/>
                <a:cs typeface="Tahoma"/>
              </a:rPr>
              <a:t>1.5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1815" y="5018658"/>
            <a:ext cx="2159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latin typeface="Tahoma"/>
                <a:cs typeface="Tahoma"/>
              </a:rPr>
              <a:t>1.2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8766" y="5935776"/>
            <a:ext cx="2159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latin typeface="Tahoma"/>
                <a:cs typeface="Tahoma"/>
              </a:rPr>
              <a:t>3.4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6252" y="4050538"/>
            <a:ext cx="550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ahoma"/>
                <a:cs typeface="Tahoma"/>
              </a:rPr>
              <a:t>G</a:t>
            </a:r>
            <a:r>
              <a:rPr sz="1800" b="1" spc="-25" dirty="0">
                <a:latin typeface="Tahoma"/>
                <a:cs typeface="Tahoma"/>
              </a:rPr>
              <a:t>a</a:t>
            </a:r>
            <a:r>
              <a:rPr sz="1800" b="1" spc="-45" dirty="0">
                <a:latin typeface="Tahoma"/>
                <a:cs typeface="Tahoma"/>
              </a:rPr>
              <a:t>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87004" y="4049725"/>
            <a:ext cx="1664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ahoma"/>
                <a:cs typeface="Tahoma"/>
              </a:rPr>
              <a:t>W</a:t>
            </a:r>
            <a:r>
              <a:rPr sz="1800" b="1" spc="-5" dirty="0">
                <a:latin typeface="Tahoma"/>
                <a:cs typeface="Tahoma"/>
              </a:rPr>
              <a:t>e</a:t>
            </a:r>
            <a:r>
              <a:rPr sz="1800" b="1" spc="-20" dirty="0">
                <a:latin typeface="Tahoma"/>
                <a:cs typeface="Tahoma"/>
              </a:rPr>
              <a:t>i</a:t>
            </a:r>
            <a:r>
              <a:rPr sz="1800" b="1" dirty="0">
                <a:latin typeface="Tahoma"/>
                <a:cs typeface="Tahoma"/>
              </a:rPr>
              <a:t>g</a:t>
            </a:r>
            <a:r>
              <a:rPr sz="1800" b="1" spc="-5" dirty="0">
                <a:latin typeface="Tahoma"/>
                <a:cs typeface="Tahoma"/>
              </a:rPr>
              <a:t>h</a:t>
            </a:r>
            <a:r>
              <a:rPr sz="1800" b="1" spc="-15" dirty="0">
                <a:latin typeface="Tahoma"/>
                <a:cs typeface="Tahoma"/>
              </a:rPr>
              <a:t>te</a:t>
            </a:r>
            <a:r>
              <a:rPr sz="1800" b="1" spc="-10" dirty="0">
                <a:latin typeface="Tahoma"/>
                <a:cs typeface="Tahoma"/>
              </a:rPr>
              <a:t>d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Sum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3054" y="6125667"/>
            <a:ext cx="21634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ahoma"/>
                <a:cs typeface="Tahoma"/>
              </a:rPr>
              <a:t>*</a:t>
            </a:r>
            <a:r>
              <a:rPr sz="1050" spc="-5" dirty="0">
                <a:latin typeface="Tahoma"/>
                <a:cs typeface="Tahoma"/>
              </a:rPr>
              <a:t>N</a:t>
            </a:r>
            <a:r>
              <a:rPr sz="1050" spc="30" dirty="0">
                <a:latin typeface="Tahoma"/>
                <a:cs typeface="Tahoma"/>
              </a:rPr>
              <a:t>umbers</a:t>
            </a:r>
            <a:r>
              <a:rPr sz="1050" spc="-105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a</a:t>
            </a:r>
            <a:r>
              <a:rPr sz="1050" spc="5" dirty="0">
                <a:latin typeface="Tahoma"/>
                <a:cs typeface="Tahoma"/>
              </a:rPr>
              <a:t>r</a:t>
            </a:r>
            <a:r>
              <a:rPr sz="1050" spc="50" dirty="0">
                <a:latin typeface="Tahoma"/>
                <a:cs typeface="Tahoma"/>
              </a:rPr>
              <a:t>e</a:t>
            </a:r>
            <a:r>
              <a:rPr sz="1050" spc="-80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r</a:t>
            </a:r>
            <a:r>
              <a:rPr sz="1050" spc="40" dirty="0">
                <a:latin typeface="Tahoma"/>
                <a:cs typeface="Tahoma"/>
              </a:rPr>
              <a:t>ando</a:t>
            </a:r>
            <a:r>
              <a:rPr sz="1050" spc="70" dirty="0">
                <a:latin typeface="Tahoma"/>
                <a:cs typeface="Tahoma"/>
              </a:rPr>
              <a:t>m</a:t>
            </a:r>
            <a:r>
              <a:rPr sz="1050" spc="5" dirty="0">
                <a:latin typeface="Tahoma"/>
                <a:cs typeface="Tahoma"/>
              </a:rPr>
              <a:t>ly</a:t>
            </a:r>
            <a:r>
              <a:rPr sz="1050" spc="-105" dirty="0">
                <a:latin typeface="Tahoma"/>
                <a:cs typeface="Tahoma"/>
              </a:rPr>
              <a:t> </a:t>
            </a:r>
            <a:r>
              <a:rPr sz="1050" spc="85" dirty="0">
                <a:latin typeface="Tahoma"/>
                <a:cs typeface="Tahoma"/>
              </a:rPr>
              <a:t>g</a:t>
            </a:r>
            <a:r>
              <a:rPr sz="1050" spc="45" dirty="0">
                <a:latin typeface="Tahoma"/>
                <a:cs typeface="Tahoma"/>
              </a:rPr>
              <a:t>e</a:t>
            </a:r>
            <a:r>
              <a:rPr sz="1050" spc="35" dirty="0">
                <a:latin typeface="Tahoma"/>
                <a:cs typeface="Tahoma"/>
              </a:rPr>
              <a:t>n</a:t>
            </a:r>
            <a:r>
              <a:rPr sz="1050" spc="25" dirty="0">
                <a:latin typeface="Tahoma"/>
                <a:cs typeface="Tahoma"/>
              </a:rPr>
              <a:t>e</a:t>
            </a:r>
            <a:r>
              <a:rPr sz="1050" dirty="0">
                <a:latin typeface="Tahoma"/>
                <a:cs typeface="Tahoma"/>
              </a:rPr>
              <a:t>r</a:t>
            </a:r>
            <a:r>
              <a:rPr sz="1050" spc="30" dirty="0">
                <a:latin typeface="Tahoma"/>
                <a:cs typeface="Tahoma"/>
              </a:rPr>
              <a:t>ated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766648"/>
            <a:ext cx="9288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933690" algn="l"/>
              </a:tabLst>
            </a:pPr>
            <a:r>
              <a:rPr b="0" spc="-305" dirty="0">
                <a:latin typeface="Microsoft Sans Serif"/>
                <a:cs typeface="Microsoft Sans Serif"/>
              </a:rPr>
              <a:t>Mis</a:t>
            </a:r>
            <a:r>
              <a:rPr b="0" spc="-180" dirty="0">
                <a:latin typeface="Microsoft Sans Serif"/>
                <a:cs typeface="Microsoft Sans Serif"/>
              </a:rPr>
              <a:t>t</a:t>
            </a:r>
            <a:r>
              <a:rPr b="0" spc="-55" dirty="0">
                <a:latin typeface="Microsoft Sans Serif"/>
                <a:cs typeface="Microsoft Sans Serif"/>
              </a:rPr>
              <a:t>r</a:t>
            </a:r>
            <a:r>
              <a:rPr b="0" spc="-30" dirty="0">
                <a:latin typeface="Microsoft Sans Serif"/>
                <a:cs typeface="Microsoft Sans Serif"/>
              </a:rPr>
              <a:t>al</a:t>
            </a:r>
            <a:r>
              <a:rPr b="0" spc="35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8x</a:t>
            </a:r>
            <a:r>
              <a:rPr b="0" spc="-30" dirty="0">
                <a:latin typeface="Microsoft Sans Serif"/>
                <a:cs typeface="Microsoft Sans Serif"/>
              </a:rPr>
              <a:t>7</a:t>
            </a:r>
            <a:r>
              <a:rPr b="0" spc="-495" dirty="0">
                <a:latin typeface="Microsoft Sans Serif"/>
                <a:cs typeface="Microsoft Sans Serif"/>
              </a:rPr>
              <a:t>B: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375" dirty="0">
                <a:latin typeface="Microsoft Sans Serif"/>
                <a:cs typeface="Microsoft Sans Serif"/>
              </a:rPr>
              <a:t>e</a:t>
            </a:r>
            <a:r>
              <a:rPr b="0" spc="-75" dirty="0">
                <a:latin typeface="Microsoft Sans Serif"/>
                <a:cs typeface="Microsoft Sans Serif"/>
              </a:rPr>
              <a:t>xpe</a:t>
            </a:r>
            <a:r>
              <a:rPr b="0" spc="30" dirty="0">
                <a:latin typeface="Microsoft Sans Serif"/>
                <a:cs typeface="Microsoft Sans Serif"/>
              </a:rPr>
              <a:t>r</a:t>
            </a:r>
            <a:r>
              <a:rPr b="0" spc="-30" dirty="0">
                <a:latin typeface="Microsoft Sans Serif"/>
                <a:cs typeface="Microsoft Sans Serif"/>
              </a:rPr>
              <a:t>t</a:t>
            </a:r>
            <a:r>
              <a:rPr b="0" spc="10" dirty="0">
                <a:latin typeface="Microsoft Sans Serif"/>
                <a:cs typeface="Microsoft Sans Serif"/>
              </a:rPr>
              <a:t> </a:t>
            </a:r>
            <a:r>
              <a:rPr b="0" spc="-65" dirty="0">
                <a:latin typeface="Microsoft Sans Serif"/>
                <a:cs typeface="Microsoft Sans Serif"/>
              </a:rPr>
              <a:t>fee</a:t>
            </a:r>
            <a:r>
              <a:rPr b="0" spc="-70" dirty="0">
                <a:latin typeface="Microsoft Sans Serif"/>
                <a:cs typeface="Microsoft Sans Serif"/>
              </a:rPr>
              <a:t>d</a:t>
            </a:r>
            <a:r>
              <a:rPr b="0" spc="-5" dirty="0">
                <a:latin typeface="Microsoft Sans Serif"/>
                <a:cs typeface="Microsoft Sans Serif"/>
              </a:rPr>
              <a:t>-</a:t>
            </a:r>
            <a:r>
              <a:rPr b="0" spc="150" dirty="0">
                <a:latin typeface="Microsoft Sans Serif"/>
                <a:cs typeface="Microsoft Sans Serif"/>
              </a:rPr>
              <a:t>f</a:t>
            </a:r>
            <a:r>
              <a:rPr b="0" spc="-125" dirty="0">
                <a:latin typeface="Microsoft Sans Serif"/>
                <a:cs typeface="Microsoft Sans Serif"/>
              </a:rPr>
              <a:t>or</a:t>
            </a:r>
            <a:r>
              <a:rPr b="0" spc="-420" dirty="0">
                <a:latin typeface="Microsoft Sans Serif"/>
                <a:cs typeface="Microsoft Sans Serif"/>
              </a:rPr>
              <a:t>w</a:t>
            </a:r>
            <a:r>
              <a:rPr b="0" spc="-10" dirty="0">
                <a:latin typeface="Microsoft Sans Serif"/>
                <a:cs typeface="Microsoft Sans Serif"/>
              </a:rPr>
              <a:t>ard</a:t>
            </a:r>
            <a:r>
              <a:rPr b="0" dirty="0">
                <a:latin typeface="Microsoft Sans Serif"/>
                <a:cs typeface="Microsoft Sans Serif"/>
              </a:rPr>
              <a:t>	</a:t>
            </a:r>
            <a:r>
              <a:rPr b="0" spc="-25" dirty="0">
                <a:latin typeface="Microsoft Sans Serif"/>
                <a:cs typeface="Microsoft Sans Serif"/>
              </a:rPr>
              <a:t>l</a:t>
            </a:r>
            <a:r>
              <a:rPr b="0" spc="-140" dirty="0">
                <a:latin typeface="Microsoft Sans Serif"/>
                <a:cs typeface="Microsoft Sans Serif"/>
              </a:rPr>
              <a:t>a</a:t>
            </a:r>
            <a:r>
              <a:rPr b="0" spc="-80" dirty="0">
                <a:latin typeface="Microsoft Sans Serif"/>
                <a:cs typeface="Microsoft Sans Serif"/>
              </a:rPr>
              <a:t>y</a:t>
            </a:r>
            <a:r>
              <a:rPr b="0" spc="-325" dirty="0">
                <a:latin typeface="Microsoft Sans Serif"/>
                <a:cs typeface="Microsoft Sans Serif"/>
              </a:rPr>
              <a:t>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1698116"/>
            <a:ext cx="9735185" cy="99504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1300"/>
              </a:lnSpc>
              <a:spcBef>
                <a:spcPts val="2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-55" dirty="0">
                <a:latin typeface="Tahoma"/>
                <a:cs typeface="Tahoma"/>
              </a:rPr>
              <a:t>In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case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Mistral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8x7B,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experts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are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Feed-Forward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layers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present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at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every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Encoder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layer.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Each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Encoder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layer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comprised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 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single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Self-Attention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mechanism,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followed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by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mixture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experts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8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FFN.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The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gate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function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selects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top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2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experts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for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each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incoming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token.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output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combined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with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weighted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sum.</a:t>
            </a:r>
            <a:endParaRPr sz="1200">
              <a:latin typeface="Tahoma"/>
              <a:cs typeface="Tahoma"/>
            </a:endParaRPr>
          </a:p>
          <a:p>
            <a:pPr marL="241300" marR="142240" indent="-228600">
              <a:lnSpc>
                <a:spcPts val="13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Tahoma"/>
                <a:cs typeface="Tahoma"/>
              </a:rPr>
              <a:t>This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allows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increase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parameters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model,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but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without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impacting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computation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time,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since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input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will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only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pass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through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top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2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experts,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so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intermediate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matrix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multiplications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will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be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performed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only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selected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experts.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10785" y="3091942"/>
            <a:ext cx="3170555" cy="3292475"/>
            <a:chOff x="4510785" y="3091942"/>
            <a:chExt cx="3170555" cy="3292475"/>
          </a:xfrm>
        </p:grpSpPr>
        <p:sp>
          <p:nvSpPr>
            <p:cNvPr id="5" name="object 5"/>
            <p:cNvSpPr/>
            <p:nvPr/>
          </p:nvSpPr>
          <p:spPr>
            <a:xfrm>
              <a:off x="4517135" y="3098292"/>
              <a:ext cx="3157855" cy="3279775"/>
            </a:xfrm>
            <a:custGeom>
              <a:avLst/>
              <a:gdLst/>
              <a:ahLst/>
              <a:cxnLst/>
              <a:rect l="l" t="t" r="r" b="b"/>
              <a:pathLst>
                <a:path w="3157854" h="3279775">
                  <a:moveTo>
                    <a:pt x="3157727" y="0"/>
                  </a:moveTo>
                  <a:lnTo>
                    <a:pt x="0" y="0"/>
                  </a:lnTo>
                  <a:lnTo>
                    <a:pt x="0" y="3279648"/>
                  </a:lnTo>
                  <a:lnTo>
                    <a:pt x="3157727" y="3279648"/>
                  </a:lnTo>
                  <a:lnTo>
                    <a:pt x="3157727" y="0"/>
                  </a:lnTo>
                  <a:close/>
                </a:path>
              </a:pathLst>
            </a:custGeom>
            <a:solidFill>
              <a:srgbClr val="F3F3F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7135" y="3098292"/>
              <a:ext cx="3157855" cy="3279775"/>
            </a:xfrm>
            <a:custGeom>
              <a:avLst/>
              <a:gdLst/>
              <a:ahLst/>
              <a:cxnLst/>
              <a:rect l="l" t="t" r="r" b="b"/>
              <a:pathLst>
                <a:path w="3157854" h="3279775">
                  <a:moveTo>
                    <a:pt x="0" y="3279648"/>
                  </a:moveTo>
                  <a:lnTo>
                    <a:pt x="3157727" y="3279648"/>
                  </a:lnTo>
                  <a:lnTo>
                    <a:pt x="3157727" y="0"/>
                  </a:lnTo>
                  <a:lnTo>
                    <a:pt x="0" y="0"/>
                  </a:lnTo>
                  <a:lnTo>
                    <a:pt x="0" y="3279648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5375" y="5862827"/>
              <a:ext cx="868680" cy="262255"/>
            </a:xfrm>
            <a:custGeom>
              <a:avLst/>
              <a:gdLst/>
              <a:ahLst/>
              <a:cxnLst/>
              <a:rect l="l" t="t" r="r" b="b"/>
              <a:pathLst>
                <a:path w="868679" h="262254">
                  <a:moveTo>
                    <a:pt x="868679" y="0"/>
                  </a:moveTo>
                  <a:lnTo>
                    <a:pt x="0" y="0"/>
                  </a:lnTo>
                  <a:lnTo>
                    <a:pt x="0" y="262128"/>
                  </a:lnTo>
                  <a:lnTo>
                    <a:pt x="868679" y="262128"/>
                  </a:lnTo>
                  <a:lnTo>
                    <a:pt x="868679" y="0"/>
                  </a:lnTo>
                  <a:close/>
                </a:path>
              </a:pathLst>
            </a:custGeom>
            <a:solidFill>
              <a:srgbClr val="F1F4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75375" y="5862827"/>
              <a:ext cx="868680" cy="262255"/>
            </a:xfrm>
            <a:custGeom>
              <a:avLst/>
              <a:gdLst/>
              <a:ahLst/>
              <a:cxnLst/>
              <a:rect l="l" t="t" r="r" b="b"/>
              <a:pathLst>
                <a:path w="868679" h="262254">
                  <a:moveTo>
                    <a:pt x="0" y="262128"/>
                  </a:moveTo>
                  <a:lnTo>
                    <a:pt x="868679" y="262128"/>
                  </a:lnTo>
                  <a:lnTo>
                    <a:pt x="868679" y="0"/>
                  </a:lnTo>
                  <a:lnTo>
                    <a:pt x="0" y="0"/>
                  </a:lnTo>
                  <a:lnTo>
                    <a:pt x="0" y="26212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75376" y="5916879"/>
            <a:ext cx="8623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Tahoma"/>
                <a:cs typeface="Tahoma"/>
              </a:rPr>
              <a:t>R</a:t>
            </a:r>
            <a:r>
              <a:rPr sz="800" spc="35" dirty="0">
                <a:latin typeface="Tahoma"/>
                <a:cs typeface="Tahoma"/>
              </a:rPr>
              <a:t>M</a:t>
            </a:r>
            <a:r>
              <a:rPr sz="800" spc="5" dirty="0">
                <a:latin typeface="Tahoma"/>
                <a:cs typeface="Tahoma"/>
              </a:rPr>
              <a:t>S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Nor</a:t>
            </a:r>
            <a:r>
              <a:rPr sz="800" spc="35" dirty="0">
                <a:latin typeface="Tahoma"/>
                <a:cs typeface="Tahoma"/>
              </a:rPr>
              <a:t>m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14061" y="4882641"/>
            <a:ext cx="2590165" cy="401320"/>
            <a:chOff x="4814061" y="4882641"/>
            <a:chExt cx="2590165" cy="401320"/>
          </a:xfrm>
        </p:grpSpPr>
        <p:sp>
          <p:nvSpPr>
            <p:cNvPr id="11" name="object 11"/>
            <p:cNvSpPr/>
            <p:nvPr/>
          </p:nvSpPr>
          <p:spPr>
            <a:xfrm>
              <a:off x="4820411" y="4888991"/>
              <a:ext cx="2577465" cy="388620"/>
            </a:xfrm>
            <a:custGeom>
              <a:avLst/>
              <a:gdLst/>
              <a:ahLst/>
              <a:cxnLst/>
              <a:rect l="l" t="t" r="r" b="b"/>
              <a:pathLst>
                <a:path w="2577465" h="388620">
                  <a:moveTo>
                    <a:pt x="2577084" y="0"/>
                  </a:moveTo>
                  <a:lnTo>
                    <a:pt x="0" y="0"/>
                  </a:lnTo>
                  <a:lnTo>
                    <a:pt x="0" y="388619"/>
                  </a:lnTo>
                  <a:lnTo>
                    <a:pt x="2577084" y="388619"/>
                  </a:lnTo>
                  <a:lnTo>
                    <a:pt x="2577084" y="0"/>
                  </a:lnTo>
                  <a:close/>
                </a:path>
              </a:pathLst>
            </a:custGeom>
            <a:solidFill>
              <a:srgbClr val="FFE1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20411" y="4888991"/>
              <a:ext cx="2577465" cy="388620"/>
            </a:xfrm>
            <a:custGeom>
              <a:avLst/>
              <a:gdLst/>
              <a:ahLst/>
              <a:cxnLst/>
              <a:rect l="l" t="t" r="r" b="b"/>
              <a:pathLst>
                <a:path w="2577465" h="388620">
                  <a:moveTo>
                    <a:pt x="0" y="388619"/>
                  </a:moveTo>
                  <a:lnTo>
                    <a:pt x="2577084" y="388619"/>
                  </a:lnTo>
                  <a:lnTo>
                    <a:pt x="2577084" y="0"/>
                  </a:lnTo>
                  <a:lnTo>
                    <a:pt x="0" y="0"/>
                  </a:lnTo>
                  <a:lnTo>
                    <a:pt x="0" y="3886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20411" y="4884546"/>
            <a:ext cx="2571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Tahoma"/>
                <a:cs typeface="Tahoma"/>
              </a:rPr>
              <a:t>S</a:t>
            </a:r>
            <a:r>
              <a:rPr sz="800" spc="30" dirty="0">
                <a:latin typeface="Tahoma"/>
                <a:cs typeface="Tahoma"/>
              </a:rPr>
              <a:t>e</a:t>
            </a:r>
            <a:r>
              <a:rPr sz="800" dirty="0">
                <a:latin typeface="Tahoma"/>
                <a:cs typeface="Tahoma"/>
              </a:rPr>
              <a:t>l</a:t>
            </a:r>
            <a:r>
              <a:rPr sz="800" spc="5" dirty="0">
                <a:latin typeface="Tahoma"/>
                <a:cs typeface="Tahoma"/>
              </a:rPr>
              <a:t>f</a:t>
            </a:r>
            <a:r>
              <a:rPr sz="800" spc="-45" dirty="0">
                <a:latin typeface="Tahoma"/>
                <a:cs typeface="Tahoma"/>
              </a:rPr>
              <a:t>-</a:t>
            </a:r>
            <a:r>
              <a:rPr sz="800" spc="10" dirty="0">
                <a:latin typeface="Tahoma"/>
                <a:cs typeface="Tahoma"/>
              </a:rPr>
              <a:t>Att</a:t>
            </a:r>
            <a:r>
              <a:rPr sz="800" spc="30" dirty="0">
                <a:latin typeface="Tahoma"/>
                <a:cs typeface="Tahoma"/>
              </a:rPr>
              <a:t>e</a:t>
            </a:r>
            <a:r>
              <a:rPr sz="800" spc="20" dirty="0">
                <a:latin typeface="Tahoma"/>
                <a:cs typeface="Tahoma"/>
              </a:rPr>
              <a:t>ntion</a:t>
            </a:r>
            <a:r>
              <a:rPr sz="800" spc="-85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w</a:t>
            </a:r>
            <a:r>
              <a:rPr sz="800" spc="5" dirty="0">
                <a:latin typeface="Tahoma"/>
                <a:cs typeface="Tahoma"/>
              </a:rPr>
              <a:t>i</a:t>
            </a:r>
            <a:r>
              <a:rPr sz="800" spc="-20" dirty="0">
                <a:latin typeface="Tahoma"/>
                <a:cs typeface="Tahoma"/>
              </a:rPr>
              <a:t>t</a:t>
            </a:r>
            <a:r>
              <a:rPr sz="800" spc="20" dirty="0">
                <a:latin typeface="Tahoma"/>
                <a:cs typeface="Tahoma"/>
              </a:rPr>
              <a:t>h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b="1" spc="-3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800" b="1" spc="-5" dirty="0">
                <a:solidFill>
                  <a:srgbClr val="FF0000"/>
                </a:solidFill>
                <a:latin typeface="Tahoma"/>
                <a:cs typeface="Tahoma"/>
              </a:rPr>
              <a:t>li</a:t>
            </a:r>
            <a:r>
              <a:rPr sz="800" b="1" dirty="0">
                <a:solidFill>
                  <a:srgbClr val="FF0000"/>
                </a:solidFill>
                <a:latin typeface="Tahoma"/>
                <a:cs typeface="Tahoma"/>
              </a:rPr>
              <a:t>din</a:t>
            </a:r>
            <a:r>
              <a:rPr sz="800" b="1" spc="5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8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800" b="1" dirty="0">
                <a:solidFill>
                  <a:srgbClr val="FF0000"/>
                </a:solidFill>
                <a:latin typeface="Tahoma"/>
                <a:cs typeface="Tahoma"/>
              </a:rPr>
              <a:t>Wind</a:t>
            </a:r>
            <a:r>
              <a:rPr sz="800" b="1" spc="-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800" b="1" spc="-15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8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800" b="1" dirty="0">
                <a:solidFill>
                  <a:srgbClr val="FF0000"/>
                </a:solidFill>
                <a:latin typeface="Tahoma"/>
                <a:cs typeface="Tahoma"/>
              </a:rPr>
              <a:t>At</a:t>
            </a:r>
            <a:r>
              <a:rPr sz="800" b="1" spc="-20" dirty="0">
                <a:solidFill>
                  <a:srgbClr val="FF0000"/>
                </a:solidFill>
                <a:latin typeface="Tahoma"/>
                <a:cs typeface="Tahoma"/>
              </a:rPr>
              <a:t>tention</a:t>
            </a:r>
            <a:endParaRPr sz="800">
              <a:latin typeface="Tahoma"/>
              <a:cs typeface="Tahoma"/>
            </a:endParaRPr>
          </a:p>
          <a:p>
            <a:pPr marL="118110" marR="102235" algn="ctr">
              <a:lnSpc>
                <a:spcPct val="100000"/>
              </a:lnSpc>
              <a:spcBef>
                <a:spcPts val="5"/>
              </a:spcBef>
            </a:pPr>
            <a:r>
              <a:rPr sz="800" spc="35" dirty="0">
                <a:latin typeface="Tahoma"/>
                <a:cs typeface="Tahoma"/>
              </a:rPr>
              <a:t>,Grouped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Query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Attention,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and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b="1" spc="-10" dirty="0">
                <a:solidFill>
                  <a:srgbClr val="FF0000"/>
                </a:solidFill>
                <a:latin typeface="Tahoma"/>
                <a:cs typeface="Tahoma"/>
              </a:rPr>
              <a:t>Rolling</a:t>
            </a:r>
            <a:r>
              <a:rPr sz="8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800" b="1" spc="-20" dirty="0">
                <a:solidFill>
                  <a:srgbClr val="FF0000"/>
                </a:solidFill>
                <a:latin typeface="Tahoma"/>
                <a:cs typeface="Tahoma"/>
              </a:rPr>
              <a:t>Buffer</a:t>
            </a:r>
            <a:r>
              <a:rPr sz="8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KV-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Cache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72378" y="5313934"/>
            <a:ext cx="1273175" cy="1146175"/>
            <a:chOff x="6072378" y="5313934"/>
            <a:chExt cx="1273175" cy="114617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3282" y="5313934"/>
              <a:ext cx="142239" cy="1270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72378" y="5496306"/>
              <a:ext cx="1273175" cy="963930"/>
            </a:xfrm>
            <a:custGeom>
              <a:avLst/>
              <a:gdLst/>
              <a:ahLst/>
              <a:cxnLst/>
              <a:rect l="l" t="t" r="r" b="b"/>
              <a:pathLst>
                <a:path w="1273175" h="963929">
                  <a:moveTo>
                    <a:pt x="76200" y="705612"/>
                  </a:moveTo>
                  <a:lnTo>
                    <a:pt x="69850" y="692912"/>
                  </a:lnTo>
                  <a:lnTo>
                    <a:pt x="38100" y="629412"/>
                  </a:lnTo>
                  <a:lnTo>
                    <a:pt x="0" y="705612"/>
                  </a:lnTo>
                  <a:lnTo>
                    <a:pt x="28575" y="705612"/>
                  </a:lnTo>
                  <a:lnTo>
                    <a:pt x="28575" y="963434"/>
                  </a:lnTo>
                  <a:lnTo>
                    <a:pt x="47625" y="963434"/>
                  </a:lnTo>
                  <a:lnTo>
                    <a:pt x="47625" y="705612"/>
                  </a:lnTo>
                  <a:lnTo>
                    <a:pt x="76200" y="705612"/>
                  </a:lnTo>
                  <a:close/>
                </a:path>
                <a:path w="1273175" h="963929">
                  <a:moveTo>
                    <a:pt x="1272794" y="76200"/>
                  </a:moveTo>
                  <a:lnTo>
                    <a:pt x="1266444" y="63500"/>
                  </a:lnTo>
                  <a:lnTo>
                    <a:pt x="1234694" y="0"/>
                  </a:lnTo>
                  <a:lnTo>
                    <a:pt x="1196594" y="76200"/>
                  </a:lnTo>
                  <a:lnTo>
                    <a:pt x="1225169" y="76200"/>
                  </a:lnTo>
                  <a:lnTo>
                    <a:pt x="1225169" y="174294"/>
                  </a:lnTo>
                  <a:lnTo>
                    <a:pt x="51092" y="174294"/>
                  </a:lnTo>
                  <a:lnTo>
                    <a:pt x="52857" y="76365"/>
                  </a:lnTo>
                  <a:lnTo>
                    <a:pt x="81407" y="76835"/>
                  </a:lnTo>
                  <a:lnTo>
                    <a:pt x="74968" y="63373"/>
                  </a:lnTo>
                  <a:lnTo>
                    <a:pt x="44704" y="0"/>
                  </a:lnTo>
                  <a:lnTo>
                    <a:pt x="5207" y="75565"/>
                  </a:lnTo>
                  <a:lnTo>
                    <a:pt x="33807" y="76047"/>
                  </a:lnTo>
                  <a:lnTo>
                    <a:pt x="32042" y="174294"/>
                  </a:lnTo>
                  <a:lnTo>
                    <a:pt x="28575" y="174294"/>
                  </a:lnTo>
                  <a:lnTo>
                    <a:pt x="28575" y="367474"/>
                  </a:lnTo>
                  <a:lnTo>
                    <a:pt x="28575" y="367652"/>
                  </a:lnTo>
                  <a:lnTo>
                    <a:pt x="38442" y="367652"/>
                  </a:lnTo>
                  <a:lnTo>
                    <a:pt x="47625" y="367817"/>
                  </a:lnTo>
                  <a:lnTo>
                    <a:pt x="47625" y="367652"/>
                  </a:lnTo>
                  <a:lnTo>
                    <a:pt x="50749" y="193344"/>
                  </a:lnTo>
                  <a:lnTo>
                    <a:pt x="1244219" y="193344"/>
                  </a:lnTo>
                  <a:lnTo>
                    <a:pt x="1244219" y="174294"/>
                  </a:lnTo>
                  <a:lnTo>
                    <a:pt x="1244219" y="76200"/>
                  </a:lnTo>
                  <a:lnTo>
                    <a:pt x="1272794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41285" y="5284723"/>
            <a:ext cx="1212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10" dirty="0">
                <a:latin typeface="Tahoma"/>
                <a:cs typeface="Tahoma"/>
              </a:rPr>
              <a:t>V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96739" y="5284723"/>
            <a:ext cx="12776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4590" algn="l"/>
              </a:tabLst>
            </a:pPr>
            <a:r>
              <a:rPr sz="1650" b="1" spc="142" baseline="2525" dirty="0">
                <a:latin typeface="Tahoma"/>
                <a:cs typeface="Tahoma"/>
              </a:rPr>
              <a:t>Q	</a:t>
            </a:r>
            <a:r>
              <a:rPr sz="1100" b="1" spc="15" dirty="0">
                <a:latin typeface="Tahoma"/>
                <a:cs typeface="Tahoma"/>
              </a:rPr>
              <a:t>K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79950" y="4085590"/>
            <a:ext cx="1870710" cy="2374900"/>
            <a:chOff x="4679950" y="4085590"/>
            <a:chExt cx="1870710" cy="2374900"/>
          </a:xfrm>
        </p:grpSpPr>
        <p:sp>
          <p:nvSpPr>
            <p:cNvPr id="20" name="object 20"/>
            <p:cNvSpPr/>
            <p:nvPr/>
          </p:nvSpPr>
          <p:spPr>
            <a:xfrm>
              <a:off x="4935474" y="5487162"/>
              <a:ext cx="1184275" cy="375920"/>
            </a:xfrm>
            <a:custGeom>
              <a:avLst/>
              <a:gdLst/>
              <a:ahLst/>
              <a:cxnLst/>
              <a:rect l="l" t="t" r="r" b="b"/>
              <a:pathLst>
                <a:path w="1184275" h="375920">
                  <a:moveTo>
                    <a:pt x="1164971" y="187845"/>
                  </a:moveTo>
                  <a:lnTo>
                    <a:pt x="1164971" y="375678"/>
                  </a:lnTo>
                  <a:lnTo>
                    <a:pt x="1184021" y="375678"/>
                  </a:lnTo>
                  <a:lnTo>
                    <a:pt x="1184021" y="197370"/>
                  </a:lnTo>
                  <a:lnTo>
                    <a:pt x="1174496" y="197370"/>
                  </a:lnTo>
                  <a:lnTo>
                    <a:pt x="1164971" y="187845"/>
                  </a:lnTo>
                  <a:close/>
                </a:path>
                <a:path w="1184275" h="375920">
                  <a:moveTo>
                    <a:pt x="47625" y="63500"/>
                  </a:moveTo>
                  <a:lnTo>
                    <a:pt x="28575" y="63500"/>
                  </a:lnTo>
                  <a:lnTo>
                    <a:pt x="28575" y="197370"/>
                  </a:lnTo>
                  <a:lnTo>
                    <a:pt x="1164971" y="197370"/>
                  </a:lnTo>
                  <a:lnTo>
                    <a:pt x="1164971" y="187845"/>
                  </a:lnTo>
                  <a:lnTo>
                    <a:pt x="47625" y="187845"/>
                  </a:lnTo>
                  <a:lnTo>
                    <a:pt x="38100" y="178320"/>
                  </a:lnTo>
                  <a:lnTo>
                    <a:pt x="47625" y="178320"/>
                  </a:lnTo>
                  <a:lnTo>
                    <a:pt x="47625" y="63500"/>
                  </a:lnTo>
                  <a:close/>
                </a:path>
                <a:path w="1184275" h="375920">
                  <a:moveTo>
                    <a:pt x="1184021" y="178320"/>
                  </a:moveTo>
                  <a:lnTo>
                    <a:pt x="47625" y="178320"/>
                  </a:lnTo>
                  <a:lnTo>
                    <a:pt x="47625" y="187845"/>
                  </a:lnTo>
                  <a:lnTo>
                    <a:pt x="1164971" y="187845"/>
                  </a:lnTo>
                  <a:lnTo>
                    <a:pt x="1174496" y="197370"/>
                  </a:lnTo>
                  <a:lnTo>
                    <a:pt x="1184021" y="197370"/>
                  </a:lnTo>
                  <a:lnTo>
                    <a:pt x="1184021" y="178320"/>
                  </a:lnTo>
                  <a:close/>
                </a:path>
                <a:path w="1184275" h="375920">
                  <a:moveTo>
                    <a:pt x="47625" y="178320"/>
                  </a:moveTo>
                  <a:lnTo>
                    <a:pt x="38100" y="178320"/>
                  </a:lnTo>
                  <a:lnTo>
                    <a:pt x="47625" y="187845"/>
                  </a:lnTo>
                  <a:lnTo>
                    <a:pt x="47625" y="178320"/>
                  </a:lnTo>
                  <a:close/>
                </a:path>
                <a:path w="1184275" h="375920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1184275" h="375920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3036" y="4565904"/>
              <a:ext cx="211836" cy="1859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2377" y="4752594"/>
              <a:ext cx="76200" cy="13779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79950" y="4621530"/>
              <a:ext cx="1439545" cy="1838960"/>
            </a:xfrm>
            <a:custGeom>
              <a:avLst/>
              <a:gdLst/>
              <a:ahLst/>
              <a:cxnLst/>
              <a:rect l="l" t="t" r="r" b="b"/>
              <a:pathLst>
                <a:path w="1439545" h="1838960">
                  <a:moveTo>
                    <a:pt x="1420367" y="1693164"/>
                  </a:moveTo>
                  <a:lnTo>
                    <a:pt x="1420367" y="1838883"/>
                  </a:lnTo>
                  <a:lnTo>
                    <a:pt x="1439417" y="1838883"/>
                  </a:lnTo>
                  <a:lnTo>
                    <a:pt x="1439417" y="1702689"/>
                  </a:lnTo>
                  <a:lnTo>
                    <a:pt x="1429892" y="1702689"/>
                  </a:lnTo>
                  <a:lnTo>
                    <a:pt x="1420367" y="1693164"/>
                  </a:lnTo>
                  <a:close/>
                </a:path>
                <a:path w="1439545" h="1838960">
                  <a:moveTo>
                    <a:pt x="1247648" y="28575"/>
                  </a:moveTo>
                  <a:lnTo>
                    <a:pt x="0" y="28575"/>
                  </a:lnTo>
                  <a:lnTo>
                    <a:pt x="0" y="1702689"/>
                  </a:lnTo>
                  <a:lnTo>
                    <a:pt x="1420367" y="1702689"/>
                  </a:lnTo>
                  <a:lnTo>
                    <a:pt x="1420367" y="1693164"/>
                  </a:lnTo>
                  <a:lnTo>
                    <a:pt x="19050" y="1693164"/>
                  </a:lnTo>
                  <a:lnTo>
                    <a:pt x="9525" y="1683639"/>
                  </a:lnTo>
                  <a:lnTo>
                    <a:pt x="19050" y="1683639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1247648" y="38100"/>
                  </a:lnTo>
                  <a:lnTo>
                    <a:pt x="1247648" y="28575"/>
                  </a:lnTo>
                  <a:close/>
                </a:path>
                <a:path w="1439545" h="1838960">
                  <a:moveTo>
                    <a:pt x="1439417" y="1683639"/>
                  </a:moveTo>
                  <a:lnTo>
                    <a:pt x="19050" y="1683639"/>
                  </a:lnTo>
                  <a:lnTo>
                    <a:pt x="19050" y="1693164"/>
                  </a:lnTo>
                  <a:lnTo>
                    <a:pt x="1420367" y="1693164"/>
                  </a:lnTo>
                  <a:lnTo>
                    <a:pt x="1429892" y="1702689"/>
                  </a:lnTo>
                  <a:lnTo>
                    <a:pt x="1439417" y="1702689"/>
                  </a:lnTo>
                  <a:lnTo>
                    <a:pt x="1439417" y="1683639"/>
                  </a:lnTo>
                  <a:close/>
                </a:path>
                <a:path w="1439545" h="1838960">
                  <a:moveTo>
                    <a:pt x="19050" y="1683639"/>
                  </a:moveTo>
                  <a:lnTo>
                    <a:pt x="9525" y="1683639"/>
                  </a:lnTo>
                  <a:lnTo>
                    <a:pt x="19050" y="1693164"/>
                  </a:lnTo>
                  <a:lnTo>
                    <a:pt x="19050" y="1683639"/>
                  </a:lnTo>
                  <a:close/>
                </a:path>
                <a:path w="1439545" h="1838960">
                  <a:moveTo>
                    <a:pt x="1247648" y="0"/>
                  </a:moveTo>
                  <a:lnTo>
                    <a:pt x="1247648" y="76200"/>
                  </a:lnTo>
                  <a:lnTo>
                    <a:pt x="1304798" y="47625"/>
                  </a:lnTo>
                  <a:lnTo>
                    <a:pt x="1260348" y="47625"/>
                  </a:lnTo>
                  <a:lnTo>
                    <a:pt x="1260348" y="28575"/>
                  </a:lnTo>
                  <a:lnTo>
                    <a:pt x="1304798" y="28575"/>
                  </a:lnTo>
                  <a:lnTo>
                    <a:pt x="1247648" y="0"/>
                  </a:lnTo>
                  <a:close/>
                </a:path>
                <a:path w="1439545" h="183896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1439545" h="1838960">
                  <a:moveTo>
                    <a:pt x="1247648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1247648" y="47625"/>
                  </a:lnTo>
                  <a:lnTo>
                    <a:pt x="1247648" y="38100"/>
                  </a:lnTo>
                  <a:close/>
                </a:path>
                <a:path w="1439545" h="1838960">
                  <a:moveTo>
                    <a:pt x="1304798" y="28575"/>
                  </a:moveTo>
                  <a:lnTo>
                    <a:pt x="1260348" y="28575"/>
                  </a:lnTo>
                  <a:lnTo>
                    <a:pt x="1260348" y="47625"/>
                  </a:lnTo>
                  <a:lnTo>
                    <a:pt x="1304798" y="47625"/>
                  </a:lnTo>
                  <a:lnTo>
                    <a:pt x="1323848" y="38100"/>
                  </a:lnTo>
                  <a:lnTo>
                    <a:pt x="1304798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5375" y="4091940"/>
              <a:ext cx="868680" cy="264160"/>
            </a:xfrm>
            <a:custGeom>
              <a:avLst/>
              <a:gdLst/>
              <a:ahLst/>
              <a:cxnLst/>
              <a:rect l="l" t="t" r="r" b="b"/>
              <a:pathLst>
                <a:path w="868679" h="264160">
                  <a:moveTo>
                    <a:pt x="868679" y="0"/>
                  </a:moveTo>
                  <a:lnTo>
                    <a:pt x="0" y="0"/>
                  </a:lnTo>
                  <a:lnTo>
                    <a:pt x="0" y="263651"/>
                  </a:lnTo>
                  <a:lnTo>
                    <a:pt x="868679" y="263651"/>
                  </a:lnTo>
                  <a:lnTo>
                    <a:pt x="868679" y="0"/>
                  </a:lnTo>
                  <a:close/>
                </a:path>
              </a:pathLst>
            </a:custGeom>
            <a:solidFill>
              <a:srgbClr val="F1F4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5375" y="4091940"/>
              <a:ext cx="868680" cy="264160"/>
            </a:xfrm>
            <a:custGeom>
              <a:avLst/>
              <a:gdLst/>
              <a:ahLst/>
              <a:cxnLst/>
              <a:rect l="l" t="t" r="r" b="b"/>
              <a:pathLst>
                <a:path w="868679" h="264160">
                  <a:moveTo>
                    <a:pt x="0" y="263651"/>
                  </a:moveTo>
                  <a:lnTo>
                    <a:pt x="868679" y="263651"/>
                  </a:lnTo>
                  <a:lnTo>
                    <a:pt x="868679" y="0"/>
                  </a:lnTo>
                  <a:lnTo>
                    <a:pt x="0" y="0"/>
                  </a:lnTo>
                  <a:lnTo>
                    <a:pt x="0" y="2636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75376" y="4146296"/>
            <a:ext cx="8623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Tahoma"/>
                <a:cs typeface="Tahoma"/>
              </a:rPr>
              <a:t>R</a:t>
            </a:r>
            <a:r>
              <a:rPr sz="800" spc="35" dirty="0">
                <a:latin typeface="Tahoma"/>
                <a:cs typeface="Tahoma"/>
              </a:rPr>
              <a:t>M</a:t>
            </a:r>
            <a:r>
              <a:rPr sz="800" spc="5" dirty="0">
                <a:latin typeface="Tahoma"/>
                <a:cs typeface="Tahoma"/>
              </a:rPr>
              <a:t>S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Nor</a:t>
            </a:r>
            <a:r>
              <a:rPr sz="800" spc="35" dirty="0">
                <a:latin typeface="Tahoma"/>
                <a:cs typeface="Tahoma"/>
              </a:rPr>
              <a:t>m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95290" y="3503421"/>
            <a:ext cx="1227455" cy="1064260"/>
            <a:chOff x="5495290" y="3503421"/>
            <a:chExt cx="1227455" cy="1064260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2378" y="4356353"/>
              <a:ext cx="76200" cy="21081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501640" y="3509771"/>
              <a:ext cx="1214755" cy="323215"/>
            </a:xfrm>
            <a:custGeom>
              <a:avLst/>
              <a:gdLst/>
              <a:ahLst/>
              <a:cxnLst/>
              <a:rect l="l" t="t" r="r" b="b"/>
              <a:pathLst>
                <a:path w="1214754" h="323214">
                  <a:moveTo>
                    <a:pt x="1214628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214628" y="323088"/>
                  </a:lnTo>
                  <a:lnTo>
                    <a:pt x="1214628" y="0"/>
                  </a:lnTo>
                  <a:close/>
                </a:path>
              </a:pathLst>
            </a:custGeom>
            <a:solidFill>
              <a:srgbClr val="C2E8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01640" y="3509771"/>
              <a:ext cx="1214755" cy="323215"/>
            </a:xfrm>
            <a:custGeom>
              <a:avLst/>
              <a:gdLst/>
              <a:ahLst/>
              <a:cxnLst/>
              <a:rect l="l" t="t" r="r" b="b"/>
              <a:pathLst>
                <a:path w="1214754" h="323214">
                  <a:moveTo>
                    <a:pt x="0" y="323088"/>
                  </a:moveTo>
                  <a:lnTo>
                    <a:pt x="1214628" y="323088"/>
                  </a:lnTo>
                  <a:lnTo>
                    <a:pt x="1214628" y="0"/>
                  </a:lnTo>
                  <a:lnTo>
                    <a:pt x="0" y="0"/>
                  </a:lnTo>
                  <a:lnTo>
                    <a:pt x="0" y="3230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501640" y="3532123"/>
            <a:ext cx="120840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5"/>
              </a:spcBef>
            </a:pPr>
            <a:r>
              <a:rPr sz="800" spc="-75" dirty="0">
                <a:latin typeface="Tahoma"/>
                <a:cs typeface="Tahoma"/>
              </a:rPr>
              <a:t>(</a:t>
            </a:r>
            <a:r>
              <a:rPr sz="800" b="1" spc="25" dirty="0">
                <a:solidFill>
                  <a:srgbClr val="FF0000"/>
                </a:solidFill>
                <a:latin typeface="Tahoma"/>
                <a:cs typeface="Tahoma"/>
              </a:rPr>
              <a:t>Mo</a:t>
            </a:r>
            <a:r>
              <a:rPr sz="800" b="1" spc="-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800" spc="-70" dirty="0">
                <a:latin typeface="Tahoma"/>
                <a:cs typeface="Tahoma"/>
              </a:rPr>
              <a:t>)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Fee</a:t>
            </a:r>
            <a:r>
              <a:rPr sz="800" spc="70" dirty="0">
                <a:latin typeface="Tahoma"/>
                <a:cs typeface="Tahoma"/>
              </a:rPr>
              <a:t>d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F</a:t>
            </a:r>
            <a:r>
              <a:rPr sz="800" spc="20" dirty="0">
                <a:latin typeface="Tahoma"/>
                <a:cs typeface="Tahoma"/>
              </a:rPr>
              <a:t>orward</a:t>
            </a:r>
            <a:endParaRPr sz="800">
              <a:latin typeface="Tahoma"/>
              <a:cs typeface="Tahoma"/>
            </a:endParaRPr>
          </a:p>
          <a:p>
            <a:pPr marL="8890" algn="ctr">
              <a:lnSpc>
                <a:spcPct val="100000"/>
              </a:lnSpc>
            </a:pPr>
            <a:r>
              <a:rPr sz="800" b="1" spc="-55" dirty="0">
                <a:solidFill>
                  <a:srgbClr val="FF0000"/>
                </a:solidFill>
                <a:latin typeface="Tahoma"/>
                <a:cs typeface="Tahoma"/>
              </a:rPr>
              <a:t>SILU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40302" y="2960370"/>
            <a:ext cx="4971415" cy="2471420"/>
            <a:chOff x="3940302" y="2960370"/>
            <a:chExt cx="4971415" cy="2471420"/>
          </a:xfrm>
        </p:grpSpPr>
        <p:sp>
          <p:nvSpPr>
            <p:cNvPr id="33" name="object 33"/>
            <p:cNvSpPr/>
            <p:nvPr/>
          </p:nvSpPr>
          <p:spPr>
            <a:xfrm>
              <a:off x="6072378" y="3833622"/>
              <a:ext cx="76200" cy="260350"/>
            </a:xfrm>
            <a:custGeom>
              <a:avLst/>
              <a:gdLst/>
              <a:ahLst/>
              <a:cxnLst/>
              <a:rect l="l" t="t" r="r" b="b"/>
              <a:pathLst>
                <a:path w="76200" h="260350">
                  <a:moveTo>
                    <a:pt x="47625" y="63500"/>
                  </a:moveTo>
                  <a:lnTo>
                    <a:pt x="28575" y="63500"/>
                  </a:lnTo>
                  <a:lnTo>
                    <a:pt x="28575" y="260095"/>
                  </a:lnTo>
                  <a:lnTo>
                    <a:pt x="47625" y="259969"/>
                  </a:lnTo>
                  <a:lnTo>
                    <a:pt x="47625" y="63500"/>
                  </a:lnTo>
                  <a:close/>
                </a:path>
                <a:path w="76200" h="260350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0350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4560" y="3136392"/>
              <a:ext cx="213360" cy="18592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331079" y="3192018"/>
              <a:ext cx="788035" cy="1375410"/>
            </a:xfrm>
            <a:custGeom>
              <a:avLst/>
              <a:gdLst/>
              <a:ahLst/>
              <a:cxnLst/>
              <a:rect l="l" t="t" r="r" b="b"/>
              <a:pathLst>
                <a:path w="788035" h="1375410">
                  <a:moveTo>
                    <a:pt x="768858" y="1309370"/>
                  </a:moveTo>
                  <a:lnTo>
                    <a:pt x="768858" y="1374902"/>
                  </a:lnTo>
                  <a:lnTo>
                    <a:pt x="787908" y="1374902"/>
                  </a:lnTo>
                  <a:lnTo>
                    <a:pt x="787908" y="1318895"/>
                  </a:lnTo>
                  <a:lnTo>
                    <a:pt x="778383" y="1318895"/>
                  </a:lnTo>
                  <a:lnTo>
                    <a:pt x="768858" y="1309370"/>
                  </a:lnTo>
                  <a:close/>
                </a:path>
                <a:path w="788035" h="1375410">
                  <a:moveTo>
                    <a:pt x="598043" y="28575"/>
                  </a:moveTo>
                  <a:lnTo>
                    <a:pt x="0" y="28575"/>
                  </a:lnTo>
                  <a:lnTo>
                    <a:pt x="0" y="1318895"/>
                  </a:lnTo>
                  <a:lnTo>
                    <a:pt x="768858" y="1318895"/>
                  </a:lnTo>
                  <a:lnTo>
                    <a:pt x="768858" y="1309370"/>
                  </a:lnTo>
                  <a:lnTo>
                    <a:pt x="19050" y="1309370"/>
                  </a:lnTo>
                  <a:lnTo>
                    <a:pt x="9525" y="1299845"/>
                  </a:lnTo>
                  <a:lnTo>
                    <a:pt x="19050" y="1299845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598043" y="38100"/>
                  </a:lnTo>
                  <a:lnTo>
                    <a:pt x="598043" y="28575"/>
                  </a:lnTo>
                  <a:close/>
                </a:path>
                <a:path w="788035" h="1375410">
                  <a:moveTo>
                    <a:pt x="787908" y="1299845"/>
                  </a:moveTo>
                  <a:lnTo>
                    <a:pt x="19050" y="1299845"/>
                  </a:lnTo>
                  <a:lnTo>
                    <a:pt x="19050" y="1309370"/>
                  </a:lnTo>
                  <a:lnTo>
                    <a:pt x="768858" y="1309370"/>
                  </a:lnTo>
                  <a:lnTo>
                    <a:pt x="778383" y="1318895"/>
                  </a:lnTo>
                  <a:lnTo>
                    <a:pt x="787908" y="1318895"/>
                  </a:lnTo>
                  <a:lnTo>
                    <a:pt x="787908" y="1299845"/>
                  </a:lnTo>
                  <a:close/>
                </a:path>
                <a:path w="788035" h="1375410">
                  <a:moveTo>
                    <a:pt x="19050" y="1299845"/>
                  </a:moveTo>
                  <a:lnTo>
                    <a:pt x="9525" y="1299845"/>
                  </a:lnTo>
                  <a:lnTo>
                    <a:pt x="19050" y="1309370"/>
                  </a:lnTo>
                  <a:lnTo>
                    <a:pt x="19050" y="1299845"/>
                  </a:lnTo>
                  <a:close/>
                </a:path>
                <a:path w="788035" h="1375410">
                  <a:moveTo>
                    <a:pt x="598043" y="0"/>
                  </a:moveTo>
                  <a:lnTo>
                    <a:pt x="598043" y="76200"/>
                  </a:lnTo>
                  <a:lnTo>
                    <a:pt x="655193" y="47625"/>
                  </a:lnTo>
                  <a:lnTo>
                    <a:pt x="610743" y="47625"/>
                  </a:lnTo>
                  <a:lnTo>
                    <a:pt x="610743" y="28575"/>
                  </a:lnTo>
                  <a:lnTo>
                    <a:pt x="655193" y="28575"/>
                  </a:lnTo>
                  <a:lnTo>
                    <a:pt x="598043" y="0"/>
                  </a:lnTo>
                  <a:close/>
                </a:path>
                <a:path w="788035" h="137541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788035" h="1375410">
                  <a:moveTo>
                    <a:pt x="598043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598043" y="47625"/>
                  </a:lnTo>
                  <a:lnTo>
                    <a:pt x="598043" y="38100"/>
                  </a:lnTo>
                  <a:close/>
                </a:path>
                <a:path w="788035" h="1375410">
                  <a:moveTo>
                    <a:pt x="655193" y="28575"/>
                  </a:moveTo>
                  <a:lnTo>
                    <a:pt x="610743" y="28575"/>
                  </a:lnTo>
                  <a:lnTo>
                    <a:pt x="610743" y="47625"/>
                  </a:lnTo>
                  <a:lnTo>
                    <a:pt x="655193" y="47625"/>
                  </a:lnTo>
                  <a:lnTo>
                    <a:pt x="674243" y="38100"/>
                  </a:lnTo>
                  <a:lnTo>
                    <a:pt x="655193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3521" y="3323082"/>
              <a:ext cx="76200" cy="18719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3140" y="2960370"/>
              <a:ext cx="76200" cy="17716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59426" y="5304790"/>
              <a:ext cx="142239" cy="1270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940302" y="3358895"/>
              <a:ext cx="4971415" cy="661670"/>
            </a:xfrm>
            <a:custGeom>
              <a:avLst/>
              <a:gdLst/>
              <a:ahLst/>
              <a:cxnLst/>
              <a:rect l="l" t="t" r="r" b="b"/>
              <a:pathLst>
                <a:path w="4971415" h="661670">
                  <a:moveTo>
                    <a:pt x="2116963" y="57150"/>
                  </a:moveTo>
                  <a:lnTo>
                    <a:pt x="2078863" y="38100"/>
                  </a:lnTo>
                  <a:lnTo>
                    <a:pt x="2002663" y="0"/>
                  </a:lnTo>
                  <a:lnTo>
                    <a:pt x="2002663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2002663" y="76200"/>
                  </a:lnTo>
                  <a:lnTo>
                    <a:pt x="2002663" y="114300"/>
                  </a:lnTo>
                  <a:lnTo>
                    <a:pt x="2078863" y="76200"/>
                  </a:lnTo>
                  <a:lnTo>
                    <a:pt x="2116963" y="57150"/>
                  </a:lnTo>
                  <a:close/>
                </a:path>
                <a:path w="4971415" h="661670">
                  <a:moveTo>
                    <a:pt x="2131822" y="604266"/>
                  </a:moveTo>
                  <a:lnTo>
                    <a:pt x="2093722" y="585216"/>
                  </a:lnTo>
                  <a:lnTo>
                    <a:pt x="2017522" y="547116"/>
                  </a:lnTo>
                  <a:lnTo>
                    <a:pt x="2017522" y="585216"/>
                  </a:lnTo>
                  <a:lnTo>
                    <a:pt x="0" y="585216"/>
                  </a:lnTo>
                  <a:lnTo>
                    <a:pt x="0" y="623316"/>
                  </a:lnTo>
                  <a:lnTo>
                    <a:pt x="2017522" y="623316"/>
                  </a:lnTo>
                  <a:lnTo>
                    <a:pt x="2017522" y="661416"/>
                  </a:lnTo>
                  <a:lnTo>
                    <a:pt x="2093722" y="623316"/>
                  </a:lnTo>
                  <a:lnTo>
                    <a:pt x="2131822" y="604266"/>
                  </a:lnTo>
                  <a:close/>
                </a:path>
                <a:path w="4971415" h="661670">
                  <a:moveTo>
                    <a:pt x="4971415" y="295656"/>
                  </a:moveTo>
                  <a:lnTo>
                    <a:pt x="2968752" y="295656"/>
                  </a:lnTo>
                  <a:lnTo>
                    <a:pt x="2968752" y="257556"/>
                  </a:lnTo>
                  <a:lnTo>
                    <a:pt x="2854452" y="314706"/>
                  </a:lnTo>
                  <a:lnTo>
                    <a:pt x="2968752" y="371856"/>
                  </a:lnTo>
                  <a:lnTo>
                    <a:pt x="2968752" y="333756"/>
                  </a:lnTo>
                  <a:lnTo>
                    <a:pt x="4971415" y="333756"/>
                  </a:lnTo>
                  <a:lnTo>
                    <a:pt x="4971415" y="295656"/>
                  </a:lnTo>
                  <a:close/>
                </a:path>
              </a:pathLst>
            </a:custGeom>
            <a:solidFill>
              <a:srgbClr val="ED7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081273" y="3826509"/>
            <a:ext cx="256540" cy="256540"/>
            <a:chOff x="3081273" y="3826509"/>
            <a:chExt cx="256540" cy="256540"/>
          </a:xfrm>
        </p:grpSpPr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87623" y="3832859"/>
              <a:ext cx="243839" cy="24383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087623" y="3832859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39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19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39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19" y="243839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12700">
              <a:solidFill>
                <a:srgbClr val="211E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411092" y="3858514"/>
            <a:ext cx="3352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25" dirty="0">
                <a:latin typeface="Tahoma"/>
                <a:cs typeface="Tahoma"/>
              </a:rPr>
              <a:t>G</a:t>
            </a:r>
            <a:r>
              <a:rPr sz="1050" b="1" spc="-40" dirty="0">
                <a:latin typeface="Tahoma"/>
                <a:cs typeface="Tahoma"/>
              </a:rPr>
              <a:t>at</a:t>
            </a:r>
            <a:r>
              <a:rPr sz="1050" b="1" spc="5" dirty="0">
                <a:latin typeface="Tahoma"/>
                <a:cs typeface="Tahoma"/>
              </a:rPr>
              <a:t>e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366517" y="3300729"/>
            <a:ext cx="258445" cy="258445"/>
            <a:chOff x="2366517" y="3300729"/>
            <a:chExt cx="258445" cy="258445"/>
          </a:xfrm>
        </p:grpSpPr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2867" y="3307079"/>
              <a:ext cx="245363" cy="24536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372867" y="3307079"/>
              <a:ext cx="245745" cy="245745"/>
            </a:xfrm>
            <a:custGeom>
              <a:avLst/>
              <a:gdLst/>
              <a:ahLst/>
              <a:cxnLst/>
              <a:rect l="l" t="t" r="r" b="b"/>
              <a:pathLst>
                <a:path w="245744" h="245745">
                  <a:moveTo>
                    <a:pt x="0" y="122682"/>
                  </a:moveTo>
                  <a:lnTo>
                    <a:pt x="9632" y="74902"/>
                  </a:lnTo>
                  <a:lnTo>
                    <a:pt x="35909" y="35909"/>
                  </a:lnTo>
                  <a:lnTo>
                    <a:pt x="74902" y="9632"/>
                  </a:lnTo>
                  <a:lnTo>
                    <a:pt x="122681" y="0"/>
                  </a:lnTo>
                  <a:lnTo>
                    <a:pt x="170461" y="9632"/>
                  </a:lnTo>
                  <a:lnTo>
                    <a:pt x="209454" y="35909"/>
                  </a:lnTo>
                  <a:lnTo>
                    <a:pt x="235731" y="74902"/>
                  </a:lnTo>
                  <a:lnTo>
                    <a:pt x="245363" y="122682"/>
                  </a:lnTo>
                  <a:lnTo>
                    <a:pt x="235731" y="170461"/>
                  </a:lnTo>
                  <a:lnTo>
                    <a:pt x="209454" y="209454"/>
                  </a:lnTo>
                  <a:lnTo>
                    <a:pt x="170461" y="235731"/>
                  </a:lnTo>
                  <a:lnTo>
                    <a:pt x="122681" y="245364"/>
                  </a:lnTo>
                  <a:lnTo>
                    <a:pt x="74902" y="235731"/>
                  </a:lnTo>
                  <a:lnTo>
                    <a:pt x="35909" y="209454"/>
                  </a:lnTo>
                  <a:lnTo>
                    <a:pt x="9632" y="170461"/>
                  </a:lnTo>
                  <a:lnTo>
                    <a:pt x="0" y="122682"/>
                  </a:lnTo>
                  <a:close/>
                </a:path>
              </a:pathLst>
            </a:custGeom>
            <a:ln w="12700">
              <a:solidFill>
                <a:srgbClr val="211E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706751" y="3314446"/>
            <a:ext cx="9867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5" dirty="0">
                <a:latin typeface="Tahoma"/>
                <a:cs typeface="Tahoma"/>
              </a:rPr>
              <a:t>W</a:t>
            </a:r>
            <a:r>
              <a:rPr sz="1050" b="1" spc="-10" dirty="0">
                <a:latin typeface="Tahoma"/>
                <a:cs typeface="Tahoma"/>
              </a:rPr>
              <a:t>eight</a:t>
            </a:r>
            <a:r>
              <a:rPr sz="1050" b="1" spc="-20" dirty="0">
                <a:latin typeface="Tahoma"/>
                <a:cs typeface="Tahoma"/>
              </a:rPr>
              <a:t>e</a:t>
            </a:r>
            <a:r>
              <a:rPr sz="1050" b="1" spc="30" dirty="0">
                <a:latin typeface="Tahoma"/>
                <a:cs typeface="Tahoma"/>
              </a:rPr>
              <a:t>d</a:t>
            </a:r>
            <a:r>
              <a:rPr sz="1050" b="1" spc="-70" dirty="0">
                <a:latin typeface="Tahoma"/>
                <a:cs typeface="Tahoma"/>
              </a:rPr>
              <a:t> </a:t>
            </a:r>
            <a:r>
              <a:rPr sz="1050" b="1" spc="-35" dirty="0">
                <a:latin typeface="Tahoma"/>
                <a:cs typeface="Tahoma"/>
              </a:rPr>
              <a:t>Sum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066403" y="3569970"/>
            <a:ext cx="14681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latin typeface="Tahoma"/>
                <a:cs typeface="Tahoma"/>
              </a:rPr>
              <a:t>8xf</a:t>
            </a:r>
            <a:r>
              <a:rPr sz="1050" b="1" spc="-15" dirty="0">
                <a:latin typeface="Tahoma"/>
                <a:cs typeface="Tahoma"/>
              </a:rPr>
              <a:t>e</a:t>
            </a:r>
            <a:r>
              <a:rPr sz="1050" b="1" spc="-5" dirty="0">
                <a:latin typeface="Tahoma"/>
                <a:cs typeface="Tahoma"/>
              </a:rPr>
              <a:t>e</a:t>
            </a:r>
            <a:r>
              <a:rPr sz="1050" b="1" spc="30" dirty="0">
                <a:latin typeface="Tahoma"/>
                <a:cs typeface="Tahoma"/>
              </a:rPr>
              <a:t>d</a:t>
            </a:r>
            <a:r>
              <a:rPr sz="1050" b="1" spc="-110" dirty="0">
                <a:latin typeface="Tahoma"/>
                <a:cs typeface="Tahoma"/>
              </a:rPr>
              <a:t>-</a:t>
            </a:r>
            <a:r>
              <a:rPr sz="1050" b="1" dirty="0">
                <a:latin typeface="Tahoma"/>
                <a:cs typeface="Tahoma"/>
              </a:rPr>
              <a:t>fo</a:t>
            </a:r>
            <a:r>
              <a:rPr sz="1050" b="1" spc="-20" dirty="0">
                <a:latin typeface="Tahoma"/>
                <a:cs typeface="Tahoma"/>
              </a:rPr>
              <a:t>r</a:t>
            </a:r>
            <a:r>
              <a:rPr sz="1050" b="1" spc="-45" dirty="0">
                <a:latin typeface="Tahoma"/>
                <a:cs typeface="Tahoma"/>
              </a:rPr>
              <a:t>w</a:t>
            </a:r>
            <a:r>
              <a:rPr sz="1050" b="1" spc="-40" dirty="0">
                <a:latin typeface="Tahoma"/>
                <a:cs typeface="Tahoma"/>
              </a:rPr>
              <a:t>ar</a:t>
            </a:r>
            <a:r>
              <a:rPr sz="1050" b="1" spc="30" dirty="0">
                <a:latin typeface="Tahoma"/>
                <a:cs typeface="Tahoma"/>
              </a:rPr>
              <a:t>d</a:t>
            </a:r>
            <a:r>
              <a:rPr sz="1050" b="1" spc="-80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lay</a:t>
            </a:r>
            <a:r>
              <a:rPr sz="1050" b="1" spc="-15" dirty="0">
                <a:latin typeface="Tahoma"/>
                <a:cs typeface="Tahoma"/>
              </a:rPr>
              <a:t>e</a:t>
            </a:r>
            <a:r>
              <a:rPr sz="1050" b="1" spc="-40" dirty="0">
                <a:latin typeface="Tahoma"/>
                <a:cs typeface="Tahoma"/>
              </a:rPr>
              <a:t>rs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766648"/>
            <a:ext cx="7386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70" dirty="0">
                <a:latin typeface="Microsoft Sans Serif"/>
                <a:cs typeface="Microsoft Sans Serif"/>
              </a:rPr>
              <a:t>Mistral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195" dirty="0">
                <a:latin typeface="Microsoft Sans Serif"/>
                <a:cs typeface="Microsoft Sans Serif"/>
              </a:rPr>
              <a:t>8x7B</a:t>
            </a:r>
            <a:r>
              <a:rPr b="0" spc="30" dirty="0">
                <a:latin typeface="Microsoft Sans Serif"/>
                <a:cs typeface="Microsoft Sans Serif"/>
              </a:rPr>
              <a:t> </a:t>
            </a:r>
            <a:r>
              <a:rPr b="0" spc="-260" dirty="0">
                <a:latin typeface="Microsoft Sans Serif"/>
                <a:cs typeface="Microsoft Sans Serif"/>
              </a:rPr>
              <a:t>: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65" dirty="0">
                <a:latin typeface="Microsoft Sans Serif"/>
                <a:cs typeface="Microsoft Sans Serif"/>
              </a:rPr>
              <a:t>the</a:t>
            </a:r>
            <a:r>
              <a:rPr b="0" spc="10" dirty="0">
                <a:latin typeface="Microsoft Sans Serif"/>
                <a:cs typeface="Microsoft Sans Serif"/>
              </a:rPr>
              <a:t> </a:t>
            </a:r>
            <a:r>
              <a:rPr b="0" spc="-125" dirty="0">
                <a:latin typeface="Microsoft Sans Serif"/>
                <a:cs typeface="Microsoft Sans Serif"/>
              </a:rPr>
              <a:t>gating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270" dirty="0">
                <a:latin typeface="Microsoft Sans Serif"/>
                <a:cs typeface="Microsoft Sans Serif"/>
              </a:rPr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1698116"/>
            <a:ext cx="9610725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37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10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gating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function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just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linear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layer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(in_features=4096,</a:t>
            </a:r>
            <a:r>
              <a:rPr sz="1200" b="1" spc="-110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out_feature=8,</a:t>
            </a:r>
            <a:r>
              <a:rPr sz="1200" b="1" spc="-75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bias=False)</a:t>
            </a:r>
            <a:r>
              <a:rPr sz="1200" b="1" spc="-7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that’s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trained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along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with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rest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model.</a:t>
            </a:r>
            <a:endParaRPr sz="1200">
              <a:latin typeface="Tahoma"/>
              <a:cs typeface="Tahoma"/>
            </a:endParaRPr>
          </a:p>
          <a:p>
            <a:pPr marL="241300">
              <a:lnSpc>
                <a:spcPts val="1370"/>
              </a:lnSpc>
            </a:pPr>
            <a:r>
              <a:rPr sz="1200" spc="20" dirty="0">
                <a:latin typeface="Tahoma"/>
                <a:cs typeface="Tahoma"/>
              </a:rPr>
              <a:t>For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each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token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embedding,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produces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8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logits,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which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indicate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which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expert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select.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97985" y="3213866"/>
            <a:ext cx="5814060" cy="1642110"/>
            <a:chOff x="3697985" y="3213866"/>
            <a:chExt cx="5814060" cy="16421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8387" y="3213866"/>
              <a:ext cx="4883150" cy="16321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97986" y="3392423"/>
              <a:ext cx="1091565" cy="1463040"/>
            </a:xfrm>
            <a:custGeom>
              <a:avLst/>
              <a:gdLst/>
              <a:ahLst/>
              <a:cxnLst/>
              <a:rect l="l" t="t" r="r" b="b"/>
              <a:pathLst>
                <a:path w="1091564" h="1463039">
                  <a:moveTo>
                    <a:pt x="893826" y="57150"/>
                  </a:moveTo>
                  <a:lnTo>
                    <a:pt x="855726" y="38100"/>
                  </a:lnTo>
                  <a:lnTo>
                    <a:pt x="779526" y="0"/>
                  </a:lnTo>
                  <a:lnTo>
                    <a:pt x="779526" y="38100"/>
                  </a:lnTo>
                  <a:lnTo>
                    <a:pt x="99060" y="38100"/>
                  </a:lnTo>
                  <a:lnTo>
                    <a:pt x="99060" y="76200"/>
                  </a:lnTo>
                  <a:lnTo>
                    <a:pt x="779526" y="76200"/>
                  </a:lnTo>
                  <a:lnTo>
                    <a:pt x="779526" y="114300"/>
                  </a:lnTo>
                  <a:lnTo>
                    <a:pt x="855726" y="76200"/>
                  </a:lnTo>
                  <a:lnTo>
                    <a:pt x="893826" y="57150"/>
                  </a:lnTo>
                  <a:close/>
                </a:path>
                <a:path w="1091564" h="1463039">
                  <a:moveTo>
                    <a:pt x="1091184" y="1405890"/>
                  </a:moveTo>
                  <a:lnTo>
                    <a:pt x="1053084" y="1386840"/>
                  </a:lnTo>
                  <a:lnTo>
                    <a:pt x="976884" y="1348740"/>
                  </a:lnTo>
                  <a:lnTo>
                    <a:pt x="976884" y="1386840"/>
                  </a:lnTo>
                  <a:lnTo>
                    <a:pt x="0" y="1386840"/>
                  </a:lnTo>
                  <a:lnTo>
                    <a:pt x="0" y="1424940"/>
                  </a:lnTo>
                  <a:lnTo>
                    <a:pt x="976884" y="1424940"/>
                  </a:lnTo>
                  <a:lnTo>
                    <a:pt x="976884" y="1463040"/>
                  </a:lnTo>
                  <a:lnTo>
                    <a:pt x="1053084" y="1424940"/>
                  </a:lnTo>
                  <a:lnTo>
                    <a:pt x="1091184" y="1405890"/>
                  </a:lnTo>
                  <a:close/>
                </a:path>
              </a:pathLst>
            </a:custGeom>
            <a:solidFill>
              <a:srgbClr val="ED7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27451" y="3348354"/>
            <a:ext cx="84899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Tahoma"/>
                <a:cs typeface="Tahoma"/>
              </a:rPr>
              <a:t>Mi</a:t>
            </a:r>
            <a:r>
              <a:rPr sz="1050" b="1" spc="5" dirty="0">
                <a:latin typeface="Tahoma"/>
                <a:cs typeface="Tahoma"/>
              </a:rPr>
              <a:t>s</a:t>
            </a:r>
            <a:r>
              <a:rPr sz="1050" b="1" spc="-45" dirty="0">
                <a:latin typeface="Tahoma"/>
                <a:cs typeface="Tahoma"/>
              </a:rPr>
              <a:t>t</a:t>
            </a:r>
            <a:r>
              <a:rPr sz="1050" b="1" spc="-35" dirty="0">
                <a:latin typeface="Tahoma"/>
                <a:cs typeface="Tahoma"/>
              </a:rPr>
              <a:t>ra</a:t>
            </a:r>
            <a:r>
              <a:rPr sz="1050" b="1" spc="-5" dirty="0">
                <a:latin typeface="Tahoma"/>
                <a:cs typeface="Tahoma"/>
              </a:rPr>
              <a:t>l</a:t>
            </a:r>
            <a:r>
              <a:rPr sz="1050" b="1" spc="-70" dirty="0">
                <a:latin typeface="Tahoma"/>
                <a:cs typeface="Tahoma"/>
              </a:rPr>
              <a:t> </a:t>
            </a:r>
            <a:r>
              <a:rPr sz="1050" b="1" dirty="0">
                <a:latin typeface="Tahoma"/>
                <a:cs typeface="Tahoma"/>
              </a:rPr>
              <a:t>8x7B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2316" y="4697095"/>
            <a:ext cx="7162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5" dirty="0">
                <a:latin typeface="Tahoma"/>
                <a:cs typeface="Tahoma"/>
              </a:rPr>
              <a:t>Mistral</a:t>
            </a:r>
            <a:r>
              <a:rPr sz="1050" b="1" spc="120" dirty="0">
                <a:latin typeface="Tahoma"/>
                <a:cs typeface="Tahoma"/>
              </a:rPr>
              <a:t> </a:t>
            </a:r>
            <a:r>
              <a:rPr sz="1050" b="1" spc="-5" dirty="0">
                <a:latin typeface="Tahoma"/>
                <a:cs typeface="Tahoma"/>
              </a:rPr>
              <a:t>7B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312801"/>
            <a:ext cx="10336530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b="0" spc="-160" dirty="0">
                <a:latin typeface="Microsoft Sans Serif"/>
                <a:cs typeface="Microsoft Sans Serif"/>
              </a:rPr>
              <a:t>Mixture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of</a:t>
            </a:r>
            <a:r>
              <a:rPr b="0" spc="180" dirty="0">
                <a:latin typeface="Microsoft Sans Serif"/>
                <a:cs typeface="Microsoft Sans Serif"/>
              </a:rPr>
              <a:t> </a:t>
            </a:r>
            <a:r>
              <a:rPr b="0" spc="-280" dirty="0">
                <a:latin typeface="Microsoft Sans Serif"/>
                <a:cs typeface="Microsoft Sans Serif"/>
              </a:rPr>
              <a:t>Experts:</a:t>
            </a:r>
            <a:r>
              <a:rPr b="0" spc="10" dirty="0">
                <a:latin typeface="Microsoft Sans Serif"/>
                <a:cs typeface="Microsoft Sans Serif"/>
              </a:rPr>
              <a:t> </a:t>
            </a:r>
            <a:r>
              <a:rPr b="0" spc="-280" dirty="0">
                <a:latin typeface="Microsoft Sans Serif"/>
                <a:cs typeface="Microsoft Sans Serif"/>
              </a:rPr>
              <a:t>why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285" dirty="0">
                <a:latin typeface="Microsoft Sans Serif"/>
                <a:cs typeface="Microsoft Sans Serif"/>
              </a:rPr>
              <a:t>we</a:t>
            </a:r>
            <a:r>
              <a:rPr b="0" spc="50" dirty="0">
                <a:latin typeface="Microsoft Sans Serif"/>
                <a:cs typeface="Microsoft Sans Serif"/>
              </a:rPr>
              <a:t> </a:t>
            </a:r>
            <a:r>
              <a:rPr b="0" spc="-30" dirty="0">
                <a:latin typeface="Microsoft Sans Serif"/>
                <a:cs typeface="Microsoft Sans Serif"/>
              </a:rPr>
              <a:t>apply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265" dirty="0">
                <a:latin typeface="Microsoft Sans Serif"/>
                <a:cs typeface="Microsoft Sans Serif"/>
              </a:rPr>
              <a:t>the</a:t>
            </a:r>
            <a:r>
              <a:rPr b="0" spc="35" dirty="0">
                <a:latin typeface="Microsoft Sans Serif"/>
                <a:cs typeface="Microsoft Sans Serif"/>
              </a:rPr>
              <a:t> </a:t>
            </a:r>
            <a:r>
              <a:rPr b="0" spc="-225" dirty="0">
                <a:latin typeface="Microsoft Sans Serif"/>
                <a:cs typeface="Microsoft Sans Serif"/>
              </a:rPr>
              <a:t>softmax </a:t>
            </a:r>
            <a:r>
              <a:rPr b="0" spc="-1155" dirty="0">
                <a:latin typeface="Microsoft Sans Serif"/>
                <a:cs typeface="Microsoft Sans Serif"/>
              </a:rPr>
              <a:t> </a:t>
            </a:r>
            <a:r>
              <a:rPr b="0" spc="-15" dirty="0">
                <a:latin typeface="Microsoft Sans Serif"/>
                <a:cs typeface="Microsoft Sans Serif"/>
              </a:rPr>
              <a:t>after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265" dirty="0">
                <a:latin typeface="Microsoft Sans Serif"/>
                <a:cs typeface="Microsoft Sans Serif"/>
              </a:rPr>
              <a:t>selecting</a:t>
            </a:r>
            <a:r>
              <a:rPr b="0" spc="10" dirty="0">
                <a:latin typeface="Microsoft Sans Serif"/>
                <a:cs typeface="Microsoft Sans Serif"/>
              </a:rPr>
              <a:t> </a:t>
            </a:r>
            <a:r>
              <a:rPr b="0" spc="-265" dirty="0">
                <a:latin typeface="Microsoft Sans Serif"/>
                <a:cs typeface="Microsoft Sans Serif"/>
              </a:rPr>
              <a:t>the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114" dirty="0">
                <a:latin typeface="Microsoft Sans Serif"/>
                <a:cs typeface="Microsoft Sans Serif"/>
              </a:rPr>
              <a:t>top-k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260" dirty="0">
                <a:latin typeface="Microsoft Sans Serif"/>
                <a:cs typeface="Microsoft Sans Serif"/>
              </a:rPr>
              <a:t>experts?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1698116"/>
            <a:ext cx="9604375" cy="99504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1300"/>
              </a:lnSpc>
              <a:spcBef>
                <a:spcPts val="2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-85" dirty="0">
                <a:latin typeface="Tahoma"/>
                <a:cs typeface="Tahoma"/>
              </a:rPr>
              <a:t>If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apply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softmax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directly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output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gate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function,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this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will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result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“probability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distribution”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(weights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sum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up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1)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over </a:t>
            </a:r>
            <a:r>
              <a:rPr sz="1200" spc="20" dirty="0">
                <a:latin typeface="Tahoma"/>
                <a:cs typeface="Tahoma"/>
              </a:rPr>
              <a:t>all </a:t>
            </a:r>
            <a:r>
              <a:rPr sz="1200" spc="15" dirty="0">
                <a:latin typeface="Tahoma"/>
                <a:cs typeface="Tahoma"/>
              </a:rPr>
              <a:t>the </a:t>
            </a:r>
            <a:r>
              <a:rPr sz="1200" spc="5" dirty="0">
                <a:latin typeface="Tahoma"/>
                <a:cs typeface="Tahoma"/>
              </a:rPr>
              <a:t>experts. </a:t>
            </a:r>
            <a:r>
              <a:rPr sz="1200" spc="15" dirty="0">
                <a:latin typeface="Tahoma"/>
                <a:cs typeface="Tahoma"/>
              </a:rPr>
              <a:t>But </a:t>
            </a:r>
            <a:r>
              <a:rPr sz="1200" spc="25" dirty="0">
                <a:latin typeface="Tahoma"/>
                <a:cs typeface="Tahoma"/>
              </a:rPr>
              <a:t>since we </a:t>
            </a:r>
            <a:r>
              <a:rPr sz="1200" spc="10" dirty="0">
                <a:latin typeface="Tahoma"/>
                <a:cs typeface="Tahoma"/>
              </a:rPr>
              <a:t>are </a:t>
            </a:r>
            <a:r>
              <a:rPr sz="1200" spc="30" dirty="0">
                <a:latin typeface="Tahoma"/>
                <a:cs typeface="Tahoma"/>
              </a:rPr>
              <a:t>only </a:t>
            </a:r>
            <a:r>
              <a:rPr sz="1200" spc="60" dirty="0">
                <a:latin typeface="Tahoma"/>
                <a:cs typeface="Tahoma"/>
              </a:rPr>
              <a:t>going </a:t>
            </a:r>
            <a:r>
              <a:rPr sz="1200" spc="30" dirty="0">
                <a:latin typeface="Tahoma"/>
                <a:cs typeface="Tahoma"/>
              </a:rPr>
              <a:t>to </a:t>
            </a:r>
            <a:r>
              <a:rPr sz="1200" spc="20" dirty="0">
                <a:latin typeface="Tahoma"/>
                <a:cs typeface="Tahoma"/>
              </a:rPr>
              <a:t>use </a:t>
            </a:r>
            <a:r>
              <a:rPr sz="1200" spc="15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top-k of </a:t>
            </a:r>
            <a:r>
              <a:rPr sz="1200" spc="5" dirty="0">
                <a:latin typeface="Tahoma"/>
                <a:cs typeface="Tahoma"/>
              </a:rPr>
              <a:t>them, </a:t>
            </a:r>
            <a:r>
              <a:rPr sz="1200" spc="25" dirty="0">
                <a:latin typeface="Tahoma"/>
                <a:cs typeface="Tahoma"/>
              </a:rPr>
              <a:t>we </a:t>
            </a:r>
            <a:r>
              <a:rPr sz="1200" dirty="0">
                <a:latin typeface="Tahoma"/>
                <a:cs typeface="Tahoma"/>
              </a:rPr>
              <a:t>want </a:t>
            </a:r>
            <a:r>
              <a:rPr sz="1200" spc="10" dirty="0">
                <a:latin typeface="Tahoma"/>
                <a:cs typeface="Tahoma"/>
              </a:rPr>
              <a:t>a </a:t>
            </a:r>
            <a:r>
              <a:rPr sz="1200" spc="30" dirty="0">
                <a:latin typeface="Tahoma"/>
                <a:cs typeface="Tahoma"/>
              </a:rPr>
              <a:t>“probability </a:t>
            </a:r>
            <a:r>
              <a:rPr sz="1200" spc="25" dirty="0">
                <a:latin typeface="Tahoma"/>
                <a:cs typeface="Tahoma"/>
              </a:rPr>
              <a:t>distribution” </a:t>
            </a:r>
            <a:r>
              <a:rPr sz="1200" spc="30" dirty="0">
                <a:latin typeface="Tahoma"/>
                <a:cs typeface="Tahoma"/>
              </a:rPr>
              <a:t>over only </a:t>
            </a:r>
            <a:r>
              <a:rPr sz="1200" spc="15" dirty="0">
                <a:latin typeface="Tahoma"/>
                <a:cs typeface="Tahoma"/>
              </a:rPr>
              <a:t>the </a:t>
            </a:r>
            <a:r>
              <a:rPr sz="1200" spc="40" dirty="0">
                <a:latin typeface="Tahoma"/>
                <a:cs typeface="Tahoma"/>
              </a:rPr>
              <a:t>selected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experts.</a:t>
            </a:r>
            <a:endParaRPr sz="1200">
              <a:latin typeface="Tahoma"/>
              <a:cs typeface="Tahoma"/>
            </a:endParaRPr>
          </a:p>
          <a:p>
            <a:pPr marL="241300" marR="243204" indent="-228600">
              <a:lnSpc>
                <a:spcPts val="13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Tahoma"/>
                <a:cs typeface="Tahoma"/>
              </a:rPr>
              <a:t>This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also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makes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easier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compare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two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models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trained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different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number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experts,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since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sum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weights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applied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output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will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always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be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1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independently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number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experts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chosen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by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gate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function.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00"/>
              </a:spcBef>
            </a:pPr>
            <a:r>
              <a:rPr spc="-890" dirty="0"/>
              <a:t>T</a:t>
            </a:r>
            <a:r>
              <a:rPr spc="-405" dirty="0"/>
              <a:t>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8273" y="1511554"/>
            <a:ext cx="3956050" cy="40481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241300" indent="-228600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25" dirty="0">
                <a:latin typeface="Tahoma"/>
                <a:cs typeface="Tahoma"/>
              </a:rPr>
              <a:t>Architectural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differences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between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van</a:t>
            </a:r>
            <a:r>
              <a:rPr sz="1600" dirty="0">
                <a:latin typeface="Tahoma"/>
                <a:cs typeface="Tahoma"/>
              </a:rPr>
              <a:t>i</a:t>
            </a:r>
            <a:r>
              <a:rPr sz="1600" spc="35" dirty="0">
                <a:latin typeface="Tahoma"/>
                <a:cs typeface="Tahoma"/>
              </a:rPr>
              <a:t>ll</a:t>
            </a:r>
            <a:r>
              <a:rPr sz="1600" spc="10" dirty="0">
                <a:latin typeface="Tahoma"/>
                <a:cs typeface="Tahoma"/>
              </a:rPr>
              <a:t>a</a:t>
            </a:r>
            <a:r>
              <a:rPr sz="1600" spc="-170" dirty="0">
                <a:latin typeface="Tahoma"/>
                <a:cs typeface="Tahoma"/>
              </a:rPr>
              <a:t> T</a:t>
            </a:r>
            <a:r>
              <a:rPr sz="1600" spc="-3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ans</a:t>
            </a:r>
            <a:r>
              <a:rPr sz="1600" spc="-10" dirty="0">
                <a:latin typeface="Tahoma"/>
                <a:cs typeface="Tahoma"/>
              </a:rPr>
              <a:t>f</a:t>
            </a:r>
            <a:r>
              <a:rPr sz="1600" spc="40" dirty="0">
                <a:latin typeface="Tahoma"/>
                <a:cs typeface="Tahoma"/>
              </a:rPr>
              <a:t>or</a:t>
            </a:r>
            <a:r>
              <a:rPr sz="1600" spc="70" dirty="0">
                <a:latin typeface="Tahoma"/>
                <a:cs typeface="Tahoma"/>
              </a:rPr>
              <a:t>m</a:t>
            </a:r>
            <a:r>
              <a:rPr sz="1600" spc="30" dirty="0">
                <a:latin typeface="Tahoma"/>
                <a:cs typeface="Tahoma"/>
              </a:rPr>
              <a:t>er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an</a:t>
            </a:r>
            <a:r>
              <a:rPr sz="1600" spc="60" dirty="0">
                <a:latin typeface="Tahoma"/>
                <a:cs typeface="Tahoma"/>
              </a:rPr>
              <a:t>d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Mist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15" dirty="0">
                <a:latin typeface="Tahoma"/>
                <a:cs typeface="Tahoma"/>
              </a:rPr>
              <a:t>al</a:t>
            </a:r>
            <a:endParaRPr sz="16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0" dirty="0">
                <a:solidFill>
                  <a:srgbClr val="FF0000"/>
                </a:solidFill>
                <a:latin typeface="Tahoma"/>
                <a:cs typeface="Tahoma"/>
              </a:rPr>
              <a:t>Slidi</a:t>
            </a:r>
            <a:r>
              <a:rPr sz="1600" spc="5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1600" spc="125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1600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00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1600" spc="2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1600" spc="4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1600" spc="65" dirty="0">
                <a:solidFill>
                  <a:srgbClr val="FF0000"/>
                </a:solidFill>
                <a:latin typeface="Tahoma"/>
                <a:cs typeface="Tahoma"/>
              </a:rPr>
              <a:t>do</a:t>
            </a:r>
            <a:r>
              <a:rPr sz="1600" spc="95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1600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4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600" spc="-6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600" spc="1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600" spc="2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600" spc="4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1600" spc="8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600" spc="3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10" dirty="0">
                <a:solidFill>
                  <a:srgbClr val="FF0000"/>
                </a:solidFill>
                <a:latin typeface="Tahoma"/>
                <a:cs typeface="Tahoma"/>
              </a:rPr>
              <a:t>Review</a:t>
            </a:r>
            <a:r>
              <a:rPr sz="12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2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0000"/>
                </a:solidFill>
                <a:latin typeface="Tahoma"/>
                <a:cs typeface="Tahoma"/>
              </a:rPr>
              <a:t>self-attention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25" dirty="0">
                <a:solidFill>
                  <a:srgbClr val="FF0000"/>
                </a:solidFill>
                <a:latin typeface="Tahoma"/>
                <a:cs typeface="Tahoma"/>
              </a:rPr>
              <a:t>Receptive</a:t>
            </a:r>
            <a:r>
              <a:rPr sz="1200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0000"/>
                </a:solidFill>
                <a:latin typeface="Tahoma"/>
                <a:cs typeface="Tahoma"/>
              </a:rPr>
              <a:t>field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0" dirty="0">
                <a:latin typeface="Tahoma"/>
                <a:cs typeface="Tahoma"/>
              </a:rPr>
              <a:t>KV-Cache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30" dirty="0">
                <a:latin typeface="Tahoma"/>
                <a:cs typeface="Tahoma"/>
              </a:rPr>
              <a:t>Motivation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45" dirty="0">
                <a:latin typeface="Tahoma"/>
                <a:cs typeface="Tahoma"/>
              </a:rPr>
              <a:t>How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</a:t>
            </a:r>
            <a:r>
              <a:rPr sz="1200" spc="30" dirty="0">
                <a:latin typeface="Tahoma"/>
                <a:cs typeface="Tahoma"/>
              </a:rPr>
              <a:t>or</a:t>
            </a:r>
            <a:r>
              <a:rPr sz="1200" spc="15" dirty="0">
                <a:latin typeface="Tahoma"/>
                <a:cs typeface="Tahoma"/>
              </a:rPr>
              <a:t>k</a:t>
            </a:r>
            <a:r>
              <a:rPr sz="1200" spc="-5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-45" dirty="0">
                <a:latin typeface="Tahoma"/>
                <a:cs typeface="Tahoma"/>
              </a:rPr>
              <a:t>R</a:t>
            </a:r>
            <a:r>
              <a:rPr sz="1200" spc="75" dirty="0">
                <a:latin typeface="Tahoma"/>
                <a:cs typeface="Tahoma"/>
              </a:rPr>
              <a:t>o</a:t>
            </a:r>
            <a:r>
              <a:rPr sz="1200" spc="25" dirty="0">
                <a:latin typeface="Tahoma"/>
                <a:cs typeface="Tahoma"/>
              </a:rPr>
              <a:t>l</a:t>
            </a:r>
            <a:r>
              <a:rPr sz="1200" spc="15" dirty="0">
                <a:latin typeface="Tahoma"/>
                <a:cs typeface="Tahoma"/>
              </a:rPr>
              <a:t>li</a:t>
            </a:r>
            <a:r>
              <a:rPr sz="1200" spc="40" dirty="0">
                <a:latin typeface="Tahoma"/>
                <a:cs typeface="Tahoma"/>
              </a:rPr>
              <a:t>n</a:t>
            </a:r>
            <a:r>
              <a:rPr sz="1200" spc="90" dirty="0">
                <a:latin typeface="Tahoma"/>
                <a:cs typeface="Tahoma"/>
              </a:rPr>
              <a:t>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B</a:t>
            </a:r>
            <a:r>
              <a:rPr sz="1200" spc="-5" dirty="0">
                <a:latin typeface="Tahoma"/>
                <a:cs typeface="Tahoma"/>
              </a:rPr>
              <a:t>u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25" dirty="0">
                <a:latin typeface="Tahoma"/>
                <a:cs typeface="Tahoma"/>
              </a:rPr>
              <a:t>er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14" dirty="0">
                <a:latin typeface="Tahoma"/>
                <a:cs typeface="Tahoma"/>
              </a:rPr>
              <a:t>C</a:t>
            </a:r>
            <a:r>
              <a:rPr sz="1200" spc="5" dirty="0">
                <a:latin typeface="Tahoma"/>
                <a:cs typeface="Tahoma"/>
              </a:rPr>
              <a:t>a</a:t>
            </a:r>
            <a:r>
              <a:rPr sz="1200" spc="30" dirty="0">
                <a:latin typeface="Tahoma"/>
                <a:cs typeface="Tahoma"/>
              </a:rPr>
              <a:t>c</a:t>
            </a:r>
            <a:r>
              <a:rPr sz="1200" spc="35" dirty="0">
                <a:latin typeface="Tahoma"/>
                <a:cs typeface="Tahoma"/>
              </a:rPr>
              <a:t>h</a:t>
            </a:r>
            <a:r>
              <a:rPr sz="1200" spc="50" dirty="0"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-30" dirty="0">
                <a:latin typeface="Tahoma"/>
                <a:cs typeface="Tahoma"/>
              </a:rPr>
              <a:t>Pr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60" dirty="0">
                <a:latin typeface="Tahoma"/>
                <a:cs typeface="Tahoma"/>
              </a:rPr>
              <a:t>-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25" dirty="0">
                <a:latin typeface="Tahoma"/>
                <a:cs typeface="Tahoma"/>
              </a:rPr>
              <a:t>ill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60" dirty="0">
                <a:latin typeface="Tahoma"/>
                <a:cs typeface="Tahoma"/>
              </a:rPr>
              <a:t>n</a:t>
            </a:r>
            <a:r>
              <a:rPr sz="1200" spc="65" dirty="0">
                <a:latin typeface="Tahoma"/>
                <a:cs typeface="Tahoma"/>
              </a:rPr>
              <a:t>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c</a:t>
            </a:r>
            <a:r>
              <a:rPr sz="1200" spc="30" dirty="0">
                <a:latin typeface="Tahoma"/>
                <a:cs typeface="Tahoma"/>
              </a:rPr>
              <a:t>h</a:t>
            </a:r>
            <a:r>
              <a:rPr sz="1200" spc="20" dirty="0">
                <a:latin typeface="Tahoma"/>
                <a:cs typeface="Tahoma"/>
              </a:rPr>
              <a:t>unki</a:t>
            </a:r>
            <a:r>
              <a:rPr sz="1200" spc="25" dirty="0">
                <a:latin typeface="Tahoma"/>
                <a:cs typeface="Tahoma"/>
              </a:rPr>
              <a:t>n</a:t>
            </a:r>
            <a:r>
              <a:rPr sz="1200" spc="95" dirty="0">
                <a:latin typeface="Tahoma"/>
                <a:cs typeface="Tahoma"/>
              </a:rPr>
              <a:t>g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30" dirty="0">
                <a:latin typeface="Tahoma"/>
                <a:cs typeface="Tahoma"/>
              </a:rPr>
              <a:t>Sparse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Mixture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Experts</a:t>
            </a:r>
            <a:endParaRPr sz="16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114" dirty="0">
                <a:latin typeface="Tahoma"/>
                <a:cs typeface="Tahoma"/>
              </a:rPr>
              <a:t>Mode</a:t>
            </a:r>
            <a:r>
              <a:rPr sz="1600" spc="45" dirty="0">
                <a:latin typeface="Tahoma"/>
                <a:cs typeface="Tahoma"/>
              </a:rPr>
              <a:t>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Sha</a:t>
            </a:r>
            <a:r>
              <a:rPr sz="1600" spc="-15" dirty="0">
                <a:latin typeface="Tahoma"/>
                <a:cs typeface="Tahoma"/>
              </a:rPr>
              <a:t>r</a:t>
            </a:r>
            <a:r>
              <a:rPr sz="1600" spc="75" dirty="0">
                <a:latin typeface="Tahoma"/>
                <a:cs typeface="Tahoma"/>
              </a:rPr>
              <a:t>ding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35" dirty="0">
                <a:latin typeface="Tahoma"/>
                <a:cs typeface="Tahoma"/>
              </a:rPr>
              <a:t>Pipeline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Parallelism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5" dirty="0">
                <a:latin typeface="Tahoma"/>
                <a:cs typeface="Tahoma"/>
              </a:rPr>
              <a:t>Understanding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the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Mistral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model’s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90" dirty="0">
                <a:latin typeface="Tahoma"/>
                <a:cs typeface="Tahoma"/>
              </a:rPr>
              <a:t>code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40" dirty="0">
                <a:latin typeface="Tahoma"/>
                <a:cs typeface="Tahoma"/>
              </a:rPr>
              <a:t>Bloc</a:t>
            </a:r>
            <a:r>
              <a:rPr sz="1200" spc="45" dirty="0">
                <a:latin typeface="Tahoma"/>
                <a:cs typeface="Tahoma"/>
              </a:rPr>
              <a:t>k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t</a:t>
            </a:r>
            <a:r>
              <a:rPr sz="1200" spc="20" dirty="0">
                <a:latin typeface="Tahoma"/>
                <a:cs typeface="Tahoma"/>
              </a:rPr>
              <a:t>tenti</a:t>
            </a:r>
            <a:r>
              <a:rPr sz="1200" spc="25" dirty="0">
                <a:latin typeface="Tahoma"/>
                <a:cs typeface="Tahoma"/>
              </a:rPr>
              <a:t>on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x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35" dirty="0">
                <a:latin typeface="Tahoma"/>
                <a:cs typeface="Tahoma"/>
              </a:rPr>
              <a:t>or</a:t>
            </a:r>
            <a:r>
              <a:rPr sz="1200" spc="55" dirty="0">
                <a:latin typeface="Tahoma"/>
                <a:cs typeface="Tahoma"/>
              </a:rPr>
              <a:t>m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00"/>
              </a:spcBef>
            </a:pPr>
            <a:r>
              <a:rPr spc="-890" dirty="0"/>
              <a:t>T</a:t>
            </a:r>
            <a:r>
              <a:rPr spc="-405" dirty="0"/>
              <a:t>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8273" y="1511554"/>
            <a:ext cx="3956050" cy="40481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241300" indent="-228600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25" dirty="0">
                <a:latin typeface="Tahoma"/>
                <a:cs typeface="Tahoma"/>
              </a:rPr>
              <a:t>Architectural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differences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between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van</a:t>
            </a:r>
            <a:r>
              <a:rPr sz="1600" dirty="0">
                <a:latin typeface="Tahoma"/>
                <a:cs typeface="Tahoma"/>
              </a:rPr>
              <a:t>i</a:t>
            </a:r>
            <a:r>
              <a:rPr sz="1600" spc="35" dirty="0">
                <a:latin typeface="Tahoma"/>
                <a:cs typeface="Tahoma"/>
              </a:rPr>
              <a:t>ll</a:t>
            </a:r>
            <a:r>
              <a:rPr sz="1600" spc="10" dirty="0">
                <a:latin typeface="Tahoma"/>
                <a:cs typeface="Tahoma"/>
              </a:rPr>
              <a:t>a</a:t>
            </a:r>
            <a:r>
              <a:rPr sz="1600" spc="-170" dirty="0">
                <a:latin typeface="Tahoma"/>
                <a:cs typeface="Tahoma"/>
              </a:rPr>
              <a:t> T</a:t>
            </a:r>
            <a:r>
              <a:rPr sz="1600" spc="-3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ans</a:t>
            </a:r>
            <a:r>
              <a:rPr sz="1600" spc="-10" dirty="0">
                <a:latin typeface="Tahoma"/>
                <a:cs typeface="Tahoma"/>
              </a:rPr>
              <a:t>f</a:t>
            </a:r>
            <a:r>
              <a:rPr sz="1600" spc="40" dirty="0">
                <a:latin typeface="Tahoma"/>
                <a:cs typeface="Tahoma"/>
              </a:rPr>
              <a:t>or</a:t>
            </a:r>
            <a:r>
              <a:rPr sz="1600" spc="70" dirty="0">
                <a:latin typeface="Tahoma"/>
                <a:cs typeface="Tahoma"/>
              </a:rPr>
              <a:t>m</a:t>
            </a:r>
            <a:r>
              <a:rPr sz="1600" spc="30" dirty="0">
                <a:latin typeface="Tahoma"/>
                <a:cs typeface="Tahoma"/>
              </a:rPr>
              <a:t>er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an</a:t>
            </a:r>
            <a:r>
              <a:rPr sz="1600" spc="60" dirty="0">
                <a:latin typeface="Tahoma"/>
                <a:cs typeface="Tahoma"/>
              </a:rPr>
              <a:t>d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Mist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15" dirty="0">
                <a:latin typeface="Tahoma"/>
                <a:cs typeface="Tahoma"/>
              </a:rPr>
              <a:t>al</a:t>
            </a:r>
            <a:endParaRPr sz="16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0" dirty="0">
                <a:latin typeface="Tahoma"/>
                <a:cs typeface="Tahoma"/>
              </a:rPr>
              <a:t>Slidi</a:t>
            </a:r>
            <a:r>
              <a:rPr sz="1600" spc="55" dirty="0">
                <a:latin typeface="Tahoma"/>
                <a:cs typeface="Tahoma"/>
              </a:rPr>
              <a:t>n</a:t>
            </a:r>
            <a:r>
              <a:rPr sz="1600" spc="125" dirty="0">
                <a:latin typeface="Tahoma"/>
                <a:cs typeface="Tahoma"/>
              </a:rPr>
              <a:t>g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00" dirty="0">
                <a:latin typeface="Tahoma"/>
                <a:cs typeface="Tahoma"/>
              </a:rPr>
              <a:t>W</a:t>
            </a:r>
            <a:r>
              <a:rPr sz="1600" spc="20" dirty="0">
                <a:latin typeface="Tahoma"/>
                <a:cs typeface="Tahoma"/>
              </a:rPr>
              <a:t>i</a:t>
            </a:r>
            <a:r>
              <a:rPr sz="1600" spc="40" dirty="0">
                <a:latin typeface="Tahoma"/>
                <a:cs typeface="Tahoma"/>
              </a:rPr>
              <a:t>n</a:t>
            </a:r>
            <a:r>
              <a:rPr sz="1600" spc="65" dirty="0">
                <a:latin typeface="Tahoma"/>
                <a:cs typeface="Tahoma"/>
              </a:rPr>
              <a:t>do</a:t>
            </a:r>
            <a:r>
              <a:rPr sz="1600" spc="95" dirty="0">
                <a:latin typeface="Tahoma"/>
                <a:cs typeface="Tahoma"/>
              </a:rPr>
              <a:t>w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45" dirty="0">
                <a:latin typeface="Tahoma"/>
                <a:cs typeface="Tahoma"/>
              </a:rPr>
              <a:t>A</a:t>
            </a:r>
            <a:r>
              <a:rPr sz="1600" spc="-60" dirty="0">
                <a:latin typeface="Tahoma"/>
                <a:cs typeface="Tahoma"/>
              </a:rPr>
              <a:t>t</a:t>
            </a:r>
            <a:r>
              <a:rPr sz="1600" spc="15" dirty="0">
                <a:latin typeface="Tahoma"/>
                <a:cs typeface="Tahoma"/>
              </a:rPr>
              <a:t>t</a:t>
            </a:r>
            <a:r>
              <a:rPr sz="1600" spc="20" dirty="0">
                <a:latin typeface="Tahoma"/>
                <a:cs typeface="Tahoma"/>
              </a:rPr>
              <a:t>e</a:t>
            </a:r>
            <a:r>
              <a:rPr sz="1600" dirty="0">
                <a:latin typeface="Tahoma"/>
                <a:cs typeface="Tahoma"/>
              </a:rPr>
              <a:t>n</a:t>
            </a:r>
            <a:r>
              <a:rPr sz="1600" spc="-10" dirty="0">
                <a:latin typeface="Tahoma"/>
                <a:cs typeface="Tahoma"/>
              </a:rPr>
              <a:t>t</a:t>
            </a:r>
            <a:r>
              <a:rPr sz="1600" spc="40" dirty="0">
                <a:latin typeface="Tahoma"/>
                <a:cs typeface="Tahoma"/>
              </a:rPr>
              <a:t>i</a:t>
            </a:r>
            <a:r>
              <a:rPr sz="1600" spc="85" dirty="0">
                <a:latin typeface="Tahoma"/>
                <a:cs typeface="Tahoma"/>
              </a:rPr>
              <a:t>o</a:t>
            </a:r>
            <a:r>
              <a:rPr sz="1600" spc="35" dirty="0">
                <a:latin typeface="Tahoma"/>
                <a:cs typeface="Tahoma"/>
              </a:rPr>
              <a:t>n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10" dirty="0">
                <a:latin typeface="Tahoma"/>
                <a:cs typeface="Tahoma"/>
              </a:rPr>
              <a:t>Review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self-attention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25" dirty="0">
                <a:latin typeface="Tahoma"/>
                <a:cs typeface="Tahoma"/>
              </a:rPr>
              <a:t>Receptive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field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0" dirty="0">
                <a:latin typeface="Tahoma"/>
                <a:cs typeface="Tahoma"/>
              </a:rPr>
              <a:t>KV-Cache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30" dirty="0">
                <a:latin typeface="Tahoma"/>
                <a:cs typeface="Tahoma"/>
              </a:rPr>
              <a:t>Motivation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45" dirty="0">
                <a:latin typeface="Tahoma"/>
                <a:cs typeface="Tahoma"/>
              </a:rPr>
              <a:t>How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</a:t>
            </a:r>
            <a:r>
              <a:rPr sz="1200" spc="30" dirty="0">
                <a:latin typeface="Tahoma"/>
                <a:cs typeface="Tahoma"/>
              </a:rPr>
              <a:t>or</a:t>
            </a:r>
            <a:r>
              <a:rPr sz="1200" spc="15" dirty="0">
                <a:latin typeface="Tahoma"/>
                <a:cs typeface="Tahoma"/>
              </a:rPr>
              <a:t>k</a:t>
            </a:r>
            <a:r>
              <a:rPr sz="1200" spc="-5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-45" dirty="0">
                <a:latin typeface="Tahoma"/>
                <a:cs typeface="Tahoma"/>
              </a:rPr>
              <a:t>R</a:t>
            </a:r>
            <a:r>
              <a:rPr sz="1200" spc="75" dirty="0">
                <a:latin typeface="Tahoma"/>
                <a:cs typeface="Tahoma"/>
              </a:rPr>
              <a:t>o</a:t>
            </a:r>
            <a:r>
              <a:rPr sz="1200" spc="25" dirty="0">
                <a:latin typeface="Tahoma"/>
                <a:cs typeface="Tahoma"/>
              </a:rPr>
              <a:t>l</a:t>
            </a:r>
            <a:r>
              <a:rPr sz="1200" spc="15" dirty="0">
                <a:latin typeface="Tahoma"/>
                <a:cs typeface="Tahoma"/>
              </a:rPr>
              <a:t>li</a:t>
            </a:r>
            <a:r>
              <a:rPr sz="1200" spc="40" dirty="0">
                <a:latin typeface="Tahoma"/>
                <a:cs typeface="Tahoma"/>
              </a:rPr>
              <a:t>n</a:t>
            </a:r>
            <a:r>
              <a:rPr sz="1200" spc="90" dirty="0">
                <a:latin typeface="Tahoma"/>
                <a:cs typeface="Tahoma"/>
              </a:rPr>
              <a:t>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B</a:t>
            </a:r>
            <a:r>
              <a:rPr sz="1200" spc="-5" dirty="0">
                <a:latin typeface="Tahoma"/>
                <a:cs typeface="Tahoma"/>
              </a:rPr>
              <a:t>u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25" dirty="0">
                <a:latin typeface="Tahoma"/>
                <a:cs typeface="Tahoma"/>
              </a:rPr>
              <a:t>er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14" dirty="0">
                <a:latin typeface="Tahoma"/>
                <a:cs typeface="Tahoma"/>
              </a:rPr>
              <a:t>C</a:t>
            </a:r>
            <a:r>
              <a:rPr sz="1200" spc="5" dirty="0">
                <a:latin typeface="Tahoma"/>
                <a:cs typeface="Tahoma"/>
              </a:rPr>
              <a:t>a</a:t>
            </a:r>
            <a:r>
              <a:rPr sz="1200" spc="30" dirty="0">
                <a:latin typeface="Tahoma"/>
                <a:cs typeface="Tahoma"/>
              </a:rPr>
              <a:t>c</a:t>
            </a:r>
            <a:r>
              <a:rPr sz="1200" spc="35" dirty="0">
                <a:latin typeface="Tahoma"/>
                <a:cs typeface="Tahoma"/>
              </a:rPr>
              <a:t>h</a:t>
            </a:r>
            <a:r>
              <a:rPr sz="1200" spc="50" dirty="0"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-30" dirty="0">
                <a:latin typeface="Tahoma"/>
                <a:cs typeface="Tahoma"/>
              </a:rPr>
              <a:t>Pr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60" dirty="0">
                <a:latin typeface="Tahoma"/>
                <a:cs typeface="Tahoma"/>
              </a:rPr>
              <a:t>-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25" dirty="0">
                <a:latin typeface="Tahoma"/>
                <a:cs typeface="Tahoma"/>
              </a:rPr>
              <a:t>ill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60" dirty="0">
                <a:latin typeface="Tahoma"/>
                <a:cs typeface="Tahoma"/>
              </a:rPr>
              <a:t>n</a:t>
            </a:r>
            <a:r>
              <a:rPr sz="1200" spc="65" dirty="0">
                <a:latin typeface="Tahoma"/>
                <a:cs typeface="Tahoma"/>
              </a:rPr>
              <a:t>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c</a:t>
            </a:r>
            <a:r>
              <a:rPr sz="1200" spc="30" dirty="0">
                <a:latin typeface="Tahoma"/>
                <a:cs typeface="Tahoma"/>
              </a:rPr>
              <a:t>h</a:t>
            </a:r>
            <a:r>
              <a:rPr sz="1200" spc="20" dirty="0">
                <a:latin typeface="Tahoma"/>
                <a:cs typeface="Tahoma"/>
              </a:rPr>
              <a:t>unki</a:t>
            </a:r>
            <a:r>
              <a:rPr sz="1200" spc="25" dirty="0">
                <a:latin typeface="Tahoma"/>
                <a:cs typeface="Tahoma"/>
              </a:rPr>
              <a:t>n</a:t>
            </a:r>
            <a:r>
              <a:rPr sz="1200" spc="95" dirty="0">
                <a:latin typeface="Tahoma"/>
                <a:cs typeface="Tahoma"/>
              </a:rPr>
              <a:t>g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30" dirty="0">
                <a:latin typeface="Tahoma"/>
                <a:cs typeface="Tahoma"/>
              </a:rPr>
              <a:t>Sparse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Mixture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Experts</a:t>
            </a:r>
            <a:endParaRPr sz="16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114" dirty="0">
                <a:solidFill>
                  <a:srgbClr val="FF0000"/>
                </a:solidFill>
                <a:latin typeface="Tahoma"/>
                <a:cs typeface="Tahoma"/>
              </a:rPr>
              <a:t>Mode</a:t>
            </a:r>
            <a:r>
              <a:rPr sz="1600" spc="4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6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0000"/>
                </a:solidFill>
                <a:latin typeface="Tahoma"/>
                <a:cs typeface="Tahoma"/>
              </a:rPr>
              <a:t>Sha</a:t>
            </a:r>
            <a:r>
              <a:rPr sz="1600" spc="-1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600" spc="75" dirty="0">
                <a:solidFill>
                  <a:srgbClr val="FF0000"/>
                </a:solidFill>
                <a:latin typeface="Tahoma"/>
                <a:cs typeface="Tahoma"/>
              </a:rPr>
              <a:t>ding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35" dirty="0">
                <a:solidFill>
                  <a:srgbClr val="FF0000"/>
                </a:solidFill>
                <a:latin typeface="Tahoma"/>
                <a:cs typeface="Tahoma"/>
              </a:rPr>
              <a:t>Pipeline</a:t>
            </a:r>
            <a:r>
              <a:rPr sz="12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Tahoma"/>
                <a:cs typeface="Tahoma"/>
              </a:rPr>
              <a:t>Parallelism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5" dirty="0">
                <a:latin typeface="Tahoma"/>
                <a:cs typeface="Tahoma"/>
              </a:rPr>
              <a:t>Understanding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the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Mistral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model’s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90" dirty="0">
                <a:latin typeface="Tahoma"/>
                <a:cs typeface="Tahoma"/>
              </a:rPr>
              <a:t>code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40" dirty="0">
                <a:latin typeface="Tahoma"/>
                <a:cs typeface="Tahoma"/>
              </a:rPr>
              <a:t>Bloc</a:t>
            </a:r>
            <a:r>
              <a:rPr sz="1200" spc="45" dirty="0">
                <a:latin typeface="Tahoma"/>
                <a:cs typeface="Tahoma"/>
              </a:rPr>
              <a:t>k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t</a:t>
            </a:r>
            <a:r>
              <a:rPr sz="1200" spc="20" dirty="0">
                <a:latin typeface="Tahoma"/>
                <a:cs typeface="Tahoma"/>
              </a:rPr>
              <a:t>tenti</a:t>
            </a:r>
            <a:r>
              <a:rPr sz="1200" spc="25" dirty="0">
                <a:latin typeface="Tahoma"/>
                <a:cs typeface="Tahoma"/>
              </a:rPr>
              <a:t>on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x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35" dirty="0">
                <a:latin typeface="Tahoma"/>
                <a:cs typeface="Tahoma"/>
              </a:rPr>
              <a:t>or</a:t>
            </a:r>
            <a:r>
              <a:rPr sz="1200" spc="55" dirty="0">
                <a:latin typeface="Tahoma"/>
                <a:cs typeface="Tahoma"/>
              </a:rPr>
              <a:t>m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3192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0" dirty="0">
                <a:latin typeface="Microsoft Sans Serif"/>
                <a:cs typeface="Microsoft Sans Serif"/>
              </a:rPr>
              <a:t>Model</a:t>
            </a:r>
            <a:r>
              <a:rPr sz="4000" b="0" spc="-50" dirty="0">
                <a:latin typeface="Microsoft Sans Serif"/>
                <a:cs typeface="Microsoft Sans Serif"/>
              </a:rPr>
              <a:t> </a:t>
            </a:r>
            <a:r>
              <a:rPr sz="4000" b="0" spc="-215" dirty="0">
                <a:latin typeface="Microsoft Sans Serif"/>
                <a:cs typeface="Microsoft Sans Serif"/>
              </a:rPr>
              <a:t>sharding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636" y="1899031"/>
            <a:ext cx="9450705" cy="850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90"/>
              </a:lnSpc>
              <a:spcBef>
                <a:spcPts val="105"/>
              </a:spcBef>
            </a:pPr>
            <a:r>
              <a:rPr sz="1100" spc="45" dirty="0">
                <a:latin typeface="Tahoma"/>
                <a:cs typeface="Tahoma"/>
              </a:rPr>
              <a:t>When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we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have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model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too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big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to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in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single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GPU,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we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can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divide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the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model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into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“groups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of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layers”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and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place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each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group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of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layers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in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GPU.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190"/>
              </a:lnSpc>
            </a:pPr>
            <a:r>
              <a:rPr sz="1100" spc="45" dirty="0">
                <a:latin typeface="Tahoma"/>
                <a:cs typeface="Tahoma"/>
              </a:rPr>
              <a:t>When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we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inference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iteratively: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the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output </a:t>
            </a:r>
            <a:r>
              <a:rPr sz="1100" b="1" dirty="0">
                <a:latin typeface="Tahoma"/>
                <a:cs typeface="Tahoma"/>
              </a:rPr>
              <a:t>of</a:t>
            </a:r>
            <a:r>
              <a:rPr sz="1100" b="1" spc="-4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each</a:t>
            </a:r>
            <a:r>
              <a:rPr sz="1100" b="1" spc="-6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GPU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is</a:t>
            </a:r>
            <a:r>
              <a:rPr sz="1100" b="1" spc="-50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fed</a:t>
            </a:r>
            <a:r>
              <a:rPr sz="1100" b="1" spc="-50" dirty="0">
                <a:latin typeface="Tahoma"/>
                <a:cs typeface="Tahoma"/>
              </a:rPr>
              <a:t> </a:t>
            </a:r>
            <a:r>
              <a:rPr sz="1100" b="1" spc="-40" dirty="0">
                <a:latin typeface="Tahoma"/>
                <a:cs typeface="Tahoma"/>
              </a:rPr>
              <a:t>as </a:t>
            </a:r>
            <a:r>
              <a:rPr sz="1100" b="1" spc="-20" dirty="0">
                <a:latin typeface="Tahoma"/>
                <a:cs typeface="Tahoma"/>
              </a:rPr>
              <a:t>input</a:t>
            </a:r>
            <a:r>
              <a:rPr sz="1100" b="1" spc="-45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Tahoma"/>
                <a:cs typeface="Tahoma"/>
              </a:rPr>
              <a:t>to</a:t>
            </a:r>
            <a:r>
              <a:rPr sz="1100" b="1" spc="-3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the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Tahoma"/>
                <a:cs typeface="Tahoma"/>
              </a:rPr>
              <a:t>next</a:t>
            </a:r>
            <a:r>
              <a:rPr sz="1100" b="1" spc="-90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GPU,</a:t>
            </a:r>
            <a:r>
              <a:rPr sz="1100" b="1" spc="-65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and</a:t>
            </a:r>
            <a:r>
              <a:rPr sz="1100" b="1" spc="-50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Tahoma"/>
                <a:cs typeface="Tahoma"/>
              </a:rPr>
              <a:t>so</a:t>
            </a:r>
            <a:r>
              <a:rPr sz="1100" b="1" spc="-3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on…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100" b="1" spc="-35" dirty="0">
                <a:latin typeface="Tahoma"/>
                <a:cs typeface="Tahoma"/>
              </a:rPr>
              <a:t>This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Tahoma"/>
                <a:cs typeface="Tahoma"/>
              </a:rPr>
              <a:t>technique</a:t>
            </a:r>
            <a:r>
              <a:rPr sz="1100" b="1" spc="-6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is</a:t>
            </a:r>
            <a:r>
              <a:rPr sz="1100" b="1" spc="-40" dirty="0">
                <a:latin typeface="Tahoma"/>
                <a:cs typeface="Tahoma"/>
              </a:rPr>
              <a:t> </a:t>
            </a:r>
            <a:r>
              <a:rPr sz="1100" b="1" spc="-15" dirty="0">
                <a:latin typeface="Tahoma"/>
                <a:cs typeface="Tahoma"/>
              </a:rPr>
              <a:t>known</a:t>
            </a:r>
            <a:r>
              <a:rPr sz="1100" b="1" spc="-65" dirty="0">
                <a:latin typeface="Tahoma"/>
                <a:cs typeface="Tahoma"/>
              </a:rPr>
              <a:t> </a:t>
            </a:r>
            <a:r>
              <a:rPr sz="1100" b="1" spc="-40" dirty="0">
                <a:latin typeface="Tahoma"/>
                <a:cs typeface="Tahoma"/>
              </a:rPr>
              <a:t>as</a:t>
            </a:r>
            <a:r>
              <a:rPr sz="1100" b="1" spc="-50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model</a:t>
            </a:r>
            <a:r>
              <a:rPr sz="1100" b="1" spc="-60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Tahoma"/>
                <a:cs typeface="Tahoma"/>
              </a:rPr>
              <a:t>sharding.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100" spc="-50" dirty="0">
                <a:latin typeface="Tahoma"/>
                <a:cs typeface="Tahoma"/>
              </a:rPr>
              <a:t>In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the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case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of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Mistral,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since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we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have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32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Encoder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layers,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we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have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4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GPUs,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we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can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store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of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them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in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each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GPU.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303" y="3191255"/>
            <a:ext cx="984885" cy="215265"/>
          </a:xfrm>
          <a:prstGeom prst="rect">
            <a:avLst/>
          </a:prstGeom>
          <a:solidFill>
            <a:srgbClr val="ED7660"/>
          </a:solidFill>
          <a:ln w="12700">
            <a:solidFill>
              <a:srgbClr val="632D23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200"/>
              </a:spcBef>
            </a:pPr>
            <a:r>
              <a:rPr sz="1000" spc="40" dirty="0">
                <a:solidFill>
                  <a:srgbClr val="FFFFFF"/>
                </a:solidFill>
                <a:latin typeface="Tahoma"/>
                <a:cs typeface="Tahoma"/>
              </a:rPr>
              <a:t>Embeddings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66873" y="3107182"/>
            <a:ext cx="624205" cy="383540"/>
            <a:chOff x="2166873" y="3107182"/>
            <a:chExt cx="624205" cy="383540"/>
          </a:xfrm>
        </p:grpSpPr>
        <p:sp>
          <p:nvSpPr>
            <p:cNvPr id="6" name="object 6"/>
            <p:cNvSpPr/>
            <p:nvPr/>
          </p:nvSpPr>
          <p:spPr>
            <a:xfrm>
              <a:off x="2173223" y="3113532"/>
              <a:ext cx="611505" cy="370840"/>
            </a:xfrm>
            <a:custGeom>
              <a:avLst/>
              <a:gdLst/>
              <a:ahLst/>
              <a:cxnLst/>
              <a:rect l="l" t="t" r="r" b="b"/>
              <a:pathLst>
                <a:path w="611505" h="370839">
                  <a:moveTo>
                    <a:pt x="611124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611124" y="370332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ED7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3223" y="3113532"/>
              <a:ext cx="611505" cy="370840"/>
            </a:xfrm>
            <a:custGeom>
              <a:avLst/>
              <a:gdLst/>
              <a:ahLst/>
              <a:cxnLst/>
              <a:rect l="l" t="t" r="r" b="b"/>
              <a:pathLst>
                <a:path w="611505" h="370839">
                  <a:moveTo>
                    <a:pt x="0" y="370332"/>
                  </a:moveTo>
                  <a:lnTo>
                    <a:pt x="611124" y="370332"/>
                  </a:lnTo>
                  <a:lnTo>
                    <a:pt x="611124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76348" y="3128263"/>
            <a:ext cx="405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AYER  </a:t>
            </a:r>
            <a:r>
              <a:rPr sz="1000" spc="3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58414" y="3107182"/>
            <a:ext cx="625475" cy="383540"/>
            <a:chOff x="3058414" y="3107182"/>
            <a:chExt cx="625475" cy="383540"/>
          </a:xfrm>
        </p:grpSpPr>
        <p:sp>
          <p:nvSpPr>
            <p:cNvPr id="10" name="object 10"/>
            <p:cNvSpPr/>
            <p:nvPr/>
          </p:nvSpPr>
          <p:spPr>
            <a:xfrm>
              <a:off x="3064764" y="3113532"/>
              <a:ext cx="612775" cy="370840"/>
            </a:xfrm>
            <a:custGeom>
              <a:avLst/>
              <a:gdLst/>
              <a:ahLst/>
              <a:cxnLst/>
              <a:rect l="l" t="t" r="r" b="b"/>
              <a:pathLst>
                <a:path w="612775" h="370839">
                  <a:moveTo>
                    <a:pt x="612648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612648" y="370332"/>
                  </a:lnTo>
                  <a:lnTo>
                    <a:pt x="612648" y="0"/>
                  </a:lnTo>
                  <a:close/>
                </a:path>
              </a:pathLst>
            </a:custGeom>
            <a:solidFill>
              <a:srgbClr val="ED7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64764" y="3113532"/>
              <a:ext cx="612775" cy="370840"/>
            </a:xfrm>
            <a:custGeom>
              <a:avLst/>
              <a:gdLst/>
              <a:ahLst/>
              <a:cxnLst/>
              <a:rect l="l" t="t" r="r" b="b"/>
              <a:pathLst>
                <a:path w="612775" h="370839">
                  <a:moveTo>
                    <a:pt x="0" y="370332"/>
                  </a:moveTo>
                  <a:lnTo>
                    <a:pt x="612648" y="370332"/>
                  </a:lnTo>
                  <a:lnTo>
                    <a:pt x="612648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68776" y="3128263"/>
            <a:ext cx="405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AYER  </a:t>
            </a:r>
            <a:r>
              <a:rPr sz="1000" spc="3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51478" y="3107182"/>
            <a:ext cx="624205" cy="383540"/>
            <a:chOff x="3951478" y="3107182"/>
            <a:chExt cx="624205" cy="383540"/>
          </a:xfrm>
        </p:grpSpPr>
        <p:sp>
          <p:nvSpPr>
            <p:cNvPr id="14" name="object 14"/>
            <p:cNvSpPr/>
            <p:nvPr/>
          </p:nvSpPr>
          <p:spPr>
            <a:xfrm>
              <a:off x="3957828" y="3113532"/>
              <a:ext cx="611505" cy="370840"/>
            </a:xfrm>
            <a:custGeom>
              <a:avLst/>
              <a:gdLst/>
              <a:ahLst/>
              <a:cxnLst/>
              <a:rect l="l" t="t" r="r" b="b"/>
              <a:pathLst>
                <a:path w="611504" h="370839">
                  <a:moveTo>
                    <a:pt x="611124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611124" y="370332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ED7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57828" y="3113532"/>
              <a:ext cx="611505" cy="370840"/>
            </a:xfrm>
            <a:custGeom>
              <a:avLst/>
              <a:gdLst/>
              <a:ahLst/>
              <a:cxnLst/>
              <a:rect l="l" t="t" r="r" b="b"/>
              <a:pathLst>
                <a:path w="611504" h="370839">
                  <a:moveTo>
                    <a:pt x="0" y="370332"/>
                  </a:moveTo>
                  <a:lnTo>
                    <a:pt x="611124" y="370332"/>
                  </a:lnTo>
                  <a:lnTo>
                    <a:pt x="611124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60952" y="3128263"/>
            <a:ext cx="405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AYER  </a:t>
            </a:r>
            <a:r>
              <a:rPr sz="1000" spc="3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43017" y="3107182"/>
            <a:ext cx="624205" cy="383540"/>
            <a:chOff x="4843017" y="3107182"/>
            <a:chExt cx="624205" cy="383540"/>
          </a:xfrm>
        </p:grpSpPr>
        <p:sp>
          <p:nvSpPr>
            <p:cNvPr id="18" name="object 18"/>
            <p:cNvSpPr/>
            <p:nvPr/>
          </p:nvSpPr>
          <p:spPr>
            <a:xfrm>
              <a:off x="4849367" y="3113532"/>
              <a:ext cx="611505" cy="370840"/>
            </a:xfrm>
            <a:custGeom>
              <a:avLst/>
              <a:gdLst/>
              <a:ahLst/>
              <a:cxnLst/>
              <a:rect l="l" t="t" r="r" b="b"/>
              <a:pathLst>
                <a:path w="611504" h="370839">
                  <a:moveTo>
                    <a:pt x="611124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611124" y="370332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ED7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49367" y="3113532"/>
              <a:ext cx="611505" cy="370840"/>
            </a:xfrm>
            <a:custGeom>
              <a:avLst/>
              <a:gdLst/>
              <a:ahLst/>
              <a:cxnLst/>
              <a:rect l="l" t="t" r="r" b="b"/>
              <a:pathLst>
                <a:path w="611504" h="370839">
                  <a:moveTo>
                    <a:pt x="0" y="370332"/>
                  </a:moveTo>
                  <a:lnTo>
                    <a:pt x="611124" y="370332"/>
                  </a:lnTo>
                  <a:lnTo>
                    <a:pt x="611124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953127" y="3128263"/>
            <a:ext cx="405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AYER  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16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34558" y="3107182"/>
            <a:ext cx="625475" cy="383540"/>
            <a:chOff x="5734558" y="3107182"/>
            <a:chExt cx="625475" cy="383540"/>
          </a:xfrm>
        </p:grpSpPr>
        <p:sp>
          <p:nvSpPr>
            <p:cNvPr id="22" name="object 22"/>
            <p:cNvSpPr/>
            <p:nvPr/>
          </p:nvSpPr>
          <p:spPr>
            <a:xfrm>
              <a:off x="5740908" y="3113532"/>
              <a:ext cx="612775" cy="370840"/>
            </a:xfrm>
            <a:custGeom>
              <a:avLst/>
              <a:gdLst/>
              <a:ahLst/>
              <a:cxnLst/>
              <a:rect l="l" t="t" r="r" b="b"/>
              <a:pathLst>
                <a:path w="612775" h="370839">
                  <a:moveTo>
                    <a:pt x="612648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612648" y="370332"/>
                  </a:lnTo>
                  <a:lnTo>
                    <a:pt x="612648" y="0"/>
                  </a:lnTo>
                  <a:close/>
                </a:path>
              </a:pathLst>
            </a:custGeom>
            <a:solidFill>
              <a:srgbClr val="ED7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40908" y="3113532"/>
              <a:ext cx="612775" cy="370840"/>
            </a:xfrm>
            <a:custGeom>
              <a:avLst/>
              <a:gdLst/>
              <a:ahLst/>
              <a:cxnLst/>
              <a:rect l="l" t="t" r="r" b="b"/>
              <a:pathLst>
                <a:path w="612775" h="370839">
                  <a:moveTo>
                    <a:pt x="0" y="370332"/>
                  </a:moveTo>
                  <a:lnTo>
                    <a:pt x="612648" y="370332"/>
                  </a:lnTo>
                  <a:lnTo>
                    <a:pt x="612648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45302" y="3128263"/>
            <a:ext cx="405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AYER  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17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27621" y="3107182"/>
            <a:ext cx="624205" cy="383540"/>
            <a:chOff x="6627621" y="3107182"/>
            <a:chExt cx="624205" cy="383540"/>
          </a:xfrm>
        </p:grpSpPr>
        <p:sp>
          <p:nvSpPr>
            <p:cNvPr id="26" name="object 26"/>
            <p:cNvSpPr/>
            <p:nvPr/>
          </p:nvSpPr>
          <p:spPr>
            <a:xfrm>
              <a:off x="6633971" y="3113532"/>
              <a:ext cx="611505" cy="370840"/>
            </a:xfrm>
            <a:custGeom>
              <a:avLst/>
              <a:gdLst/>
              <a:ahLst/>
              <a:cxnLst/>
              <a:rect l="l" t="t" r="r" b="b"/>
              <a:pathLst>
                <a:path w="611504" h="370839">
                  <a:moveTo>
                    <a:pt x="611124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611124" y="370332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ED7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33971" y="3113532"/>
              <a:ext cx="611505" cy="370840"/>
            </a:xfrm>
            <a:custGeom>
              <a:avLst/>
              <a:gdLst/>
              <a:ahLst/>
              <a:cxnLst/>
              <a:rect l="l" t="t" r="r" b="b"/>
              <a:pathLst>
                <a:path w="611504" h="370839">
                  <a:moveTo>
                    <a:pt x="0" y="370332"/>
                  </a:moveTo>
                  <a:lnTo>
                    <a:pt x="611124" y="370332"/>
                  </a:lnTo>
                  <a:lnTo>
                    <a:pt x="611124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7731" y="3128263"/>
            <a:ext cx="405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AYER  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24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19161" y="3107182"/>
            <a:ext cx="624205" cy="383540"/>
            <a:chOff x="7519161" y="3107182"/>
            <a:chExt cx="624205" cy="383540"/>
          </a:xfrm>
        </p:grpSpPr>
        <p:sp>
          <p:nvSpPr>
            <p:cNvPr id="30" name="object 30"/>
            <p:cNvSpPr/>
            <p:nvPr/>
          </p:nvSpPr>
          <p:spPr>
            <a:xfrm>
              <a:off x="7525511" y="3113532"/>
              <a:ext cx="611505" cy="370840"/>
            </a:xfrm>
            <a:custGeom>
              <a:avLst/>
              <a:gdLst/>
              <a:ahLst/>
              <a:cxnLst/>
              <a:rect l="l" t="t" r="r" b="b"/>
              <a:pathLst>
                <a:path w="611504" h="370839">
                  <a:moveTo>
                    <a:pt x="611124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611124" y="370332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ED7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25511" y="3113532"/>
              <a:ext cx="611505" cy="370840"/>
            </a:xfrm>
            <a:custGeom>
              <a:avLst/>
              <a:gdLst/>
              <a:ahLst/>
              <a:cxnLst/>
              <a:rect l="l" t="t" r="r" b="b"/>
              <a:pathLst>
                <a:path w="611504" h="370839">
                  <a:moveTo>
                    <a:pt x="0" y="370332"/>
                  </a:moveTo>
                  <a:lnTo>
                    <a:pt x="611124" y="370332"/>
                  </a:lnTo>
                  <a:lnTo>
                    <a:pt x="611124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29906" y="3128263"/>
            <a:ext cx="405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AYER  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25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410702" y="3107182"/>
            <a:ext cx="625475" cy="383540"/>
            <a:chOff x="8410702" y="3107182"/>
            <a:chExt cx="625475" cy="383540"/>
          </a:xfrm>
        </p:grpSpPr>
        <p:sp>
          <p:nvSpPr>
            <p:cNvPr id="34" name="object 34"/>
            <p:cNvSpPr/>
            <p:nvPr/>
          </p:nvSpPr>
          <p:spPr>
            <a:xfrm>
              <a:off x="8417052" y="3113532"/>
              <a:ext cx="612775" cy="370840"/>
            </a:xfrm>
            <a:custGeom>
              <a:avLst/>
              <a:gdLst/>
              <a:ahLst/>
              <a:cxnLst/>
              <a:rect l="l" t="t" r="r" b="b"/>
              <a:pathLst>
                <a:path w="612775" h="370839">
                  <a:moveTo>
                    <a:pt x="612648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612648" y="370332"/>
                  </a:lnTo>
                  <a:lnTo>
                    <a:pt x="612648" y="0"/>
                  </a:lnTo>
                  <a:close/>
                </a:path>
              </a:pathLst>
            </a:custGeom>
            <a:solidFill>
              <a:srgbClr val="ED7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17052" y="3113532"/>
              <a:ext cx="612775" cy="370840"/>
            </a:xfrm>
            <a:custGeom>
              <a:avLst/>
              <a:gdLst/>
              <a:ahLst/>
              <a:cxnLst/>
              <a:rect l="l" t="t" r="r" b="b"/>
              <a:pathLst>
                <a:path w="612775" h="370839">
                  <a:moveTo>
                    <a:pt x="0" y="370332"/>
                  </a:moveTo>
                  <a:lnTo>
                    <a:pt x="612648" y="370332"/>
                  </a:lnTo>
                  <a:lnTo>
                    <a:pt x="612648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521954" y="3128263"/>
            <a:ext cx="405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AYER  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32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893570" y="3107182"/>
            <a:ext cx="8715375" cy="383540"/>
            <a:chOff x="1893570" y="3107182"/>
            <a:chExt cx="8715375" cy="383540"/>
          </a:xfrm>
        </p:grpSpPr>
        <p:sp>
          <p:nvSpPr>
            <p:cNvPr id="38" name="object 38"/>
            <p:cNvSpPr/>
            <p:nvPr/>
          </p:nvSpPr>
          <p:spPr>
            <a:xfrm>
              <a:off x="1893570" y="3113531"/>
              <a:ext cx="8709025" cy="370840"/>
            </a:xfrm>
            <a:custGeom>
              <a:avLst/>
              <a:gdLst/>
              <a:ahLst/>
              <a:cxnLst/>
              <a:rect l="l" t="t" r="r" b="b"/>
              <a:pathLst>
                <a:path w="8709025" h="370839">
                  <a:moveTo>
                    <a:pt x="280543" y="186690"/>
                  </a:moveTo>
                  <a:lnTo>
                    <a:pt x="242443" y="167640"/>
                  </a:lnTo>
                  <a:lnTo>
                    <a:pt x="166243" y="129540"/>
                  </a:lnTo>
                  <a:lnTo>
                    <a:pt x="166243" y="167640"/>
                  </a:lnTo>
                  <a:lnTo>
                    <a:pt x="0" y="167640"/>
                  </a:lnTo>
                  <a:lnTo>
                    <a:pt x="0" y="205740"/>
                  </a:lnTo>
                  <a:lnTo>
                    <a:pt x="166243" y="205740"/>
                  </a:lnTo>
                  <a:lnTo>
                    <a:pt x="166243" y="243840"/>
                  </a:lnTo>
                  <a:lnTo>
                    <a:pt x="242443" y="205740"/>
                  </a:lnTo>
                  <a:lnTo>
                    <a:pt x="280543" y="186690"/>
                  </a:lnTo>
                  <a:close/>
                </a:path>
                <a:path w="8709025" h="370839">
                  <a:moveTo>
                    <a:pt x="1172083" y="186690"/>
                  </a:moveTo>
                  <a:lnTo>
                    <a:pt x="1133983" y="167640"/>
                  </a:lnTo>
                  <a:lnTo>
                    <a:pt x="1057783" y="129540"/>
                  </a:lnTo>
                  <a:lnTo>
                    <a:pt x="1057783" y="167640"/>
                  </a:lnTo>
                  <a:lnTo>
                    <a:pt x="891540" y="167640"/>
                  </a:lnTo>
                  <a:lnTo>
                    <a:pt x="891540" y="205740"/>
                  </a:lnTo>
                  <a:lnTo>
                    <a:pt x="1057783" y="205740"/>
                  </a:lnTo>
                  <a:lnTo>
                    <a:pt x="1057783" y="243840"/>
                  </a:lnTo>
                  <a:lnTo>
                    <a:pt x="1133983" y="205740"/>
                  </a:lnTo>
                  <a:lnTo>
                    <a:pt x="1172083" y="186690"/>
                  </a:lnTo>
                  <a:close/>
                </a:path>
                <a:path w="8709025" h="370839">
                  <a:moveTo>
                    <a:pt x="2065147" y="186690"/>
                  </a:moveTo>
                  <a:lnTo>
                    <a:pt x="2027047" y="167640"/>
                  </a:lnTo>
                  <a:lnTo>
                    <a:pt x="1950847" y="129540"/>
                  </a:lnTo>
                  <a:lnTo>
                    <a:pt x="1950847" y="167640"/>
                  </a:lnTo>
                  <a:lnTo>
                    <a:pt x="1784604" y="167640"/>
                  </a:lnTo>
                  <a:lnTo>
                    <a:pt x="1784604" y="205740"/>
                  </a:lnTo>
                  <a:lnTo>
                    <a:pt x="1950847" y="205740"/>
                  </a:lnTo>
                  <a:lnTo>
                    <a:pt x="1950847" y="243840"/>
                  </a:lnTo>
                  <a:lnTo>
                    <a:pt x="2027047" y="205740"/>
                  </a:lnTo>
                  <a:lnTo>
                    <a:pt x="2065147" y="186690"/>
                  </a:lnTo>
                  <a:close/>
                </a:path>
                <a:path w="8709025" h="370839">
                  <a:moveTo>
                    <a:pt x="2956687" y="186690"/>
                  </a:moveTo>
                  <a:lnTo>
                    <a:pt x="2918587" y="167640"/>
                  </a:lnTo>
                  <a:lnTo>
                    <a:pt x="2842387" y="129540"/>
                  </a:lnTo>
                  <a:lnTo>
                    <a:pt x="2842387" y="167640"/>
                  </a:lnTo>
                  <a:lnTo>
                    <a:pt x="2676144" y="167640"/>
                  </a:lnTo>
                  <a:lnTo>
                    <a:pt x="2676144" y="205740"/>
                  </a:lnTo>
                  <a:lnTo>
                    <a:pt x="2842387" y="205740"/>
                  </a:lnTo>
                  <a:lnTo>
                    <a:pt x="2842387" y="243840"/>
                  </a:lnTo>
                  <a:lnTo>
                    <a:pt x="2918587" y="205740"/>
                  </a:lnTo>
                  <a:lnTo>
                    <a:pt x="2956687" y="186690"/>
                  </a:lnTo>
                  <a:close/>
                </a:path>
                <a:path w="8709025" h="370839">
                  <a:moveTo>
                    <a:pt x="3848227" y="186690"/>
                  </a:moveTo>
                  <a:lnTo>
                    <a:pt x="3810127" y="167640"/>
                  </a:lnTo>
                  <a:lnTo>
                    <a:pt x="3733927" y="129540"/>
                  </a:lnTo>
                  <a:lnTo>
                    <a:pt x="3733927" y="167640"/>
                  </a:lnTo>
                  <a:lnTo>
                    <a:pt x="3567684" y="167640"/>
                  </a:lnTo>
                  <a:lnTo>
                    <a:pt x="3567684" y="205740"/>
                  </a:lnTo>
                  <a:lnTo>
                    <a:pt x="3733927" y="205740"/>
                  </a:lnTo>
                  <a:lnTo>
                    <a:pt x="3733927" y="243840"/>
                  </a:lnTo>
                  <a:lnTo>
                    <a:pt x="3810127" y="205740"/>
                  </a:lnTo>
                  <a:lnTo>
                    <a:pt x="3848227" y="186690"/>
                  </a:lnTo>
                  <a:close/>
                </a:path>
                <a:path w="8709025" h="370839">
                  <a:moveTo>
                    <a:pt x="4740275" y="186690"/>
                  </a:moveTo>
                  <a:lnTo>
                    <a:pt x="4702175" y="167640"/>
                  </a:lnTo>
                  <a:lnTo>
                    <a:pt x="4625975" y="129540"/>
                  </a:lnTo>
                  <a:lnTo>
                    <a:pt x="4625975" y="167640"/>
                  </a:lnTo>
                  <a:lnTo>
                    <a:pt x="4355592" y="167640"/>
                  </a:lnTo>
                  <a:lnTo>
                    <a:pt x="4355592" y="205740"/>
                  </a:lnTo>
                  <a:lnTo>
                    <a:pt x="4625975" y="205740"/>
                  </a:lnTo>
                  <a:lnTo>
                    <a:pt x="4625975" y="243840"/>
                  </a:lnTo>
                  <a:lnTo>
                    <a:pt x="4702175" y="205740"/>
                  </a:lnTo>
                  <a:lnTo>
                    <a:pt x="4740275" y="186690"/>
                  </a:lnTo>
                  <a:close/>
                </a:path>
                <a:path w="8709025" h="370839">
                  <a:moveTo>
                    <a:pt x="5632831" y="186690"/>
                  </a:moveTo>
                  <a:lnTo>
                    <a:pt x="5594731" y="167640"/>
                  </a:lnTo>
                  <a:lnTo>
                    <a:pt x="5518531" y="129540"/>
                  </a:lnTo>
                  <a:lnTo>
                    <a:pt x="5518531" y="167640"/>
                  </a:lnTo>
                  <a:lnTo>
                    <a:pt x="5352288" y="167640"/>
                  </a:lnTo>
                  <a:lnTo>
                    <a:pt x="5352288" y="205740"/>
                  </a:lnTo>
                  <a:lnTo>
                    <a:pt x="5518531" y="205740"/>
                  </a:lnTo>
                  <a:lnTo>
                    <a:pt x="5518531" y="243840"/>
                  </a:lnTo>
                  <a:lnTo>
                    <a:pt x="5594731" y="205740"/>
                  </a:lnTo>
                  <a:lnTo>
                    <a:pt x="5632831" y="186690"/>
                  </a:lnTo>
                  <a:close/>
                </a:path>
                <a:path w="8709025" h="370839">
                  <a:moveTo>
                    <a:pt x="6524371" y="186690"/>
                  </a:moveTo>
                  <a:lnTo>
                    <a:pt x="6486271" y="167640"/>
                  </a:lnTo>
                  <a:lnTo>
                    <a:pt x="6410071" y="129540"/>
                  </a:lnTo>
                  <a:lnTo>
                    <a:pt x="6410071" y="167640"/>
                  </a:lnTo>
                  <a:lnTo>
                    <a:pt x="6243828" y="167640"/>
                  </a:lnTo>
                  <a:lnTo>
                    <a:pt x="6243828" y="205740"/>
                  </a:lnTo>
                  <a:lnTo>
                    <a:pt x="6410071" y="205740"/>
                  </a:lnTo>
                  <a:lnTo>
                    <a:pt x="6410071" y="243840"/>
                  </a:lnTo>
                  <a:lnTo>
                    <a:pt x="6486271" y="205740"/>
                  </a:lnTo>
                  <a:lnTo>
                    <a:pt x="6524371" y="186690"/>
                  </a:lnTo>
                  <a:close/>
                </a:path>
                <a:path w="8709025" h="370839">
                  <a:moveTo>
                    <a:pt x="8708898" y="0"/>
                  </a:moveTo>
                  <a:lnTo>
                    <a:pt x="7416546" y="0"/>
                  </a:lnTo>
                  <a:lnTo>
                    <a:pt x="7416546" y="186245"/>
                  </a:lnTo>
                  <a:lnTo>
                    <a:pt x="7379335" y="167640"/>
                  </a:lnTo>
                  <a:lnTo>
                    <a:pt x="7303135" y="129540"/>
                  </a:lnTo>
                  <a:lnTo>
                    <a:pt x="7303135" y="167640"/>
                  </a:lnTo>
                  <a:lnTo>
                    <a:pt x="7136892" y="167640"/>
                  </a:lnTo>
                  <a:lnTo>
                    <a:pt x="7136892" y="205740"/>
                  </a:lnTo>
                  <a:lnTo>
                    <a:pt x="7303135" y="205740"/>
                  </a:lnTo>
                  <a:lnTo>
                    <a:pt x="7303135" y="243840"/>
                  </a:lnTo>
                  <a:lnTo>
                    <a:pt x="7379335" y="205740"/>
                  </a:lnTo>
                  <a:lnTo>
                    <a:pt x="7416546" y="187134"/>
                  </a:lnTo>
                  <a:lnTo>
                    <a:pt x="7416546" y="370332"/>
                  </a:lnTo>
                  <a:lnTo>
                    <a:pt x="8708898" y="370332"/>
                  </a:lnTo>
                  <a:lnTo>
                    <a:pt x="8708898" y="0"/>
                  </a:lnTo>
                  <a:close/>
                </a:path>
              </a:pathLst>
            </a:custGeom>
            <a:solidFill>
              <a:srgbClr val="ED7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310115" y="3113532"/>
              <a:ext cx="1292860" cy="370840"/>
            </a:xfrm>
            <a:custGeom>
              <a:avLst/>
              <a:gdLst/>
              <a:ahLst/>
              <a:cxnLst/>
              <a:rect l="l" t="t" r="r" b="b"/>
              <a:pathLst>
                <a:path w="1292859" h="370839">
                  <a:moveTo>
                    <a:pt x="0" y="370332"/>
                  </a:moveTo>
                  <a:lnTo>
                    <a:pt x="1292352" y="370332"/>
                  </a:lnTo>
                  <a:lnTo>
                    <a:pt x="1292352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535414" y="3128263"/>
            <a:ext cx="844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Linear</a:t>
            </a:r>
            <a:r>
              <a:rPr sz="1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Tahoma"/>
                <a:cs typeface="Tahoma"/>
              </a:rPr>
              <a:t>+ </a:t>
            </a:r>
            <a:r>
              <a:rPr sz="100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Softmax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9066" y="3579114"/>
            <a:ext cx="2769235" cy="361315"/>
          </a:xfrm>
          <a:custGeom>
            <a:avLst/>
            <a:gdLst/>
            <a:ahLst/>
            <a:cxnLst/>
            <a:rect l="l" t="t" r="r" b="b"/>
            <a:pathLst>
              <a:path w="2769235" h="361314">
                <a:moveTo>
                  <a:pt x="2769108" y="0"/>
                </a:moveTo>
                <a:lnTo>
                  <a:pt x="2766744" y="70276"/>
                </a:lnTo>
                <a:lnTo>
                  <a:pt x="2760297" y="127682"/>
                </a:lnTo>
                <a:lnTo>
                  <a:pt x="2750730" y="166395"/>
                </a:lnTo>
                <a:lnTo>
                  <a:pt x="2739009" y="180594"/>
                </a:lnTo>
                <a:lnTo>
                  <a:pt x="1414653" y="180594"/>
                </a:lnTo>
                <a:lnTo>
                  <a:pt x="1402931" y="194792"/>
                </a:lnTo>
                <a:lnTo>
                  <a:pt x="1393364" y="233505"/>
                </a:lnTo>
                <a:lnTo>
                  <a:pt x="1386917" y="290911"/>
                </a:lnTo>
                <a:lnTo>
                  <a:pt x="1384554" y="361188"/>
                </a:lnTo>
                <a:lnTo>
                  <a:pt x="1382190" y="290911"/>
                </a:lnTo>
                <a:lnTo>
                  <a:pt x="1375743" y="233505"/>
                </a:lnTo>
                <a:lnTo>
                  <a:pt x="1366176" y="194792"/>
                </a:lnTo>
                <a:lnTo>
                  <a:pt x="1354455" y="180594"/>
                </a:lnTo>
                <a:lnTo>
                  <a:pt x="30099" y="180594"/>
                </a:lnTo>
                <a:lnTo>
                  <a:pt x="18382" y="166395"/>
                </a:lnTo>
                <a:lnTo>
                  <a:pt x="8815" y="127682"/>
                </a:lnTo>
                <a:lnTo>
                  <a:pt x="2365" y="70276"/>
                </a:lnTo>
                <a:lnTo>
                  <a:pt x="0" y="0"/>
                </a:lnTo>
              </a:path>
            </a:pathLst>
          </a:custGeom>
          <a:ln w="38100">
            <a:solidFill>
              <a:srgbClr val="ED76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804542" y="4057015"/>
            <a:ext cx="97663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latin typeface="Tahoma"/>
                <a:cs typeface="Tahoma"/>
              </a:rPr>
              <a:t>GPU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spc="15" dirty="0">
                <a:latin typeface="Tahoma"/>
                <a:cs typeface="Tahoma"/>
              </a:rPr>
              <a:t>Layer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1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254" dirty="0">
                <a:latin typeface="Tahoma"/>
                <a:cs typeface="Tahoma"/>
              </a:rPr>
              <a:t>…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8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958590" y="3579114"/>
            <a:ext cx="1503045" cy="361315"/>
          </a:xfrm>
          <a:custGeom>
            <a:avLst/>
            <a:gdLst/>
            <a:ahLst/>
            <a:cxnLst/>
            <a:rect l="l" t="t" r="r" b="b"/>
            <a:pathLst>
              <a:path w="1503045" h="361314">
                <a:moveTo>
                  <a:pt x="1502664" y="0"/>
                </a:moveTo>
                <a:lnTo>
                  <a:pt x="1500300" y="70276"/>
                </a:lnTo>
                <a:lnTo>
                  <a:pt x="1493853" y="127682"/>
                </a:lnTo>
                <a:lnTo>
                  <a:pt x="1484286" y="166395"/>
                </a:lnTo>
                <a:lnTo>
                  <a:pt x="1472564" y="180594"/>
                </a:lnTo>
                <a:lnTo>
                  <a:pt x="781431" y="180594"/>
                </a:lnTo>
                <a:lnTo>
                  <a:pt x="769709" y="194792"/>
                </a:lnTo>
                <a:lnTo>
                  <a:pt x="760142" y="233505"/>
                </a:lnTo>
                <a:lnTo>
                  <a:pt x="753695" y="290911"/>
                </a:lnTo>
                <a:lnTo>
                  <a:pt x="751332" y="361188"/>
                </a:lnTo>
                <a:lnTo>
                  <a:pt x="748968" y="290911"/>
                </a:lnTo>
                <a:lnTo>
                  <a:pt x="742521" y="233505"/>
                </a:lnTo>
                <a:lnTo>
                  <a:pt x="732954" y="194792"/>
                </a:lnTo>
                <a:lnTo>
                  <a:pt x="721233" y="180594"/>
                </a:lnTo>
                <a:lnTo>
                  <a:pt x="30099" y="180594"/>
                </a:lnTo>
                <a:lnTo>
                  <a:pt x="18377" y="166395"/>
                </a:lnTo>
                <a:lnTo>
                  <a:pt x="8810" y="127682"/>
                </a:lnTo>
                <a:lnTo>
                  <a:pt x="2363" y="70276"/>
                </a:lnTo>
                <a:lnTo>
                  <a:pt x="0" y="0"/>
                </a:lnTo>
              </a:path>
            </a:pathLst>
          </a:custGeom>
          <a:ln w="38099">
            <a:solidFill>
              <a:srgbClr val="ED76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68902" y="4057015"/>
            <a:ext cx="108013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latin typeface="Tahoma"/>
                <a:cs typeface="Tahoma"/>
              </a:rPr>
              <a:t>GPU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spc="15" dirty="0">
                <a:latin typeface="Tahoma"/>
                <a:cs typeface="Tahoma"/>
              </a:rPr>
              <a:t>Layer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9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254" dirty="0">
                <a:latin typeface="Tahoma"/>
                <a:cs typeface="Tahoma"/>
              </a:rPr>
              <a:t>…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41670" y="3579114"/>
            <a:ext cx="1504315" cy="361315"/>
          </a:xfrm>
          <a:custGeom>
            <a:avLst/>
            <a:gdLst/>
            <a:ahLst/>
            <a:cxnLst/>
            <a:rect l="l" t="t" r="r" b="b"/>
            <a:pathLst>
              <a:path w="1504315" h="361314">
                <a:moveTo>
                  <a:pt x="1504187" y="0"/>
                </a:moveTo>
                <a:lnTo>
                  <a:pt x="1501824" y="70276"/>
                </a:lnTo>
                <a:lnTo>
                  <a:pt x="1495377" y="127682"/>
                </a:lnTo>
                <a:lnTo>
                  <a:pt x="1485810" y="166395"/>
                </a:lnTo>
                <a:lnTo>
                  <a:pt x="1474088" y="180594"/>
                </a:lnTo>
                <a:lnTo>
                  <a:pt x="782193" y="180594"/>
                </a:lnTo>
                <a:lnTo>
                  <a:pt x="770471" y="194792"/>
                </a:lnTo>
                <a:lnTo>
                  <a:pt x="760904" y="233505"/>
                </a:lnTo>
                <a:lnTo>
                  <a:pt x="754457" y="290911"/>
                </a:lnTo>
                <a:lnTo>
                  <a:pt x="752093" y="361188"/>
                </a:lnTo>
                <a:lnTo>
                  <a:pt x="749730" y="290911"/>
                </a:lnTo>
                <a:lnTo>
                  <a:pt x="743283" y="233505"/>
                </a:lnTo>
                <a:lnTo>
                  <a:pt x="733716" y="194792"/>
                </a:lnTo>
                <a:lnTo>
                  <a:pt x="721994" y="180594"/>
                </a:lnTo>
                <a:lnTo>
                  <a:pt x="30099" y="180594"/>
                </a:lnTo>
                <a:lnTo>
                  <a:pt x="18377" y="166395"/>
                </a:lnTo>
                <a:lnTo>
                  <a:pt x="8810" y="127682"/>
                </a:lnTo>
                <a:lnTo>
                  <a:pt x="2363" y="70276"/>
                </a:lnTo>
                <a:lnTo>
                  <a:pt x="0" y="0"/>
                </a:lnTo>
              </a:path>
            </a:pathLst>
          </a:custGeom>
          <a:ln w="38100">
            <a:solidFill>
              <a:srgbClr val="ED76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832094" y="4058792"/>
            <a:ext cx="118427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latin typeface="Tahoma"/>
                <a:cs typeface="Tahoma"/>
              </a:rPr>
              <a:t>GPU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spc="15" dirty="0">
                <a:latin typeface="Tahoma"/>
                <a:cs typeface="Tahoma"/>
              </a:rPr>
              <a:t>Layer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1</a:t>
            </a:r>
            <a:r>
              <a:rPr sz="1400" spc="50" dirty="0">
                <a:latin typeface="Tahoma"/>
                <a:cs typeface="Tahoma"/>
              </a:rPr>
              <a:t>7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254" dirty="0">
                <a:latin typeface="Tahoma"/>
                <a:cs typeface="Tahoma"/>
              </a:rPr>
              <a:t>…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24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526273" y="3579114"/>
            <a:ext cx="3077210" cy="361315"/>
          </a:xfrm>
          <a:custGeom>
            <a:avLst/>
            <a:gdLst/>
            <a:ahLst/>
            <a:cxnLst/>
            <a:rect l="l" t="t" r="r" b="b"/>
            <a:pathLst>
              <a:path w="3077209" h="361314">
                <a:moveTo>
                  <a:pt x="3076955" y="0"/>
                </a:moveTo>
                <a:lnTo>
                  <a:pt x="3074592" y="70276"/>
                </a:lnTo>
                <a:lnTo>
                  <a:pt x="3068145" y="127682"/>
                </a:lnTo>
                <a:lnTo>
                  <a:pt x="3058578" y="166395"/>
                </a:lnTo>
                <a:lnTo>
                  <a:pt x="3046856" y="180594"/>
                </a:lnTo>
                <a:lnTo>
                  <a:pt x="1568577" y="180594"/>
                </a:lnTo>
                <a:lnTo>
                  <a:pt x="1556855" y="194792"/>
                </a:lnTo>
                <a:lnTo>
                  <a:pt x="1547288" y="233505"/>
                </a:lnTo>
                <a:lnTo>
                  <a:pt x="1540841" y="290911"/>
                </a:lnTo>
                <a:lnTo>
                  <a:pt x="1538477" y="361188"/>
                </a:lnTo>
                <a:lnTo>
                  <a:pt x="1536114" y="290911"/>
                </a:lnTo>
                <a:lnTo>
                  <a:pt x="1529667" y="233505"/>
                </a:lnTo>
                <a:lnTo>
                  <a:pt x="1520100" y="194792"/>
                </a:lnTo>
                <a:lnTo>
                  <a:pt x="1508378" y="180594"/>
                </a:lnTo>
                <a:lnTo>
                  <a:pt x="30099" y="180594"/>
                </a:lnTo>
                <a:lnTo>
                  <a:pt x="18377" y="166395"/>
                </a:lnTo>
                <a:lnTo>
                  <a:pt x="8810" y="127682"/>
                </a:lnTo>
                <a:lnTo>
                  <a:pt x="2363" y="70276"/>
                </a:lnTo>
                <a:lnTo>
                  <a:pt x="0" y="0"/>
                </a:lnTo>
              </a:path>
            </a:pathLst>
          </a:custGeom>
          <a:ln w="38100">
            <a:solidFill>
              <a:srgbClr val="ED76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472931" y="4057015"/>
            <a:ext cx="118427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latin typeface="Tahoma"/>
                <a:cs typeface="Tahoma"/>
              </a:rPr>
              <a:t>GPU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spc="15" dirty="0">
                <a:latin typeface="Tahoma"/>
                <a:cs typeface="Tahoma"/>
              </a:rPr>
              <a:t>Layer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2</a:t>
            </a:r>
            <a:r>
              <a:rPr sz="1400" spc="50" dirty="0">
                <a:latin typeface="Tahoma"/>
                <a:cs typeface="Tahoma"/>
              </a:rPr>
              <a:t>5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254" dirty="0">
                <a:latin typeface="Tahoma"/>
                <a:cs typeface="Tahoma"/>
              </a:rPr>
              <a:t>…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32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0636" y="4844288"/>
            <a:ext cx="9431020" cy="5010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380"/>
              </a:spcBef>
            </a:pPr>
            <a:r>
              <a:rPr sz="1200" spc="120" dirty="0">
                <a:latin typeface="Tahoma"/>
                <a:cs typeface="Tahoma"/>
              </a:rPr>
              <a:t>A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pipeline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like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this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works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fine,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but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it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is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not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very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efficient,</a:t>
            </a:r>
            <a:r>
              <a:rPr sz="1200" b="1" spc="-11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because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at </a:t>
            </a:r>
            <a:r>
              <a:rPr sz="1200" b="1" spc="-25" dirty="0">
                <a:latin typeface="Tahoma"/>
                <a:cs typeface="Tahoma"/>
              </a:rPr>
              <a:t>any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time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only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one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GPU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is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working</a:t>
            </a:r>
            <a:r>
              <a:rPr sz="1200" spc="-20" dirty="0">
                <a:latin typeface="Tahoma"/>
                <a:cs typeface="Tahoma"/>
              </a:rPr>
              <a:t>.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20" dirty="0">
                <a:latin typeface="Tahoma"/>
                <a:cs typeface="Tahoma"/>
              </a:rPr>
              <a:t>A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better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approach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(</a:t>
            </a:r>
            <a:r>
              <a:rPr sz="1200" b="1" spc="-45" dirty="0">
                <a:latin typeface="Tahoma"/>
                <a:cs typeface="Tahoma"/>
              </a:rPr>
              <a:t>not 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implemented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open-source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release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Mistral),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used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especially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during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training,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work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multiple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batches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at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same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time,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but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shift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them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time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scale.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This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approach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known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Pipeline</a:t>
            </a:r>
            <a:r>
              <a:rPr sz="1200" b="1" spc="-90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Parallelism</a:t>
            </a:r>
            <a:r>
              <a:rPr sz="1200" spc="-35" dirty="0">
                <a:latin typeface="Tahoma"/>
                <a:cs typeface="Tahoma"/>
              </a:rPr>
              <a:t>.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Let’s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see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how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works.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803224"/>
            <a:ext cx="3921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15" dirty="0">
                <a:latin typeface="Microsoft Sans Serif"/>
                <a:cs typeface="Microsoft Sans Serif"/>
              </a:rPr>
              <a:t>Pipeline</a:t>
            </a:r>
            <a:r>
              <a:rPr sz="4000" b="0" spc="-50" dirty="0">
                <a:latin typeface="Microsoft Sans Serif"/>
                <a:cs typeface="Microsoft Sans Serif"/>
              </a:rPr>
              <a:t> </a:t>
            </a:r>
            <a:r>
              <a:rPr sz="4000" b="0" spc="-245" dirty="0">
                <a:latin typeface="Microsoft Sans Serif"/>
                <a:cs typeface="Microsoft Sans Serif"/>
              </a:rPr>
              <a:t>Parallelism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615" y="3059644"/>
            <a:ext cx="8051371" cy="14343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814781"/>
            <a:ext cx="66046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15" dirty="0">
                <a:latin typeface="Microsoft Sans Serif"/>
                <a:cs typeface="Microsoft Sans Serif"/>
              </a:rPr>
              <a:t>Pipeline</a:t>
            </a:r>
            <a:r>
              <a:rPr sz="4000" b="0" spc="20" dirty="0">
                <a:latin typeface="Microsoft Sans Serif"/>
                <a:cs typeface="Microsoft Sans Serif"/>
              </a:rPr>
              <a:t> </a:t>
            </a:r>
            <a:r>
              <a:rPr sz="4000" b="0" spc="-245" dirty="0">
                <a:latin typeface="Microsoft Sans Serif"/>
                <a:cs typeface="Microsoft Sans Serif"/>
              </a:rPr>
              <a:t>Parallelism:</a:t>
            </a:r>
            <a:r>
              <a:rPr sz="4000" b="0" spc="25" dirty="0">
                <a:latin typeface="Microsoft Sans Serif"/>
                <a:cs typeface="Microsoft Sans Serif"/>
              </a:rPr>
              <a:t> </a:t>
            </a:r>
            <a:r>
              <a:rPr sz="4000" b="0" spc="-245" dirty="0">
                <a:latin typeface="Microsoft Sans Serif"/>
                <a:cs typeface="Microsoft Sans Serif"/>
              </a:rPr>
              <a:t>the</a:t>
            </a:r>
            <a:r>
              <a:rPr sz="4000" b="0" spc="20" dirty="0">
                <a:latin typeface="Microsoft Sans Serif"/>
                <a:cs typeface="Microsoft Sans Serif"/>
              </a:rPr>
              <a:t> </a:t>
            </a:r>
            <a:r>
              <a:rPr sz="4000" b="0" spc="-185" dirty="0">
                <a:latin typeface="Microsoft Sans Serif"/>
                <a:cs typeface="Microsoft Sans Serif"/>
              </a:rPr>
              <a:t>problem</a:t>
            </a:r>
            <a:endParaRPr sz="40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67180" y="3207385"/>
          <a:ext cx="9035412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3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39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Timestep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0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50" dirty="0">
                          <a:latin typeface="Tahoma"/>
                          <a:cs typeface="Tahoma"/>
                        </a:rPr>
                        <a:t>FORWARD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60" dirty="0">
                          <a:latin typeface="Tahoma"/>
                          <a:cs typeface="Tahoma"/>
                        </a:rPr>
                        <a:t>BACKWARD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0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50" dirty="0">
                          <a:latin typeface="Tahoma"/>
                          <a:cs typeface="Tahoma"/>
                        </a:rPr>
                        <a:t>FORWARD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60" dirty="0">
                          <a:latin typeface="Tahoma"/>
                          <a:cs typeface="Tahoma"/>
                        </a:rPr>
                        <a:t>BACKWARD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0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spc="50" dirty="0">
                          <a:latin typeface="Tahoma"/>
                          <a:cs typeface="Tahoma"/>
                        </a:rPr>
                        <a:t>FORWARD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spc="60" dirty="0">
                          <a:latin typeface="Tahoma"/>
                          <a:cs typeface="Tahoma"/>
                        </a:rPr>
                        <a:t>BACKWARD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0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spc="50" dirty="0">
                          <a:latin typeface="Tahoma"/>
                          <a:cs typeface="Tahoma"/>
                        </a:rPr>
                        <a:t>FORWARD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spc="60" dirty="0">
                          <a:latin typeface="Tahoma"/>
                          <a:cs typeface="Tahoma"/>
                        </a:rPr>
                        <a:t>BACKWARD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8236" y="1698116"/>
            <a:ext cx="9199245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60"/>
              </a:spcBef>
            </a:pPr>
            <a:r>
              <a:rPr sz="1200" spc="15" dirty="0">
                <a:latin typeface="Tahoma"/>
                <a:cs typeface="Tahoma"/>
              </a:rPr>
              <a:t>Imagine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want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train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our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sharded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model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single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batch: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will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take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8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timesteps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90" dirty="0">
                <a:latin typeface="Tahoma"/>
                <a:cs typeface="Tahoma"/>
              </a:rPr>
              <a:t>do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it,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at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each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time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step,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only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GPU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working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while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others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are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waiting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idle.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814781"/>
            <a:ext cx="6409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15" dirty="0">
                <a:latin typeface="Microsoft Sans Serif"/>
                <a:cs typeface="Microsoft Sans Serif"/>
              </a:rPr>
              <a:t>Pipeline</a:t>
            </a:r>
            <a:r>
              <a:rPr sz="4000" b="0" spc="25" dirty="0">
                <a:latin typeface="Microsoft Sans Serif"/>
                <a:cs typeface="Microsoft Sans Serif"/>
              </a:rPr>
              <a:t> </a:t>
            </a:r>
            <a:r>
              <a:rPr sz="4000" b="0" spc="-245" dirty="0">
                <a:latin typeface="Microsoft Sans Serif"/>
                <a:cs typeface="Microsoft Sans Serif"/>
              </a:rPr>
              <a:t>Parallelism:</a:t>
            </a:r>
            <a:r>
              <a:rPr sz="4000" b="0" spc="30" dirty="0">
                <a:latin typeface="Microsoft Sans Serif"/>
                <a:cs typeface="Microsoft Sans Serif"/>
              </a:rPr>
              <a:t> </a:t>
            </a:r>
            <a:r>
              <a:rPr sz="4000" b="0" spc="-245" dirty="0">
                <a:latin typeface="Microsoft Sans Serif"/>
                <a:cs typeface="Microsoft Sans Serif"/>
              </a:rPr>
              <a:t>the</a:t>
            </a:r>
            <a:r>
              <a:rPr sz="4000" b="0" spc="30" dirty="0">
                <a:latin typeface="Microsoft Sans Serif"/>
                <a:cs typeface="Microsoft Sans Serif"/>
              </a:rPr>
              <a:t> </a:t>
            </a:r>
            <a:r>
              <a:rPr sz="4000" b="0" spc="-275" dirty="0">
                <a:latin typeface="Microsoft Sans Serif"/>
                <a:cs typeface="Microsoft Sans Serif"/>
              </a:rPr>
              <a:t>solution</a:t>
            </a:r>
            <a:endParaRPr sz="40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0184" y="2819654"/>
          <a:ext cx="11445868" cy="1904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7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6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6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26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32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Timestep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7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0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FW-1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FW-2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FW-3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FW-4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40" dirty="0">
                          <a:latin typeface="Tahoma"/>
                          <a:cs typeface="Tahoma"/>
                        </a:rPr>
                        <a:t>BCW-4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35" dirty="0">
                          <a:latin typeface="Tahoma"/>
                          <a:cs typeface="Tahoma"/>
                        </a:rPr>
                        <a:t>BCK-3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35" dirty="0">
                          <a:latin typeface="Tahoma"/>
                          <a:cs typeface="Tahoma"/>
                        </a:rPr>
                        <a:t>BCK-2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35" dirty="0">
                          <a:latin typeface="Tahoma"/>
                          <a:cs typeface="Tahoma"/>
                        </a:rPr>
                        <a:t>BCK-1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0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FW-1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FW-2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FW-3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FW-4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40" dirty="0">
                          <a:latin typeface="Tahoma"/>
                          <a:cs typeface="Tahoma"/>
                        </a:rPr>
                        <a:t>BCW-4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35" dirty="0">
                          <a:latin typeface="Tahoma"/>
                          <a:cs typeface="Tahoma"/>
                        </a:rPr>
                        <a:t>BCK-3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35" dirty="0">
                          <a:latin typeface="Tahoma"/>
                          <a:cs typeface="Tahoma"/>
                        </a:rPr>
                        <a:t>BCK-2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35" dirty="0">
                          <a:latin typeface="Tahoma"/>
                          <a:cs typeface="Tahoma"/>
                        </a:rPr>
                        <a:t>BCK-1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0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4234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30" dirty="0">
                          <a:latin typeface="Tahoma"/>
                          <a:cs typeface="Tahoma"/>
                        </a:rPr>
                        <a:t>FWD-1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FW-2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FW-3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FW-4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98855">
                        <a:lnSpc>
                          <a:spcPts val="1290"/>
                        </a:lnSpc>
                        <a:spcBef>
                          <a:spcPts val="1730"/>
                        </a:spcBef>
                      </a:pPr>
                      <a:r>
                        <a:rPr sz="1800" spc="8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Bubble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40" dirty="0">
                          <a:latin typeface="Tahoma"/>
                          <a:cs typeface="Tahoma"/>
                        </a:rPr>
                        <a:t>BCW-4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35" dirty="0">
                          <a:latin typeface="Tahoma"/>
                          <a:cs typeface="Tahoma"/>
                        </a:rPr>
                        <a:t>BCK-3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35" dirty="0">
                          <a:latin typeface="Tahoma"/>
                          <a:cs typeface="Tahoma"/>
                        </a:rPr>
                        <a:t>BCK-2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35" dirty="0">
                          <a:latin typeface="Tahoma"/>
                          <a:cs typeface="Tahoma"/>
                        </a:rPr>
                        <a:t>BCK-1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0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spc="30" dirty="0">
                          <a:latin typeface="Tahoma"/>
                          <a:cs typeface="Tahoma"/>
                        </a:rPr>
                        <a:t>FWD-1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FW-2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62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FW-3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FW-4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spc="40" dirty="0">
                          <a:latin typeface="Tahoma"/>
                          <a:cs typeface="Tahoma"/>
                        </a:rPr>
                        <a:t>BCW-4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spc="35" dirty="0">
                          <a:latin typeface="Tahoma"/>
                          <a:cs typeface="Tahoma"/>
                        </a:rPr>
                        <a:t>BCK-3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spc="35" dirty="0">
                          <a:latin typeface="Tahoma"/>
                          <a:cs typeface="Tahoma"/>
                        </a:rPr>
                        <a:t>BCK-2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spc="35" dirty="0">
                          <a:latin typeface="Tahoma"/>
                          <a:cs typeface="Tahoma"/>
                        </a:rPr>
                        <a:t>BCK-1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62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107906" y="2819654"/>
            <a:ext cx="1517015" cy="1917700"/>
            <a:chOff x="1107906" y="2819654"/>
            <a:chExt cx="1517015" cy="1917700"/>
          </a:xfrm>
        </p:grpSpPr>
        <p:sp>
          <p:nvSpPr>
            <p:cNvPr id="5" name="object 5"/>
            <p:cNvSpPr/>
            <p:nvPr/>
          </p:nvSpPr>
          <p:spPr>
            <a:xfrm>
              <a:off x="1894331" y="2819654"/>
              <a:ext cx="0" cy="1917700"/>
            </a:xfrm>
            <a:custGeom>
              <a:avLst/>
              <a:gdLst/>
              <a:ahLst/>
              <a:cxnLst/>
              <a:rect l="l" t="t" r="r" b="b"/>
              <a:pathLst>
                <a:path h="1917700">
                  <a:moveTo>
                    <a:pt x="0" y="0"/>
                  </a:moveTo>
                  <a:lnTo>
                    <a:pt x="0" y="19177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4256" y="3211571"/>
              <a:ext cx="1504315" cy="943610"/>
            </a:xfrm>
            <a:custGeom>
              <a:avLst/>
              <a:gdLst/>
              <a:ahLst/>
              <a:cxnLst/>
              <a:rect l="l" t="t" r="r" b="b"/>
              <a:pathLst>
                <a:path w="1504314" h="943610">
                  <a:moveTo>
                    <a:pt x="1143359" y="0"/>
                  </a:moveTo>
                  <a:lnTo>
                    <a:pt x="1095358" y="1871"/>
                  </a:lnTo>
                  <a:lnTo>
                    <a:pt x="1045451" y="6253"/>
                  </a:lnTo>
                  <a:lnTo>
                    <a:pt x="993835" y="13146"/>
                  </a:lnTo>
                  <a:lnTo>
                    <a:pt x="940707" y="22554"/>
                  </a:lnTo>
                  <a:lnTo>
                    <a:pt x="886266" y="34479"/>
                  </a:lnTo>
                  <a:lnTo>
                    <a:pt x="830708" y="48924"/>
                  </a:lnTo>
                  <a:lnTo>
                    <a:pt x="774231" y="65892"/>
                  </a:lnTo>
                  <a:lnTo>
                    <a:pt x="717032" y="85385"/>
                  </a:lnTo>
                  <a:lnTo>
                    <a:pt x="659309" y="107406"/>
                  </a:lnTo>
                  <a:lnTo>
                    <a:pt x="601259" y="131957"/>
                  </a:lnTo>
                  <a:lnTo>
                    <a:pt x="544117" y="158568"/>
                  </a:lnTo>
                  <a:lnTo>
                    <a:pt x="489073" y="186630"/>
                  </a:lnTo>
                  <a:lnTo>
                    <a:pt x="436257" y="215997"/>
                  </a:lnTo>
                  <a:lnTo>
                    <a:pt x="385800" y="246520"/>
                  </a:lnTo>
                  <a:lnTo>
                    <a:pt x="337832" y="278050"/>
                  </a:lnTo>
                  <a:lnTo>
                    <a:pt x="292483" y="310441"/>
                  </a:lnTo>
                  <a:lnTo>
                    <a:pt x="249883" y="343543"/>
                  </a:lnTo>
                  <a:lnTo>
                    <a:pt x="210163" y="377210"/>
                  </a:lnTo>
                  <a:lnTo>
                    <a:pt x="173453" y="411292"/>
                  </a:lnTo>
                  <a:lnTo>
                    <a:pt x="139883" y="445642"/>
                  </a:lnTo>
                  <a:lnTo>
                    <a:pt x="109584" y="480112"/>
                  </a:lnTo>
                  <a:lnTo>
                    <a:pt x="82685" y="514553"/>
                  </a:lnTo>
                  <a:lnTo>
                    <a:pt x="59317" y="548819"/>
                  </a:lnTo>
                  <a:lnTo>
                    <a:pt x="39610" y="582760"/>
                  </a:lnTo>
                  <a:lnTo>
                    <a:pt x="11701" y="649077"/>
                  </a:lnTo>
                  <a:lnTo>
                    <a:pt x="0" y="712321"/>
                  </a:lnTo>
                  <a:lnTo>
                    <a:pt x="552" y="742420"/>
                  </a:lnTo>
                  <a:lnTo>
                    <a:pt x="15116" y="798834"/>
                  </a:lnTo>
                  <a:lnTo>
                    <a:pt x="47197" y="847469"/>
                  </a:lnTo>
                  <a:lnTo>
                    <a:pt x="94798" y="886171"/>
                  </a:lnTo>
                  <a:lnTo>
                    <a:pt x="156338" y="914921"/>
                  </a:lnTo>
                  <a:lnTo>
                    <a:pt x="230239" y="933696"/>
                  </a:lnTo>
                  <a:lnTo>
                    <a:pt x="271332" y="939336"/>
                  </a:lnTo>
                  <a:lnTo>
                    <a:pt x="314923" y="942475"/>
                  </a:lnTo>
                  <a:lnTo>
                    <a:pt x="360816" y="943110"/>
                  </a:lnTo>
                  <a:lnTo>
                    <a:pt x="408812" y="941238"/>
                  </a:lnTo>
                  <a:lnTo>
                    <a:pt x="458714" y="936857"/>
                  </a:lnTo>
                  <a:lnTo>
                    <a:pt x="510325" y="929964"/>
                  </a:lnTo>
                  <a:lnTo>
                    <a:pt x="563449" y="920556"/>
                  </a:lnTo>
                  <a:lnTo>
                    <a:pt x="617886" y="908630"/>
                  </a:lnTo>
                  <a:lnTo>
                    <a:pt x="673441" y="894185"/>
                  </a:lnTo>
                  <a:lnTo>
                    <a:pt x="729915" y="877218"/>
                  </a:lnTo>
                  <a:lnTo>
                    <a:pt x="787112" y="857725"/>
                  </a:lnTo>
                  <a:lnTo>
                    <a:pt x="844834" y="835704"/>
                  </a:lnTo>
                  <a:lnTo>
                    <a:pt x="902884" y="811153"/>
                  </a:lnTo>
                  <a:lnTo>
                    <a:pt x="960027" y="784541"/>
                  </a:lnTo>
                  <a:lnTo>
                    <a:pt x="1015073" y="756476"/>
                  </a:lnTo>
                  <a:lnTo>
                    <a:pt x="1067892" y="727106"/>
                  </a:lnTo>
                  <a:lnTo>
                    <a:pt x="1118353" y="696579"/>
                  </a:lnTo>
                  <a:lnTo>
                    <a:pt x="1166327" y="665043"/>
                  </a:lnTo>
                  <a:lnTo>
                    <a:pt x="1211682" y="632646"/>
                  </a:lnTo>
                  <a:lnTo>
                    <a:pt x="1254288" y="599538"/>
                  </a:lnTo>
                  <a:lnTo>
                    <a:pt x="1294015" y="565866"/>
                  </a:lnTo>
                  <a:lnTo>
                    <a:pt x="1330732" y="531778"/>
                  </a:lnTo>
                  <a:lnTo>
                    <a:pt x="1364310" y="497422"/>
                  </a:lnTo>
                  <a:lnTo>
                    <a:pt x="1394616" y="462948"/>
                  </a:lnTo>
                  <a:lnTo>
                    <a:pt x="1421522" y="428503"/>
                  </a:lnTo>
                  <a:lnTo>
                    <a:pt x="1444897" y="394235"/>
                  </a:lnTo>
                  <a:lnTo>
                    <a:pt x="1464610" y="360293"/>
                  </a:lnTo>
                  <a:lnTo>
                    <a:pt x="1492528" y="293980"/>
                  </a:lnTo>
                  <a:lnTo>
                    <a:pt x="1504235" y="230749"/>
                  </a:lnTo>
                  <a:lnTo>
                    <a:pt x="1503683" y="200660"/>
                  </a:lnTo>
                  <a:lnTo>
                    <a:pt x="1489116" y="144276"/>
                  </a:lnTo>
                  <a:lnTo>
                    <a:pt x="1457026" y="95641"/>
                  </a:lnTo>
                  <a:lnTo>
                    <a:pt x="1409416" y="56938"/>
                  </a:lnTo>
                  <a:lnTo>
                    <a:pt x="1347865" y="28189"/>
                  </a:lnTo>
                  <a:lnTo>
                    <a:pt x="1273952" y="9414"/>
                  </a:lnTo>
                  <a:lnTo>
                    <a:pt x="1232854" y="3773"/>
                  </a:lnTo>
                  <a:lnTo>
                    <a:pt x="1189257" y="634"/>
                  </a:lnTo>
                  <a:lnTo>
                    <a:pt x="1143359" y="0"/>
                  </a:lnTo>
                  <a:close/>
                </a:path>
              </a:pathLst>
            </a:custGeom>
            <a:solidFill>
              <a:srgbClr val="5B52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4256" y="3211571"/>
              <a:ext cx="1504315" cy="943610"/>
            </a:xfrm>
            <a:custGeom>
              <a:avLst/>
              <a:gdLst/>
              <a:ahLst/>
              <a:cxnLst/>
              <a:rect l="l" t="t" r="r" b="b"/>
              <a:pathLst>
                <a:path w="1504314" h="943610">
                  <a:moveTo>
                    <a:pt x="15116" y="798834"/>
                  </a:moveTo>
                  <a:lnTo>
                    <a:pt x="5548" y="771307"/>
                  </a:lnTo>
                  <a:lnTo>
                    <a:pt x="552" y="742420"/>
                  </a:lnTo>
                  <a:lnTo>
                    <a:pt x="0" y="712321"/>
                  </a:lnTo>
                  <a:lnTo>
                    <a:pt x="3759" y="681157"/>
                  </a:lnTo>
                  <a:lnTo>
                    <a:pt x="23695" y="616228"/>
                  </a:lnTo>
                  <a:lnTo>
                    <a:pt x="59317" y="548819"/>
                  </a:lnTo>
                  <a:lnTo>
                    <a:pt x="82685" y="514553"/>
                  </a:lnTo>
                  <a:lnTo>
                    <a:pt x="109584" y="480112"/>
                  </a:lnTo>
                  <a:lnTo>
                    <a:pt x="139883" y="445642"/>
                  </a:lnTo>
                  <a:lnTo>
                    <a:pt x="173453" y="411292"/>
                  </a:lnTo>
                  <a:lnTo>
                    <a:pt x="210163" y="377210"/>
                  </a:lnTo>
                  <a:lnTo>
                    <a:pt x="249883" y="343543"/>
                  </a:lnTo>
                  <a:lnTo>
                    <a:pt x="292483" y="310441"/>
                  </a:lnTo>
                  <a:lnTo>
                    <a:pt x="337832" y="278050"/>
                  </a:lnTo>
                  <a:lnTo>
                    <a:pt x="385800" y="246520"/>
                  </a:lnTo>
                  <a:lnTo>
                    <a:pt x="436257" y="215997"/>
                  </a:lnTo>
                  <a:lnTo>
                    <a:pt x="489073" y="186630"/>
                  </a:lnTo>
                  <a:lnTo>
                    <a:pt x="544117" y="158568"/>
                  </a:lnTo>
                  <a:lnTo>
                    <a:pt x="601259" y="131957"/>
                  </a:lnTo>
                  <a:lnTo>
                    <a:pt x="659309" y="107406"/>
                  </a:lnTo>
                  <a:lnTo>
                    <a:pt x="717032" y="85385"/>
                  </a:lnTo>
                  <a:lnTo>
                    <a:pt x="774231" y="65892"/>
                  </a:lnTo>
                  <a:lnTo>
                    <a:pt x="830708" y="48924"/>
                  </a:lnTo>
                  <a:lnTo>
                    <a:pt x="886266" y="34479"/>
                  </a:lnTo>
                  <a:lnTo>
                    <a:pt x="940707" y="22554"/>
                  </a:lnTo>
                  <a:lnTo>
                    <a:pt x="993835" y="13146"/>
                  </a:lnTo>
                  <a:lnTo>
                    <a:pt x="1045451" y="6253"/>
                  </a:lnTo>
                  <a:lnTo>
                    <a:pt x="1095358" y="1871"/>
                  </a:lnTo>
                  <a:lnTo>
                    <a:pt x="1143359" y="0"/>
                  </a:lnTo>
                  <a:lnTo>
                    <a:pt x="1189257" y="634"/>
                  </a:lnTo>
                  <a:lnTo>
                    <a:pt x="1232854" y="3773"/>
                  </a:lnTo>
                  <a:lnTo>
                    <a:pt x="1273952" y="9414"/>
                  </a:lnTo>
                  <a:lnTo>
                    <a:pt x="1312355" y="17553"/>
                  </a:lnTo>
                  <a:lnTo>
                    <a:pt x="1380285" y="41318"/>
                  </a:lnTo>
                  <a:lnTo>
                    <a:pt x="1435062" y="75047"/>
                  </a:lnTo>
                  <a:lnTo>
                    <a:pt x="1475110" y="118718"/>
                  </a:lnTo>
                  <a:lnTo>
                    <a:pt x="1498687" y="171786"/>
                  </a:lnTo>
                  <a:lnTo>
                    <a:pt x="1504235" y="230749"/>
                  </a:lnTo>
                  <a:lnTo>
                    <a:pt x="1500473" y="261905"/>
                  </a:lnTo>
                  <a:lnTo>
                    <a:pt x="1480530" y="326825"/>
                  </a:lnTo>
                  <a:lnTo>
                    <a:pt x="1444897" y="394235"/>
                  </a:lnTo>
                  <a:lnTo>
                    <a:pt x="1421522" y="428503"/>
                  </a:lnTo>
                  <a:lnTo>
                    <a:pt x="1394616" y="462948"/>
                  </a:lnTo>
                  <a:lnTo>
                    <a:pt x="1364310" y="497422"/>
                  </a:lnTo>
                  <a:lnTo>
                    <a:pt x="1330732" y="531778"/>
                  </a:lnTo>
                  <a:lnTo>
                    <a:pt x="1294015" y="565866"/>
                  </a:lnTo>
                  <a:lnTo>
                    <a:pt x="1254288" y="599538"/>
                  </a:lnTo>
                  <a:lnTo>
                    <a:pt x="1211682" y="632646"/>
                  </a:lnTo>
                  <a:lnTo>
                    <a:pt x="1166327" y="665043"/>
                  </a:lnTo>
                  <a:lnTo>
                    <a:pt x="1118353" y="696579"/>
                  </a:lnTo>
                  <a:lnTo>
                    <a:pt x="1067892" y="727106"/>
                  </a:lnTo>
                  <a:lnTo>
                    <a:pt x="1015073" y="756476"/>
                  </a:lnTo>
                  <a:lnTo>
                    <a:pt x="960027" y="784541"/>
                  </a:lnTo>
                  <a:lnTo>
                    <a:pt x="902884" y="811153"/>
                  </a:lnTo>
                  <a:lnTo>
                    <a:pt x="844834" y="835704"/>
                  </a:lnTo>
                  <a:lnTo>
                    <a:pt x="787112" y="857725"/>
                  </a:lnTo>
                  <a:lnTo>
                    <a:pt x="729915" y="877218"/>
                  </a:lnTo>
                  <a:lnTo>
                    <a:pt x="673441" y="894185"/>
                  </a:lnTo>
                  <a:lnTo>
                    <a:pt x="617886" y="908630"/>
                  </a:lnTo>
                  <a:lnTo>
                    <a:pt x="563449" y="920556"/>
                  </a:lnTo>
                  <a:lnTo>
                    <a:pt x="510325" y="929964"/>
                  </a:lnTo>
                  <a:lnTo>
                    <a:pt x="458714" y="936857"/>
                  </a:lnTo>
                  <a:lnTo>
                    <a:pt x="408812" y="941238"/>
                  </a:lnTo>
                  <a:lnTo>
                    <a:pt x="360816" y="943110"/>
                  </a:lnTo>
                  <a:lnTo>
                    <a:pt x="314923" y="942475"/>
                  </a:lnTo>
                  <a:lnTo>
                    <a:pt x="271332" y="939336"/>
                  </a:lnTo>
                  <a:lnTo>
                    <a:pt x="230239" y="933696"/>
                  </a:lnTo>
                  <a:lnTo>
                    <a:pt x="191842" y="925556"/>
                  </a:lnTo>
                  <a:lnTo>
                    <a:pt x="123924" y="901791"/>
                  </a:lnTo>
                  <a:lnTo>
                    <a:pt x="69156" y="868063"/>
                  </a:lnTo>
                  <a:lnTo>
                    <a:pt x="29118" y="824391"/>
                  </a:lnTo>
                  <a:lnTo>
                    <a:pt x="15116" y="798834"/>
                  </a:lnTo>
                  <a:close/>
                </a:path>
              </a:pathLst>
            </a:custGeom>
            <a:ln w="12700">
              <a:solidFill>
                <a:srgbClr val="211E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6220" y="3506851"/>
              <a:ext cx="716280" cy="395605"/>
            </a:xfrm>
            <a:custGeom>
              <a:avLst/>
              <a:gdLst/>
              <a:ahLst/>
              <a:cxnLst/>
              <a:rect l="l" t="t" r="r" b="b"/>
              <a:pathLst>
                <a:path w="716280" h="395604">
                  <a:moveTo>
                    <a:pt x="74041" y="220599"/>
                  </a:moveTo>
                  <a:lnTo>
                    <a:pt x="67945" y="220853"/>
                  </a:lnTo>
                  <a:lnTo>
                    <a:pt x="61849" y="222250"/>
                  </a:lnTo>
                  <a:lnTo>
                    <a:pt x="55626" y="223519"/>
                  </a:lnTo>
                  <a:lnTo>
                    <a:pt x="49657" y="225425"/>
                  </a:lnTo>
                  <a:lnTo>
                    <a:pt x="44068" y="227965"/>
                  </a:lnTo>
                  <a:lnTo>
                    <a:pt x="0" y="247523"/>
                  </a:lnTo>
                  <a:lnTo>
                    <a:pt x="65786" y="395350"/>
                  </a:lnTo>
                  <a:lnTo>
                    <a:pt x="109884" y="375793"/>
                  </a:lnTo>
                  <a:lnTo>
                    <a:pt x="74930" y="375793"/>
                  </a:lnTo>
                  <a:lnTo>
                    <a:pt x="49276" y="317881"/>
                  </a:lnTo>
                  <a:lnTo>
                    <a:pt x="77137" y="305562"/>
                  </a:lnTo>
                  <a:lnTo>
                    <a:pt x="43815" y="305562"/>
                  </a:lnTo>
                  <a:lnTo>
                    <a:pt x="20828" y="253746"/>
                  </a:lnTo>
                  <a:lnTo>
                    <a:pt x="56642" y="238379"/>
                  </a:lnTo>
                  <a:lnTo>
                    <a:pt x="70485" y="236219"/>
                  </a:lnTo>
                  <a:lnTo>
                    <a:pt x="104520" y="236219"/>
                  </a:lnTo>
                  <a:lnTo>
                    <a:pt x="101092" y="231648"/>
                  </a:lnTo>
                  <a:lnTo>
                    <a:pt x="96139" y="228092"/>
                  </a:lnTo>
                  <a:lnTo>
                    <a:pt x="91059" y="224536"/>
                  </a:lnTo>
                  <a:lnTo>
                    <a:pt x="85725" y="222250"/>
                  </a:lnTo>
                  <a:lnTo>
                    <a:pt x="79883" y="221487"/>
                  </a:lnTo>
                  <a:lnTo>
                    <a:pt x="74041" y="220599"/>
                  </a:lnTo>
                  <a:close/>
                </a:path>
                <a:path w="716280" h="395604">
                  <a:moveTo>
                    <a:pt x="138721" y="298291"/>
                  </a:moveTo>
                  <a:lnTo>
                    <a:pt x="104370" y="298291"/>
                  </a:lnTo>
                  <a:lnTo>
                    <a:pt x="111252" y="298958"/>
                  </a:lnTo>
                  <a:lnTo>
                    <a:pt x="117417" y="301122"/>
                  </a:lnTo>
                  <a:lnTo>
                    <a:pt x="134112" y="326517"/>
                  </a:lnTo>
                  <a:lnTo>
                    <a:pt x="132842" y="335915"/>
                  </a:lnTo>
                  <a:lnTo>
                    <a:pt x="131191" y="340232"/>
                  </a:lnTo>
                  <a:lnTo>
                    <a:pt x="128524" y="344043"/>
                  </a:lnTo>
                  <a:lnTo>
                    <a:pt x="125856" y="347980"/>
                  </a:lnTo>
                  <a:lnTo>
                    <a:pt x="74930" y="375793"/>
                  </a:lnTo>
                  <a:lnTo>
                    <a:pt x="109884" y="375793"/>
                  </a:lnTo>
                  <a:lnTo>
                    <a:pt x="141731" y="352551"/>
                  </a:lnTo>
                  <a:lnTo>
                    <a:pt x="144906" y="346837"/>
                  </a:lnTo>
                  <a:lnTo>
                    <a:pt x="148081" y="341249"/>
                  </a:lnTo>
                  <a:lnTo>
                    <a:pt x="149732" y="335280"/>
                  </a:lnTo>
                  <a:lnTo>
                    <a:pt x="150494" y="322834"/>
                  </a:lnTo>
                  <a:lnTo>
                    <a:pt x="149225" y="316611"/>
                  </a:lnTo>
                  <a:lnTo>
                    <a:pt x="146557" y="310515"/>
                  </a:lnTo>
                  <a:lnTo>
                    <a:pt x="142533" y="303087"/>
                  </a:lnTo>
                  <a:lnTo>
                    <a:pt x="138721" y="298291"/>
                  </a:lnTo>
                  <a:close/>
                </a:path>
                <a:path w="716280" h="395604">
                  <a:moveTo>
                    <a:pt x="104520" y="236219"/>
                  </a:moveTo>
                  <a:lnTo>
                    <a:pt x="70485" y="236219"/>
                  </a:lnTo>
                  <a:lnTo>
                    <a:pt x="78740" y="237490"/>
                  </a:lnTo>
                  <a:lnTo>
                    <a:pt x="82423" y="239141"/>
                  </a:lnTo>
                  <a:lnTo>
                    <a:pt x="89027" y="243967"/>
                  </a:lnTo>
                  <a:lnTo>
                    <a:pt x="91821" y="247523"/>
                  </a:lnTo>
                  <a:lnTo>
                    <a:pt x="96139" y="257175"/>
                  </a:lnTo>
                  <a:lnTo>
                    <a:pt x="97028" y="261747"/>
                  </a:lnTo>
                  <a:lnTo>
                    <a:pt x="96266" y="270129"/>
                  </a:lnTo>
                  <a:lnTo>
                    <a:pt x="84351" y="286083"/>
                  </a:lnTo>
                  <a:lnTo>
                    <a:pt x="81153" y="288544"/>
                  </a:lnTo>
                  <a:lnTo>
                    <a:pt x="77724" y="290575"/>
                  </a:lnTo>
                  <a:lnTo>
                    <a:pt x="74168" y="292100"/>
                  </a:lnTo>
                  <a:lnTo>
                    <a:pt x="43815" y="305562"/>
                  </a:lnTo>
                  <a:lnTo>
                    <a:pt x="77137" y="305562"/>
                  </a:lnTo>
                  <a:lnTo>
                    <a:pt x="80010" y="304292"/>
                  </a:lnTo>
                  <a:lnTo>
                    <a:pt x="88749" y="300958"/>
                  </a:lnTo>
                  <a:lnTo>
                    <a:pt x="96869" y="298958"/>
                  </a:lnTo>
                  <a:lnTo>
                    <a:pt x="104370" y="298291"/>
                  </a:lnTo>
                  <a:lnTo>
                    <a:pt x="138721" y="298291"/>
                  </a:lnTo>
                  <a:lnTo>
                    <a:pt x="137699" y="297005"/>
                  </a:lnTo>
                  <a:lnTo>
                    <a:pt x="132056" y="292280"/>
                  </a:lnTo>
                  <a:lnTo>
                    <a:pt x="125603" y="288925"/>
                  </a:lnTo>
                  <a:lnTo>
                    <a:pt x="123445" y="288290"/>
                  </a:lnTo>
                  <a:lnTo>
                    <a:pt x="96774" y="288290"/>
                  </a:lnTo>
                  <a:lnTo>
                    <a:pt x="96520" y="287909"/>
                  </a:lnTo>
                  <a:lnTo>
                    <a:pt x="103632" y="282575"/>
                  </a:lnTo>
                  <a:lnTo>
                    <a:pt x="108204" y="275971"/>
                  </a:lnTo>
                  <a:lnTo>
                    <a:pt x="110490" y="268097"/>
                  </a:lnTo>
                  <a:lnTo>
                    <a:pt x="112649" y="260223"/>
                  </a:lnTo>
                  <a:lnTo>
                    <a:pt x="112014" y="252349"/>
                  </a:lnTo>
                  <a:lnTo>
                    <a:pt x="108585" y="244601"/>
                  </a:lnTo>
                  <a:lnTo>
                    <a:pt x="105283" y="237236"/>
                  </a:lnTo>
                  <a:lnTo>
                    <a:pt x="104520" y="236219"/>
                  </a:lnTo>
                  <a:close/>
                </a:path>
                <a:path w="716280" h="395604">
                  <a:moveTo>
                    <a:pt x="111521" y="286083"/>
                  </a:moveTo>
                  <a:lnTo>
                    <a:pt x="104225" y="286549"/>
                  </a:lnTo>
                  <a:lnTo>
                    <a:pt x="96774" y="288290"/>
                  </a:lnTo>
                  <a:lnTo>
                    <a:pt x="123445" y="288290"/>
                  </a:lnTo>
                  <a:lnTo>
                    <a:pt x="118651" y="286879"/>
                  </a:lnTo>
                  <a:lnTo>
                    <a:pt x="111521" y="286083"/>
                  </a:lnTo>
                  <a:close/>
                </a:path>
                <a:path w="716280" h="395604">
                  <a:moveTo>
                    <a:pt x="167131" y="233425"/>
                  </a:moveTo>
                  <a:lnTo>
                    <a:pt x="179450" y="299593"/>
                  </a:lnTo>
                  <a:lnTo>
                    <a:pt x="209210" y="327237"/>
                  </a:lnTo>
                  <a:lnTo>
                    <a:pt x="217154" y="327866"/>
                  </a:lnTo>
                  <a:lnTo>
                    <a:pt x="225645" y="326614"/>
                  </a:lnTo>
                  <a:lnTo>
                    <a:pt x="234696" y="323469"/>
                  </a:lnTo>
                  <a:lnTo>
                    <a:pt x="241681" y="320294"/>
                  </a:lnTo>
                  <a:lnTo>
                    <a:pt x="247396" y="315594"/>
                  </a:lnTo>
                  <a:lnTo>
                    <a:pt x="249087" y="313309"/>
                  </a:lnTo>
                  <a:lnTo>
                    <a:pt x="223138" y="313309"/>
                  </a:lnTo>
                  <a:lnTo>
                    <a:pt x="218948" y="313181"/>
                  </a:lnTo>
                  <a:lnTo>
                    <a:pt x="214756" y="312928"/>
                  </a:lnTo>
                  <a:lnTo>
                    <a:pt x="211074" y="311912"/>
                  </a:lnTo>
                  <a:lnTo>
                    <a:pt x="207644" y="309753"/>
                  </a:lnTo>
                  <a:lnTo>
                    <a:pt x="204343" y="307721"/>
                  </a:lnTo>
                  <a:lnTo>
                    <a:pt x="201294" y="304673"/>
                  </a:lnTo>
                  <a:lnTo>
                    <a:pt x="195961" y="297053"/>
                  </a:lnTo>
                  <a:lnTo>
                    <a:pt x="193421" y="292607"/>
                  </a:lnTo>
                  <a:lnTo>
                    <a:pt x="191022" y="287147"/>
                  </a:lnTo>
                  <a:lnTo>
                    <a:pt x="167131" y="233425"/>
                  </a:lnTo>
                  <a:close/>
                </a:path>
                <a:path w="716280" h="395604">
                  <a:moveTo>
                    <a:pt x="237617" y="202056"/>
                  </a:moveTo>
                  <a:lnTo>
                    <a:pt x="223266" y="208406"/>
                  </a:lnTo>
                  <a:lnTo>
                    <a:pt x="248412" y="265049"/>
                  </a:lnTo>
                  <a:lnTo>
                    <a:pt x="250190" y="271018"/>
                  </a:lnTo>
                  <a:lnTo>
                    <a:pt x="250582" y="276732"/>
                  </a:lnTo>
                  <a:lnTo>
                    <a:pt x="250963" y="280924"/>
                  </a:lnTo>
                  <a:lnTo>
                    <a:pt x="251010" y="283082"/>
                  </a:lnTo>
                  <a:lnTo>
                    <a:pt x="250698" y="287147"/>
                  </a:lnTo>
                  <a:lnTo>
                    <a:pt x="249174" y="291592"/>
                  </a:lnTo>
                  <a:lnTo>
                    <a:pt x="247777" y="295910"/>
                  </a:lnTo>
                  <a:lnTo>
                    <a:pt x="223138" y="313309"/>
                  </a:lnTo>
                  <a:lnTo>
                    <a:pt x="249087" y="313309"/>
                  </a:lnTo>
                  <a:lnTo>
                    <a:pt x="256794" y="302894"/>
                  </a:lnTo>
                  <a:lnTo>
                    <a:pt x="259206" y="296291"/>
                  </a:lnTo>
                  <a:lnTo>
                    <a:pt x="259461" y="289306"/>
                  </a:lnTo>
                  <a:lnTo>
                    <a:pt x="259842" y="289179"/>
                  </a:lnTo>
                  <a:lnTo>
                    <a:pt x="276571" y="289179"/>
                  </a:lnTo>
                  <a:lnTo>
                    <a:pt x="276225" y="288417"/>
                  </a:lnTo>
                  <a:lnTo>
                    <a:pt x="274193" y="284353"/>
                  </a:lnTo>
                  <a:lnTo>
                    <a:pt x="272669" y="280924"/>
                  </a:lnTo>
                  <a:lnTo>
                    <a:pt x="271399" y="278256"/>
                  </a:lnTo>
                  <a:lnTo>
                    <a:pt x="237617" y="202056"/>
                  </a:lnTo>
                  <a:close/>
                </a:path>
                <a:path w="716280" h="395604">
                  <a:moveTo>
                    <a:pt x="276571" y="289179"/>
                  </a:moveTo>
                  <a:lnTo>
                    <a:pt x="259842" y="289179"/>
                  </a:lnTo>
                  <a:lnTo>
                    <a:pt x="260857" y="291211"/>
                  </a:lnTo>
                  <a:lnTo>
                    <a:pt x="262128" y="293878"/>
                  </a:lnTo>
                  <a:lnTo>
                    <a:pt x="263718" y="297053"/>
                  </a:lnTo>
                  <a:lnTo>
                    <a:pt x="265303" y="300100"/>
                  </a:lnTo>
                  <a:lnTo>
                    <a:pt x="268224" y="305435"/>
                  </a:lnTo>
                  <a:lnTo>
                    <a:pt x="281813" y="299466"/>
                  </a:lnTo>
                  <a:lnTo>
                    <a:pt x="278130" y="292607"/>
                  </a:lnTo>
                  <a:lnTo>
                    <a:pt x="276571" y="289179"/>
                  </a:lnTo>
                  <a:close/>
                </a:path>
                <a:path w="716280" h="395604">
                  <a:moveTo>
                    <a:pt x="262890" y="118744"/>
                  </a:moveTo>
                  <a:lnTo>
                    <a:pt x="248538" y="125094"/>
                  </a:lnTo>
                  <a:lnTo>
                    <a:pt x="318769" y="283082"/>
                  </a:lnTo>
                  <a:lnTo>
                    <a:pt x="332994" y="276732"/>
                  </a:lnTo>
                  <a:lnTo>
                    <a:pt x="325628" y="260223"/>
                  </a:lnTo>
                  <a:lnTo>
                    <a:pt x="326009" y="259969"/>
                  </a:lnTo>
                  <a:lnTo>
                    <a:pt x="377395" y="259969"/>
                  </a:lnTo>
                  <a:lnTo>
                    <a:pt x="379094" y="259206"/>
                  </a:lnTo>
                  <a:lnTo>
                    <a:pt x="385444" y="254888"/>
                  </a:lnTo>
                  <a:lnTo>
                    <a:pt x="342773" y="254762"/>
                  </a:lnTo>
                  <a:lnTo>
                    <a:pt x="337566" y="253746"/>
                  </a:lnTo>
                  <a:lnTo>
                    <a:pt x="309625" y="228600"/>
                  </a:lnTo>
                  <a:lnTo>
                    <a:pt x="307086" y="223012"/>
                  </a:lnTo>
                  <a:lnTo>
                    <a:pt x="305688" y="217424"/>
                  </a:lnTo>
                  <a:lnTo>
                    <a:pt x="305562" y="211836"/>
                  </a:lnTo>
                  <a:lnTo>
                    <a:pt x="305307" y="206121"/>
                  </a:lnTo>
                  <a:lnTo>
                    <a:pt x="306051" y="200913"/>
                  </a:lnTo>
                  <a:lnTo>
                    <a:pt x="306114" y="200660"/>
                  </a:lnTo>
                  <a:lnTo>
                    <a:pt x="307803" y="195834"/>
                  </a:lnTo>
                  <a:lnTo>
                    <a:pt x="297053" y="195834"/>
                  </a:lnTo>
                  <a:lnTo>
                    <a:pt x="262890" y="118744"/>
                  </a:lnTo>
                  <a:close/>
                </a:path>
                <a:path w="716280" h="395604">
                  <a:moveTo>
                    <a:pt x="377395" y="259969"/>
                  </a:moveTo>
                  <a:lnTo>
                    <a:pt x="326009" y="259969"/>
                  </a:lnTo>
                  <a:lnTo>
                    <a:pt x="332994" y="264413"/>
                  </a:lnTo>
                  <a:lnTo>
                    <a:pt x="340487" y="266700"/>
                  </a:lnTo>
                  <a:lnTo>
                    <a:pt x="356743" y="267207"/>
                  </a:lnTo>
                  <a:lnTo>
                    <a:pt x="364363" y="265811"/>
                  </a:lnTo>
                  <a:lnTo>
                    <a:pt x="377395" y="259969"/>
                  </a:lnTo>
                  <a:close/>
                </a:path>
                <a:path w="716280" h="395604">
                  <a:moveTo>
                    <a:pt x="385025" y="168529"/>
                  </a:moveTo>
                  <a:lnTo>
                    <a:pt x="346710" y="168529"/>
                  </a:lnTo>
                  <a:lnTo>
                    <a:pt x="352171" y="168656"/>
                  </a:lnTo>
                  <a:lnTo>
                    <a:pt x="357378" y="169672"/>
                  </a:lnTo>
                  <a:lnTo>
                    <a:pt x="386588" y="200913"/>
                  </a:lnTo>
                  <a:lnTo>
                    <a:pt x="388865" y="217297"/>
                  </a:lnTo>
                  <a:lnTo>
                    <a:pt x="388813" y="218059"/>
                  </a:lnTo>
                  <a:lnTo>
                    <a:pt x="388366" y="222757"/>
                  </a:lnTo>
                  <a:lnTo>
                    <a:pt x="386842" y="227584"/>
                  </a:lnTo>
                  <a:lnTo>
                    <a:pt x="385318" y="232537"/>
                  </a:lnTo>
                  <a:lnTo>
                    <a:pt x="353694" y="254762"/>
                  </a:lnTo>
                  <a:lnTo>
                    <a:pt x="385563" y="254762"/>
                  </a:lnTo>
                  <a:lnTo>
                    <a:pt x="404875" y="218059"/>
                  </a:lnTo>
                  <a:lnTo>
                    <a:pt x="404494" y="210693"/>
                  </a:lnTo>
                  <a:lnTo>
                    <a:pt x="404241" y="203326"/>
                  </a:lnTo>
                  <a:lnTo>
                    <a:pt x="386588" y="170053"/>
                  </a:lnTo>
                  <a:lnTo>
                    <a:pt x="385025" y="168529"/>
                  </a:lnTo>
                  <a:close/>
                </a:path>
                <a:path w="716280" h="395604">
                  <a:moveTo>
                    <a:pt x="396621" y="59436"/>
                  </a:moveTo>
                  <a:lnTo>
                    <a:pt x="382269" y="65786"/>
                  </a:lnTo>
                  <a:lnTo>
                    <a:pt x="452374" y="223647"/>
                  </a:lnTo>
                  <a:lnTo>
                    <a:pt x="466725" y="217297"/>
                  </a:lnTo>
                  <a:lnTo>
                    <a:pt x="459359" y="200787"/>
                  </a:lnTo>
                  <a:lnTo>
                    <a:pt x="459740" y="200660"/>
                  </a:lnTo>
                  <a:lnTo>
                    <a:pt x="511132" y="200660"/>
                  </a:lnTo>
                  <a:lnTo>
                    <a:pt x="512825" y="199898"/>
                  </a:lnTo>
                  <a:lnTo>
                    <a:pt x="519175" y="195453"/>
                  </a:lnTo>
                  <a:lnTo>
                    <a:pt x="476504" y="195453"/>
                  </a:lnTo>
                  <a:lnTo>
                    <a:pt x="471297" y="194437"/>
                  </a:lnTo>
                  <a:lnTo>
                    <a:pt x="442837" y="168275"/>
                  </a:lnTo>
                  <a:lnTo>
                    <a:pt x="439038" y="146812"/>
                  </a:lnTo>
                  <a:lnTo>
                    <a:pt x="439800" y="141350"/>
                  </a:lnTo>
                  <a:lnTo>
                    <a:pt x="441452" y="136398"/>
                  </a:lnTo>
                  <a:lnTo>
                    <a:pt x="430784" y="136398"/>
                  </a:lnTo>
                  <a:lnTo>
                    <a:pt x="396621" y="59436"/>
                  </a:lnTo>
                  <a:close/>
                </a:path>
                <a:path w="716280" h="395604">
                  <a:moveTo>
                    <a:pt x="511132" y="200660"/>
                  </a:moveTo>
                  <a:lnTo>
                    <a:pt x="459740" y="200660"/>
                  </a:lnTo>
                  <a:lnTo>
                    <a:pt x="466725" y="204978"/>
                  </a:lnTo>
                  <a:lnTo>
                    <a:pt x="474218" y="207391"/>
                  </a:lnTo>
                  <a:lnTo>
                    <a:pt x="490474" y="207899"/>
                  </a:lnTo>
                  <a:lnTo>
                    <a:pt x="498094" y="206375"/>
                  </a:lnTo>
                  <a:lnTo>
                    <a:pt x="505206" y="203326"/>
                  </a:lnTo>
                  <a:lnTo>
                    <a:pt x="511132" y="200660"/>
                  </a:lnTo>
                  <a:close/>
                </a:path>
                <a:path w="716280" h="395604">
                  <a:moveTo>
                    <a:pt x="355727" y="154431"/>
                  </a:moveTo>
                  <a:lnTo>
                    <a:pt x="312547" y="167640"/>
                  </a:lnTo>
                  <a:lnTo>
                    <a:pt x="297434" y="195580"/>
                  </a:lnTo>
                  <a:lnTo>
                    <a:pt x="297053" y="195834"/>
                  </a:lnTo>
                  <a:lnTo>
                    <a:pt x="307803" y="195834"/>
                  </a:lnTo>
                  <a:lnTo>
                    <a:pt x="309499" y="190754"/>
                  </a:lnTo>
                  <a:lnTo>
                    <a:pt x="312293" y="186181"/>
                  </a:lnTo>
                  <a:lnTo>
                    <a:pt x="319659" y="178054"/>
                  </a:lnTo>
                  <a:lnTo>
                    <a:pt x="324231" y="174879"/>
                  </a:lnTo>
                  <a:lnTo>
                    <a:pt x="329692" y="172466"/>
                  </a:lnTo>
                  <a:lnTo>
                    <a:pt x="335534" y="169799"/>
                  </a:lnTo>
                  <a:lnTo>
                    <a:pt x="341249" y="168529"/>
                  </a:lnTo>
                  <a:lnTo>
                    <a:pt x="385025" y="168529"/>
                  </a:lnTo>
                  <a:lnTo>
                    <a:pt x="381381" y="164973"/>
                  </a:lnTo>
                  <a:lnTo>
                    <a:pt x="375538" y="161036"/>
                  </a:lnTo>
                  <a:lnTo>
                    <a:pt x="362585" y="155701"/>
                  </a:lnTo>
                  <a:lnTo>
                    <a:pt x="355727" y="154431"/>
                  </a:lnTo>
                  <a:close/>
                </a:path>
                <a:path w="716280" h="395604">
                  <a:moveTo>
                    <a:pt x="518627" y="109093"/>
                  </a:moveTo>
                  <a:lnTo>
                    <a:pt x="474853" y="109093"/>
                  </a:lnTo>
                  <a:lnTo>
                    <a:pt x="480441" y="109219"/>
                  </a:lnTo>
                  <a:lnTo>
                    <a:pt x="485902" y="109219"/>
                  </a:lnTo>
                  <a:lnTo>
                    <a:pt x="491109" y="110362"/>
                  </a:lnTo>
                  <a:lnTo>
                    <a:pt x="500506" y="114681"/>
                  </a:lnTo>
                  <a:lnTo>
                    <a:pt x="504698" y="117856"/>
                  </a:lnTo>
                  <a:lnTo>
                    <a:pt x="508507" y="121919"/>
                  </a:lnTo>
                  <a:lnTo>
                    <a:pt x="512318" y="125856"/>
                  </a:lnTo>
                  <a:lnTo>
                    <a:pt x="522555" y="158623"/>
                  </a:lnTo>
                  <a:lnTo>
                    <a:pt x="522097" y="163322"/>
                  </a:lnTo>
                  <a:lnTo>
                    <a:pt x="492887" y="194182"/>
                  </a:lnTo>
                  <a:lnTo>
                    <a:pt x="487425" y="195453"/>
                  </a:lnTo>
                  <a:lnTo>
                    <a:pt x="519175" y="195453"/>
                  </a:lnTo>
                  <a:lnTo>
                    <a:pt x="538607" y="158623"/>
                  </a:lnTo>
                  <a:lnTo>
                    <a:pt x="538226" y="151256"/>
                  </a:lnTo>
                  <a:lnTo>
                    <a:pt x="537972" y="143891"/>
                  </a:lnTo>
                  <a:lnTo>
                    <a:pt x="536194" y="136651"/>
                  </a:lnTo>
                  <a:lnTo>
                    <a:pt x="532892" y="129412"/>
                  </a:lnTo>
                  <a:lnTo>
                    <a:pt x="529717" y="122174"/>
                  </a:lnTo>
                  <a:lnTo>
                    <a:pt x="525526" y="115950"/>
                  </a:lnTo>
                  <a:lnTo>
                    <a:pt x="520319" y="110743"/>
                  </a:lnTo>
                  <a:lnTo>
                    <a:pt x="518627" y="109093"/>
                  </a:lnTo>
                  <a:close/>
                </a:path>
                <a:path w="716280" h="395604">
                  <a:moveTo>
                    <a:pt x="530352" y="0"/>
                  </a:moveTo>
                  <a:lnTo>
                    <a:pt x="516000" y="6350"/>
                  </a:lnTo>
                  <a:lnTo>
                    <a:pt x="586105" y="164337"/>
                  </a:lnTo>
                  <a:lnTo>
                    <a:pt x="600456" y="157987"/>
                  </a:lnTo>
                  <a:lnTo>
                    <a:pt x="530352" y="0"/>
                  </a:lnTo>
                  <a:close/>
                </a:path>
                <a:path w="716280" h="395604">
                  <a:moveTo>
                    <a:pt x="489457" y="95123"/>
                  </a:moveTo>
                  <a:lnTo>
                    <a:pt x="482092" y="95250"/>
                  </a:lnTo>
                  <a:lnTo>
                    <a:pt x="474725" y="95250"/>
                  </a:lnTo>
                  <a:lnTo>
                    <a:pt x="467232" y="97027"/>
                  </a:lnTo>
                  <a:lnTo>
                    <a:pt x="459486" y="100456"/>
                  </a:lnTo>
                  <a:lnTo>
                    <a:pt x="452500" y="103631"/>
                  </a:lnTo>
                  <a:lnTo>
                    <a:pt x="446278" y="108331"/>
                  </a:lnTo>
                  <a:lnTo>
                    <a:pt x="440962" y="114681"/>
                  </a:lnTo>
                  <a:lnTo>
                    <a:pt x="435737" y="120776"/>
                  </a:lnTo>
                  <a:lnTo>
                    <a:pt x="432562" y="128016"/>
                  </a:lnTo>
                  <a:lnTo>
                    <a:pt x="431165" y="136271"/>
                  </a:lnTo>
                  <a:lnTo>
                    <a:pt x="430784" y="136398"/>
                  </a:lnTo>
                  <a:lnTo>
                    <a:pt x="441452" y="136398"/>
                  </a:lnTo>
                  <a:lnTo>
                    <a:pt x="443230" y="131318"/>
                  </a:lnTo>
                  <a:lnTo>
                    <a:pt x="446024" y="126746"/>
                  </a:lnTo>
                  <a:lnTo>
                    <a:pt x="453390" y="118618"/>
                  </a:lnTo>
                  <a:lnTo>
                    <a:pt x="457962" y="115443"/>
                  </a:lnTo>
                  <a:lnTo>
                    <a:pt x="469265" y="110490"/>
                  </a:lnTo>
                  <a:lnTo>
                    <a:pt x="474853" y="109093"/>
                  </a:lnTo>
                  <a:lnTo>
                    <a:pt x="518627" y="109093"/>
                  </a:lnTo>
                  <a:lnTo>
                    <a:pt x="514985" y="105537"/>
                  </a:lnTo>
                  <a:lnTo>
                    <a:pt x="509143" y="101600"/>
                  </a:lnTo>
                  <a:lnTo>
                    <a:pt x="502793" y="99060"/>
                  </a:lnTo>
                  <a:lnTo>
                    <a:pt x="496316" y="96393"/>
                  </a:lnTo>
                  <a:lnTo>
                    <a:pt x="489457" y="95123"/>
                  </a:lnTo>
                  <a:close/>
                </a:path>
                <a:path w="716280" h="395604">
                  <a:moveTo>
                    <a:pt x="665353" y="16763"/>
                  </a:moveTo>
                  <a:lnTo>
                    <a:pt x="651382" y="16763"/>
                  </a:lnTo>
                  <a:lnTo>
                    <a:pt x="644017" y="18541"/>
                  </a:lnTo>
                  <a:lnTo>
                    <a:pt x="636397" y="21971"/>
                  </a:lnTo>
                  <a:lnTo>
                    <a:pt x="629412" y="25019"/>
                  </a:lnTo>
                  <a:lnTo>
                    <a:pt x="607694" y="52197"/>
                  </a:lnTo>
                  <a:lnTo>
                    <a:pt x="605282" y="58674"/>
                  </a:lnTo>
                  <a:lnTo>
                    <a:pt x="604266" y="65659"/>
                  </a:lnTo>
                  <a:lnTo>
                    <a:pt x="604774" y="80390"/>
                  </a:lnTo>
                  <a:lnTo>
                    <a:pt x="606679" y="87757"/>
                  </a:lnTo>
                  <a:lnTo>
                    <a:pt x="609981" y="95250"/>
                  </a:lnTo>
                  <a:lnTo>
                    <a:pt x="613156" y="102616"/>
                  </a:lnTo>
                  <a:lnTo>
                    <a:pt x="617474" y="108838"/>
                  </a:lnTo>
                  <a:lnTo>
                    <a:pt x="622807" y="113918"/>
                  </a:lnTo>
                  <a:lnTo>
                    <a:pt x="628142" y="119125"/>
                  </a:lnTo>
                  <a:lnTo>
                    <a:pt x="634111" y="123062"/>
                  </a:lnTo>
                  <a:lnTo>
                    <a:pt x="647192" y="128143"/>
                  </a:lnTo>
                  <a:lnTo>
                    <a:pt x="654050" y="129412"/>
                  </a:lnTo>
                  <a:lnTo>
                    <a:pt x="661416" y="129286"/>
                  </a:lnTo>
                  <a:lnTo>
                    <a:pt x="697327" y="115443"/>
                  </a:lnTo>
                  <a:lnTo>
                    <a:pt x="657479" y="115443"/>
                  </a:lnTo>
                  <a:lnTo>
                    <a:pt x="652653" y="114554"/>
                  </a:lnTo>
                  <a:lnTo>
                    <a:pt x="626363" y="92456"/>
                  </a:lnTo>
                  <a:lnTo>
                    <a:pt x="652081" y="81025"/>
                  </a:lnTo>
                  <a:lnTo>
                    <a:pt x="621538" y="81025"/>
                  </a:lnTo>
                  <a:lnTo>
                    <a:pt x="620013" y="76708"/>
                  </a:lnTo>
                  <a:lnTo>
                    <a:pt x="619252" y="72262"/>
                  </a:lnTo>
                  <a:lnTo>
                    <a:pt x="619506" y="62991"/>
                  </a:lnTo>
                  <a:lnTo>
                    <a:pt x="629666" y="42290"/>
                  </a:lnTo>
                  <a:lnTo>
                    <a:pt x="632841" y="38735"/>
                  </a:lnTo>
                  <a:lnTo>
                    <a:pt x="636905" y="35940"/>
                  </a:lnTo>
                  <a:lnTo>
                    <a:pt x="641604" y="33909"/>
                  </a:lnTo>
                  <a:lnTo>
                    <a:pt x="649106" y="31243"/>
                  </a:lnTo>
                  <a:lnTo>
                    <a:pt x="656193" y="30114"/>
                  </a:lnTo>
                  <a:lnTo>
                    <a:pt x="691431" y="30114"/>
                  </a:lnTo>
                  <a:lnTo>
                    <a:pt x="688721" y="27177"/>
                  </a:lnTo>
                  <a:lnTo>
                    <a:pt x="683387" y="23368"/>
                  </a:lnTo>
                  <a:lnTo>
                    <a:pt x="677672" y="20700"/>
                  </a:lnTo>
                  <a:lnTo>
                    <a:pt x="671830" y="18034"/>
                  </a:lnTo>
                  <a:lnTo>
                    <a:pt x="665353" y="16763"/>
                  </a:lnTo>
                  <a:close/>
                </a:path>
                <a:path w="716280" h="395604">
                  <a:moveTo>
                    <a:pt x="701802" y="81152"/>
                  </a:moveTo>
                  <a:lnTo>
                    <a:pt x="700913" y="86868"/>
                  </a:lnTo>
                  <a:lnTo>
                    <a:pt x="698627" y="92583"/>
                  </a:lnTo>
                  <a:lnTo>
                    <a:pt x="694690" y="98425"/>
                  </a:lnTo>
                  <a:lnTo>
                    <a:pt x="690880" y="104267"/>
                  </a:lnTo>
                  <a:lnTo>
                    <a:pt x="685292" y="108712"/>
                  </a:lnTo>
                  <a:lnTo>
                    <a:pt x="677799" y="112013"/>
                  </a:lnTo>
                  <a:lnTo>
                    <a:pt x="672846" y="114300"/>
                  </a:lnTo>
                  <a:lnTo>
                    <a:pt x="667893" y="115316"/>
                  </a:lnTo>
                  <a:lnTo>
                    <a:pt x="662686" y="115443"/>
                  </a:lnTo>
                  <a:lnTo>
                    <a:pt x="697327" y="115443"/>
                  </a:lnTo>
                  <a:lnTo>
                    <a:pt x="716026" y="84836"/>
                  </a:lnTo>
                  <a:lnTo>
                    <a:pt x="701802" y="81152"/>
                  </a:lnTo>
                  <a:close/>
                </a:path>
                <a:path w="716280" h="395604">
                  <a:moveTo>
                    <a:pt x="691431" y="30114"/>
                  </a:moveTo>
                  <a:lnTo>
                    <a:pt x="656193" y="30114"/>
                  </a:lnTo>
                  <a:lnTo>
                    <a:pt x="662874" y="30533"/>
                  </a:lnTo>
                  <a:lnTo>
                    <a:pt x="669163" y="32512"/>
                  </a:lnTo>
                  <a:lnTo>
                    <a:pt x="674979" y="35700"/>
                  </a:lnTo>
                  <a:lnTo>
                    <a:pt x="680069" y="39925"/>
                  </a:lnTo>
                  <a:lnTo>
                    <a:pt x="684468" y="45174"/>
                  </a:lnTo>
                  <a:lnTo>
                    <a:pt x="688213" y="51435"/>
                  </a:lnTo>
                  <a:lnTo>
                    <a:pt x="621538" y="81025"/>
                  </a:lnTo>
                  <a:lnTo>
                    <a:pt x="652081" y="81025"/>
                  </a:lnTo>
                  <a:lnTo>
                    <a:pt x="707517" y="56387"/>
                  </a:lnTo>
                  <a:lnTo>
                    <a:pt x="707009" y="54990"/>
                  </a:lnTo>
                  <a:lnTo>
                    <a:pt x="706119" y="52832"/>
                  </a:lnTo>
                  <a:lnTo>
                    <a:pt x="704723" y="49529"/>
                  </a:lnTo>
                  <a:lnTo>
                    <a:pt x="701802" y="42925"/>
                  </a:lnTo>
                  <a:lnTo>
                    <a:pt x="697992" y="37084"/>
                  </a:lnTo>
                  <a:lnTo>
                    <a:pt x="693293" y="32131"/>
                  </a:lnTo>
                  <a:lnTo>
                    <a:pt x="691431" y="301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296831" y="2819654"/>
            <a:ext cx="1517015" cy="1917700"/>
            <a:chOff x="10296831" y="2819654"/>
            <a:chExt cx="1517015" cy="1917700"/>
          </a:xfrm>
        </p:grpSpPr>
        <p:sp>
          <p:nvSpPr>
            <p:cNvPr id="10" name="object 10"/>
            <p:cNvSpPr/>
            <p:nvPr/>
          </p:nvSpPr>
          <p:spPr>
            <a:xfrm>
              <a:off x="11061572" y="2819654"/>
              <a:ext cx="0" cy="1917700"/>
            </a:xfrm>
            <a:custGeom>
              <a:avLst/>
              <a:gdLst/>
              <a:ahLst/>
              <a:cxnLst/>
              <a:rect l="l" t="t" r="r" b="b"/>
              <a:pathLst>
                <a:path h="1917700">
                  <a:moveTo>
                    <a:pt x="0" y="0"/>
                  </a:moveTo>
                  <a:lnTo>
                    <a:pt x="0" y="19177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03181" y="3210673"/>
              <a:ext cx="1504315" cy="944244"/>
            </a:xfrm>
            <a:custGeom>
              <a:avLst/>
              <a:gdLst/>
              <a:ahLst/>
              <a:cxnLst/>
              <a:rect l="l" t="t" r="r" b="b"/>
              <a:pathLst>
                <a:path w="1504315" h="944245">
                  <a:moveTo>
                    <a:pt x="361084" y="0"/>
                  </a:moveTo>
                  <a:lnTo>
                    <a:pt x="315191" y="589"/>
                  </a:lnTo>
                  <a:lnTo>
                    <a:pt x="271596" y="3685"/>
                  </a:lnTo>
                  <a:lnTo>
                    <a:pt x="230496" y="9283"/>
                  </a:lnTo>
                  <a:lnTo>
                    <a:pt x="192089" y="17383"/>
                  </a:lnTo>
                  <a:lnTo>
                    <a:pt x="124140" y="41076"/>
                  </a:lnTo>
                  <a:lnTo>
                    <a:pt x="69327" y="74744"/>
                  </a:lnTo>
                  <a:lnTo>
                    <a:pt x="29227" y="118366"/>
                  </a:lnTo>
                  <a:lnTo>
                    <a:pt x="5597" y="171415"/>
                  </a:lnTo>
                  <a:lnTo>
                    <a:pt x="0" y="230391"/>
                  </a:lnTo>
                  <a:lnTo>
                    <a:pt x="3733" y="261559"/>
                  </a:lnTo>
                  <a:lnTo>
                    <a:pt x="23614" y="326510"/>
                  </a:lnTo>
                  <a:lnTo>
                    <a:pt x="59179" y="393960"/>
                  </a:lnTo>
                  <a:lnTo>
                    <a:pt x="82518" y="428251"/>
                  </a:lnTo>
                  <a:lnTo>
                    <a:pt x="109387" y="462721"/>
                  </a:lnTo>
                  <a:lnTo>
                    <a:pt x="139658" y="497223"/>
                  </a:lnTo>
                  <a:lnTo>
                    <a:pt x="173199" y="531607"/>
                  </a:lnTo>
                  <a:lnTo>
                    <a:pt x="209881" y="565725"/>
                  </a:lnTo>
                  <a:lnTo>
                    <a:pt x="249573" y="599429"/>
                  </a:lnTo>
                  <a:lnTo>
                    <a:pt x="292145" y="632570"/>
                  </a:lnTo>
                  <a:lnTo>
                    <a:pt x="337468" y="665000"/>
                  </a:lnTo>
                  <a:lnTo>
                    <a:pt x="385411" y="696571"/>
                  </a:lnTo>
                  <a:lnTo>
                    <a:pt x="435845" y="727134"/>
                  </a:lnTo>
                  <a:lnTo>
                    <a:pt x="488638" y="756540"/>
                  </a:lnTo>
                  <a:lnTo>
                    <a:pt x="543661" y="784641"/>
                  </a:lnTo>
                  <a:lnTo>
                    <a:pt x="600784" y="811289"/>
                  </a:lnTo>
                  <a:lnTo>
                    <a:pt x="658816" y="835911"/>
                  </a:lnTo>
                  <a:lnTo>
                    <a:pt x="716522" y="857999"/>
                  </a:lnTo>
                  <a:lnTo>
                    <a:pt x="773703" y="877556"/>
                  </a:lnTo>
                  <a:lnTo>
                    <a:pt x="830164" y="894585"/>
                  </a:lnTo>
                  <a:lnTo>
                    <a:pt x="885706" y="909088"/>
                  </a:lnTo>
                  <a:lnTo>
                    <a:pt x="940133" y="921068"/>
                  </a:lnTo>
                  <a:lnTo>
                    <a:pt x="993247" y="930528"/>
                  </a:lnTo>
                  <a:lnTo>
                    <a:pt x="1044852" y="937470"/>
                  </a:lnTo>
                  <a:lnTo>
                    <a:pt x="1094750" y="941897"/>
                  </a:lnTo>
                  <a:lnTo>
                    <a:pt x="1142744" y="943813"/>
                  </a:lnTo>
                  <a:lnTo>
                    <a:pt x="1188638" y="943218"/>
                  </a:lnTo>
                  <a:lnTo>
                    <a:pt x="1232233" y="940118"/>
                  </a:lnTo>
                  <a:lnTo>
                    <a:pt x="1273332" y="934513"/>
                  </a:lnTo>
                  <a:lnTo>
                    <a:pt x="1311740" y="926407"/>
                  </a:lnTo>
                  <a:lnTo>
                    <a:pt x="1379688" y="902702"/>
                  </a:lnTo>
                  <a:lnTo>
                    <a:pt x="1434501" y="869025"/>
                  </a:lnTo>
                  <a:lnTo>
                    <a:pt x="1474601" y="825397"/>
                  </a:lnTo>
                  <a:lnTo>
                    <a:pt x="1498232" y="772347"/>
                  </a:lnTo>
                  <a:lnTo>
                    <a:pt x="1503829" y="713371"/>
                  </a:lnTo>
                  <a:lnTo>
                    <a:pt x="1500096" y="682204"/>
                  </a:lnTo>
                  <a:lnTo>
                    <a:pt x="1480215" y="617253"/>
                  </a:lnTo>
                  <a:lnTo>
                    <a:pt x="1444650" y="549803"/>
                  </a:lnTo>
                  <a:lnTo>
                    <a:pt x="1421311" y="515512"/>
                  </a:lnTo>
                  <a:lnTo>
                    <a:pt x="1394441" y="481041"/>
                  </a:lnTo>
                  <a:lnTo>
                    <a:pt x="1364171" y="446540"/>
                  </a:lnTo>
                  <a:lnTo>
                    <a:pt x="1330630" y="412155"/>
                  </a:lnTo>
                  <a:lnTo>
                    <a:pt x="1293948" y="378037"/>
                  </a:lnTo>
                  <a:lnTo>
                    <a:pt x="1254256" y="344333"/>
                  </a:lnTo>
                  <a:lnTo>
                    <a:pt x="1211683" y="311192"/>
                  </a:lnTo>
                  <a:lnTo>
                    <a:pt x="1166360" y="278762"/>
                  </a:lnTo>
                  <a:lnTo>
                    <a:pt x="1118417" y="247191"/>
                  </a:lnTo>
                  <a:lnTo>
                    <a:pt x="1067984" y="216629"/>
                  </a:lnTo>
                  <a:lnTo>
                    <a:pt x="1015191" y="187223"/>
                  </a:lnTo>
                  <a:lnTo>
                    <a:pt x="960167" y="159121"/>
                  </a:lnTo>
                  <a:lnTo>
                    <a:pt x="903044" y="132474"/>
                  </a:lnTo>
                  <a:lnTo>
                    <a:pt x="845012" y="107868"/>
                  </a:lnTo>
                  <a:lnTo>
                    <a:pt x="787307" y="85793"/>
                  </a:lnTo>
                  <a:lnTo>
                    <a:pt x="730125" y="66246"/>
                  </a:lnTo>
                  <a:lnTo>
                    <a:pt x="673665" y="49225"/>
                  </a:lnTo>
                  <a:lnTo>
                    <a:pt x="618123" y="34727"/>
                  </a:lnTo>
                  <a:lnTo>
                    <a:pt x="563696" y="22750"/>
                  </a:lnTo>
                  <a:lnTo>
                    <a:pt x="510581" y="13291"/>
                  </a:lnTo>
                  <a:lnTo>
                    <a:pt x="458976" y="6348"/>
                  </a:lnTo>
                  <a:lnTo>
                    <a:pt x="409078" y="1918"/>
                  </a:lnTo>
                  <a:lnTo>
                    <a:pt x="361084" y="0"/>
                  </a:lnTo>
                  <a:close/>
                </a:path>
              </a:pathLst>
            </a:custGeom>
            <a:solidFill>
              <a:srgbClr val="5B52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03181" y="3210673"/>
              <a:ext cx="1504315" cy="944244"/>
            </a:xfrm>
            <a:custGeom>
              <a:avLst/>
              <a:gdLst/>
              <a:ahLst/>
              <a:cxnLst/>
              <a:rect l="l" t="t" r="r" b="b"/>
              <a:pathLst>
                <a:path w="1504315" h="944245">
                  <a:moveTo>
                    <a:pt x="15187" y="143904"/>
                  </a:moveTo>
                  <a:lnTo>
                    <a:pt x="47340" y="95312"/>
                  </a:lnTo>
                  <a:lnTo>
                    <a:pt x="94993" y="56665"/>
                  </a:lnTo>
                  <a:lnTo>
                    <a:pt x="156571" y="27982"/>
                  </a:lnTo>
                  <a:lnTo>
                    <a:pt x="230496" y="9283"/>
                  </a:lnTo>
                  <a:lnTo>
                    <a:pt x="271596" y="3685"/>
                  </a:lnTo>
                  <a:lnTo>
                    <a:pt x="315191" y="589"/>
                  </a:lnTo>
                  <a:lnTo>
                    <a:pt x="361084" y="0"/>
                  </a:lnTo>
                  <a:lnTo>
                    <a:pt x="409078" y="1918"/>
                  </a:lnTo>
                  <a:lnTo>
                    <a:pt x="458976" y="6348"/>
                  </a:lnTo>
                  <a:lnTo>
                    <a:pt x="510581" y="13291"/>
                  </a:lnTo>
                  <a:lnTo>
                    <a:pt x="563696" y="22750"/>
                  </a:lnTo>
                  <a:lnTo>
                    <a:pt x="618123" y="34727"/>
                  </a:lnTo>
                  <a:lnTo>
                    <a:pt x="673665" y="49225"/>
                  </a:lnTo>
                  <a:lnTo>
                    <a:pt x="730125" y="66246"/>
                  </a:lnTo>
                  <a:lnTo>
                    <a:pt x="787307" y="85793"/>
                  </a:lnTo>
                  <a:lnTo>
                    <a:pt x="845012" y="107868"/>
                  </a:lnTo>
                  <a:lnTo>
                    <a:pt x="903044" y="132474"/>
                  </a:lnTo>
                  <a:lnTo>
                    <a:pt x="960167" y="159121"/>
                  </a:lnTo>
                  <a:lnTo>
                    <a:pt x="1015191" y="187223"/>
                  </a:lnTo>
                  <a:lnTo>
                    <a:pt x="1067984" y="216629"/>
                  </a:lnTo>
                  <a:lnTo>
                    <a:pt x="1118417" y="247191"/>
                  </a:lnTo>
                  <a:lnTo>
                    <a:pt x="1166360" y="278762"/>
                  </a:lnTo>
                  <a:lnTo>
                    <a:pt x="1211683" y="311192"/>
                  </a:lnTo>
                  <a:lnTo>
                    <a:pt x="1254256" y="344333"/>
                  </a:lnTo>
                  <a:lnTo>
                    <a:pt x="1293948" y="378037"/>
                  </a:lnTo>
                  <a:lnTo>
                    <a:pt x="1330630" y="412155"/>
                  </a:lnTo>
                  <a:lnTo>
                    <a:pt x="1364171" y="446540"/>
                  </a:lnTo>
                  <a:lnTo>
                    <a:pt x="1394441" y="481041"/>
                  </a:lnTo>
                  <a:lnTo>
                    <a:pt x="1421311" y="515512"/>
                  </a:lnTo>
                  <a:lnTo>
                    <a:pt x="1444650" y="549803"/>
                  </a:lnTo>
                  <a:lnTo>
                    <a:pt x="1464328" y="583766"/>
                  </a:lnTo>
                  <a:lnTo>
                    <a:pt x="1492181" y="650115"/>
                  </a:lnTo>
                  <a:lnTo>
                    <a:pt x="1503829" y="713371"/>
                  </a:lnTo>
                  <a:lnTo>
                    <a:pt x="1503251" y="743468"/>
                  </a:lnTo>
                  <a:lnTo>
                    <a:pt x="1488641" y="799859"/>
                  </a:lnTo>
                  <a:lnTo>
                    <a:pt x="1456489" y="848454"/>
                  </a:lnTo>
                  <a:lnTo>
                    <a:pt x="1408835" y="887109"/>
                  </a:lnTo>
                  <a:lnTo>
                    <a:pt x="1347257" y="915803"/>
                  </a:lnTo>
                  <a:lnTo>
                    <a:pt x="1273332" y="934513"/>
                  </a:lnTo>
                  <a:lnTo>
                    <a:pt x="1232233" y="940118"/>
                  </a:lnTo>
                  <a:lnTo>
                    <a:pt x="1188638" y="943218"/>
                  </a:lnTo>
                  <a:lnTo>
                    <a:pt x="1142744" y="943813"/>
                  </a:lnTo>
                  <a:lnTo>
                    <a:pt x="1094750" y="941897"/>
                  </a:lnTo>
                  <a:lnTo>
                    <a:pt x="1044852" y="937470"/>
                  </a:lnTo>
                  <a:lnTo>
                    <a:pt x="993247" y="930528"/>
                  </a:lnTo>
                  <a:lnTo>
                    <a:pt x="940133" y="921068"/>
                  </a:lnTo>
                  <a:lnTo>
                    <a:pt x="885706" y="909088"/>
                  </a:lnTo>
                  <a:lnTo>
                    <a:pt x="830164" y="894585"/>
                  </a:lnTo>
                  <a:lnTo>
                    <a:pt x="773703" y="877556"/>
                  </a:lnTo>
                  <a:lnTo>
                    <a:pt x="716522" y="857999"/>
                  </a:lnTo>
                  <a:lnTo>
                    <a:pt x="658816" y="835911"/>
                  </a:lnTo>
                  <a:lnTo>
                    <a:pt x="600784" y="811289"/>
                  </a:lnTo>
                  <a:lnTo>
                    <a:pt x="543661" y="784641"/>
                  </a:lnTo>
                  <a:lnTo>
                    <a:pt x="488638" y="756540"/>
                  </a:lnTo>
                  <a:lnTo>
                    <a:pt x="435845" y="727134"/>
                  </a:lnTo>
                  <a:lnTo>
                    <a:pt x="385411" y="696571"/>
                  </a:lnTo>
                  <a:lnTo>
                    <a:pt x="337468" y="665000"/>
                  </a:lnTo>
                  <a:lnTo>
                    <a:pt x="292145" y="632570"/>
                  </a:lnTo>
                  <a:lnTo>
                    <a:pt x="249573" y="599429"/>
                  </a:lnTo>
                  <a:lnTo>
                    <a:pt x="209881" y="565725"/>
                  </a:lnTo>
                  <a:lnTo>
                    <a:pt x="173199" y="531607"/>
                  </a:lnTo>
                  <a:lnTo>
                    <a:pt x="139658" y="497223"/>
                  </a:lnTo>
                  <a:lnTo>
                    <a:pt x="109387" y="462721"/>
                  </a:lnTo>
                  <a:lnTo>
                    <a:pt x="82518" y="428251"/>
                  </a:lnTo>
                  <a:lnTo>
                    <a:pt x="59179" y="393960"/>
                  </a:lnTo>
                  <a:lnTo>
                    <a:pt x="39501" y="359996"/>
                  </a:lnTo>
                  <a:lnTo>
                    <a:pt x="11648" y="293648"/>
                  </a:lnTo>
                  <a:lnTo>
                    <a:pt x="0" y="230391"/>
                  </a:lnTo>
                  <a:lnTo>
                    <a:pt x="577" y="200294"/>
                  </a:lnTo>
                  <a:lnTo>
                    <a:pt x="5597" y="171415"/>
                  </a:lnTo>
                  <a:lnTo>
                    <a:pt x="15187" y="143904"/>
                  </a:lnTo>
                  <a:close/>
                </a:path>
              </a:pathLst>
            </a:custGeom>
            <a:ln w="12700">
              <a:solidFill>
                <a:srgbClr val="211E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95177" y="3462909"/>
              <a:ext cx="690880" cy="430530"/>
            </a:xfrm>
            <a:custGeom>
              <a:avLst/>
              <a:gdLst/>
              <a:ahLst/>
              <a:cxnLst/>
              <a:rect l="l" t="t" r="r" b="b"/>
              <a:pathLst>
                <a:path w="690879" h="430529">
                  <a:moveTo>
                    <a:pt x="285632" y="250316"/>
                  </a:moveTo>
                  <a:lnTo>
                    <a:pt x="274574" y="250316"/>
                  </a:lnTo>
                  <a:lnTo>
                    <a:pt x="274954" y="250443"/>
                  </a:lnTo>
                  <a:lnTo>
                    <a:pt x="276351" y="258571"/>
                  </a:lnTo>
                  <a:lnTo>
                    <a:pt x="311023" y="289432"/>
                  </a:lnTo>
                  <a:lnTo>
                    <a:pt x="333248" y="291338"/>
                  </a:lnTo>
                  <a:lnTo>
                    <a:pt x="340232" y="290067"/>
                  </a:lnTo>
                  <a:lnTo>
                    <a:pt x="346582" y="287400"/>
                  </a:lnTo>
                  <a:lnTo>
                    <a:pt x="353060" y="284860"/>
                  </a:lnTo>
                  <a:lnTo>
                    <a:pt x="358901" y="280923"/>
                  </a:lnTo>
                  <a:lnTo>
                    <a:pt x="362711" y="277113"/>
                  </a:lnTo>
                  <a:lnTo>
                    <a:pt x="318897" y="277113"/>
                  </a:lnTo>
                  <a:lnTo>
                    <a:pt x="313181" y="275843"/>
                  </a:lnTo>
                  <a:lnTo>
                    <a:pt x="307340" y="273176"/>
                  </a:lnTo>
                  <a:lnTo>
                    <a:pt x="301878" y="270763"/>
                  </a:lnTo>
                  <a:lnTo>
                    <a:pt x="297306" y="267461"/>
                  </a:lnTo>
                  <a:lnTo>
                    <a:pt x="289941" y="259333"/>
                  </a:lnTo>
                  <a:lnTo>
                    <a:pt x="287274" y="254888"/>
                  </a:lnTo>
                  <a:lnTo>
                    <a:pt x="285632" y="250316"/>
                  </a:lnTo>
                  <a:close/>
                </a:path>
                <a:path w="690879" h="430529">
                  <a:moveTo>
                    <a:pt x="362730" y="190753"/>
                  </a:moveTo>
                  <a:lnTo>
                    <a:pt x="331470" y="190753"/>
                  </a:lnTo>
                  <a:lnTo>
                    <a:pt x="336930" y="192023"/>
                  </a:lnTo>
                  <a:lnTo>
                    <a:pt x="342392" y="194436"/>
                  </a:lnTo>
                  <a:lnTo>
                    <a:pt x="348233" y="197103"/>
                  </a:lnTo>
                  <a:lnTo>
                    <a:pt x="352932" y="200405"/>
                  </a:lnTo>
                  <a:lnTo>
                    <a:pt x="356616" y="204596"/>
                  </a:lnTo>
                  <a:lnTo>
                    <a:pt x="360299" y="208660"/>
                  </a:lnTo>
                  <a:lnTo>
                    <a:pt x="362966" y="213232"/>
                  </a:lnTo>
                  <a:lnTo>
                    <a:pt x="366014" y="223138"/>
                  </a:lnTo>
                  <a:lnTo>
                    <a:pt x="366460" y="227710"/>
                  </a:lnTo>
                  <a:lnTo>
                    <a:pt x="366429" y="229361"/>
                  </a:lnTo>
                  <a:lnTo>
                    <a:pt x="366014" y="233933"/>
                  </a:lnTo>
                  <a:lnTo>
                    <a:pt x="365632" y="239394"/>
                  </a:lnTo>
                  <a:lnTo>
                    <a:pt x="364108" y="244982"/>
                  </a:lnTo>
                  <a:lnTo>
                    <a:pt x="361639" y="250443"/>
                  </a:lnTo>
                  <a:lnTo>
                    <a:pt x="359282" y="255777"/>
                  </a:lnTo>
                  <a:lnTo>
                    <a:pt x="356235" y="260603"/>
                  </a:lnTo>
                  <a:lnTo>
                    <a:pt x="352425" y="264540"/>
                  </a:lnTo>
                  <a:lnTo>
                    <a:pt x="348615" y="268604"/>
                  </a:lnTo>
                  <a:lnTo>
                    <a:pt x="344297" y="271779"/>
                  </a:lnTo>
                  <a:lnTo>
                    <a:pt x="339598" y="273938"/>
                  </a:lnTo>
                  <a:lnTo>
                    <a:pt x="334899" y="275970"/>
                  </a:lnTo>
                  <a:lnTo>
                    <a:pt x="329819" y="277113"/>
                  </a:lnTo>
                  <a:lnTo>
                    <a:pt x="362711" y="277113"/>
                  </a:lnTo>
                  <a:lnTo>
                    <a:pt x="364108" y="275716"/>
                  </a:lnTo>
                  <a:lnTo>
                    <a:pt x="369443" y="270509"/>
                  </a:lnTo>
                  <a:lnTo>
                    <a:pt x="373633" y="264286"/>
                  </a:lnTo>
                  <a:lnTo>
                    <a:pt x="376808" y="257047"/>
                  </a:lnTo>
                  <a:lnTo>
                    <a:pt x="380111" y="249808"/>
                  </a:lnTo>
                  <a:lnTo>
                    <a:pt x="381889" y="242442"/>
                  </a:lnTo>
                  <a:lnTo>
                    <a:pt x="382089" y="236727"/>
                  </a:lnTo>
                  <a:lnTo>
                    <a:pt x="382445" y="229361"/>
                  </a:lnTo>
                  <a:lnTo>
                    <a:pt x="382505" y="227710"/>
                  </a:lnTo>
                  <a:lnTo>
                    <a:pt x="363093" y="191007"/>
                  </a:lnTo>
                  <a:lnTo>
                    <a:pt x="362730" y="190753"/>
                  </a:lnTo>
                  <a:close/>
                </a:path>
                <a:path w="690879" h="430529">
                  <a:moveTo>
                    <a:pt x="323215" y="102615"/>
                  </a:moveTo>
                  <a:lnTo>
                    <a:pt x="252856" y="260476"/>
                  </a:lnTo>
                  <a:lnTo>
                    <a:pt x="267207" y="266826"/>
                  </a:lnTo>
                  <a:lnTo>
                    <a:pt x="274574" y="250316"/>
                  </a:lnTo>
                  <a:lnTo>
                    <a:pt x="285632" y="250316"/>
                  </a:lnTo>
                  <a:lnTo>
                    <a:pt x="283718" y="244982"/>
                  </a:lnTo>
                  <a:lnTo>
                    <a:pt x="282828" y="239648"/>
                  </a:lnTo>
                  <a:lnTo>
                    <a:pt x="283291" y="229361"/>
                  </a:lnTo>
                  <a:lnTo>
                    <a:pt x="305435" y="195960"/>
                  </a:lnTo>
                  <a:lnTo>
                    <a:pt x="320548" y="190753"/>
                  </a:lnTo>
                  <a:lnTo>
                    <a:pt x="362730" y="190753"/>
                  </a:lnTo>
                  <a:lnTo>
                    <a:pt x="356743" y="186562"/>
                  </a:lnTo>
                  <a:lnTo>
                    <a:pt x="355609" y="186054"/>
                  </a:lnTo>
                  <a:lnTo>
                    <a:pt x="303529" y="186054"/>
                  </a:lnTo>
                  <a:lnTo>
                    <a:pt x="303149" y="185927"/>
                  </a:lnTo>
                  <a:lnTo>
                    <a:pt x="337439" y="108965"/>
                  </a:lnTo>
                  <a:lnTo>
                    <a:pt x="323215" y="102615"/>
                  </a:lnTo>
                  <a:close/>
                </a:path>
                <a:path w="690879" h="430529">
                  <a:moveTo>
                    <a:pt x="225468" y="220598"/>
                  </a:moveTo>
                  <a:lnTo>
                    <a:pt x="208533" y="220598"/>
                  </a:lnTo>
                  <a:lnTo>
                    <a:pt x="208915" y="220852"/>
                  </a:lnTo>
                  <a:lnTo>
                    <a:pt x="207922" y="223138"/>
                  </a:lnTo>
                  <a:lnTo>
                    <a:pt x="206882" y="225678"/>
                  </a:lnTo>
                  <a:lnTo>
                    <a:pt x="205740" y="228853"/>
                  </a:lnTo>
                  <a:lnTo>
                    <a:pt x="204374" y="232409"/>
                  </a:lnTo>
                  <a:lnTo>
                    <a:pt x="203326" y="235203"/>
                  </a:lnTo>
                  <a:lnTo>
                    <a:pt x="202438" y="237997"/>
                  </a:lnTo>
                  <a:lnTo>
                    <a:pt x="216026" y="243966"/>
                  </a:lnTo>
                  <a:lnTo>
                    <a:pt x="217170" y="240537"/>
                  </a:lnTo>
                  <a:lnTo>
                    <a:pt x="218694" y="236727"/>
                  </a:lnTo>
                  <a:lnTo>
                    <a:pt x="220452" y="232155"/>
                  </a:lnTo>
                  <a:lnTo>
                    <a:pt x="222329" y="227710"/>
                  </a:lnTo>
                  <a:lnTo>
                    <a:pt x="223520" y="224789"/>
                  </a:lnTo>
                  <a:lnTo>
                    <a:pt x="224790" y="222122"/>
                  </a:lnTo>
                  <a:lnTo>
                    <a:pt x="225468" y="220598"/>
                  </a:lnTo>
                  <a:close/>
                </a:path>
                <a:path w="690879" h="430529">
                  <a:moveTo>
                    <a:pt x="173990" y="108330"/>
                  </a:moveTo>
                  <a:lnTo>
                    <a:pt x="147447" y="168147"/>
                  </a:lnTo>
                  <a:lnTo>
                    <a:pt x="144137" y="177028"/>
                  </a:lnTo>
                  <a:lnTo>
                    <a:pt x="142398" y="185562"/>
                  </a:lnTo>
                  <a:lnTo>
                    <a:pt x="142357" y="194436"/>
                  </a:lnTo>
                  <a:lnTo>
                    <a:pt x="143637" y="201548"/>
                  </a:lnTo>
                  <a:lnTo>
                    <a:pt x="173608" y="228218"/>
                  </a:lnTo>
                  <a:lnTo>
                    <a:pt x="180975" y="229361"/>
                  </a:lnTo>
                  <a:lnTo>
                    <a:pt x="188849" y="228472"/>
                  </a:lnTo>
                  <a:lnTo>
                    <a:pt x="196596" y="227710"/>
                  </a:lnTo>
                  <a:lnTo>
                    <a:pt x="203200" y="225170"/>
                  </a:lnTo>
                  <a:lnTo>
                    <a:pt x="208533" y="220598"/>
                  </a:lnTo>
                  <a:lnTo>
                    <a:pt x="225468" y="220598"/>
                  </a:lnTo>
                  <a:lnTo>
                    <a:pt x="226937" y="217296"/>
                  </a:lnTo>
                  <a:lnTo>
                    <a:pt x="183261" y="217296"/>
                  </a:lnTo>
                  <a:lnTo>
                    <a:pt x="179197" y="216407"/>
                  </a:lnTo>
                  <a:lnTo>
                    <a:pt x="157988" y="192023"/>
                  </a:lnTo>
                  <a:lnTo>
                    <a:pt x="158115" y="187832"/>
                  </a:lnTo>
                  <a:lnTo>
                    <a:pt x="160147" y="178688"/>
                  </a:lnTo>
                  <a:lnTo>
                    <a:pt x="161798" y="173735"/>
                  </a:lnTo>
                  <a:lnTo>
                    <a:pt x="164211" y="168655"/>
                  </a:lnTo>
                  <a:lnTo>
                    <a:pt x="188214" y="114553"/>
                  </a:lnTo>
                  <a:lnTo>
                    <a:pt x="173990" y="108330"/>
                  </a:lnTo>
                  <a:close/>
                </a:path>
                <a:path w="690879" h="430529">
                  <a:moveTo>
                    <a:pt x="244348" y="139573"/>
                  </a:moveTo>
                  <a:lnTo>
                    <a:pt x="219201" y="196214"/>
                  </a:lnTo>
                  <a:lnTo>
                    <a:pt x="191643" y="217296"/>
                  </a:lnTo>
                  <a:lnTo>
                    <a:pt x="226937" y="217296"/>
                  </a:lnTo>
                  <a:lnTo>
                    <a:pt x="258699" y="145922"/>
                  </a:lnTo>
                  <a:lnTo>
                    <a:pt x="244348" y="139573"/>
                  </a:lnTo>
                  <a:close/>
                </a:path>
                <a:path w="690879" h="430529">
                  <a:moveTo>
                    <a:pt x="334391" y="178561"/>
                  </a:moveTo>
                  <a:lnTo>
                    <a:pt x="326263" y="178815"/>
                  </a:lnTo>
                  <a:lnTo>
                    <a:pt x="318135" y="179196"/>
                  </a:lnTo>
                  <a:lnTo>
                    <a:pt x="310515" y="181609"/>
                  </a:lnTo>
                  <a:lnTo>
                    <a:pt x="303529" y="186054"/>
                  </a:lnTo>
                  <a:lnTo>
                    <a:pt x="355609" y="186054"/>
                  </a:lnTo>
                  <a:lnTo>
                    <a:pt x="342011" y="179958"/>
                  </a:lnTo>
                  <a:lnTo>
                    <a:pt x="334391" y="178561"/>
                  </a:lnTo>
                  <a:close/>
                </a:path>
                <a:path w="690879" h="430529">
                  <a:moveTo>
                    <a:pt x="65786" y="0"/>
                  </a:moveTo>
                  <a:lnTo>
                    <a:pt x="0" y="147827"/>
                  </a:lnTo>
                  <a:lnTo>
                    <a:pt x="52324" y="171195"/>
                  </a:lnTo>
                  <a:lnTo>
                    <a:pt x="60451" y="173608"/>
                  </a:lnTo>
                  <a:lnTo>
                    <a:pt x="68072" y="174624"/>
                  </a:lnTo>
                  <a:lnTo>
                    <a:pt x="75819" y="175767"/>
                  </a:lnTo>
                  <a:lnTo>
                    <a:pt x="105791" y="165988"/>
                  </a:lnTo>
                  <a:lnTo>
                    <a:pt x="110617" y="162178"/>
                  </a:lnTo>
                  <a:lnTo>
                    <a:pt x="111664" y="160781"/>
                  </a:lnTo>
                  <a:lnTo>
                    <a:pt x="75565" y="160781"/>
                  </a:lnTo>
                  <a:lnTo>
                    <a:pt x="70485" y="160527"/>
                  </a:lnTo>
                  <a:lnTo>
                    <a:pt x="59563" y="158241"/>
                  </a:lnTo>
                  <a:lnTo>
                    <a:pt x="54101" y="156463"/>
                  </a:lnTo>
                  <a:lnTo>
                    <a:pt x="20827" y="141604"/>
                  </a:lnTo>
                  <a:lnTo>
                    <a:pt x="46481" y="83692"/>
                  </a:lnTo>
                  <a:lnTo>
                    <a:pt x="79729" y="83692"/>
                  </a:lnTo>
                  <a:lnTo>
                    <a:pt x="52070" y="71374"/>
                  </a:lnTo>
                  <a:lnTo>
                    <a:pt x="75056" y="19557"/>
                  </a:lnTo>
                  <a:lnTo>
                    <a:pt x="109854" y="19557"/>
                  </a:lnTo>
                  <a:lnTo>
                    <a:pt x="65786" y="0"/>
                  </a:lnTo>
                  <a:close/>
                </a:path>
                <a:path w="690879" h="430529">
                  <a:moveTo>
                    <a:pt x="79729" y="83692"/>
                  </a:moveTo>
                  <a:lnTo>
                    <a:pt x="46481" y="83692"/>
                  </a:lnTo>
                  <a:lnTo>
                    <a:pt x="77216" y="97408"/>
                  </a:lnTo>
                  <a:lnTo>
                    <a:pt x="85570" y="101645"/>
                  </a:lnTo>
                  <a:lnTo>
                    <a:pt x="105521" y="129460"/>
                  </a:lnTo>
                  <a:lnTo>
                    <a:pt x="104769" y="136185"/>
                  </a:lnTo>
                  <a:lnTo>
                    <a:pt x="75565" y="160781"/>
                  </a:lnTo>
                  <a:lnTo>
                    <a:pt x="111664" y="160781"/>
                  </a:lnTo>
                  <a:lnTo>
                    <a:pt x="114426" y="157098"/>
                  </a:lnTo>
                  <a:lnTo>
                    <a:pt x="117094" y="151002"/>
                  </a:lnTo>
                  <a:lnTo>
                    <a:pt x="119947" y="142978"/>
                  </a:lnTo>
                  <a:lnTo>
                    <a:pt x="121253" y="135286"/>
                  </a:lnTo>
                  <a:lnTo>
                    <a:pt x="120987" y="127928"/>
                  </a:lnTo>
                  <a:lnTo>
                    <a:pt x="100329" y="99187"/>
                  </a:lnTo>
                  <a:lnTo>
                    <a:pt x="100456" y="98678"/>
                  </a:lnTo>
                  <a:lnTo>
                    <a:pt x="118718" y="98678"/>
                  </a:lnTo>
                  <a:lnTo>
                    <a:pt x="131825" y="92075"/>
                  </a:lnTo>
                  <a:lnTo>
                    <a:pt x="134374" y="89407"/>
                  </a:lnTo>
                  <a:lnTo>
                    <a:pt x="101980" y="89407"/>
                  </a:lnTo>
                  <a:lnTo>
                    <a:pt x="97917" y="89280"/>
                  </a:lnTo>
                  <a:lnTo>
                    <a:pt x="89789" y="87756"/>
                  </a:lnTo>
                  <a:lnTo>
                    <a:pt x="85851" y="86487"/>
                  </a:lnTo>
                  <a:lnTo>
                    <a:pt x="82296" y="84836"/>
                  </a:lnTo>
                  <a:lnTo>
                    <a:pt x="79729" y="83692"/>
                  </a:lnTo>
                  <a:close/>
                </a:path>
                <a:path w="690879" h="430529">
                  <a:moveTo>
                    <a:pt x="118718" y="98678"/>
                  </a:moveTo>
                  <a:lnTo>
                    <a:pt x="100456" y="98678"/>
                  </a:lnTo>
                  <a:lnTo>
                    <a:pt x="109093" y="100456"/>
                  </a:lnTo>
                  <a:lnTo>
                    <a:pt x="117221" y="99440"/>
                  </a:lnTo>
                  <a:lnTo>
                    <a:pt x="118718" y="98678"/>
                  </a:lnTo>
                  <a:close/>
                </a:path>
                <a:path w="690879" h="430529">
                  <a:moveTo>
                    <a:pt x="109854" y="19557"/>
                  </a:moveTo>
                  <a:lnTo>
                    <a:pt x="75056" y="19557"/>
                  </a:lnTo>
                  <a:lnTo>
                    <a:pt x="106045" y="33400"/>
                  </a:lnTo>
                  <a:lnTo>
                    <a:pt x="110490" y="35940"/>
                  </a:lnTo>
                  <a:lnTo>
                    <a:pt x="127635" y="59689"/>
                  </a:lnTo>
                  <a:lnTo>
                    <a:pt x="128143" y="63753"/>
                  </a:lnTo>
                  <a:lnTo>
                    <a:pt x="127253" y="68199"/>
                  </a:lnTo>
                  <a:lnTo>
                    <a:pt x="125095" y="72898"/>
                  </a:lnTo>
                  <a:lnTo>
                    <a:pt x="122936" y="77850"/>
                  </a:lnTo>
                  <a:lnTo>
                    <a:pt x="101980" y="89407"/>
                  </a:lnTo>
                  <a:lnTo>
                    <a:pt x="134374" y="89407"/>
                  </a:lnTo>
                  <a:lnTo>
                    <a:pt x="137287" y="86360"/>
                  </a:lnTo>
                  <a:lnTo>
                    <a:pt x="140716" y="78612"/>
                  </a:lnTo>
                  <a:lnTo>
                    <a:pt x="144018" y="71246"/>
                  </a:lnTo>
                  <a:lnTo>
                    <a:pt x="145288" y="64388"/>
                  </a:lnTo>
                  <a:lnTo>
                    <a:pt x="144525" y="58292"/>
                  </a:lnTo>
                  <a:lnTo>
                    <a:pt x="143891" y="52196"/>
                  </a:lnTo>
                  <a:lnTo>
                    <a:pt x="125983" y="28955"/>
                  </a:lnTo>
                  <a:lnTo>
                    <a:pt x="120776" y="25145"/>
                  </a:lnTo>
                  <a:lnTo>
                    <a:pt x="115443" y="22098"/>
                  </a:lnTo>
                  <a:lnTo>
                    <a:pt x="109854" y="19557"/>
                  </a:lnTo>
                  <a:close/>
                </a:path>
                <a:path w="690879" h="430529">
                  <a:moveTo>
                    <a:pt x="419236" y="309752"/>
                  </a:moveTo>
                  <a:lnTo>
                    <a:pt x="408177" y="309752"/>
                  </a:lnTo>
                  <a:lnTo>
                    <a:pt x="408558" y="310006"/>
                  </a:lnTo>
                  <a:lnTo>
                    <a:pt x="409955" y="318007"/>
                  </a:lnTo>
                  <a:lnTo>
                    <a:pt x="444753" y="348868"/>
                  </a:lnTo>
                  <a:lnTo>
                    <a:pt x="466978" y="350900"/>
                  </a:lnTo>
                  <a:lnTo>
                    <a:pt x="473837" y="349630"/>
                  </a:lnTo>
                  <a:lnTo>
                    <a:pt x="486664" y="344296"/>
                  </a:lnTo>
                  <a:lnTo>
                    <a:pt x="492505" y="340359"/>
                  </a:lnTo>
                  <a:lnTo>
                    <a:pt x="496408" y="336549"/>
                  </a:lnTo>
                  <a:lnTo>
                    <a:pt x="452500" y="336549"/>
                  </a:lnTo>
                  <a:lnTo>
                    <a:pt x="446786" y="335279"/>
                  </a:lnTo>
                  <a:lnTo>
                    <a:pt x="420877" y="314324"/>
                  </a:lnTo>
                  <a:lnTo>
                    <a:pt x="419236" y="309752"/>
                  </a:lnTo>
                  <a:close/>
                </a:path>
                <a:path w="690879" h="430529">
                  <a:moveTo>
                    <a:pt x="496279" y="250189"/>
                  </a:moveTo>
                  <a:lnTo>
                    <a:pt x="454151" y="250189"/>
                  </a:lnTo>
                  <a:lnTo>
                    <a:pt x="459613" y="250316"/>
                  </a:lnTo>
                  <a:lnTo>
                    <a:pt x="465200" y="250316"/>
                  </a:lnTo>
                  <a:lnTo>
                    <a:pt x="470662" y="251586"/>
                  </a:lnTo>
                  <a:lnTo>
                    <a:pt x="475996" y="253999"/>
                  </a:lnTo>
                  <a:lnTo>
                    <a:pt x="481838" y="256539"/>
                  </a:lnTo>
                  <a:lnTo>
                    <a:pt x="486664" y="259968"/>
                  </a:lnTo>
                  <a:lnTo>
                    <a:pt x="500125" y="287908"/>
                  </a:lnTo>
                  <a:lnTo>
                    <a:pt x="499745" y="293369"/>
                  </a:lnTo>
                  <a:lnTo>
                    <a:pt x="482219" y="328167"/>
                  </a:lnTo>
                  <a:lnTo>
                    <a:pt x="463550" y="336549"/>
                  </a:lnTo>
                  <a:lnTo>
                    <a:pt x="496408" y="336549"/>
                  </a:lnTo>
                  <a:lnTo>
                    <a:pt x="497840" y="335152"/>
                  </a:lnTo>
                  <a:lnTo>
                    <a:pt x="503047" y="329945"/>
                  </a:lnTo>
                  <a:lnTo>
                    <a:pt x="507238" y="323849"/>
                  </a:lnTo>
                  <a:lnTo>
                    <a:pt x="510413" y="316610"/>
                  </a:lnTo>
                  <a:lnTo>
                    <a:pt x="513715" y="309371"/>
                  </a:lnTo>
                  <a:lnTo>
                    <a:pt x="515493" y="302005"/>
                  </a:lnTo>
                  <a:lnTo>
                    <a:pt x="515874" y="294639"/>
                  </a:lnTo>
                  <a:lnTo>
                    <a:pt x="516127" y="287273"/>
                  </a:lnTo>
                  <a:lnTo>
                    <a:pt x="515112" y="280415"/>
                  </a:lnTo>
                  <a:lnTo>
                    <a:pt x="512825" y="273811"/>
                  </a:lnTo>
                  <a:lnTo>
                    <a:pt x="510540" y="267334"/>
                  </a:lnTo>
                  <a:lnTo>
                    <a:pt x="506856" y="261365"/>
                  </a:lnTo>
                  <a:lnTo>
                    <a:pt x="496824" y="250570"/>
                  </a:lnTo>
                  <a:lnTo>
                    <a:pt x="496279" y="250189"/>
                  </a:lnTo>
                  <a:close/>
                </a:path>
                <a:path w="690879" h="430529">
                  <a:moveTo>
                    <a:pt x="456819" y="162051"/>
                  </a:moveTo>
                  <a:lnTo>
                    <a:pt x="386588" y="319913"/>
                  </a:lnTo>
                  <a:lnTo>
                    <a:pt x="400812" y="326263"/>
                  </a:lnTo>
                  <a:lnTo>
                    <a:pt x="408177" y="309752"/>
                  </a:lnTo>
                  <a:lnTo>
                    <a:pt x="419236" y="309752"/>
                  </a:lnTo>
                  <a:lnTo>
                    <a:pt x="417322" y="304418"/>
                  </a:lnTo>
                  <a:lnTo>
                    <a:pt x="416560" y="299084"/>
                  </a:lnTo>
                  <a:lnTo>
                    <a:pt x="416816" y="293369"/>
                  </a:lnTo>
                  <a:lnTo>
                    <a:pt x="416941" y="287908"/>
                  </a:lnTo>
                  <a:lnTo>
                    <a:pt x="418338" y="282193"/>
                  </a:lnTo>
                  <a:lnTo>
                    <a:pt x="420877" y="276732"/>
                  </a:lnTo>
                  <a:lnTo>
                    <a:pt x="423291" y="271144"/>
                  </a:lnTo>
                  <a:lnTo>
                    <a:pt x="426593" y="266318"/>
                  </a:lnTo>
                  <a:lnTo>
                    <a:pt x="430656" y="262381"/>
                  </a:lnTo>
                  <a:lnTo>
                    <a:pt x="434594" y="258444"/>
                  </a:lnTo>
                  <a:lnTo>
                    <a:pt x="439166" y="255396"/>
                  </a:lnTo>
                  <a:lnTo>
                    <a:pt x="444119" y="253364"/>
                  </a:lnTo>
                  <a:lnTo>
                    <a:pt x="448945" y="251205"/>
                  </a:lnTo>
                  <a:lnTo>
                    <a:pt x="454151" y="250189"/>
                  </a:lnTo>
                  <a:lnTo>
                    <a:pt x="496279" y="250189"/>
                  </a:lnTo>
                  <a:lnTo>
                    <a:pt x="490474" y="246125"/>
                  </a:lnTo>
                  <a:lnTo>
                    <a:pt x="489326" y="245617"/>
                  </a:lnTo>
                  <a:lnTo>
                    <a:pt x="437261" y="245617"/>
                  </a:lnTo>
                  <a:lnTo>
                    <a:pt x="436879" y="245490"/>
                  </a:lnTo>
                  <a:lnTo>
                    <a:pt x="471170" y="168401"/>
                  </a:lnTo>
                  <a:lnTo>
                    <a:pt x="456819" y="162051"/>
                  </a:lnTo>
                  <a:close/>
                </a:path>
                <a:path w="690879" h="430529">
                  <a:moveTo>
                    <a:pt x="468122" y="238124"/>
                  </a:moveTo>
                  <a:lnTo>
                    <a:pt x="451739" y="238632"/>
                  </a:lnTo>
                  <a:lnTo>
                    <a:pt x="444246" y="241045"/>
                  </a:lnTo>
                  <a:lnTo>
                    <a:pt x="437261" y="245617"/>
                  </a:lnTo>
                  <a:lnTo>
                    <a:pt x="489326" y="245617"/>
                  </a:lnTo>
                  <a:lnTo>
                    <a:pt x="482726" y="242696"/>
                  </a:lnTo>
                  <a:lnTo>
                    <a:pt x="475742" y="239521"/>
                  </a:lnTo>
                  <a:lnTo>
                    <a:pt x="468122" y="238124"/>
                  </a:lnTo>
                  <a:close/>
                </a:path>
                <a:path w="690879" h="430529">
                  <a:moveTo>
                    <a:pt x="631190" y="316483"/>
                  </a:moveTo>
                  <a:lnTo>
                    <a:pt x="624458" y="317753"/>
                  </a:lnTo>
                  <a:lnTo>
                    <a:pt x="617854" y="320420"/>
                  </a:lnTo>
                  <a:lnTo>
                    <a:pt x="611377" y="322960"/>
                  </a:lnTo>
                  <a:lnTo>
                    <a:pt x="584200" y="358139"/>
                  </a:lnTo>
                  <a:lnTo>
                    <a:pt x="581914" y="380364"/>
                  </a:lnTo>
                  <a:lnTo>
                    <a:pt x="582929" y="387476"/>
                  </a:lnTo>
                  <a:lnTo>
                    <a:pt x="585470" y="393953"/>
                  </a:lnTo>
                  <a:lnTo>
                    <a:pt x="587882" y="400557"/>
                  </a:lnTo>
                  <a:lnTo>
                    <a:pt x="591566" y="406526"/>
                  </a:lnTo>
                  <a:lnTo>
                    <a:pt x="601726" y="417194"/>
                  </a:lnTo>
                  <a:lnTo>
                    <a:pt x="607822" y="421513"/>
                  </a:lnTo>
                  <a:lnTo>
                    <a:pt x="615061" y="424688"/>
                  </a:lnTo>
                  <a:lnTo>
                    <a:pt x="623062" y="428370"/>
                  </a:lnTo>
                  <a:lnTo>
                    <a:pt x="631317" y="430021"/>
                  </a:lnTo>
                  <a:lnTo>
                    <a:pt x="639826" y="430021"/>
                  </a:lnTo>
                  <a:lnTo>
                    <a:pt x="646257" y="429496"/>
                  </a:lnTo>
                  <a:lnTo>
                    <a:pt x="652795" y="428101"/>
                  </a:lnTo>
                  <a:lnTo>
                    <a:pt x="659453" y="425825"/>
                  </a:lnTo>
                  <a:lnTo>
                    <a:pt x="666242" y="422655"/>
                  </a:lnTo>
                  <a:lnTo>
                    <a:pt x="663245" y="416940"/>
                  </a:lnTo>
                  <a:lnTo>
                    <a:pt x="635000" y="416940"/>
                  </a:lnTo>
                  <a:lnTo>
                    <a:pt x="627761" y="415924"/>
                  </a:lnTo>
                  <a:lnTo>
                    <a:pt x="620395" y="412622"/>
                  </a:lnTo>
                  <a:lnTo>
                    <a:pt x="615442" y="410336"/>
                  </a:lnTo>
                  <a:lnTo>
                    <a:pt x="611251" y="407288"/>
                  </a:lnTo>
                  <a:lnTo>
                    <a:pt x="607822" y="403478"/>
                  </a:lnTo>
                  <a:lnTo>
                    <a:pt x="604266" y="399668"/>
                  </a:lnTo>
                  <a:lnTo>
                    <a:pt x="601599" y="395477"/>
                  </a:lnTo>
                  <a:lnTo>
                    <a:pt x="599821" y="390778"/>
                  </a:lnTo>
                  <a:lnTo>
                    <a:pt x="598043" y="386206"/>
                  </a:lnTo>
                  <a:lnTo>
                    <a:pt x="597153" y="381380"/>
                  </a:lnTo>
                  <a:lnTo>
                    <a:pt x="597407" y="371093"/>
                  </a:lnTo>
                  <a:lnTo>
                    <a:pt x="598551" y="366140"/>
                  </a:lnTo>
                  <a:lnTo>
                    <a:pt x="600582" y="361188"/>
                  </a:lnTo>
                  <a:lnTo>
                    <a:pt x="630924" y="361188"/>
                  </a:lnTo>
                  <a:lnTo>
                    <a:pt x="605790" y="350011"/>
                  </a:lnTo>
                  <a:lnTo>
                    <a:pt x="635126" y="329945"/>
                  </a:lnTo>
                  <a:lnTo>
                    <a:pt x="674261" y="329945"/>
                  </a:lnTo>
                  <a:lnTo>
                    <a:pt x="673480" y="329056"/>
                  </a:lnTo>
                  <a:lnTo>
                    <a:pt x="667257" y="324738"/>
                  </a:lnTo>
                  <a:lnTo>
                    <a:pt x="659511" y="321436"/>
                  </a:lnTo>
                  <a:lnTo>
                    <a:pt x="652652" y="318261"/>
                  </a:lnTo>
                  <a:lnTo>
                    <a:pt x="645541" y="316738"/>
                  </a:lnTo>
                  <a:lnTo>
                    <a:pt x="631190" y="316483"/>
                  </a:lnTo>
                  <a:close/>
                </a:path>
                <a:path w="690879" h="430529">
                  <a:moveTo>
                    <a:pt x="659383" y="409574"/>
                  </a:moveTo>
                  <a:lnTo>
                    <a:pt x="654557" y="412749"/>
                  </a:lnTo>
                  <a:lnTo>
                    <a:pt x="648716" y="414908"/>
                  </a:lnTo>
                  <a:lnTo>
                    <a:pt x="635000" y="416940"/>
                  </a:lnTo>
                  <a:lnTo>
                    <a:pt x="663245" y="416940"/>
                  </a:lnTo>
                  <a:lnTo>
                    <a:pt x="659383" y="409574"/>
                  </a:lnTo>
                  <a:close/>
                </a:path>
                <a:path w="690879" h="430529">
                  <a:moveTo>
                    <a:pt x="630924" y="361188"/>
                  </a:moveTo>
                  <a:lnTo>
                    <a:pt x="600582" y="361188"/>
                  </a:lnTo>
                  <a:lnTo>
                    <a:pt x="681608" y="397255"/>
                  </a:lnTo>
                  <a:lnTo>
                    <a:pt x="682244" y="396113"/>
                  </a:lnTo>
                  <a:lnTo>
                    <a:pt x="683387" y="393826"/>
                  </a:lnTo>
                  <a:lnTo>
                    <a:pt x="687704" y="384047"/>
                  </a:lnTo>
                  <a:lnTo>
                    <a:pt x="688879" y="379602"/>
                  </a:lnTo>
                  <a:lnTo>
                    <a:pt x="672338" y="379602"/>
                  </a:lnTo>
                  <a:lnTo>
                    <a:pt x="630924" y="361188"/>
                  </a:lnTo>
                  <a:close/>
                </a:path>
                <a:path w="690879" h="430529">
                  <a:moveTo>
                    <a:pt x="590550" y="221614"/>
                  </a:moveTo>
                  <a:lnTo>
                    <a:pt x="520192" y="379475"/>
                  </a:lnTo>
                  <a:lnTo>
                    <a:pt x="534543" y="385825"/>
                  </a:lnTo>
                  <a:lnTo>
                    <a:pt x="604774" y="227964"/>
                  </a:lnTo>
                  <a:lnTo>
                    <a:pt x="590550" y="221614"/>
                  </a:lnTo>
                  <a:close/>
                </a:path>
                <a:path w="690879" h="430529">
                  <a:moveTo>
                    <a:pt x="674261" y="329945"/>
                  </a:moveTo>
                  <a:lnTo>
                    <a:pt x="635126" y="329945"/>
                  </a:lnTo>
                  <a:lnTo>
                    <a:pt x="639952" y="330072"/>
                  </a:lnTo>
                  <a:lnTo>
                    <a:pt x="644651" y="330072"/>
                  </a:lnTo>
                  <a:lnTo>
                    <a:pt x="649477" y="331215"/>
                  </a:lnTo>
                  <a:lnTo>
                    <a:pt x="675383" y="363727"/>
                  </a:lnTo>
                  <a:lnTo>
                    <a:pt x="675427" y="366140"/>
                  </a:lnTo>
                  <a:lnTo>
                    <a:pt x="674502" y="372647"/>
                  </a:lnTo>
                  <a:lnTo>
                    <a:pt x="672338" y="379602"/>
                  </a:lnTo>
                  <a:lnTo>
                    <a:pt x="688879" y="379602"/>
                  </a:lnTo>
                  <a:lnTo>
                    <a:pt x="689482" y="377316"/>
                  </a:lnTo>
                  <a:lnTo>
                    <a:pt x="690118" y="370585"/>
                  </a:lnTo>
                  <a:lnTo>
                    <a:pt x="690626" y="363727"/>
                  </a:lnTo>
                  <a:lnTo>
                    <a:pt x="689991" y="357377"/>
                  </a:lnTo>
                  <a:lnTo>
                    <a:pt x="686180" y="345185"/>
                  </a:lnTo>
                  <a:lnTo>
                    <a:pt x="682751" y="339470"/>
                  </a:lnTo>
                  <a:lnTo>
                    <a:pt x="678052" y="334263"/>
                  </a:lnTo>
                  <a:lnTo>
                    <a:pt x="674261" y="3299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797297" y="2819654"/>
            <a:ext cx="3062605" cy="1917700"/>
            <a:chOff x="4797297" y="2819654"/>
            <a:chExt cx="3062605" cy="1917700"/>
          </a:xfrm>
        </p:grpSpPr>
        <p:sp>
          <p:nvSpPr>
            <p:cNvPr id="15" name="object 15"/>
            <p:cNvSpPr/>
            <p:nvPr/>
          </p:nvSpPr>
          <p:spPr>
            <a:xfrm>
              <a:off x="5713983" y="2819654"/>
              <a:ext cx="1528445" cy="1917700"/>
            </a:xfrm>
            <a:custGeom>
              <a:avLst/>
              <a:gdLst/>
              <a:ahLst/>
              <a:cxnLst/>
              <a:rect l="l" t="t" r="r" b="b"/>
              <a:pathLst>
                <a:path w="1528445" h="1917700">
                  <a:moveTo>
                    <a:pt x="0" y="0"/>
                  </a:moveTo>
                  <a:lnTo>
                    <a:pt x="0" y="1917700"/>
                  </a:lnTo>
                </a:path>
                <a:path w="1528445" h="1917700">
                  <a:moveTo>
                    <a:pt x="764031" y="0"/>
                  </a:moveTo>
                  <a:lnTo>
                    <a:pt x="764031" y="1917700"/>
                  </a:lnTo>
                </a:path>
                <a:path w="1528445" h="1917700">
                  <a:moveTo>
                    <a:pt x="1527937" y="0"/>
                  </a:moveTo>
                  <a:lnTo>
                    <a:pt x="1527937" y="19177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3647" y="3933444"/>
              <a:ext cx="3049905" cy="744220"/>
            </a:xfrm>
            <a:custGeom>
              <a:avLst/>
              <a:gdLst/>
              <a:ahLst/>
              <a:cxnLst/>
              <a:rect l="l" t="t" r="r" b="b"/>
              <a:pathLst>
                <a:path w="3049904" h="744220">
                  <a:moveTo>
                    <a:pt x="1524762" y="0"/>
                  </a:moveTo>
                  <a:lnTo>
                    <a:pt x="1450883" y="428"/>
                  </a:lnTo>
                  <a:lnTo>
                    <a:pt x="1377911" y="1702"/>
                  </a:lnTo>
                  <a:lnTo>
                    <a:pt x="1305928" y="3801"/>
                  </a:lnTo>
                  <a:lnTo>
                    <a:pt x="1235012" y="6705"/>
                  </a:lnTo>
                  <a:lnTo>
                    <a:pt x="1165243" y="10396"/>
                  </a:lnTo>
                  <a:lnTo>
                    <a:pt x="1096702" y="14853"/>
                  </a:lnTo>
                  <a:lnTo>
                    <a:pt x="1029467" y="20058"/>
                  </a:lnTo>
                  <a:lnTo>
                    <a:pt x="963620" y="25990"/>
                  </a:lnTo>
                  <a:lnTo>
                    <a:pt x="899239" y="32631"/>
                  </a:lnTo>
                  <a:lnTo>
                    <a:pt x="836405" y="39961"/>
                  </a:lnTo>
                  <a:lnTo>
                    <a:pt x="775197" y="47960"/>
                  </a:lnTo>
                  <a:lnTo>
                    <a:pt x="715696" y="56608"/>
                  </a:lnTo>
                  <a:lnTo>
                    <a:pt x="657981" y="65887"/>
                  </a:lnTo>
                  <a:lnTo>
                    <a:pt x="602131" y="75777"/>
                  </a:lnTo>
                  <a:lnTo>
                    <a:pt x="548228" y="86259"/>
                  </a:lnTo>
                  <a:lnTo>
                    <a:pt x="496351" y="97312"/>
                  </a:lnTo>
                  <a:lnTo>
                    <a:pt x="446579" y="108918"/>
                  </a:lnTo>
                  <a:lnTo>
                    <a:pt x="398993" y="121057"/>
                  </a:lnTo>
                  <a:lnTo>
                    <a:pt x="353672" y="133709"/>
                  </a:lnTo>
                  <a:lnTo>
                    <a:pt x="310696" y="146855"/>
                  </a:lnTo>
                  <a:lnTo>
                    <a:pt x="270145" y="160475"/>
                  </a:lnTo>
                  <a:lnTo>
                    <a:pt x="232099" y="174551"/>
                  </a:lnTo>
                  <a:lnTo>
                    <a:pt x="196638" y="189062"/>
                  </a:lnTo>
                  <a:lnTo>
                    <a:pt x="133790" y="219313"/>
                  </a:lnTo>
                  <a:lnTo>
                    <a:pt x="82239" y="251072"/>
                  </a:lnTo>
                  <a:lnTo>
                    <a:pt x="42624" y="284183"/>
                  </a:lnTo>
                  <a:lnTo>
                    <a:pt x="15584" y="318491"/>
                  </a:lnTo>
                  <a:lnTo>
                    <a:pt x="0" y="371855"/>
                  </a:lnTo>
                  <a:lnTo>
                    <a:pt x="1758" y="389871"/>
                  </a:lnTo>
                  <a:lnTo>
                    <a:pt x="27492" y="442514"/>
                  </a:lnTo>
                  <a:lnTo>
                    <a:pt x="60899" y="476243"/>
                  </a:lnTo>
                  <a:lnTo>
                    <a:pt x="106562" y="508698"/>
                  </a:lnTo>
                  <a:lnTo>
                    <a:pt x="163842" y="539722"/>
                  </a:lnTo>
                  <a:lnTo>
                    <a:pt x="232099" y="569160"/>
                  </a:lnTo>
                  <a:lnTo>
                    <a:pt x="270145" y="583236"/>
                  </a:lnTo>
                  <a:lnTo>
                    <a:pt x="310696" y="596856"/>
                  </a:lnTo>
                  <a:lnTo>
                    <a:pt x="353672" y="610002"/>
                  </a:lnTo>
                  <a:lnTo>
                    <a:pt x="398993" y="622654"/>
                  </a:lnTo>
                  <a:lnTo>
                    <a:pt x="446579" y="634793"/>
                  </a:lnTo>
                  <a:lnTo>
                    <a:pt x="496351" y="646399"/>
                  </a:lnTo>
                  <a:lnTo>
                    <a:pt x="548228" y="657452"/>
                  </a:lnTo>
                  <a:lnTo>
                    <a:pt x="602131" y="667934"/>
                  </a:lnTo>
                  <a:lnTo>
                    <a:pt x="657981" y="677824"/>
                  </a:lnTo>
                  <a:lnTo>
                    <a:pt x="715696" y="687103"/>
                  </a:lnTo>
                  <a:lnTo>
                    <a:pt x="775197" y="695751"/>
                  </a:lnTo>
                  <a:lnTo>
                    <a:pt x="836405" y="703750"/>
                  </a:lnTo>
                  <a:lnTo>
                    <a:pt x="899239" y="711080"/>
                  </a:lnTo>
                  <a:lnTo>
                    <a:pt x="963620" y="717721"/>
                  </a:lnTo>
                  <a:lnTo>
                    <a:pt x="1029467" y="723653"/>
                  </a:lnTo>
                  <a:lnTo>
                    <a:pt x="1096702" y="728858"/>
                  </a:lnTo>
                  <a:lnTo>
                    <a:pt x="1165243" y="733315"/>
                  </a:lnTo>
                  <a:lnTo>
                    <a:pt x="1235012" y="737006"/>
                  </a:lnTo>
                  <a:lnTo>
                    <a:pt x="1305928" y="739910"/>
                  </a:lnTo>
                  <a:lnTo>
                    <a:pt x="1377911" y="742009"/>
                  </a:lnTo>
                  <a:lnTo>
                    <a:pt x="1450883" y="743283"/>
                  </a:lnTo>
                  <a:lnTo>
                    <a:pt x="1524762" y="743711"/>
                  </a:lnTo>
                  <a:lnTo>
                    <a:pt x="1598640" y="743283"/>
                  </a:lnTo>
                  <a:lnTo>
                    <a:pt x="1671612" y="742009"/>
                  </a:lnTo>
                  <a:lnTo>
                    <a:pt x="1743595" y="739910"/>
                  </a:lnTo>
                  <a:lnTo>
                    <a:pt x="1814511" y="737006"/>
                  </a:lnTo>
                  <a:lnTo>
                    <a:pt x="1884280" y="733315"/>
                  </a:lnTo>
                  <a:lnTo>
                    <a:pt x="1952821" y="728858"/>
                  </a:lnTo>
                  <a:lnTo>
                    <a:pt x="2020056" y="723653"/>
                  </a:lnTo>
                  <a:lnTo>
                    <a:pt x="2085903" y="717721"/>
                  </a:lnTo>
                  <a:lnTo>
                    <a:pt x="2150284" y="711080"/>
                  </a:lnTo>
                  <a:lnTo>
                    <a:pt x="2213118" y="703750"/>
                  </a:lnTo>
                  <a:lnTo>
                    <a:pt x="2274326" y="695751"/>
                  </a:lnTo>
                  <a:lnTo>
                    <a:pt x="2333827" y="687103"/>
                  </a:lnTo>
                  <a:lnTo>
                    <a:pt x="2391542" y="677824"/>
                  </a:lnTo>
                  <a:lnTo>
                    <a:pt x="2447392" y="667934"/>
                  </a:lnTo>
                  <a:lnTo>
                    <a:pt x="2501295" y="657452"/>
                  </a:lnTo>
                  <a:lnTo>
                    <a:pt x="2553172" y="646399"/>
                  </a:lnTo>
                  <a:lnTo>
                    <a:pt x="2602944" y="634793"/>
                  </a:lnTo>
                  <a:lnTo>
                    <a:pt x="2650530" y="622654"/>
                  </a:lnTo>
                  <a:lnTo>
                    <a:pt x="2695851" y="610002"/>
                  </a:lnTo>
                  <a:lnTo>
                    <a:pt x="2738827" y="596856"/>
                  </a:lnTo>
                  <a:lnTo>
                    <a:pt x="2779378" y="583236"/>
                  </a:lnTo>
                  <a:lnTo>
                    <a:pt x="2817424" y="569160"/>
                  </a:lnTo>
                  <a:lnTo>
                    <a:pt x="2852885" y="554649"/>
                  </a:lnTo>
                  <a:lnTo>
                    <a:pt x="2915733" y="524398"/>
                  </a:lnTo>
                  <a:lnTo>
                    <a:pt x="2967284" y="492639"/>
                  </a:lnTo>
                  <a:lnTo>
                    <a:pt x="3006899" y="459528"/>
                  </a:lnTo>
                  <a:lnTo>
                    <a:pt x="3033939" y="425220"/>
                  </a:lnTo>
                  <a:lnTo>
                    <a:pt x="3049524" y="371855"/>
                  </a:lnTo>
                  <a:lnTo>
                    <a:pt x="3047765" y="353840"/>
                  </a:lnTo>
                  <a:lnTo>
                    <a:pt x="3022031" y="301197"/>
                  </a:lnTo>
                  <a:lnTo>
                    <a:pt x="2988624" y="267468"/>
                  </a:lnTo>
                  <a:lnTo>
                    <a:pt x="2942961" y="235013"/>
                  </a:lnTo>
                  <a:lnTo>
                    <a:pt x="2885681" y="203989"/>
                  </a:lnTo>
                  <a:lnTo>
                    <a:pt x="2817424" y="174551"/>
                  </a:lnTo>
                  <a:lnTo>
                    <a:pt x="2779378" y="160475"/>
                  </a:lnTo>
                  <a:lnTo>
                    <a:pt x="2738827" y="146855"/>
                  </a:lnTo>
                  <a:lnTo>
                    <a:pt x="2695851" y="133709"/>
                  </a:lnTo>
                  <a:lnTo>
                    <a:pt x="2650530" y="121057"/>
                  </a:lnTo>
                  <a:lnTo>
                    <a:pt x="2602944" y="108918"/>
                  </a:lnTo>
                  <a:lnTo>
                    <a:pt x="2553172" y="97312"/>
                  </a:lnTo>
                  <a:lnTo>
                    <a:pt x="2501295" y="86259"/>
                  </a:lnTo>
                  <a:lnTo>
                    <a:pt x="2447392" y="75777"/>
                  </a:lnTo>
                  <a:lnTo>
                    <a:pt x="2391542" y="65887"/>
                  </a:lnTo>
                  <a:lnTo>
                    <a:pt x="2333827" y="56608"/>
                  </a:lnTo>
                  <a:lnTo>
                    <a:pt x="2274326" y="47960"/>
                  </a:lnTo>
                  <a:lnTo>
                    <a:pt x="2213118" y="39961"/>
                  </a:lnTo>
                  <a:lnTo>
                    <a:pt x="2150284" y="32631"/>
                  </a:lnTo>
                  <a:lnTo>
                    <a:pt x="2085903" y="25990"/>
                  </a:lnTo>
                  <a:lnTo>
                    <a:pt x="2020056" y="20058"/>
                  </a:lnTo>
                  <a:lnTo>
                    <a:pt x="1952821" y="14853"/>
                  </a:lnTo>
                  <a:lnTo>
                    <a:pt x="1884280" y="10396"/>
                  </a:lnTo>
                  <a:lnTo>
                    <a:pt x="1814511" y="6705"/>
                  </a:lnTo>
                  <a:lnTo>
                    <a:pt x="1743595" y="3801"/>
                  </a:lnTo>
                  <a:lnTo>
                    <a:pt x="1671612" y="1702"/>
                  </a:lnTo>
                  <a:lnTo>
                    <a:pt x="1598640" y="428"/>
                  </a:lnTo>
                  <a:lnTo>
                    <a:pt x="1524762" y="0"/>
                  </a:lnTo>
                  <a:close/>
                </a:path>
              </a:pathLst>
            </a:custGeom>
            <a:solidFill>
              <a:srgbClr val="5B52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03647" y="3933444"/>
              <a:ext cx="3049905" cy="744220"/>
            </a:xfrm>
            <a:custGeom>
              <a:avLst/>
              <a:gdLst/>
              <a:ahLst/>
              <a:cxnLst/>
              <a:rect l="l" t="t" r="r" b="b"/>
              <a:pathLst>
                <a:path w="3049904" h="744220">
                  <a:moveTo>
                    <a:pt x="0" y="371855"/>
                  </a:moveTo>
                  <a:lnTo>
                    <a:pt x="15584" y="318491"/>
                  </a:lnTo>
                  <a:lnTo>
                    <a:pt x="42624" y="284183"/>
                  </a:lnTo>
                  <a:lnTo>
                    <a:pt x="82239" y="251072"/>
                  </a:lnTo>
                  <a:lnTo>
                    <a:pt x="133790" y="219313"/>
                  </a:lnTo>
                  <a:lnTo>
                    <a:pt x="196638" y="189062"/>
                  </a:lnTo>
                  <a:lnTo>
                    <a:pt x="232099" y="174551"/>
                  </a:lnTo>
                  <a:lnTo>
                    <a:pt x="270145" y="160475"/>
                  </a:lnTo>
                  <a:lnTo>
                    <a:pt x="310696" y="146855"/>
                  </a:lnTo>
                  <a:lnTo>
                    <a:pt x="353672" y="133709"/>
                  </a:lnTo>
                  <a:lnTo>
                    <a:pt x="398993" y="121057"/>
                  </a:lnTo>
                  <a:lnTo>
                    <a:pt x="446579" y="108918"/>
                  </a:lnTo>
                  <a:lnTo>
                    <a:pt x="496351" y="97312"/>
                  </a:lnTo>
                  <a:lnTo>
                    <a:pt x="548228" y="86259"/>
                  </a:lnTo>
                  <a:lnTo>
                    <a:pt x="602131" y="75777"/>
                  </a:lnTo>
                  <a:lnTo>
                    <a:pt x="657981" y="65887"/>
                  </a:lnTo>
                  <a:lnTo>
                    <a:pt x="715696" y="56608"/>
                  </a:lnTo>
                  <a:lnTo>
                    <a:pt x="775197" y="47960"/>
                  </a:lnTo>
                  <a:lnTo>
                    <a:pt x="836405" y="39961"/>
                  </a:lnTo>
                  <a:lnTo>
                    <a:pt x="899239" y="32631"/>
                  </a:lnTo>
                  <a:lnTo>
                    <a:pt x="963620" y="25990"/>
                  </a:lnTo>
                  <a:lnTo>
                    <a:pt x="1029467" y="20058"/>
                  </a:lnTo>
                  <a:lnTo>
                    <a:pt x="1096702" y="14853"/>
                  </a:lnTo>
                  <a:lnTo>
                    <a:pt x="1165243" y="10396"/>
                  </a:lnTo>
                  <a:lnTo>
                    <a:pt x="1235012" y="6705"/>
                  </a:lnTo>
                  <a:lnTo>
                    <a:pt x="1305928" y="3801"/>
                  </a:lnTo>
                  <a:lnTo>
                    <a:pt x="1377911" y="1702"/>
                  </a:lnTo>
                  <a:lnTo>
                    <a:pt x="1450883" y="428"/>
                  </a:lnTo>
                  <a:lnTo>
                    <a:pt x="1524762" y="0"/>
                  </a:lnTo>
                  <a:lnTo>
                    <a:pt x="1598640" y="428"/>
                  </a:lnTo>
                  <a:lnTo>
                    <a:pt x="1671612" y="1702"/>
                  </a:lnTo>
                  <a:lnTo>
                    <a:pt x="1743595" y="3801"/>
                  </a:lnTo>
                  <a:lnTo>
                    <a:pt x="1814511" y="6705"/>
                  </a:lnTo>
                  <a:lnTo>
                    <a:pt x="1884280" y="10396"/>
                  </a:lnTo>
                  <a:lnTo>
                    <a:pt x="1952821" y="14853"/>
                  </a:lnTo>
                  <a:lnTo>
                    <a:pt x="2020056" y="20058"/>
                  </a:lnTo>
                  <a:lnTo>
                    <a:pt x="2085903" y="25990"/>
                  </a:lnTo>
                  <a:lnTo>
                    <a:pt x="2150284" y="32631"/>
                  </a:lnTo>
                  <a:lnTo>
                    <a:pt x="2213118" y="39961"/>
                  </a:lnTo>
                  <a:lnTo>
                    <a:pt x="2274326" y="47960"/>
                  </a:lnTo>
                  <a:lnTo>
                    <a:pt x="2333827" y="56608"/>
                  </a:lnTo>
                  <a:lnTo>
                    <a:pt x="2391542" y="65887"/>
                  </a:lnTo>
                  <a:lnTo>
                    <a:pt x="2447392" y="75777"/>
                  </a:lnTo>
                  <a:lnTo>
                    <a:pt x="2501295" y="86259"/>
                  </a:lnTo>
                  <a:lnTo>
                    <a:pt x="2553172" y="97312"/>
                  </a:lnTo>
                  <a:lnTo>
                    <a:pt x="2602944" y="108918"/>
                  </a:lnTo>
                  <a:lnTo>
                    <a:pt x="2650530" y="121057"/>
                  </a:lnTo>
                  <a:lnTo>
                    <a:pt x="2695851" y="133709"/>
                  </a:lnTo>
                  <a:lnTo>
                    <a:pt x="2738827" y="146855"/>
                  </a:lnTo>
                  <a:lnTo>
                    <a:pt x="2779378" y="160475"/>
                  </a:lnTo>
                  <a:lnTo>
                    <a:pt x="2817424" y="174551"/>
                  </a:lnTo>
                  <a:lnTo>
                    <a:pt x="2852885" y="189062"/>
                  </a:lnTo>
                  <a:lnTo>
                    <a:pt x="2915733" y="219313"/>
                  </a:lnTo>
                  <a:lnTo>
                    <a:pt x="2967284" y="251072"/>
                  </a:lnTo>
                  <a:lnTo>
                    <a:pt x="3006899" y="284183"/>
                  </a:lnTo>
                  <a:lnTo>
                    <a:pt x="3033939" y="318491"/>
                  </a:lnTo>
                  <a:lnTo>
                    <a:pt x="3049524" y="371855"/>
                  </a:lnTo>
                  <a:lnTo>
                    <a:pt x="3047765" y="389871"/>
                  </a:lnTo>
                  <a:lnTo>
                    <a:pt x="3022031" y="442514"/>
                  </a:lnTo>
                  <a:lnTo>
                    <a:pt x="2988624" y="476243"/>
                  </a:lnTo>
                  <a:lnTo>
                    <a:pt x="2942961" y="508698"/>
                  </a:lnTo>
                  <a:lnTo>
                    <a:pt x="2885681" y="539722"/>
                  </a:lnTo>
                  <a:lnTo>
                    <a:pt x="2817424" y="569160"/>
                  </a:lnTo>
                  <a:lnTo>
                    <a:pt x="2779378" y="583236"/>
                  </a:lnTo>
                  <a:lnTo>
                    <a:pt x="2738827" y="596856"/>
                  </a:lnTo>
                  <a:lnTo>
                    <a:pt x="2695851" y="610002"/>
                  </a:lnTo>
                  <a:lnTo>
                    <a:pt x="2650530" y="622654"/>
                  </a:lnTo>
                  <a:lnTo>
                    <a:pt x="2602944" y="634793"/>
                  </a:lnTo>
                  <a:lnTo>
                    <a:pt x="2553172" y="646399"/>
                  </a:lnTo>
                  <a:lnTo>
                    <a:pt x="2501295" y="657452"/>
                  </a:lnTo>
                  <a:lnTo>
                    <a:pt x="2447392" y="667934"/>
                  </a:lnTo>
                  <a:lnTo>
                    <a:pt x="2391542" y="677824"/>
                  </a:lnTo>
                  <a:lnTo>
                    <a:pt x="2333827" y="687103"/>
                  </a:lnTo>
                  <a:lnTo>
                    <a:pt x="2274326" y="695751"/>
                  </a:lnTo>
                  <a:lnTo>
                    <a:pt x="2213118" y="703750"/>
                  </a:lnTo>
                  <a:lnTo>
                    <a:pt x="2150284" y="711080"/>
                  </a:lnTo>
                  <a:lnTo>
                    <a:pt x="2085903" y="717721"/>
                  </a:lnTo>
                  <a:lnTo>
                    <a:pt x="2020056" y="723653"/>
                  </a:lnTo>
                  <a:lnTo>
                    <a:pt x="1952821" y="728858"/>
                  </a:lnTo>
                  <a:lnTo>
                    <a:pt x="1884280" y="733315"/>
                  </a:lnTo>
                  <a:lnTo>
                    <a:pt x="1814511" y="737006"/>
                  </a:lnTo>
                  <a:lnTo>
                    <a:pt x="1743595" y="739910"/>
                  </a:lnTo>
                  <a:lnTo>
                    <a:pt x="1671612" y="742009"/>
                  </a:lnTo>
                  <a:lnTo>
                    <a:pt x="1598640" y="743283"/>
                  </a:lnTo>
                  <a:lnTo>
                    <a:pt x="1524762" y="743711"/>
                  </a:lnTo>
                  <a:lnTo>
                    <a:pt x="1450883" y="743283"/>
                  </a:lnTo>
                  <a:lnTo>
                    <a:pt x="1377911" y="742009"/>
                  </a:lnTo>
                  <a:lnTo>
                    <a:pt x="1305928" y="739910"/>
                  </a:lnTo>
                  <a:lnTo>
                    <a:pt x="1235012" y="737006"/>
                  </a:lnTo>
                  <a:lnTo>
                    <a:pt x="1165243" y="733315"/>
                  </a:lnTo>
                  <a:lnTo>
                    <a:pt x="1096702" y="728858"/>
                  </a:lnTo>
                  <a:lnTo>
                    <a:pt x="1029467" y="723653"/>
                  </a:lnTo>
                  <a:lnTo>
                    <a:pt x="963620" y="717721"/>
                  </a:lnTo>
                  <a:lnTo>
                    <a:pt x="899239" y="711080"/>
                  </a:lnTo>
                  <a:lnTo>
                    <a:pt x="836405" y="703750"/>
                  </a:lnTo>
                  <a:lnTo>
                    <a:pt x="775197" y="695751"/>
                  </a:lnTo>
                  <a:lnTo>
                    <a:pt x="715696" y="687103"/>
                  </a:lnTo>
                  <a:lnTo>
                    <a:pt x="657981" y="677824"/>
                  </a:lnTo>
                  <a:lnTo>
                    <a:pt x="602131" y="667934"/>
                  </a:lnTo>
                  <a:lnTo>
                    <a:pt x="548228" y="657452"/>
                  </a:lnTo>
                  <a:lnTo>
                    <a:pt x="496351" y="646399"/>
                  </a:lnTo>
                  <a:lnTo>
                    <a:pt x="446579" y="634793"/>
                  </a:lnTo>
                  <a:lnTo>
                    <a:pt x="398993" y="622654"/>
                  </a:lnTo>
                  <a:lnTo>
                    <a:pt x="353672" y="610002"/>
                  </a:lnTo>
                  <a:lnTo>
                    <a:pt x="310696" y="596856"/>
                  </a:lnTo>
                  <a:lnTo>
                    <a:pt x="270145" y="583236"/>
                  </a:lnTo>
                  <a:lnTo>
                    <a:pt x="232099" y="569160"/>
                  </a:lnTo>
                  <a:lnTo>
                    <a:pt x="196638" y="554649"/>
                  </a:lnTo>
                  <a:lnTo>
                    <a:pt x="133790" y="524398"/>
                  </a:lnTo>
                  <a:lnTo>
                    <a:pt x="82239" y="492639"/>
                  </a:lnTo>
                  <a:lnTo>
                    <a:pt x="42624" y="459528"/>
                  </a:lnTo>
                  <a:lnTo>
                    <a:pt x="15584" y="425220"/>
                  </a:lnTo>
                  <a:lnTo>
                    <a:pt x="0" y="371855"/>
                  </a:lnTo>
                  <a:close/>
                </a:path>
              </a:pathLst>
            </a:custGeom>
            <a:ln w="12700">
              <a:solidFill>
                <a:srgbClr val="211E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8236" y="1698116"/>
            <a:ext cx="91281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Tahoma"/>
                <a:cs typeface="Tahoma"/>
              </a:rPr>
              <a:t>We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divide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our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batch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into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smaller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microbatches,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shift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each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microbatch’s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forward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backward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step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timeline.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370"/>
              </a:lnSpc>
              <a:spcBef>
                <a:spcPts val="865"/>
              </a:spcBef>
            </a:pPr>
            <a:r>
              <a:rPr sz="1200" spc="25" dirty="0">
                <a:latin typeface="Tahoma"/>
                <a:cs typeface="Tahoma"/>
              </a:rPr>
              <a:t>Each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timestep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this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case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takes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less,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since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are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working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small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microbatch.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The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gradients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for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each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microbatch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accumulated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370"/>
              </a:lnSpc>
            </a:pPr>
            <a:r>
              <a:rPr sz="1200" spc="-30" dirty="0">
                <a:latin typeface="Tahoma"/>
                <a:cs typeface="Tahoma"/>
              </a:rPr>
              <a:t>(</a:t>
            </a:r>
            <a:r>
              <a:rPr sz="1200" b="1" spc="-30" dirty="0">
                <a:latin typeface="Tahoma"/>
                <a:cs typeface="Tahoma"/>
              </a:rPr>
              <a:t>gradient</a:t>
            </a:r>
            <a:r>
              <a:rPr sz="1200" b="1" spc="-90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accumulation</a:t>
            </a:r>
            <a:r>
              <a:rPr sz="1200" spc="-40" dirty="0">
                <a:latin typeface="Tahoma"/>
                <a:cs typeface="Tahoma"/>
              </a:rPr>
              <a:t>)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can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run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optimizer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update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weights.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236" y="5131434"/>
            <a:ext cx="9187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Tahoma"/>
                <a:cs typeface="Tahoma"/>
              </a:rPr>
              <a:t>We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still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have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timesteps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which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not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GPUs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are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working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(called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“bubbles”).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To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avoid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bubbling,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can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increase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size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batch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00"/>
              </a:spcBef>
            </a:pPr>
            <a:r>
              <a:rPr spc="-890" dirty="0"/>
              <a:t>T</a:t>
            </a:r>
            <a:r>
              <a:rPr spc="-405" dirty="0"/>
              <a:t>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8273" y="1511554"/>
            <a:ext cx="3956050" cy="40481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241300" indent="-228600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25" dirty="0">
                <a:latin typeface="Tahoma"/>
                <a:cs typeface="Tahoma"/>
              </a:rPr>
              <a:t>Architectural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differences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between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van</a:t>
            </a:r>
            <a:r>
              <a:rPr sz="1600" dirty="0">
                <a:latin typeface="Tahoma"/>
                <a:cs typeface="Tahoma"/>
              </a:rPr>
              <a:t>i</a:t>
            </a:r>
            <a:r>
              <a:rPr sz="1600" spc="35" dirty="0">
                <a:latin typeface="Tahoma"/>
                <a:cs typeface="Tahoma"/>
              </a:rPr>
              <a:t>ll</a:t>
            </a:r>
            <a:r>
              <a:rPr sz="1600" spc="10" dirty="0">
                <a:latin typeface="Tahoma"/>
                <a:cs typeface="Tahoma"/>
              </a:rPr>
              <a:t>a</a:t>
            </a:r>
            <a:r>
              <a:rPr sz="1600" spc="-170" dirty="0">
                <a:latin typeface="Tahoma"/>
                <a:cs typeface="Tahoma"/>
              </a:rPr>
              <a:t> T</a:t>
            </a:r>
            <a:r>
              <a:rPr sz="1600" spc="-3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ans</a:t>
            </a:r>
            <a:r>
              <a:rPr sz="1600" spc="-10" dirty="0">
                <a:latin typeface="Tahoma"/>
                <a:cs typeface="Tahoma"/>
              </a:rPr>
              <a:t>f</a:t>
            </a:r>
            <a:r>
              <a:rPr sz="1600" spc="40" dirty="0">
                <a:latin typeface="Tahoma"/>
                <a:cs typeface="Tahoma"/>
              </a:rPr>
              <a:t>or</a:t>
            </a:r>
            <a:r>
              <a:rPr sz="1600" spc="70" dirty="0">
                <a:latin typeface="Tahoma"/>
                <a:cs typeface="Tahoma"/>
              </a:rPr>
              <a:t>m</a:t>
            </a:r>
            <a:r>
              <a:rPr sz="1600" spc="30" dirty="0">
                <a:latin typeface="Tahoma"/>
                <a:cs typeface="Tahoma"/>
              </a:rPr>
              <a:t>er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an</a:t>
            </a:r>
            <a:r>
              <a:rPr sz="1600" spc="60" dirty="0">
                <a:latin typeface="Tahoma"/>
                <a:cs typeface="Tahoma"/>
              </a:rPr>
              <a:t>d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Mist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15" dirty="0">
                <a:latin typeface="Tahoma"/>
                <a:cs typeface="Tahoma"/>
              </a:rPr>
              <a:t>al</a:t>
            </a:r>
            <a:endParaRPr sz="16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0" dirty="0">
                <a:latin typeface="Tahoma"/>
                <a:cs typeface="Tahoma"/>
              </a:rPr>
              <a:t>Slidi</a:t>
            </a:r>
            <a:r>
              <a:rPr sz="1600" spc="55" dirty="0">
                <a:latin typeface="Tahoma"/>
                <a:cs typeface="Tahoma"/>
              </a:rPr>
              <a:t>n</a:t>
            </a:r>
            <a:r>
              <a:rPr sz="1600" spc="125" dirty="0">
                <a:latin typeface="Tahoma"/>
                <a:cs typeface="Tahoma"/>
              </a:rPr>
              <a:t>g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00" dirty="0">
                <a:latin typeface="Tahoma"/>
                <a:cs typeface="Tahoma"/>
              </a:rPr>
              <a:t>W</a:t>
            </a:r>
            <a:r>
              <a:rPr sz="1600" spc="20" dirty="0">
                <a:latin typeface="Tahoma"/>
                <a:cs typeface="Tahoma"/>
              </a:rPr>
              <a:t>i</a:t>
            </a:r>
            <a:r>
              <a:rPr sz="1600" spc="40" dirty="0">
                <a:latin typeface="Tahoma"/>
                <a:cs typeface="Tahoma"/>
              </a:rPr>
              <a:t>n</a:t>
            </a:r>
            <a:r>
              <a:rPr sz="1600" spc="65" dirty="0">
                <a:latin typeface="Tahoma"/>
                <a:cs typeface="Tahoma"/>
              </a:rPr>
              <a:t>do</a:t>
            </a:r>
            <a:r>
              <a:rPr sz="1600" spc="95" dirty="0">
                <a:latin typeface="Tahoma"/>
                <a:cs typeface="Tahoma"/>
              </a:rPr>
              <a:t>w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45" dirty="0">
                <a:latin typeface="Tahoma"/>
                <a:cs typeface="Tahoma"/>
              </a:rPr>
              <a:t>A</a:t>
            </a:r>
            <a:r>
              <a:rPr sz="1600" spc="-60" dirty="0">
                <a:latin typeface="Tahoma"/>
                <a:cs typeface="Tahoma"/>
              </a:rPr>
              <a:t>t</a:t>
            </a:r>
            <a:r>
              <a:rPr sz="1600" spc="15" dirty="0">
                <a:latin typeface="Tahoma"/>
                <a:cs typeface="Tahoma"/>
              </a:rPr>
              <a:t>t</a:t>
            </a:r>
            <a:r>
              <a:rPr sz="1600" spc="20" dirty="0">
                <a:latin typeface="Tahoma"/>
                <a:cs typeface="Tahoma"/>
              </a:rPr>
              <a:t>e</a:t>
            </a:r>
            <a:r>
              <a:rPr sz="1600" dirty="0">
                <a:latin typeface="Tahoma"/>
                <a:cs typeface="Tahoma"/>
              </a:rPr>
              <a:t>n</a:t>
            </a:r>
            <a:r>
              <a:rPr sz="1600" spc="-10" dirty="0">
                <a:latin typeface="Tahoma"/>
                <a:cs typeface="Tahoma"/>
              </a:rPr>
              <a:t>t</a:t>
            </a:r>
            <a:r>
              <a:rPr sz="1600" spc="40" dirty="0">
                <a:latin typeface="Tahoma"/>
                <a:cs typeface="Tahoma"/>
              </a:rPr>
              <a:t>i</a:t>
            </a:r>
            <a:r>
              <a:rPr sz="1600" spc="85" dirty="0">
                <a:latin typeface="Tahoma"/>
                <a:cs typeface="Tahoma"/>
              </a:rPr>
              <a:t>o</a:t>
            </a:r>
            <a:r>
              <a:rPr sz="1600" spc="35" dirty="0">
                <a:latin typeface="Tahoma"/>
                <a:cs typeface="Tahoma"/>
              </a:rPr>
              <a:t>n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10" dirty="0">
                <a:latin typeface="Tahoma"/>
                <a:cs typeface="Tahoma"/>
              </a:rPr>
              <a:t>Review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self-attention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25" dirty="0">
                <a:latin typeface="Tahoma"/>
                <a:cs typeface="Tahoma"/>
              </a:rPr>
              <a:t>Receptive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field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0" dirty="0">
                <a:latin typeface="Tahoma"/>
                <a:cs typeface="Tahoma"/>
              </a:rPr>
              <a:t>KV-Cache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30" dirty="0">
                <a:latin typeface="Tahoma"/>
                <a:cs typeface="Tahoma"/>
              </a:rPr>
              <a:t>Motivation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45" dirty="0">
                <a:latin typeface="Tahoma"/>
                <a:cs typeface="Tahoma"/>
              </a:rPr>
              <a:t>How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</a:t>
            </a:r>
            <a:r>
              <a:rPr sz="1200" spc="30" dirty="0">
                <a:latin typeface="Tahoma"/>
                <a:cs typeface="Tahoma"/>
              </a:rPr>
              <a:t>or</a:t>
            </a:r>
            <a:r>
              <a:rPr sz="1200" spc="15" dirty="0">
                <a:latin typeface="Tahoma"/>
                <a:cs typeface="Tahoma"/>
              </a:rPr>
              <a:t>k</a:t>
            </a:r>
            <a:r>
              <a:rPr sz="1200" spc="-5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-45" dirty="0">
                <a:latin typeface="Tahoma"/>
                <a:cs typeface="Tahoma"/>
              </a:rPr>
              <a:t>R</a:t>
            </a:r>
            <a:r>
              <a:rPr sz="1200" spc="75" dirty="0">
                <a:latin typeface="Tahoma"/>
                <a:cs typeface="Tahoma"/>
              </a:rPr>
              <a:t>o</a:t>
            </a:r>
            <a:r>
              <a:rPr sz="1200" spc="25" dirty="0">
                <a:latin typeface="Tahoma"/>
                <a:cs typeface="Tahoma"/>
              </a:rPr>
              <a:t>l</a:t>
            </a:r>
            <a:r>
              <a:rPr sz="1200" spc="15" dirty="0">
                <a:latin typeface="Tahoma"/>
                <a:cs typeface="Tahoma"/>
              </a:rPr>
              <a:t>li</a:t>
            </a:r>
            <a:r>
              <a:rPr sz="1200" spc="40" dirty="0">
                <a:latin typeface="Tahoma"/>
                <a:cs typeface="Tahoma"/>
              </a:rPr>
              <a:t>n</a:t>
            </a:r>
            <a:r>
              <a:rPr sz="1200" spc="90" dirty="0">
                <a:latin typeface="Tahoma"/>
                <a:cs typeface="Tahoma"/>
              </a:rPr>
              <a:t>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B</a:t>
            </a:r>
            <a:r>
              <a:rPr sz="1200" spc="-5" dirty="0">
                <a:latin typeface="Tahoma"/>
                <a:cs typeface="Tahoma"/>
              </a:rPr>
              <a:t>u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25" dirty="0">
                <a:latin typeface="Tahoma"/>
                <a:cs typeface="Tahoma"/>
              </a:rPr>
              <a:t>er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14" dirty="0">
                <a:latin typeface="Tahoma"/>
                <a:cs typeface="Tahoma"/>
              </a:rPr>
              <a:t>C</a:t>
            </a:r>
            <a:r>
              <a:rPr sz="1200" spc="5" dirty="0">
                <a:latin typeface="Tahoma"/>
                <a:cs typeface="Tahoma"/>
              </a:rPr>
              <a:t>a</a:t>
            </a:r>
            <a:r>
              <a:rPr sz="1200" spc="30" dirty="0">
                <a:latin typeface="Tahoma"/>
                <a:cs typeface="Tahoma"/>
              </a:rPr>
              <a:t>c</a:t>
            </a:r>
            <a:r>
              <a:rPr sz="1200" spc="35" dirty="0">
                <a:latin typeface="Tahoma"/>
                <a:cs typeface="Tahoma"/>
              </a:rPr>
              <a:t>h</a:t>
            </a:r>
            <a:r>
              <a:rPr sz="1200" spc="50" dirty="0"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-30" dirty="0">
                <a:latin typeface="Tahoma"/>
                <a:cs typeface="Tahoma"/>
              </a:rPr>
              <a:t>Pr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60" dirty="0">
                <a:latin typeface="Tahoma"/>
                <a:cs typeface="Tahoma"/>
              </a:rPr>
              <a:t>-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25" dirty="0">
                <a:latin typeface="Tahoma"/>
                <a:cs typeface="Tahoma"/>
              </a:rPr>
              <a:t>ill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60" dirty="0">
                <a:latin typeface="Tahoma"/>
                <a:cs typeface="Tahoma"/>
              </a:rPr>
              <a:t>n</a:t>
            </a:r>
            <a:r>
              <a:rPr sz="1200" spc="65" dirty="0">
                <a:latin typeface="Tahoma"/>
                <a:cs typeface="Tahoma"/>
              </a:rPr>
              <a:t>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c</a:t>
            </a:r>
            <a:r>
              <a:rPr sz="1200" spc="30" dirty="0">
                <a:latin typeface="Tahoma"/>
                <a:cs typeface="Tahoma"/>
              </a:rPr>
              <a:t>h</a:t>
            </a:r>
            <a:r>
              <a:rPr sz="1200" spc="20" dirty="0">
                <a:latin typeface="Tahoma"/>
                <a:cs typeface="Tahoma"/>
              </a:rPr>
              <a:t>unki</a:t>
            </a:r>
            <a:r>
              <a:rPr sz="1200" spc="25" dirty="0">
                <a:latin typeface="Tahoma"/>
                <a:cs typeface="Tahoma"/>
              </a:rPr>
              <a:t>n</a:t>
            </a:r>
            <a:r>
              <a:rPr sz="1200" spc="95" dirty="0">
                <a:latin typeface="Tahoma"/>
                <a:cs typeface="Tahoma"/>
              </a:rPr>
              <a:t>g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30" dirty="0">
                <a:latin typeface="Tahoma"/>
                <a:cs typeface="Tahoma"/>
              </a:rPr>
              <a:t>Sparse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Mixture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Experts</a:t>
            </a:r>
            <a:endParaRPr sz="16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114" dirty="0">
                <a:latin typeface="Tahoma"/>
                <a:cs typeface="Tahoma"/>
              </a:rPr>
              <a:t>Mode</a:t>
            </a:r>
            <a:r>
              <a:rPr sz="1600" spc="45" dirty="0">
                <a:latin typeface="Tahoma"/>
                <a:cs typeface="Tahoma"/>
              </a:rPr>
              <a:t>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Sha</a:t>
            </a:r>
            <a:r>
              <a:rPr sz="1600" spc="-15" dirty="0">
                <a:latin typeface="Tahoma"/>
                <a:cs typeface="Tahoma"/>
              </a:rPr>
              <a:t>r</a:t>
            </a:r>
            <a:r>
              <a:rPr sz="1600" spc="75" dirty="0">
                <a:latin typeface="Tahoma"/>
                <a:cs typeface="Tahoma"/>
              </a:rPr>
              <a:t>ding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35" dirty="0">
                <a:latin typeface="Tahoma"/>
                <a:cs typeface="Tahoma"/>
              </a:rPr>
              <a:t>Pipeline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Parallelism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45" dirty="0">
                <a:solidFill>
                  <a:srgbClr val="FF0000"/>
                </a:solidFill>
                <a:latin typeface="Tahoma"/>
                <a:cs typeface="Tahoma"/>
              </a:rPr>
              <a:t>Understanding</a:t>
            </a:r>
            <a:r>
              <a:rPr sz="16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600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0000"/>
                </a:solidFill>
                <a:latin typeface="Tahoma"/>
                <a:cs typeface="Tahoma"/>
              </a:rPr>
              <a:t>Mistral</a:t>
            </a:r>
            <a:r>
              <a:rPr sz="16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FF0000"/>
                </a:solidFill>
                <a:latin typeface="Tahoma"/>
                <a:cs typeface="Tahoma"/>
              </a:rPr>
              <a:t>model’s</a:t>
            </a:r>
            <a:r>
              <a:rPr sz="16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FF0000"/>
                </a:solidFill>
                <a:latin typeface="Tahoma"/>
                <a:cs typeface="Tahoma"/>
              </a:rPr>
              <a:t>code</a:t>
            </a:r>
            <a:endParaRPr sz="16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200" spc="40" dirty="0">
                <a:solidFill>
                  <a:srgbClr val="FF0000"/>
                </a:solidFill>
                <a:latin typeface="Tahoma"/>
                <a:cs typeface="Tahoma"/>
              </a:rPr>
              <a:t>Bloc</a:t>
            </a:r>
            <a:r>
              <a:rPr sz="1200" spc="45" dirty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sz="12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00" spc="-3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200" spc="20" dirty="0">
                <a:solidFill>
                  <a:srgbClr val="FF0000"/>
                </a:solidFill>
                <a:latin typeface="Tahoma"/>
                <a:cs typeface="Tahoma"/>
              </a:rPr>
              <a:t>tenti</a:t>
            </a:r>
            <a:r>
              <a:rPr sz="1200" spc="25" dirty="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sz="1200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2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sz="1200" spc="-4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1200" spc="35" dirty="0">
                <a:solidFill>
                  <a:srgbClr val="FF0000"/>
                </a:solidFill>
                <a:latin typeface="Tahoma"/>
                <a:cs typeface="Tahoma"/>
              </a:rPr>
              <a:t>or</a:t>
            </a:r>
            <a:r>
              <a:rPr sz="1200" spc="55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1200" spc="5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rs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9505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80" dirty="0">
                <a:latin typeface="Microsoft Sans Serif"/>
                <a:cs typeface="Microsoft Sans Serif"/>
              </a:rPr>
              <a:t>Optimizing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35" dirty="0">
                <a:latin typeface="Microsoft Sans Serif"/>
                <a:cs typeface="Microsoft Sans Serif"/>
              </a:rPr>
              <a:t>inference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210" dirty="0">
                <a:latin typeface="Microsoft Sans Serif"/>
                <a:cs typeface="Microsoft Sans Serif"/>
              </a:rPr>
              <a:t>with</a:t>
            </a:r>
            <a:r>
              <a:rPr b="0" spc="50" dirty="0">
                <a:latin typeface="Microsoft Sans Serif"/>
                <a:cs typeface="Microsoft Sans Serif"/>
              </a:rPr>
              <a:t> </a:t>
            </a:r>
            <a:r>
              <a:rPr b="0" spc="-204" dirty="0">
                <a:latin typeface="Microsoft Sans Serif"/>
                <a:cs typeface="Microsoft Sans Serif"/>
              </a:rPr>
              <a:t>multiple</a:t>
            </a:r>
            <a:r>
              <a:rPr b="0" spc="55" dirty="0">
                <a:latin typeface="Microsoft Sans Serif"/>
                <a:cs typeface="Microsoft Sans Serif"/>
              </a:rPr>
              <a:t> </a:t>
            </a:r>
            <a:r>
              <a:rPr b="0" spc="-270" dirty="0">
                <a:latin typeface="Microsoft Sans Serif"/>
                <a:cs typeface="Microsoft Sans Serif"/>
              </a:rPr>
              <a:t>prompts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1698116"/>
            <a:ext cx="9741535" cy="21609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60"/>
              </a:spcBef>
            </a:pPr>
            <a:r>
              <a:rPr sz="1200" spc="15" dirty="0">
                <a:latin typeface="Tahoma"/>
                <a:cs typeface="Tahoma"/>
              </a:rPr>
              <a:t>Imagine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you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are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running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an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AI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company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providing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LLM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inference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service: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you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have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many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customers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send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their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prompts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want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run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inference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your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models.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Each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prompt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may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have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different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lengths.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For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simplicity,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suppose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each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word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token.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130" dirty="0">
                <a:latin typeface="Tahoma"/>
                <a:cs typeface="Tahoma"/>
              </a:rPr>
              <a:t>C</a:t>
            </a:r>
            <a:r>
              <a:rPr sz="1200" spc="55" dirty="0">
                <a:latin typeface="Tahoma"/>
                <a:cs typeface="Tahoma"/>
              </a:rPr>
              <a:t>o</a:t>
            </a:r>
            <a:r>
              <a:rPr sz="1200" spc="50" dirty="0">
                <a:latin typeface="Tahoma"/>
                <a:cs typeface="Tahoma"/>
              </a:rPr>
              <a:t>n</a:t>
            </a:r>
            <a:r>
              <a:rPr sz="1200" spc="-15" dirty="0">
                <a:latin typeface="Tahoma"/>
                <a:cs typeface="Tahoma"/>
              </a:rPr>
              <a:t>s</a:t>
            </a:r>
            <a:r>
              <a:rPr sz="1200" spc="45" dirty="0">
                <a:latin typeface="Tahoma"/>
                <a:cs typeface="Tahoma"/>
              </a:rPr>
              <a:t>ider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75" dirty="0">
                <a:latin typeface="Tahoma"/>
                <a:cs typeface="Tahoma"/>
              </a:rPr>
              <a:t>o</a:t>
            </a:r>
            <a:r>
              <a:rPr sz="1200" spc="20" dirty="0">
                <a:latin typeface="Tahoma"/>
                <a:cs typeface="Tahoma"/>
              </a:rPr>
              <a:t>l</a:t>
            </a:r>
            <a:r>
              <a:rPr sz="1200" spc="30" dirty="0">
                <a:latin typeface="Tahoma"/>
                <a:cs typeface="Tahoma"/>
              </a:rPr>
              <a:t>l</a:t>
            </a:r>
            <a:r>
              <a:rPr sz="1200" spc="65" dirty="0">
                <a:latin typeface="Tahoma"/>
                <a:cs typeface="Tahoma"/>
              </a:rPr>
              <a:t>o</a:t>
            </a:r>
            <a:r>
              <a:rPr sz="1200" spc="30" dirty="0">
                <a:latin typeface="Tahoma"/>
                <a:cs typeface="Tahoma"/>
              </a:rPr>
              <a:t>win</a:t>
            </a:r>
            <a:r>
              <a:rPr sz="1200" spc="40" dirty="0">
                <a:latin typeface="Tahoma"/>
                <a:cs typeface="Tahoma"/>
              </a:rPr>
              <a:t>g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90" dirty="0">
                <a:latin typeface="Tahoma"/>
                <a:cs typeface="Tahoma"/>
              </a:rPr>
              <a:t>p</a:t>
            </a:r>
            <a:r>
              <a:rPr sz="1200" spc="-30" dirty="0">
                <a:latin typeface="Tahoma"/>
                <a:cs typeface="Tahoma"/>
              </a:rPr>
              <a:t>r</a:t>
            </a:r>
            <a:r>
              <a:rPr sz="1200" spc="50" dirty="0">
                <a:latin typeface="Tahoma"/>
                <a:cs typeface="Tahoma"/>
              </a:rPr>
              <a:t>o</a:t>
            </a:r>
            <a:r>
              <a:rPr sz="1200" spc="70" dirty="0">
                <a:latin typeface="Tahoma"/>
                <a:cs typeface="Tahoma"/>
              </a:rPr>
              <a:t>m</a:t>
            </a:r>
            <a:r>
              <a:rPr sz="1200" spc="90" dirty="0">
                <a:latin typeface="Tahoma"/>
                <a:cs typeface="Tahoma"/>
              </a:rPr>
              <a:t>p</a:t>
            </a:r>
            <a:r>
              <a:rPr sz="1200" spc="-30" dirty="0">
                <a:latin typeface="Tahoma"/>
                <a:cs typeface="Tahoma"/>
              </a:rPr>
              <a:t>ts: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-75" dirty="0">
                <a:latin typeface="Tahoma"/>
                <a:cs typeface="Tahoma"/>
              </a:rPr>
              <a:t>P</a:t>
            </a:r>
            <a:r>
              <a:rPr sz="1200" b="1" spc="-70" dirty="0">
                <a:latin typeface="Tahoma"/>
                <a:cs typeface="Tahoma"/>
              </a:rPr>
              <a:t>r</a:t>
            </a:r>
            <a:r>
              <a:rPr sz="1200" b="1" spc="-10" dirty="0">
                <a:latin typeface="Tahoma"/>
                <a:cs typeface="Tahoma"/>
              </a:rPr>
              <a:t>o</a:t>
            </a:r>
            <a:r>
              <a:rPr sz="1200" b="1" spc="-25" dirty="0">
                <a:latin typeface="Tahoma"/>
                <a:cs typeface="Tahoma"/>
              </a:rPr>
              <a:t>m</a:t>
            </a:r>
            <a:r>
              <a:rPr sz="1200" b="1" spc="30" dirty="0">
                <a:latin typeface="Tahoma"/>
                <a:cs typeface="Tahoma"/>
              </a:rPr>
              <a:t>p</a:t>
            </a:r>
            <a:r>
              <a:rPr sz="1200" b="1" spc="-55" dirty="0">
                <a:latin typeface="Tahoma"/>
                <a:cs typeface="Tahoma"/>
              </a:rPr>
              <a:t>t </a:t>
            </a:r>
            <a:r>
              <a:rPr sz="1200" b="1" spc="15" dirty="0">
                <a:latin typeface="Tahoma"/>
                <a:cs typeface="Tahoma"/>
              </a:rPr>
              <a:t>1</a:t>
            </a:r>
            <a:r>
              <a:rPr sz="1200" spc="-65" dirty="0">
                <a:latin typeface="Tahoma"/>
                <a:cs typeface="Tahoma"/>
              </a:rPr>
              <a:t>: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“</a:t>
            </a:r>
            <a:r>
              <a:rPr sz="1200" spc="50" dirty="0">
                <a:latin typeface="Tahoma"/>
                <a:cs typeface="Tahoma"/>
              </a:rPr>
              <a:t>W</a:t>
            </a:r>
            <a:r>
              <a:rPr sz="1200" dirty="0">
                <a:latin typeface="Tahoma"/>
                <a:cs typeface="Tahoma"/>
              </a:rPr>
              <a:t>rit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p</a:t>
            </a:r>
            <a:r>
              <a:rPr sz="1200" spc="65" dirty="0">
                <a:latin typeface="Tahoma"/>
                <a:cs typeface="Tahoma"/>
              </a:rPr>
              <a:t>o</a:t>
            </a:r>
            <a:r>
              <a:rPr sz="1200" spc="60" dirty="0">
                <a:latin typeface="Tahoma"/>
                <a:cs typeface="Tahoma"/>
              </a:rPr>
              <a:t>e</a:t>
            </a:r>
            <a:r>
              <a:rPr sz="1200" spc="45" dirty="0">
                <a:latin typeface="Tahoma"/>
                <a:cs typeface="Tahoma"/>
              </a:rPr>
              <a:t>m</a:t>
            </a:r>
            <a:r>
              <a:rPr sz="1200" spc="-20" dirty="0">
                <a:latin typeface="Tahoma"/>
                <a:cs typeface="Tahoma"/>
              </a:rPr>
              <a:t>”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(3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</a:t>
            </a:r>
            <a:r>
              <a:rPr sz="1200" spc="45" dirty="0">
                <a:latin typeface="Tahoma"/>
                <a:cs typeface="Tahoma"/>
              </a:rPr>
              <a:t>o</a:t>
            </a:r>
            <a:r>
              <a:rPr sz="1200" spc="20" dirty="0">
                <a:latin typeface="Tahoma"/>
                <a:cs typeface="Tahoma"/>
              </a:rPr>
              <a:t>k</a:t>
            </a:r>
            <a:r>
              <a:rPr sz="1200" spc="40" dirty="0">
                <a:latin typeface="Tahoma"/>
                <a:cs typeface="Tahoma"/>
              </a:rPr>
              <a:t>e</a:t>
            </a:r>
            <a:r>
              <a:rPr sz="1200" spc="35" dirty="0">
                <a:latin typeface="Tahoma"/>
                <a:cs typeface="Tahoma"/>
              </a:rPr>
              <a:t>n</a:t>
            </a:r>
            <a:r>
              <a:rPr sz="1200" spc="-10" dirty="0">
                <a:latin typeface="Tahoma"/>
                <a:cs typeface="Tahoma"/>
              </a:rPr>
              <a:t>s</a:t>
            </a:r>
            <a:r>
              <a:rPr sz="1200" spc="-10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b="1" spc="-75" dirty="0">
                <a:latin typeface="Tahoma"/>
                <a:cs typeface="Tahoma"/>
              </a:rPr>
              <a:t>P</a:t>
            </a:r>
            <a:r>
              <a:rPr sz="1200" b="1" spc="-70" dirty="0">
                <a:latin typeface="Tahoma"/>
                <a:cs typeface="Tahoma"/>
              </a:rPr>
              <a:t>r</a:t>
            </a:r>
            <a:r>
              <a:rPr sz="1200" b="1" spc="-10" dirty="0">
                <a:latin typeface="Tahoma"/>
                <a:cs typeface="Tahoma"/>
              </a:rPr>
              <a:t>o</a:t>
            </a:r>
            <a:r>
              <a:rPr sz="1200" b="1" spc="-25" dirty="0">
                <a:latin typeface="Tahoma"/>
                <a:cs typeface="Tahoma"/>
              </a:rPr>
              <a:t>m</a:t>
            </a:r>
            <a:r>
              <a:rPr sz="1200" b="1" spc="30" dirty="0">
                <a:latin typeface="Tahoma"/>
                <a:cs typeface="Tahoma"/>
              </a:rPr>
              <a:t>p</a:t>
            </a:r>
            <a:r>
              <a:rPr sz="1200" b="1" spc="-55" dirty="0">
                <a:latin typeface="Tahoma"/>
                <a:cs typeface="Tahoma"/>
              </a:rPr>
              <a:t>t </a:t>
            </a:r>
            <a:r>
              <a:rPr sz="1200" b="1" spc="15" dirty="0">
                <a:latin typeface="Tahoma"/>
                <a:cs typeface="Tahoma"/>
              </a:rPr>
              <a:t>2</a:t>
            </a:r>
            <a:r>
              <a:rPr sz="1200" spc="-65" dirty="0">
                <a:latin typeface="Tahoma"/>
                <a:cs typeface="Tahoma"/>
              </a:rPr>
              <a:t>: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“</a:t>
            </a:r>
            <a:r>
              <a:rPr sz="1200" spc="50" dirty="0">
                <a:latin typeface="Tahoma"/>
                <a:cs typeface="Tahoma"/>
              </a:rPr>
              <a:t>W</a:t>
            </a:r>
            <a:r>
              <a:rPr sz="1200" dirty="0">
                <a:latin typeface="Tahoma"/>
                <a:cs typeface="Tahoma"/>
              </a:rPr>
              <a:t>rit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h</a:t>
            </a:r>
            <a:r>
              <a:rPr sz="1200" spc="5" dirty="0">
                <a:latin typeface="Tahoma"/>
                <a:cs typeface="Tahoma"/>
              </a:rPr>
              <a:t>i</a:t>
            </a:r>
            <a:r>
              <a:rPr sz="1200" spc="10" dirty="0">
                <a:latin typeface="Tahoma"/>
                <a:cs typeface="Tahoma"/>
              </a:rPr>
              <a:t>s</a:t>
            </a:r>
            <a:r>
              <a:rPr sz="1200" spc="-25" dirty="0">
                <a:latin typeface="Tahoma"/>
                <a:cs typeface="Tahoma"/>
              </a:rPr>
              <a:t>t</a:t>
            </a:r>
            <a:r>
              <a:rPr sz="1200" spc="30" dirty="0">
                <a:latin typeface="Tahoma"/>
                <a:cs typeface="Tahoma"/>
              </a:rPr>
              <a:t>orica</a:t>
            </a:r>
            <a:r>
              <a:rPr sz="1200" spc="25" dirty="0">
                <a:latin typeface="Tahoma"/>
                <a:cs typeface="Tahoma"/>
              </a:rPr>
              <a:t>l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novel</a:t>
            </a:r>
            <a:r>
              <a:rPr sz="1200" spc="-20" dirty="0">
                <a:latin typeface="Tahoma"/>
                <a:cs typeface="Tahoma"/>
              </a:rPr>
              <a:t>”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(4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</a:t>
            </a:r>
            <a:r>
              <a:rPr sz="1200" spc="45" dirty="0">
                <a:latin typeface="Tahoma"/>
                <a:cs typeface="Tahoma"/>
              </a:rPr>
              <a:t>o</a:t>
            </a:r>
            <a:r>
              <a:rPr sz="1200" spc="20" dirty="0">
                <a:latin typeface="Tahoma"/>
                <a:cs typeface="Tahoma"/>
              </a:rPr>
              <a:t>k</a:t>
            </a:r>
            <a:r>
              <a:rPr sz="1200" spc="40" dirty="0">
                <a:latin typeface="Tahoma"/>
                <a:cs typeface="Tahoma"/>
              </a:rPr>
              <a:t>e</a:t>
            </a:r>
            <a:r>
              <a:rPr sz="1200" spc="35" dirty="0">
                <a:latin typeface="Tahoma"/>
                <a:cs typeface="Tahoma"/>
              </a:rPr>
              <a:t>n</a:t>
            </a:r>
            <a:r>
              <a:rPr sz="1200" spc="-10" dirty="0">
                <a:latin typeface="Tahoma"/>
                <a:cs typeface="Tahoma"/>
              </a:rPr>
              <a:t>s</a:t>
            </a:r>
            <a:r>
              <a:rPr sz="1200" spc="-10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spc="-75" dirty="0">
                <a:latin typeface="Tahoma"/>
                <a:cs typeface="Tahoma"/>
              </a:rPr>
              <a:t>P</a:t>
            </a:r>
            <a:r>
              <a:rPr sz="1200" b="1" spc="-70" dirty="0">
                <a:latin typeface="Tahoma"/>
                <a:cs typeface="Tahoma"/>
              </a:rPr>
              <a:t>r</a:t>
            </a:r>
            <a:r>
              <a:rPr sz="1200" b="1" spc="-10" dirty="0">
                <a:latin typeface="Tahoma"/>
                <a:cs typeface="Tahoma"/>
              </a:rPr>
              <a:t>o</a:t>
            </a:r>
            <a:r>
              <a:rPr sz="1200" b="1" spc="-25" dirty="0">
                <a:latin typeface="Tahoma"/>
                <a:cs typeface="Tahoma"/>
              </a:rPr>
              <a:t>m</a:t>
            </a:r>
            <a:r>
              <a:rPr sz="1200" b="1" spc="30" dirty="0">
                <a:latin typeface="Tahoma"/>
                <a:cs typeface="Tahoma"/>
              </a:rPr>
              <a:t>p</a:t>
            </a:r>
            <a:r>
              <a:rPr sz="1200" b="1" spc="-55" dirty="0">
                <a:latin typeface="Tahoma"/>
                <a:cs typeface="Tahoma"/>
              </a:rPr>
              <a:t>t </a:t>
            </a:r>
            <a:r>
              <a:rPr sz="1200" b="1" spc="15" dirty="0">
                <a:latin typeface="Tahoma"/>
                <a:cs typeface="Tahoma"/>
              </a:rPr>
              <a:t>3</a:t>
            </a:r>
            <a:r>
              <a:rPr sz="1200" spc="-65" dirty="0">
                <a:latin typeface="Tahoma"/>
                <a:cs typeface="Tahoma"/>
              </a:rPr>
              <a:t>: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“</a:t>
            </a:r>
            <a:r>
              <a:rPr sz="1200" spc="-140" dirty="0">
                <a:latin typeface="Tahoma"/>
                <a:cs typeface="Tahoma"/>
              </a:rPr>
              <a:t>T</a:t>
            </a:r>
            <a:r>
              <a:rPr sz="1200" spc="55" dirty="0">
                <a:latin typeface="Tahoma"/>
                <a:cs typeface="Tahoma"/>
              </a:rPr>
              <a:t>e</a:t>
            </a:r>
            <a:r>
              <a:rPr sz="1200" spc="20" dirty="0">
                <a:latin typeface="Tahoma"/>
                <a:cs typeface="Tahoma"/>
              </a:rPr>
              <a:t>l</a:t>
            </a:r>
            <a:r>
              <a:rPr sz="1200" spc="25" dirty="0">
                <a:latin typeface="Tahoma"/>
                <a:cs typeface="Tahoma"/>
              </a:rPr>
              <a:t>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m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10" dirty="0">
                <a:latin typeface="Tahoma"/>
                <a:cs typeface="Tahoma"/>
              </a:rPr>
              <a:t>unn</a:t>
            </a:r>
            <a:r>
              <a:rPr sz="1200" spc="15" dirty="0">
                <a:latin typeface="Tahoma"/>
                <a:cs typeface="Tahoma"/>
              </a:rPr>
              <a:t>y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jo</a:t>
            </a:r>
            <a:r>
              <a:rPr sz="1200" spc="-10" dirty="0">
                <a:latin typeface="Tahoma"/>
                <a:cs typeface="Tahoma"/>
              </a:rPr>
              <a:t>k</a:t>
            </a:r>
            <a:r>
              <a:rPr sz="1200" spc="15" dirty="0">
                <a:latin typeface="Tahoma"/>
                <a:cs typeface="Tahoma"/>
              </a:rPr>
              <a:t>e”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(5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</a:t>
            </a:r>
            <a:r>
              <a:rPr sz="1200" spc="45" dirty="0">
                <a:latin typeface="Tahoma"/>
                <a:cs typeface="Tahoma"/>
              </a:rPr>
              <a:t>o</a:t>
            </a:r>
            <a:r>
              <a:rPr sz="1200" spc="20" dirty="0">
                <a:latin typeface="Tahoma"/>
                <a:cs typeface="Tahoma"/>
              </a:rPr>
              <a:t>k</a:t>
            </a:r>
            <a:r>
              <a:rPr sz="1200" spc="40" dirty="0">
                <a:latin typeface="Tahoma"/>
                <a:cs typeface="Tahoma"/>
              </a:rPr>
              <a:t>e</a:t>
            </a:r>
            <a:r>
              <a:rPr sz="1200" spc="35" dirty="0">
                <a:latin typeface="Tahoma"/>
                <a:cs typeface="Tahoma"/>
              </a:rPr>
              <a:t>n</a:t>
            </a:r>
            <a:r>
              <a:rPr sz="1200" spc="-10" dirty="0">
                <a:latin typeface="Tahoma"/>
                <a:cs typeface="Tahoma"/>
              </a:rPr>
              <a:t>s</a:t>
            </a:r>
            <a:r>
              <a:rPr sz="1200" spc="-10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2700" marR="76835">
              <a:lnSpc>
                <a:spcPts val="1300"/>
              </a:lnSpc>
              <a:spcBef>
                <a:spcPts val="1010"/>
              </a:spcBef>
            </a:pPr>
            <a:r>
              <a:rPr sz="1200" spc="-85" dirty="0">
                <a:latin typeface="Tahoma"/>
                <a:cs typeface="Tahoma"/>
              </a:rPr>
              <a:t>If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want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fully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exploit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our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GPU,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should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put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all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prompts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batch,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but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since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they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have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different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lengths,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have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pad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them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with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[PAD]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token,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when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model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produces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output,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should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only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look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at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output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corresponding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non-padding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token, 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discarding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any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future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tokens.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3145" y="4226814"/>
          <a:ext cx="3530598" cy="871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4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Write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50" dirty="0">
                          <a:latin typeface="Tahoma"/>
                          <a:cs typeface="Tahoma"/>
                        </a:rPr>
                        <a:t>poem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b="1" spc="-45" dirty="0">
                          <a:latin typeface="Tahoma"/>
                          <a:cs typeface="Tahoma"/>
                        </a:rPr>
                        <a:t>[PAD]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b="1" spc="-45" dirty="0">
                          <a:latin typeface="Tahoma"/>
                          <a:cs typeface="Tahoma"/>
                        </a:rPr>
                        <a:t>[PAD]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2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Write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15" dirty="0">
                          <a:latin typeface="Tahoma"/>
                          <a:cs typeface="Tahoma"/>
                        </a:rPr>
                        <a:t>historical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novel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b="1" spc="-45" dirty="0">
                          <a:latin typeface="Tahoma"/>
                          <a:cs typeface="Tahoma"/>
                        </a:rPr>
                        <a:t>[PAD]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15" dirty="0">
                          <a:latin typeface="Tahoma"/>
                          <a:cs typeface="Tahoma"/>
                        </a:rPr>
                        <a:t>Tell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30" dirty="0"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funny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joke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071365" y="4613147"/>
            <a:ext cx="479425" cy="114300"/>
          </a:xfrm>
          <a:custGeom>
            <a:avLst/>
            <a:gdLst/>
            <a:ahLst/>
            <a:cxnLst/>
            <a:rect l="l" t="t" r="r" b="b"/>
            <a:pathLst>
              <a:path w="479425" h="114300">
                <a:moveTo>
                  <a:pt x="364871" y="0"/>
                </a:moveTo>
                <a:lnTo>
                  <a:pt x="364871" y="114300"/>
                </a:lnTo>
                <a:lnTo>
                  <a:pt x="441071" y="76200"/>
                </a:lnTo>
                <a:lnTo>
                  <a:pt x="383921" y="76200"/>
                </a:lnTo>
                <a:lnTo>
                  <a:pt x="383921" y="38100"/>
                </a:lnTo>
                <a:lnTo>
                  <a:pt x="441071" y="38100"/>
                </a:lnTo>
                <a:lnTo>
                  <a:pt x="364871" y="0"/>
                </a:lnTo>
                <a:close/>
              </a:path>
              <a:path w="479425" h="114300">
                <a:moveTo>
                  <a:pt x="36487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64871" y="76200"/>
                </a:lnTo>
                <a:lnTo>
                  <a:pt x="364871" y="38100"/>
                </a:lnTo>
                <a:close/>
              </a:path>
              <a:path w="479425" h="114300">
                <a:moveTo>
                  <a:pt x="441071" y="38100"/>
                </a:moveTo>
                <a:lnTo>
                  <a:pt x="383921" y="38100"/>
                </a:lnTo>
                <a:lnTo>
                  <a:pt x="383921" y="76200"/>
                </a:lnTo>
                <a:lnTo>
                  <a:pt x="441071" y="76200"/>
                </a:lnTo>
                <a:lnTo>
                  <a:pt x="479171" y="57150"/>
                </a:lnTo>
                <a:lnTo>
                  <a:pt x="441071" y="3810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50664" y="4270247"/>
            <a:ext cx="957580" cy="797560"/>
          </a:xfrm>
          <a:prstGeom prst="rect">
            <a:avLst/>
          </a:prstGeom>
          <a:solidFill>
            <a:srgbClr val="ED7660"/>
          </a:solidFill>
          <a:ln w="12700">
            <a:solidFill>
              <a:srgbClr val="632D23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</a:pPr>
            <a:r>
              <a:rPr sz="1800" spc="70" dirty="0">
                <a:solidFill>
                  <a:srgbClr val="FFFFFF"/>
                </a:solidFill>
                <a:latin typeface="Tahoma"/>
                <a:cs typeface="Tahoma"/>
              </a:rPr>
              <a:t>LLM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99734" y="4226814"/>
          <a:ext cx="3530598" cy="871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449"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TOK1_1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TOK1_2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b="1" spc="-15" dirty="0">
                          <a:latin typeface="Tahoma"/>
                          <a:cs typeface="Tahoma"/>
                        </a:rPr>
                        <a:t>TOK1_3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TOK1_4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TOK1_5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22"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TOK2_1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TOK2_2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TOK2_3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b="1" spc="-15" dirty="0">
                          <a:latin typeface="Tahoma"/>
                          <a:cs typeface="Tahoma"/>
                        </a:rPr>
                        <a:t>TOK2_4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TOK2_5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48"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TOK3_1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TOK3_2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TOK3_3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TOK3_4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b="1" spc="-15" dirty="0">
                          <a:latin typeface="Tahoma"/>
                          <a:cs typeface="Tahoma"/>
                        </a:rPr>
                        <a:t>TOK3_5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08497" y="4613147"/>
            <a:ext cx="497840" cy="114300"/>
          </a:xfrm>
          <a:custGeom>
            <a:avLst/>
            <a:gdLst/>
            <a:ahLst/>
            <a:cxnLst/>
            <a:rect l="l" t="t" r="r" b="b"/>
            <a:pathLst>
              <a:path w="497839" h="114300">
                <a:moveTo>
                  <a:pt x="383413" y="0"/>
                </a:moveTo>
                <a:lnTo>
                  <a:pt x="383413" y="114300"/>
                </a:lnTo>
                <a:lnTo>
                  <a:pt x="459613" y="76200"/>
                </a:lnTo>
                <a:lnTo>
                  <a:pt x="402463" y="76200"/>
                </a:lnTo>
                <a:lnTo>
                  <a:pt x="402463" y="38100"/>
                </a:lnTo>
                <a:lnTo>
                  <a:pt x="459613" y="38100"/>
                </a:lnTo>
                <a:lnTo>
                  <a:pt x="383413" y="0"/>
                </a:lnTo>
                <a:close/>
              </a:path>
              <a:path w="497839" h="114300">
                <a:moveTo>
                  <a:pt x="38341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3413" y="76200"/>
                </a:lnTo>
                <a:lnTo>
                  <a:pt x="383413" y="38100"/>
                </a:lnTo>
                <a:close/>
              </a:path>
              <a:path w="497839" h="114300">
                <a:moveTo>
                  <a:pt x="459613" y="38100"/>
                </a:moveTo>
                <a:lnTo>
                  <a:pt x="402463" y="38100"/>
                </a:lnTo>
                <a:lnTo>
                  <a:pt x="402463" y="76200"/>
                </a:lnTo>
                <a:lnTo>
                  <a:pt x="459613" y="76200"/>
                </a:lnTo>
                <a:lnTo>
                  <a:pt x="497713" y="57150"/>
                </a:lnTo>
                <a:lnTo>
                  <a:pt x="459613" y="3810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37954" y="4613147"/>
            <a:ext cx="526415" cy="114300"/>
          </a:xfrm>
          <a:custGeom>
            <a:avLst/>
            <a:gdLst/>
            <a:ahLst/>
            <a:cxnLst/>
            <a:rect l="l" t="t" r="r" b="b"/>
            <a:pathLst>
              <a:path w="526415" h="114300">
                <a:moveTo>
                  <a:pt x="411734" y="0"/>
                </a:moveTo>
                <a:lnTo>
                  <a:pt x="411734" y="114300"/>
                </a:lnTo>
                <a:lnTo>
                  <a:pt x="487934" y="76200"/>
                </a:lnTo>
                <a:lnTo>
                  <a:pt x="430784" y="76200"/>
                </a:lnTo>
                <a:lnTo>
                  <a:pt x="430784" y="38100"/>
                </a:lnTo>
                <a:lnTo>
                  <a:pt x="487934" y="38100"/>
                </a:lnTo>
                <a:lnTo>
                  <a:pt x="411734" y="0"/>
                </a:lnTo>
                <a:close/>
              </a:path>
              <a:path w="526415" h="114300">
                <a:moveTo>
                  <a:pt x="41173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1734" y="76200"/>
                </a:lnTo>
                <a:lnTo>
                  <a:pt x="411734" y="38100"/>
                </a:lnTo>
                <a:close/>
              </a:path>
              <a:path w="526415" h="114300">
                <a:moveTo>
                  <a:pt x="487934" y="38100"/>
                </a:moveTo>
                <a:lnTo>
                  <a:pt x="430784" y="38100"/>
                </a:lnTo>
                <a:lnTo>
                  <a:pt x="430784" y="76200"/>
                </a:lnTo>
                <a:lnTo>
                  <a:pt x="487934" y="76200"/>
                </a:lnTo>
                <a:lnTo>
                  <a:pt x="526034" y="57150"/>
                </a:lnTo>
                <a:lnTo>
                  <a:pt x="487934" y="3810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62971" y="4500371"/>
            <a:ext cx="1839595" cy="337185"/>
          </a:xfrm>
          <a:prstGeom prst="rect">
            <a:avLst/>
          </a:prstGeom>
          <a:solidFill>
            <a:srgbClr val="ED7660"/>
          </a:solidFill>
          <a:ln w="12700">
            <a:solidFill>
              <a:srgbClr val="632D23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550"/>
              </a:spcBef>
            </a:pP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Lin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yer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9505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80" dirty="0">
                <a:latin typeface="Microsoft Sans Serif"/>
                <a:cs typeface="Microsoft Sans Serif"/>
              </a:rPr>
              <a:t>Optimizing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35" dirty="0">
                <a:latin typeface="Microsoft Sans Serif"/>
                <a:cs typeface="Microsoft Sans Serif"/>
              </a:rPr>
              <a:t>inference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210" dirty="0">
                <a:latin typeface="Microsoft Sans Serif"/>
                <a:cs typeface="Microsoft Sans Serif"/>
              </a:rPr>
              <a:t>with</a:t>
            </a:r>
            <a:r>
              <a:rPr b="0" spc="50" dirty="0">
                <a:latin typeface="Microsoft Sans Serif"/>
                <a:cs typeface="Microsoft Sans Serif"/>
              </a:rPr>
              <a:t> </a:t>
            </a:r>
            <a:r>
              <a:rPr b="0" spc="-204" dirty="0">
                <a:latin typeface="Microsoft Sans Serif"/>
                <a:cs typeface="Microsoft Sans Serif"/>
              </a:rPr>
              <a:t>multiple</a:t>
            </a:r>
            <a:r>
              <a:rPr b="0" spc="55" dirty="0">
                <a:latin typeface="Microsoft Sans Serif"/>
                <a:cs typeface="Microsoft Sans Serif"/>
              </a:rPr>
              <a:t> </a:t>
            </a:r>
            <a:r>
              <a:rPr b="0" spc="-270" dirty="0">
                <a:latin typeface="Microsoft Sans Serif"/>
                <a:cs typeface="Microsoft Sans Serif"/>
              </a:rPr>
              <a:t>prompts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2028" y="3337814"/>
          <a:ext cx="3444875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8236" y="2856687"/>
            <a:ext cx="9538335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spc="-30" dirty="0">
                <a:latin typeface="Tahoma"/>
                <a:cs typeface="Tahoma"/>
              </a:rPr>
              <a:t>To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select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next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token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generate,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will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check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embedding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corresponding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last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non-padding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token,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which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are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highlighted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370"/>
              </a:lnSpc>
            </a:pP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output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above.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Because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our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modal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LLM,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will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apply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causal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mask.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This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mask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works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fine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for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three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sequences.</a:t>
            </a:r>
            <a:endParaRPr sz="1200">
              <a:latin typeface="Tahoma"/>
              <a:cs typeface="Tahoma"/>
            </a:endParaRPr>
          </a:p>
          <a:p>
            <a:pPr marL="3632200">
              <a:lnSpc>
                <a:spcPct val="100000"/>
              </a:lnSpc>
              <a:spcBef>
                <a:spcPts val="1045"/>
              </a:spcBef>
            </a:pPr>
            <a:r>
              <a:rPr sz="1200" spc="40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cannot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use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different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mask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for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each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prompt,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because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prompts</a:t>
            </a:r>
            <a:endParaRPr sz="1200">
              <a:latin typeface="Tahoma"/>
              <a:cs typeface="Tahoma"/>
            </a:endParaRPr>
          </a:p>
          <a:p>
            <a:pPr marL="3632200">
              <a:lnSpc>
                <a:spcPct val="100000"/>
              </a:lnSpc>
            </a:pPr>
            <a:r>
              <a:rPr sz="1200" spc="10" dirty="0">
                <a:latin typeface="Tahoma"/>
                <a:cs typeface="Tahoma"/>
              </a:rPr>
              <a:t>are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same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length,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so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mask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must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be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5x5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for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each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prompt!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7990" y="4763261"/>
            <a:ext cx="6405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latin typeface="Tahoma"/>
                <a:cs typeface="Tahoma"/>
              </a:rPr>
              <a:t>The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problem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here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is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that </a:t>
            </a:r>
            <a:r>
              <a:rPr sz="1200" b="1" spc="-15" dirty="0">
                <a:latin typeface="Tahoma"/>
                <a:cs typeface="Tahoma"/>
              </a:rPr>
              <a:t>we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are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calculating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a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lot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of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dot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products,</a:t>
            </a:r>
            <a:r>
              <a:rPr sz="1200" b="1" spc="-80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especially</a:t>
            </a:r>
            <a:r>
              <a:rPr sz="1200" b="1" spc="-8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for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the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first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5" dirty="0">
                <a:latin typeface="Tahoma"/>
                <a:cs typeface="Tahoma"/>
              </a:rPr>
              <a:t>and</a:t>
            </a:r>
            <a:r>
              <a:rPr sz="1200" b="1" spc="-7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the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second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prompt</a:t>
            </a:r>
            <a:r>
              <a:rPr sz="1200" b="1" spc="-50" dirty="0">
                <a:latin typeface="Tahoma"/>
                <a:cs typeface="Tahoma"/>
              </a:rPr>
              <a:t> that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will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not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spc="15" dirty="0">
                <a:latin typeface="Tahoma"/>
                <a:cs typeface="Tahoma"/>
              </a:rPr>
              <a:t>be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used!</a:t>
            </a:r>
            <a:r>
              <a:rPr sz="1200" b="1" spc="-7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Let’s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see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with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an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example.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3145" y="1695069"/>
          <a:ext cx="3530598" cy="871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44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Write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50" dirty="0">
                          <a:latin typeface="Tahoma"/>
                          <a:cs typeface="Tahoma"/>
                        </a:rPr>
                        <a:t>poem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b="1" spc="-45" dirty="0">
                          <a:latin typeface="Tahoma"/>
                          <a:cs typeface="Tahoma"/>
                        </a:rPr>
                        <a:t>[PAD]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b="1" spc="-45" dirty="0">
                          <a:latin typeface="Tahoma"/>
                          <a:cs typeface="Tahoma"/>
                        </a:rPr>
                        <a:t>[PAD]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2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Write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15" dirty="0">
                          <a:latin typeface="Tahoma"/>
                          <a:cs typeface="Tahoma"/>
                        </a:rPr>
                        <a:t>historical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novel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b="1" spc="-45" dirty="0">
                          <a:latin typeface="Tahoma"/>
                          <a:cs typeface="Tahoma"/>
                        </a:rPr>
                        <a:t>[PAD]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Tell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35" dirty="0"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funny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joke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71365" y="2080260"/>
            <a:ext cx="479425" cy="114300"/>
          </a:xfrm>
          <a:custGeom>
            <a:avLst/>
            <a:gdLst/>
            <a:ahLst/>
            <a:cxnLst/>
            <a:rect l="l" t="t" r="r" b="b"/>
            <a:pathLst>
              <a:path w="479425" h="114300">
                <a:moveTo>
                  <a:pt x="364871" y="0"/>
                </a:moveTo>
                <a:lnTo>
                  <a:pt x="364871" y="114300"/>
                </a:lnTo>
                <a:lnTo>
                  <a:pt x="441071" y="76200"/>
                </a:lnTo>
                <a:lnTo>
                  <a:pt x="383921" y="76200"/>
                </a:lnTo>
                <a:lnTo>
                  <a:pt x="383921" y="38100"/>
                </a:lnTo>
                <a:lnTo>
                  <a:pt x="441071" y="38100"/>
                </a:lnTo>
                <a:lnTo>
                  <a:pt x="364871" y="0"/>
                </a:lnTo>
                <a:close/>
              </a:path>
              <a:path w="479425" h="114300">
                <a:moveTo>
                  <a:pt x="36487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64871" y="76200"/>
                </a:lnTo>
                <a:lnTo>
                  <a:pt x="364871" y="38100"/>
                </a:lnTo>
                <a:close/>
              </a:path>
              <a:path w="479425" h="114300">
                <a:moveTo>
                  <a:pt x="441071" y="38100"/>
                </a:moveTo>
                <a:lnTo>
                  <a:pt x="383921" y="38100"/>
                </a:lnTo>
                <a:lnTo>
                  <a:pt x="383921" y="76200"/>
                </a:lnTo>
                <a:lnTo>
                  <a:pt x="441071" y="76200"/>
                </a:lnTo>
                <a:lnTo>
                  <a:pt x="479171" y="57150"/>
                </a:lnTo>
                <a:lnTo>
                  <a:pt x="441071" y="3810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50664" y="1738883"/>
            <a:ext cx="957580" cy="795655"/>
          </a:xfrm>
          <a:prstGeom prst="rect">
            <a:avLst/>
          </a:prstGeom>
          <a:solidFill>
            <a:srgbClr val="ED7660"/>
          </a:solidFill>
          <a:ln w="12700">
            <a:solidFill>
              <a:srgbClr val="632D23"/>
            </a:solidFill>
          </a:ln>
        </p:spPr>
        <p:txBody>
          <a:bodyPr vert="horz" wrap="square" lIns="0" tIns="250825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975"/>
              </a:spcBef>
            </a:pPr>
            <a:r>
              <a:rPr sz="1800" spc="70" dirty="0">
                <a:solidFill>
                  <a:srgbClr val="FFFFFF"/>
                </a:solidFill>
                <a:latin typeface="Tahoma"/>
                <a:cs typeface="Tahoma"/>
              </a:rPr>
              <a:t>LLM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999734" y="1695069"/>
          <a:ext cx="3530598" cy="871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448"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TOK1_1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TOK1_2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b="1" spc="-15" dirty="0">
                          <a:latin typeface="Tahoma"/>
                          <a:cs typeface="Tahoma"/>
                        </a:rPr>
                        <a:t>TOK1_3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TOK1_4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TOK1_5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22"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TOK2_1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TOK2_2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TOK2_3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b="1" spc="-15" dirty="0">
                          <a:latin typeface="Tahoma"/>
                          <a:cs typeface="Tahoma"/>
                        </a:rPr>
                        <a:t>TOK2_4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TOK2_5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49"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TOK3_1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TOK3_2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TOK3_3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TOK3_4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b="1" spc="-15" dirty="0">
                          <a:latin typeface="Tahoma"/>
                          <a:cs typeface="Tahoma"/>
                        </a:rPr>
                        <a:t>TOK3_5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508497" y="2080260"/>
            <a:ext cx="497840" cy="114300"/>
          </a:xfrm>
          <a:custGeom>
            <a:avLst/>
            <a:gdLst/>
            <a:ahLst/>
            <a:cxnLst/>
            <a:rect l="l" t="t" r="r" b="b"/>
            <a:pathLst>
              <a:path w="497839" h="114300">
                <a:moveTo>
                  <a:pt x="383413" y="0"/>
                </a:moveTo>
                <a:lnTo>
                  <a:pt x="383413" y="114300"/>
                </a:lnTo>
                <a:lnTo>
                  <a:pt x="459613" y="76200"/>
                </a:lnTo>
                <a:lnTo>
                  <a:pt x="402463" y="76200"/>
                </a:lnTo>
                <a:lnTo>
                  <a:pt x="402463" y="38100"/>
                </a:lnTo>
                <a:lnTo>
                  <a:pt x="459613" y="38100"/>
                </a:lnTo>
                <a:lnTo>
                  <a:pt x="383413" y="0"/>
                </a:lnTo>
                <a:close/>
              </a:path>
              <a:path w="497839" h="114300">
                <a:moveTo>
                  <a:pt x="38341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3413" y="76200"/>
                </a:lnTo>
                <a:lnTo>
                  <a:pt x="383413" y="38100"/>
                </a:lnTo>
                <a:close/>
              </a:path>
              <a:path w="497839" h="114300">
                <a:moveTo>
                  <a:pt x="459613" y="38100"/>
                </a:moveTo>
                <a:lnTo>
                  <a:pt x="402463" y="38100"/>
                </a:lnTo>
                <a:lnTo>
                  <a:pt x="402463" y="76200"/>
                </a:lnTo>
                <a:lnTo>
                  <a:pt x="459613" y="76200"/>
                </a:lnTo>
                <a:lnTo>
                  <a:pt x="497713" y="57150"/>
                </a:lnTo>
                <a:lnTo>
                  <a:pt x="459613" y="3810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37954" y="2080260"/>
            <a:ext cx="526415" cy="114300"/>
          </a:xfrm>
          <a:custGeom>
            <a:avLst/>
            <a:gdLst/>
            <a:ahLst/>
            <a:cxnLst/>
            <a:rect l="l" t="t" r="r" b="b"/>
            <a:pathLst>
              <a:path w="526415" h="114300">
                <a:moveTo>
                  <a:pt x="411734" y="0"/>
                </a:moveTo>
                <a:lnTo>
                  <a:pt x="411734" y="114300"/>
                </a:lnTo>
                <a:lnTo>
                  <a:pt x="487934" y="76200"/>
                </a:lnTo>
                <a:lnTo>
                  <a:pt x="430784" y="76200"/>
                </a:lnTo>
                <a:lnTo>
                  <a:pt x="430784" y="38100"/>
                </a:lnTo>
                <a:lnTo>
                  <a:pt x="487934" y="38100"/>
                </a:lnTo>
                <a:lnTo>
                  <a:pt x="411734" y="0"/>
                </a:lnTo>
                <a:close/>
              </a:path>
              <a:path w="526415" h="114300">
                <a:moveTo>
                  <a:pt x="41173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1734" y="76200"/>
                </a:lnTo>
                <a:lnTo>
                  <a:pt x="411734" y="38100"/>
                </a:lnTo>
                <a:close/>
              </a:path>
              <a:path w="526415" h="114300">
                <a:moveTo>
                  <a:pt x="487934" y="38100"/>
                </a:moveTo>
                <a:lnTo>
                  <a:pt x="430784" y="38100"/>
                </a:lnTo>
                <a:lnTo>
                  <a:pt x="430784" y="76200"/>
                </a:lnTo>
                <a:lnTo>
                  <a:pt x="487934" y="76200"/>
                </a:lnTo>
                <a:lnTo>
                  <a:pt x="526034" y="57150"/>
                </a:lnTo>
                <a:lnTo>
                  <a:pt x="487934" y="38100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62971" y="1967483"/>
            <a:ext cx="1839595" cy="338455"/>
          </a:xfrm>
          <a:prstGeom prst="rect">
            <a:avLst/>
          </a:prstGeom>
          <a:solidFill>
            <a:srgbClr val="ED7660"/>
          </a:solidFill>
          <a:ln w="12700">
            <a:solidFill>
              <a:srgbClr val="632D23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560"/>
              </a:spcBef>
            </a:pP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Lin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yer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5545" y="2268092"/>
          <a:ext cx="3108958" cy="3134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40" dirty="0">
                          <a:latin typeface="Tahoma"/>
                          <a:cs typeface="Tahoma"/>
                        </a:rPr>
                        <a:t>WRITE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15" dirty="0">
                          <a:latin typeface="Tahoma"/>
                          <a:cs typeface="Tahoma"/>
                        </a:rPr>
                        <a:t>POEM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[PAD]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[PAD]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40" dirty="0">
                          <a:latin typeface="Tahoma"/>
                          <a:cs typeface="Tahoma"/>
                        </a:rPr>
                        <a:t>WRITE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0.124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0.278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15" dirty="0">
                          <a:latin typeface="Tahoma"/>
                          <a:cs typeface="Tahoma"/>
                        </a:rPr>
                        <a:t>POEM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0.132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[PAD]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0.210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0.128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0.206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0.212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[PAD]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0.146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0.158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0.152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0.143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0.227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0636" y="766648"/>
            <a:ext cx="9507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80" dirty="0">
                <a:latin typeface="Microsoft Sans Serif"/>
                <a:cs typeface="Microsoft Sans Serif"/>
              </a:rPr>
              <a:t>Optimizing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235" dirty="0">
                <a:latin typeface="Microsoft Sans Serif"/>
                <a:cs typeface="Microsoft Sans Serif"/>
              </a:rPr>
              <a:t>inference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210" dirty="0">
                <a:latin typeface="Microsoft Sans Serif"/>
                <a:cs typeface="Microsoft Sans Serif"/>
              </a:rPr>
              <a:t>with</a:t>
            </a:r>
            <a:r>
              <a:rPr b="0" spc="50" dirty="0">
                <a:latin typeface="Microsoft Sans Serif"/>
                <a:cs typeface="Microsoft Sans Serif"/>
              </a:rPr>
              <a:t> </a:t>
            </a:r>
            <a:r>
              <a:rPr b="0" spc="-204" dirty="0">
                <a:latin typeface="Microsoft Sans Serif"/>
                <a:cs typeface="Microsoft Sans Serif"/>
              </a:rPr>
              <a:t>multiple</a:t>
            </a:r>
            <a:r>
              <a:rPr b="0" spc="55" dirty="0">
                <a:latin typeface="Microsoft Sans Serif"/>
                <a:cs typeface="Microsoft Sans Serif"/>
              </a:rPr>
              <a:t> </a:t>
            </a:r>
            <a:r>
              <a:rPr b="0" spc="-270" dirty="0">
                <a:latin typeface="Microsoft Sans Serif"/>
                <a:cs typeface="Microsoft Sans Serif"/>
              </a:rPr>
              <a:t>prompts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35551" y="2268092"/>
          <a:ext cx="3108958" cy="3134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39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40" dirty="0">
                          <a:latin typeface="Tahoma"/>
                          <a:cs typeface="Tahoma"/>
                        </a:rPr>
                        <a:t>WRITE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87325" marR="97155" indent="-825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600" b="1" spc="-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600" b="1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600" b="1" spc="-5" dirty="0">
                          <a:latin typeface="Tahoma"/>
                          <a:cs typeface="Tahoma"/>
                        </a:rPr>
                        <a:t>RI  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CAL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NOVEL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[PAD]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40" dirty="0">
                          <a:latin typeface="Tahoma"/>
                          <a:cs typeface="Tahoma"/>
                        </a:rPr>
                        <a:t>WRITE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0.124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0.278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73355" marR="82550" indent="-812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600" b="1" spc="-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600" b="1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600" b="1" spc="-5" dirty="0">
                          <a:latin typeface="Tahoma"/>
                          <a:cs typeface="Tahoma"/>
                        </a:rPr>
                        <a:t>RI  </a:t>
                      </a:r>
                      <a:r>
                        <a:rPr sz="600" b="1" dirty="0">
                          <a:latin typeface="Tahoma"/>
                          <a:cs typeface="Tahoma"/>
                        </a:rPr>
                        <a:t>CAL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0.132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89535" algn="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NOVEL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0.210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0.128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89535" algn="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0.206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0.212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[PAD]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0.146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0.158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70485" algn="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0.152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0.143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E23717"/>
                          </a:solidFill>
                          <a:latin typeface="Tahoma"/>
                          <a:cs typeface="Tahoma"/>
                        </a:rPr>
                        <a:t>0.227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5556" y="2268092"/>
          <a:ext cx="3108958" cy="3134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TELL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15" dirty="0">
                          <a:latin typeface="Tahoma"/>
                          <a:cs typeface="Tahoma"/>
                        </a:rPr>
                        <a:t>ME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5" dirty="0">
                          <a:latin typeface="Tahoma"/>
                          <a:cs typeface="Tahoma"/>
                        </a:rPr>
                        <a:t>FUNNY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10" dirty="0">
                          <a:latin typeface="Tahoma"/>
                          <a:cs typeface="Tahoma"/>
                        </a:rPr>
                        <a:t>JOKE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15430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TELL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600" b="1" spc="15" dirty="0">
                          <a:latin typeface="Tahoma"/>
                          <a:cs typeface="Tahoma"/>
                        </a:rPr>
                        <a:t>ME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0.124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0.278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0.132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102870" algn="r">
                        <a:lnSpc>
                          <a:spcPct val="100000"/>
                        </a:lnSpc>
                      </a:pPr>
                      <a:r>
                        <a:rPr sz="600" b="1" spc="5" dirty="0">
                          <a:latin typeface="Tahoma"/>
                          <a:cs typeface="Tahoma"/>
                        </a:rPr>
                        <a:t>FUNNY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0.210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0.128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0.206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0.212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13652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10" dirty="0">
                          <a:latin typeface="Tahoma"/>
                          <a:cs typeface="Tahoma"/>
                        </a:rPr>
                        <a:t>JOKE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0.158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0.152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0.227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0636" y="1868804"/>
            <a:ext cx="35452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latin typeface="Tahoma"/>
                <a:cs typeface="Tahoma"/>
              </a:rPr>
              <a:t>All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useless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dot-products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are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highlighted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E23717"/>
                </a:solidFill>
                <a:latin typeface="Tahoma"/>
                <a:cs typeface="Tahoma"/>
              </a:rPr>
              <a:t>red</a:t>
            </a:r>
            <a:r>
              <a:rPr sz="1200" spc="15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636" y="5590438"/>
            <a:ext cx="6377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ahoma"/>
                <a:cs typeface="Tahoma"/>
              </a:rPr>
              <a:t>There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also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problem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KV-Cache: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each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prompt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may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have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different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KV-Cache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size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(imagine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prompt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with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only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10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tokens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another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with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500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tokens!).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We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must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find 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a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better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solution!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465201"/>
            <a:ext cx="901700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b="0" spc="-455" dirty="0">
                <a:latin typeface="Microsoft Sans Serif"/>
                <a:cs typeface="Microsoft Sans Serif"/>
              </a:rPr>
              <a:t>Co</a:t>
            </a:r>
            <a:r>
              <a:rPr b="0" spc="-585" dirty="0">
                <a:latin typeface="Microsoft Sans Serif"/>
                <a:cs typeface="Microsoft Sans Serif"/>
              </a:rPr>
              <a:t>m</a:t>
            </a:r>
            <a:r>
              <a:rPr b="0" spc="-195" dirty="0">
                <a:latin typeface="Microsoft Sans Serif"/>
                <a:cs typeface="Microsoft Sans Serif"/>
              </a:rPr>
              <a:t>bining</a:t>
            </a:r>
            <a:r>
              <a:rPr b="0" dirty="0">
                <a:latin typeface="Microsoft Sans Serif"/>
                <a:cs typeface="Microsoft Sans Serif"/>
              </a:rPr>
              <a:t> </a:t>
            </a:r>
            <a:r>
              <a:rPr b="0" spc="-650" dirty="0">
                <a:latin typeface="Microsoft Sans Serif"/>
                <a:cs typeface="Microsoft Sans Serif"/>
              </a:rPr>
              <a:t>m</a:t>
            </a:r>
            <a:r>
              <a:rPr b="0" spc="-114" dirty="0">
                <a:latin typeface="Microsoft Sans Serif"/>
                <a:cs typeface="Microsoft Sans Serif"/>
              </a:rPr>
              <a:t>ulti</a:t>
            </a:r>
            <a:r>
              <a:rPr b="0" spc="-215" dirty="0">
                <a:latin typeface="Microsoft Sans Serif"/>
                <a:cs typeface="Microsoft Sans Serif"/>
              </a:rPr>
              <a:t>p</a:t>
            </a:r>
            <a:r>
              <a:rPr b="0" spc="-90" dirty="0">
                <a:latin typeface="Microsoft Sans Serif"/>
                <a:cs typeface="Microsoft Sans Serif"/>
              </a:rPr>
              <a:t>l</a:t>
            </a:r>
            <a:r>
              <a:rPr b="0" spc="-204" dirty="0">
                <a:latin typeface="Microsoft Sans Serif"/>
                <a:cs typeface="Microsoft Sans Serif"/>
              </a:rPr>
              <a:t>e</a:t>
            </a:r>
            <a:r>
              <a:rPr b="0" spc="4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p</a:t>
            </a:r>
            <a:r>
              <a:rPr b="0" spc="-110" dirty="0">
                <a:latin typeface="Microsoft Sans Serif"/>
                <a:cs typeface="Microsoft Sans Serif"/>
              </a:rPr>
              <a:t>r</a:t>
            </a:r>
            <a:r>
              <a:rPr b="0" spc="-355" dirty="0">
                <a:latin typeface="Microsoft Sans Serif"/>
                <a:cs typeface="Microsoft Sans Serif"/>
              </a:rPr>
              <a:t>ompts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190" dirty="0">
                <a:latin typeface="Microsoft Sans Serif"/>
                <a:cs typeface="Microsoft Sans Serif"/>
              </a:rPr>
              <a:t>int</a:t>
            </a:r>
            <a:r>
              <a:rPr b="0" spc="-290" dirty="0">
                <a:latin typeface="Microsoft Sans Serif"/>
                <a:cs typeface="Microsoft Sans Serif"/>
              </a:rPr>
              <a:t>o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a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530" dirty="0">
                <a:latin typeface="Microsoft Sans Serif"/>
                <a:cs typeface="Microsoft Sans Serif"/>
              </a:rPr>
              <a:t>s</a:t>
            </a:r>
            <a:r>
              <a:rPr b="0" spc="-265" dirty="0">
                <a:latin typeface="Microsoft Sans Serif"/>
                <a:cs typeface="Microsoft Sans Serif"/>
              </a:rPr>
              <a:t>i</a:t>
            </a:r>
            <a:r>
              <a:rPr b="0" spc="-175" dirty="0">
                <a:latin typeface="Microsoft Sans Serif"/>
                <a:cs typeface="Microsoft Sans Serif"/>
              </a:rPr>
              <a:t>ngle  </a:t>
            </a:r>
            <a:r>
              <a:rPr b="0" spc="-380" dirty="0">
                <a:latin typeface="Microsoft Sans Serif"/>
                <a:cs typeface="Microsoft Sans Serif"/>
              </a:rPr>
              <a:t>sequence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1995678"/>
            <a:ext cx="9441815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spc="10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solution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combine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all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tokens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prompts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into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single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sequence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keep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track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length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each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prompt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when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370"/>
              </a:lnSpc>
            </a:pPr>
            <a:r>
              <a:rPr sz="1200" spc="25" dirty="0">
                <a:latin typeface="Tahoma"/>
                <a:cs typeface="Tahoma"/>
              </a:rPr>
              <a:t>c</a:t>
            </a:r>
            <a:r>
              <a:rPr sz="1200" spc="20" dirty="0">
                <a:latin typeface="Tahoma"/>
                <a:cs typeface="Tahoma"/>
              </a:rPr>
              <a:t>a</a:t>
            </a:r>
            <a:r>
              <a:rPr sz="1200" spc="25" dirty="0">
                <a:latin typeface="Tahoma"/>
                <a:cs typeface="Tahoma"/>
              </a:rPr>
              <a:t>l</a:t>
            </a:r>
            <a:r>
              <a:rPr sz="1200" spc="45" dirty="0">
                <a:latin typeface="Tahoma"/>
                <a:cs typeface="Tahoma"/>
              </a:rPr>
              <a:t>c</a:t>
            </a:r>
            <a:r>
              <a:rPr sz="1200" spc="35" dirty="0">
                <a:latin typeface="Tahoma"/>
                <a:cs typeface="Tahoma"/>
              </a:rPr>
              <a:t>u</a:t>
            </a:r>
            <a:r>
              <a:rPr sz="1200" spc="5" dirty="0">
                <a:latin typeface="Tahoma"/>
                <a:cs typeface="Tahoma"/>
              </a:rPr>
              <a:t>l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te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</a:t>
            </a:r>
            <a:r>
              <a:rPr sz="1200" spc="55" dirty="0">
                <a:latin typeface="Tahoma"/>
                <a:cs typeface="Tahoma"/>
              </a:rPr>
              <a:t>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o</a:t>
            </a:r>
            <a:r>
              <a:rPr sz="1200" spc="45" dirty="0">
                <a:latin typeface="Tahoma"/>
                <a:cs typeface="Tahoma"/>
              </a:rPr>
              <a:t>u</a:t>
            </a:r>
            <a:r>
              <a:rPr sz="1200" spc="30" dirty="0">
                <a:latin typeface="Tahoma"/>
                <a:cs typeface="Tahoma"/>
              </a:rPr>
              <a:t>t</a:t>
            </a:r>
            <a:r>
              <a:rPr sz="1200" spc="4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ut.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74241" y="2742564"/>
          <a:ext cx="8831574" cy="290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0322"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Write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50" dirty="0">
                          <a:latin typeface="Tahoma"/>
                          <a:cs typeface="Tahoma"/>
                        </a:rPr>
                        <a:t>poem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Write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15" dirty="0">
                          <a:latin typeface="Tahoma"/>
                          <a:cs typeface="Tahoma"/>
                        </a:rPr>
                        <a:t>historical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novel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Tell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35" dirty="0"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funny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joke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039611" y="3039617"/>
            <a:ext cx="114300" cy="381635"/>
          </a:xfrm>
          <a:custGeom>
            <a:avLst/>
            <a:gdLst/>
            <a:ahLst/>
            <a:cxnLst/>
            <a:rect l="l" t="t" r="r" b="b"/>
            <a:pathLst>
              <a:path w="114300" h="381635">
                <a:moveTo>
                  <a:pt x="38100" y="267208"/>
                </a:moveTo>
                <a:lnTo>
                  <a:pt x="0" y="267208"/>
                </a:lnTo>
                <a:lnTo>
                  <a:pt x="57150" y="381508"/>
                </a:lnTo>
                <a:lnTo>
                  <a:pt x="104775" y="286258"/>
                </a:lnTo>
                <a:lnTo>
                  <a:pt x="38100" y="286258"/>
                </a:lnTo>
                <a:lnTo>
                  <a:pt x="38100" y="267208"/>
                </a:lnTo>
                <a:close/>
              </a:path>
              <a:path w="114300" h="381635">
                <a:moveTo>
                  <a:pt x="76200" y="0"/>
                </a:moveTo>
                <a:lnTo>
                  <a:pt x="38100" y="0"/>
                </a:lnTo>
                <a:lnTo>
                  <a:pt x="38100" y="286258"/>
                </a:lnTo>
                <a:lnTo>
                  <a:pt x="76200" y="286258"/>
                </a:lnTo>
                <a:lnTo>
                  <a:pt x="76200" y="0"/>
                </a:lnTo>
                <a:close/>
              </a:path>
              <a:path w="114300" h="381635">
                <a:moveTo>
                  <a:pt x="114300" y="267208"/>
                </a:moveTo>
                <a:lnTo>
                  <a:pt x="76200" y="267208"/>
                </a:lnTo>
                <a:lnTo>
                  <a:pt x="76200" y="286258"/>
                </a:lnTo>
                <a:lnTo>
                  <a:pt x="104775" y="286258"/>
                </a:lnTo>
                <a:lnTo>
                  <a:pt x="114300" y="267208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17464" y="3421379"/>
            <a:ext cx="957580" cy="795655"/>
          </a:xfrm>
          <a:prstGeom prst="rect">
            <a:avLst/>
          </a:prstGeom>
          <a:solidFill>
            <a:srgbClr val="ED7660"/>
          </a:solidFill>
          <a:ln w="12700">
            <a:solidFill>
              <a:srgbClr val="632D23"/>
            </a:solidFill>
          </a:ln>
        </p:spPr>
        <p:txBody>
          <a:bodyPr vert="horz" wrap="square" lIns="0" tIns="25019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970"/>
              </a:spcBef>
            </a:pPr>
            <a:r>
              <a:rPr sz="1800" spc="70" dirty="0">
                <a:solidFill>
                  <a:srgbClr val="FFFFFF"/>
                </a:solidFill>
                <a:latin typeface="Tahoma"/>
                <a:cs typeface="Tahoma"/>
              </a:rPr>
              <a:t>LLM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4241" y="4591811"/>
          <a:ext cx="8831574" cy="290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0449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TOK1_1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TOK1_2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b="1" spc="-15" dirty="0">
                          <a:latin typeface="Tahoma"/>
                          <a:cs typeface="Tahoma"/>
                        </a:rPr>
                        <a:t>TOK1_3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TOK2_1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TOK2_2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TOK2_3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b="1" spc="-15" dirty="0">
                          <a:latin typeface="Tahoma"/>
                          <a:cs typeface="Tahoma"/>
                        </a:rPr>
                        <a:t>TOK2_4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TOK3_1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TOK3_2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TOK3_3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TOK3_4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b="1" spc="-15" dirty="0">
                          <a:latin typeface="Tahoma"/>
                          <a:cs typeface="Tahoma"/>
                        </a:rPr>
                        <a:t>TOK3_5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039611" y="4217670"/>
            <a:ext cx="114300" cy="381635"/>
          </a:xfrm>
          <a:custGeom>
            <a:avLst/>
            <a:gdLst/>
            <a:ahLst/>
            <a:cxnLst/>
            <a:rect l="l" t="t" r="r" b="b"/>
            <a:pathLst>
              <a:path w="114300" h="381635">
                <a:moveTo>
                  <a:pt x="38100" y="267207"/>
                </a:moveTo>
                <a:lnTo>
                  <a:pt x="0" y="267207"/>
                </a:lnTo>
                <a:lnTo>
                  <a:pt x="57150" y="381507"/>
                </a:lnTo>
                <a:lnTo>
                  <a:pt x="104775" y="286257"/>
                </a:lnTo>
                <a:lnTo>
                  <a:pt x="38100" y="286257"/>
                </a:lnTo>
                <a:lnTo>
                  <a:pt x="38100" y="267207"/>
                </a:lnTo>
                <a:close/>
              </a:path>
              <a:path w="114300" h="381635">
                <a:moveTo>
                  <a:pt x="76200" y="0"/>
                </a:moveTo>
                <a:lnTo>
                  <a:pt x="38100" y="0"/>
                </a:lnTo>
                <a:lnTo>
                  <a:pt x="38100" y="286257"/>
                </a:lnTo>
                <a:lnTo>
                  <a:pt x="76200" y="286257"/>
                </a:lnTo>
                <a:lnTo>
                  <a:pt x="76200" y="0"/>
                </a:lnTo>
                <a:close/>
              </a:path>
              <a:path w="114300" h="381635">
                <a:moveTo>
                  <a:pt x="114300" y="267207"/>
                </a:moveTo>
                <a:lnTo>
                  <a:pt x="76200" y="267207"/>
                </a:lnTo>
                <a:lnTo>
                  <a:pt x="76200" y="286257"/>
                </a:lnTo>
                <a:lnTo>
                  <a:pt x="104775" y="286257"/>
                </a:lnTo>
                <a:lnTo>
                  <a:pt x="114300" y="267207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93791" y="5346191"/>
            <a:ext cx="1804670" cy="230504"/>
          </a:xfrm>
          <a:prstGeom prst="rect">
            <a:avLst/>
          </a:prstGeom>
          <a:solidFill>
            <a:srgbClr val="ED7660"/>
          </a:solidFill>
          <a:ln w="12700">
            <a:solidFill>
              <a:srgbClr val="632D23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35"/>
              </a:spcBef>
            </a:pP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ar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yer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tm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39611" y="4889753"/>
            <a:ext cx="114300" cy="458470"/>
          </a:xfrm>
          <a:custGeom>
            <a:avLst/>
            <a:gdLst/>
            <a:ahLst/>
            <a:cxnLst/>
            <a:rect l="l" t="t" r="r" b="b"/>
            <a:pathLst>
              <a:path w="114300" h="458470">
                <a:moveTo>
                  <a:pt x="38100" y="344043"/>
                </a:moveTo>
                <a:lnTo>
                  <a:pt x="0" y="344043"/>
                </a:lnTo>
                <a:lnTo>
                  <a:pt x="57150" y="458343"/>
                </a:lnTo>
                <a:lnTo>
                  <a:pt x="104775" y="363093"/>
                </a:lnTo>
                <a:lnTo>
                  <a:pt x="38100" y="363093"/>
                </a:lnTo>
                <a:lnTo>
                  <a:pt x="38100" y="344043"/>
                </a:lnTo>
                <a:close/>
              </a:path>
              <a:path w="114300" h="458470">
                <a:moveTo>
                  <a:pt x="76200" y="0"/>
                </a:moveTo>
                <a:lnTo>
                  <a:pt x="38100" y="0"/>
                </a:lnTo>
                <a:lnTo>
                  <a:pt x="38100" y="363093"/>
                </a:lnTo>
                <a:lnTo>
                  <a:pt x="76200" y="363093"/>
                </a:lnTo>
                <a:lnTo>
                  <a:pt x="76200" y="0"/>
                </a:lnTo>
                <a:close/>
              </a:path>
              <a:path w="114300" h="458470">
                <a:moveTo>
                  <a:pt x="114300" y="344043"/>
                </a:moveTo>
                <a:lnTo>
                  <a:pt x="76200" y="344043"/>
                </a:lnTo>
                <a:lnTo>
                  <a:pt x="76200" y="363093"/>
                </a:lnTo>
                <a:lnTo>
                  <a:pt x="104775" y="363093"/>
                </a:lnTo>
                <a:lnTo>
                  <a:pt x="114300" y="344043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0636" y="5717844"/>
            <a:ext cx="9527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Tahoma"/>
                <a:cs typeface="Tahoma"/>
              </a:rPr>
              <a:t>You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may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be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wondering: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how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90" dirty="0">
                <a:latin typeface="Tahoma"/>
                <a:cs typeface="Tahoma"/>
              </a:rPr>
              <a:t>do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build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attention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mask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for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such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sequence?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Simple!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We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use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xformers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BlockDiagonalCausalMask</a:t>
            </a:r>
            <a:r>
              <a:rPr sz="1200" spc="-15" dirty="0">
                <a:latin typeface="Tahoma"/>
                <a:cs typeface="Tahoma"/>
              </a:rPr>
              <a:t>!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5137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80" dirty="0">
                <a:latin typeface="Microsoft Sans Serif"/>
                <a:cs typeface="Microsoft Sans Serif"/>
              </a:rPr>
              <a:t>What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250" dirty="0">
                <a:latin typeface="Microsoft Sans Serif"/>
                <a:cs typeface="Microsoft Sans Serif"/>
              </a:rPr>
              <a:t>i</a:t>
            </a:r>
            <a:r>
              <a:rPr b="0" spc="-530" dirty="0">
                <a:latin typeface="Microsoft Sans Serif"/>
                <a:cs typeface="Microsoft Sans Serif"/>
              </a:rPr>
              <a:t>s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215" dirty="0">
                <a:latin typeface="Microsoft Sans Serif"/>
                <a:cs typeface="Microsoft Sans Serif"/>
              </a:rPr>
              <a:t>Sel</a:t>
            </a:r>
            <a:r>
              <a:rPr b="0" spc="-140" dirty="0">
                <a:latin typeface="Microsoft Sans Serif"/>
                <a:cs typeface="Microsoft Sans Serif"/>
              </a:rPr>
              <a:t>f</a:t>
            </a:r>
            <a:r>
              <a:rPr b="0" spc="-5" dirty="0">
                <a:latin typeface="Microsoft Sans Serif"/>
                <a:cs typeface="Microsoft Sans Serif"/>
              </a:rPr>
              <a:t>-</a:t>
            </a:r>
            <a:r>
              <a:rPr b="0" spc="-180" dirty="0">
                <a:latin typeface="Microsoft Sans Serif"/>
                <a:cs typeface="Microsoft Sans Serif"/>
              </a:rPr>
              <a:t>Attent</a:t>
            </a:r>
            <a:r>
              <a:rPr b="0" spc="-110" dirty="0">
                <a:latin typeface="Microsoft Sans Serif"/>
                <a:cs typeface="Microsoft Sans Serif"/>
              </a:rPr>
              <a:t>i</a:t>
            </a:r>
            <a:r>
              <a:rPr b="0" spc="-505" dirty="0">
                <a:latin typeface="Microsoft Sans Serif"/>
                <a:cs typeface="Microsoft Sans Serif"/>
              </a:rPr>
              <a:t>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1750314"/>
            <a:ext cx="57359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spc="15" dirty="0">
                <a:latin typeface="Tahoma"/>
                <a:cs typeface="Tahoma"/>
              </a:rPr>
              <a:t>Self-Attention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allows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model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relate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words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each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other.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Imagine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have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370"/>
              </a:lnSpc>
            </a:pPr>
            <a:r>
              <a:rPr sz="1200" spc="-40" dirty="0">
                <a:latin typeface="Tahoma"/>
                <a:cs typeface="Tahoma"/>
              </a:rPr>
              <a:t>f</a:t>
            </a:r>
            <a:r>
              <a:rPr sz="1200" spc="75" dirty="0">
                <a:latin typeface="Tahoma"/>
                <a:cs typeface="Tahoma"/>
              </a:rPr>
              <a:t>o</a:t>
            </a:r>
            <a:r>
              <a:rPr sz="1200" spc="25" dirty="0">
                <a:latin typeface="Tahoma"/>
                <a:cs typeface="Tahoma"/>
              </a:rPr>
              <a:t>l</a:t>
            </a:r>
            <a:r>
              <a:rPr sz="1200" spc="30" dirty="0">
                <a:latin typeface="Tahoma"/>
                <a:cs typeface="Tahoma"/>
              </a:rPr>
              <a:t>l</a:t>
            </a:r>
            <a:r>
              <a:rPr sz="1200" spc="7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w</a:t>
            </a:r>
            <a:r>
              <a:rPr sz="1200" spc="45" dirty="0">
                <a:latin typeface="Tahoma"/>
                <a:cs typeface="Tahoma"/>
              </a:rPr>
              <a:t>ing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</a:t>
            </a:r>
            <a:r>
              <a:rPr sz="1200" spc="40" dirty="0">
                <a:latin typeface="Tahoma"/>
                <a:cs typeface="Tahoma"/>
              </a:rPr>
              <a:t>e</a:t>
            </a:r>
            <a:r>
              <a:rPr sz="1200" spc="35" dirty="0">
                <a:latin typeface="Tahoma"/>
                <a:cs typeface="Tahoma"/>
              </a:rPr>
              <a:t>n</a:t>
            </a:r>
            <a:r>
              <a:rPr sz="1200" spc="-25" dirty="0">
                <a:latin typeface="Tahoma"/>
                <a:cs typeface="Tahoma"/>
              </a:rPr>
              <a:t>t</a:t>
            </a:r>
            <a:r>
              <a:rPr sz="1200" spc="40" dirty="0">
                <a:latin typeface="Tahoma"/>
                <a:cs typeface="Tahoma"/>
              </a:rPr>
              <a:t>e</a:t>
            </a:r>
            <a:r>
              <a:rPr sz="1200" spc="35" dirty="0">
                <a:latin typeface="Tahoma"/>
                <a:cs typeface="Tahoma"/>
              </a:rPr>
              <a:t>n</a:t>
            </a:r>
            <a:r>
              <a:rPr sz="1200" spc="10" dirty="0">
                <a:latin typeface="Tahoma"/>
                <a:cs typeface="Tahoma"/>
              </a:rPr>
              <a:t>ce: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“</a:t>
            </a:r>
            <a:r>
              <a:rPr sz="1200" b="1" spc="-70" dirty="0">
                <a:latin typeface="Tahoma"/>
                <a:cs typeface="Tahoma"/>
              </a:rPr>
              <a:t>T</a:t>
            </a:r>
            <a:r>
              <a:rPr sz="1200" b="1" spc="-30" dirty="0">
                <a:latin typeface="Tahoma"/>
                <a:cs typeface="Tahoma"/>
              </a:rPr>
              <a:t>h</a:t>
            </a:r>
            <a:r>
              <a:rPr sz="1200" b="1" dirty="0">
                <a:latin typeface="Tahoma"/>
                <a:cs typeface="Tahoma"/>
              </a:rPr>
              <a:t>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c</a:t>
            </a:r>
            <a:r>
              <a:rPr sz="1200" b="1" spc="-50" dirty="0">
                <a:latin typeface="Tahoma"/>
                <a:cs typeface="Tahoma"/>
              </a:rPr>
              <a:t>a</a:t>
            </a:r>
            <a:r>
              <a:rPr sz="1200" b="1" spc="-55" dirty="0">
                <a:latin typeface="Tahoma"/>
                <a:cs typeface="Tahoma"/>
              </a:rPr>
              <a:t>t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i</a:t>
            </a:r>
            <a:r>
              <a:rPr sz="1200" b="1" spc="-55" dirty="0">
                <a:latin typeface="Tahoma"/>
                <a:cs typeface="Tahoma"/>
              </a:rPr>
              <a:t>s </a:t>
            </a:r>
            <a:r>
              <a:rPr sz="1200" b="1" spc="10" dirty="0">
                <a:latin typeface="Tahoma"/>
                <a:cs typeface="Tahoma"/>
              </a:rPr>
              <a:t>o</a:t>
            </a:r>
            <a:r>
              <a:rPr sz="1200" b="1" spc="-30" dirty="0">
                <a:latin typeface="Tahoma"/>
                <a:cs typeface="Tahoma"/>
              </a:rPr>
              <a:t>n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a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c</a:t>
            </a:r>
            <a:r>
              <a:rPr sz="1200" b="1" spc="-30" dirty="0">
                <a:latin typeface="Tahoma"/>
                <a:cs typeface="Tahoma"/>
              </a:rPr>
              <a:t>h</a:t>
            </a:r>
            <a:r>
              <a:rPr sz="1200" b="1" spc="-40" dirty="0">
                <a:latin typeface="Tahoma"/>
                <a:cs typeface="Tahoma"/>
              </a:rPr>
              <a:t>a</a:t>
            </a:r>
            <a:r>
              <a:rPr sz="1200" b="1" spc="-10" dirty="0">
                <a:latin typeface="Tahoma"/>
                <a:cs typeface="Tahoma"/>
              </a:rPr>
              <a:t>i</a:t>
            </a:r>
            <a:r>
              <a:rPr sz="1200" b="1" spc="-35" dirty="0">
                <a:latin typeface="Tahoma"/>
                <a:cs typeface="Tahoma"/>
              </a:rPr>
              <a:t>r</a:t>
            </a:r>
            <a:r>
              <a:rPr sz="1200" spc="-20" dirty="0">
                <a:latin typeface="Tahoma"/>
                <a:cs typeface="Tahoma"/>
              </a:rPr>
              <a:t>”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30" dirty="0">
                <a:latin typeface="Tahoma"/>
                <a:cs typeface="Tahoma"/>
              </a:rPr>
              <a:t>Here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140" dirty="0">
                <a:latin typeface="Tahoma"/>
                <a:cs typeface="Tahoma"/>
              </a:rPr>
              <a:t>I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show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product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60" dirty="0">
                <a:latin typeface="Tahoma"/>
                <a:cs typeface="Tahoma"/>
              </a:rPr>
              <a:t>Q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K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matrix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before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apply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softmax.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37250" y="2511679"/>
          <a:ext cx="3631562" cy="3657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10" dirty="0">
                          <a:latin typeface="Tahoma"/>
                          <a:cs typeface="Tahoma"/>
                        </a:rPr>
                        <a:t>THE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5" dirty="0">
                          <a:latin typeface="Tahoma"/>
                          <a:cs typeface="Tahoma"/>
                        </a:rPr>
                        <a:t>CAT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65" dirty="0">
                          <a:latin typeface="Tahoma"/>
                          <a:cs typeface="Tahoma"/>
                        </a:rPr>
                        <a:t>IS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35" dirty="0">
                          <a:latin typeface="Tahoma"/>
                          <a:cs typeface="Tahoma"/>
                        </a:rPr>
                        <a:t>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CHAIR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10" dirty="0">
                          <a:latin typeface="Tahoma"/>
                          <a:cs typeface="Tahoma"/>
                        </a:rPr>
                        <a:t>THE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0.119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0.134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0.179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0.152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5" dirty="0">
                          <a:latin typeface="Tahoma"/>
                          <a:cs typeface="Tahoma"/>
                        </a:rPr>
                        <a:t>CAT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0.124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0.278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0.201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0.128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0.154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0.115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65" dirty="0">
                          <a:latin typeface="Tahoma"/>
                          <a:cs typeface="Tahoma"/>
                        </a:rPr>
                        <a:t>IS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0.132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0.097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0.218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35" dirty="0">
                          <a:latin typeface="Tahoma"/>
                          <a:cs typeface="Tahoma"/>
                        </a:rPr>
                        <a:t>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0.210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0.128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0.206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0.212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0.119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0.125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0.158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0.152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0.227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0.174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CHAIR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0.195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0.114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0.203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0.103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0.157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0.229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871329" y="4185920"/>
            <a:ext cx="1382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ahoma"/>
                <a:cs typeface="Tahoma"/>
              </a:rPr>
              <a:t>*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ll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v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25" dirty="0">
                <a:latin typeface="Tahoma"/>
                <a:cs typeface="Tahoma"/>
              </a:rPr>
              <a:t>lu</a:t>
            </a:r>
            <a:r>
              <a:rPr sz="1000" spc="20" dirty="0">
                <a:latin typeface="Tahoma"/>
                <a:cs typeface="Tahoma"/>
              </a:rPr>
              <a:t>e</a:t>
            </a:r>
            <a:r>
              <a:rPr sz="1000" spc="-5" dirty="0">
                <a:latin typeface="Tahoma"/>
                <a:cs typeface="Tahoma"/>
              </a:rPr>
              <a:t>s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re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ran</a:t>
            </a:r>
            <a:r>
              <a:rPr sz="1000" spc="65" dirty="0">
                <a:latin typeface="Tahoma"/>
                <a:cs typeface="Tahoma"/>
              </a:rPr>
              <a:t>d</a:t>
            </a:r>
            <a:r>
              <a:rPr sz="1000" spc="70" dirty="0">
                <a:latin typeface="Tahoma"/>
                <a:cs typeface="Tahoma"/>
              </a:rPr>
              <a:t>o</a:t>
            </a:r>
            <a:r>
              <a:rPr sz="1000" spc="30" dirty="0">
                <a:latin typeface="Tahoma"/>
                <a:cs typeface="Tahoma"/>
              </a:rPr>
              <a:t>m</a:t>
            </a:r>
            <a:r>
              <a:rPr sz="1000" spc="-45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05443" y="1997710"/>
            <a:ext cx="533400" cy="141605"/>
          </a:xfrm>
          <a:custGeom>
            <a:avLst/>
            <a:gdLst/>
            <a:ahLst/>
            <a:cxnLst/>
            <a:rect l="l" t="t" r="r" b="b"/>
            <a:pathLst>
              <a:path w="533400" h="141605">
                <a:moveTo>
                  <a:pt x="488314" y="0"/>
                </a:moveTo>
                <a:lnTo>
                  <a:pt x="486282" y="5714"/>
                </a:lnTo>
                <a:lnTo>
                  <a:pt x="494401" y="9261"/>
                </a:lnTo>
                <a:lnTo>
                  <a:pt x="501411" y="14176"/>
                </a:lnTo>
                <a:lnTo>
                  <a:pt x="519922" y="57820"/>
                </a:lnTo>
                <a:lnTo>
                  <a:pt x="520446" y="69850"/>
                </a:lnTo>
                <a:lnTo>
                  <a:pt x="519922" y="82325"/>
                </a:lnTo>
                <a:lnTo>
                  <a:pt x="507323" y="120542"/>
                </a:lnTo>
                <a:lnTo>
                  <a:pt x="486409" y="135509"/>
                </a:lnTo>
                <a:lnTo>
                  <a:pt x="488314" y="141224"/>
                </a:lnTo>
                <a:lnTo>
                  <a:pt x="521715" y="116459"/>
                </a:lnTo>
                <a:lnTo>
                  <a:pt x="533273" y="70612"/>
                </a:lnTo>
                <a:lnTo>
                  <a:pt x="532536" y="57679"/>
                </a:lnTo>
                <a:lnTo>
                  <a:pt x="515157" y="16073"/>
                </a:lnTo>
                <a:lnTo>
                  <a:pt x="498532" y="3690"/>
                </a:lnTo>
                <a:lnTo>
                  <a:pt x="488314" y="0"/>
                </a:lnTo>
                <a:close/>
              </a:path>
              <a:path w="533400" h="141605">
                <a:moveTo>
                  <a:pt x="44957" y="0"/>
                </a:moveTo>
                <a:lnTo>
                  <a:pt x="11683" y="24764"/>
                </a:lnTo>
                <a:lnTo>
                  <a:pt x="0" y="70612"/>
                </a:lnTo>
                <a:lnTo>
                  <a:pt x="716" y="83615"/>
                </a:lnTo>
                <a:lnTo>
                  <a:pt x="18008" y="125150"/>
                </a:lnTo>
                <a:lnTo>
                  <a:pt x="44957" y="141224"/>
                </a:lnTo>
                <a:lnTo>
                  <a:pt x="46735" y="135509"/>
                </a:lnTo>
                <a:lnTo>
                  <a:pt x="38711" y="131885"/>
                </a:lnTo>
                <a:lnTo>
                  <a:pt x="31781" y="126904"/>
                </a:lnTo>
                <a:lnTo>
                  <a:pt x="13350" y="82325"/>
                </a:lnTo>
                <a:lnTo>
                  <a:pt x="12826" y="69850"/>
                </a:lnTo>
                <a:lnTo>
                  <a:pt x="13350" y="57820"/>
                </a:lnTo>
                <a:lnTo>
                  <a:pt x="25969" y="20448"/>
                </a:lnTo>
                <a:lnTo>
                  <a:pt x="46989" y="5714"/>
                </a:lnTo>
                <a:lnTo>
                  <a:pt x="4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20406" y="1946224"/>
            <a:ext cx="11779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mbria Math"/>
                <a:cs typeface="Cambria Math"/>
              </a:rPr>
              <a:t>𝐴𝑡𝑡</a:t>
            </a:r>
            <a:r>
              <a:rPr sz="1200" dirty="0">
                <a:latin typeface="Cambria Math"/>
                <a:cs typeface="Cambria Math"/>
              </a:rPr>
              <a:t>𝑒</a:t>
            </a:r>
            <a:r>
              <a:rPr sz="1200" spc="5" dirty="0">
                <a:latin typeface="Cambria Math"/>
                <a:cs typeface="Cambria Math"/>
              </a:rPr>
              <a:t>𝑛</a:t>
            </a:r>
            <a:r>
              <a:rPr sz="1200" spc="-10" dirty="0">
                <a:latin typeface="Cambria Math"/>
                <a:cs typeface="Cambria Math"/>
              </a:rPr>
              <a:t>𝑡</a:t>
            </a:r>
            <a:r>
              <a:rPr sz="1200" dirty="0">
                <a:latin typeface="Cambria Math"/>
                <a:cs typeface="Cambria Math"/>
              </a:rPr>
              <a:t>𝑖𝑜𝑛 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spc="25" dirty="0">
                <a:latin typeface="Cambria Math"/>
                <a:cs typeface="Cambria Math"/>
              </a:rPr>
              <a:t>𝑄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35" dirty="0">
                <a:latin typeface="Cambria Math"/>
                <a:cs typeface="Cambria Math"/>
              </a:rPr>
              <a:t>𝐾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𝑉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82531" y="1946224"/>
            <a:ext cx="6997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-5" dirty="0">
                <a:latin typeface="Cambria Math"/>
                <a:cs typeface="Cambria Math"/>
              </a:rPr>
              <a:t> softmax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05416" y="1842642"/>
            <a:ext cx="462280" cy="450850"/>
          </a:xfrm>
          <a:custGeom>
            <a:avLst/>
            <a:gdLst/>
            <a:ahLst/>
            <a:cxnLst/>
            <a:rect l="l" t="t" r="r" b="b"/>
            <a:pathLst>
              <a:path w="462279" h="450850">
                <a:moveTo>
                  <a:pt x="76200" y="5334"/>
                </a:moveTo>
                <a:lnTo>
                  <a:pt x="41478" y="39077"/>
                </a:lnTo>
                <a:lnTo>
                  <a:pt x="18923" y="90424"/>
                </a:lnTo>
                <a:lnTo>
                  <a:pt x="4737" y="152717"/>
                </a:lnTo>
                <a:lnTo>
                  <a:pt x="0" y="225044"/>
                </a:lnTo>
                <a:lnTo>
                  <a:pt x="1181" y="262445"/>
                </a:lnTo>
                <a:lnTo>
                  <a:pt x="10655" y="329971"/>
                </a:lnTo>
                <a:lnTo>
                  <a:pt x="29273" y="387146"/>
                </a:lnTo>
                <a:lnTo>
                  <a:pt x="55511" y="432346"/>
                </a:lnTo>
                <a:lnTo>
                  <a:pt x="71374" y="450342"/>
                </a:lnTo>
                <a:lnTo>
                  <a:pt x="76200" y="445008"/>
                </a:lnTo>
                <a:lnTo>
                  <a:pt x="62001" y="426770"/>
                </a:lnTo>
                <a:lnTo>
                  <a:pt x="49682" y="405599"/>
                </a:lnTo>
                <a:lnTo>
                  <a:pt x="30607" y="354457"/>
                </a:lnTo>
                <a:lnTo>
                  <a:pt x="19062" y="293712"/>
                </a:lnTo>
                <a:lnTo>
                  <a:pt x="15240" y="224917"/>
                </a:lnTo>
                <a:lnTo>
                  <a:pt x="16192" y="189903"/>
                </a:lnTo>
                <a:lnTo>
                  <a:pt x="23863" y="125323"/>
                </a:lnTo>
                <a:lnTo>
                  <a:pt x="39230" y="68884"/>
                </a:lnTo>
                <a:lnTo>
                  <a:pt x="62001" y="23634"/>
                </a:lnTo>
                <a:lnTo>
                  <a:pt x="76200" y="5334"/>
                </a:lnTo>
                <a:close/>
              </a:path>
              <a:path w="462279" h="450850">
                <a:moveTo>
                  <a:pt x="381254" y="219964"/>
                </a:moveTo>
                <a:lnTo>
                  <a:pt x="81026" y="219964"/>
                </a:lnTo>
                <a:lnTo>
                  <a:pt x="81026" y="230632"/>
                </a:lnTo>
                <a:lnTo>
                  <a:pt x="381254" y="230632"/>
                </a:lnTo>
                <a:lnTo>
                  <a:pt x="381254" y="219964"/>
                </a:lnTo>
                <a:close/>
              </a:path>
              <a:path w="462279" h="450850">
                <a:moveTo>
                  <a:pt x="462280" y="224917"/>
                </a:moveTo>
                <a:lnTo>
                  <a:pt x="457530" y="152717"/>
                </a:lnTo>
                <a:lnTo>
                  <a:pt x="443357" y="90424"/>
                </a:lnTo>
                <a:lnTo>
                  <a:pt x="420839" y="39077"/>
                </a:lnTo>
                <a:lnTo>
                  <a:pt x="390906" y="0"/>
                </a:lnTo>
                <a:lnTo>
                  <a:pt x="386207" y="5334"/>
                </a:lnTo>
                <a:lnTo>
                  <a:pt x="400329" y="23634"/>
                </a:lnTo>
                <a:lnTo>
                  <a:pt x="412597" y="44805"/>
                </a:lnTo>
                <a:lnTo>
                  <a:pt x="431673" y="95885"/>
                </a:lnTo>
                <a:lnTo>
                  <a:pt x="443204" y="156654"/>
                </a:lnTo>
                <a:lnTo>
                  <a:pt x="447040" y="225044"/>
                </a:lnTo>
                <a:lnTo>
                  <a:pt x="446074" y="260362"/>
                </a:lnTo>
                <a:lnTo>
                  <a:pt x="438404" y="325081"/>
                </a:lnTo>
                <a:lnTo>
                  <a:pt x="423049" y="381482"/>
                </a:lnTo>
                <a:lnTo>
                  <a:pt x="400329" y="426770"/>
                </a:lnTo>
                <a:lnTo>
                  <a:pt x="386207" y="445008"/>
                </a:lnTo>
                <a:lnTo>
                  <a:pt x="390906" y="450342"/>
                </a:lnTo>
                <a:lnTo>
                  <a:pt x="420839" y="411276"/>
                </a:lnTo>
                <a:lnTo>
                  <a:pt x="443357" y="359918"/>
                </a:lnTo>
                <a:lnTo>
                  <a:pt x="457530" y="297472"/>
                </a:lnTo>
                <a:lnTo>
                  <a:pt x="461086" y="262445"/>
                </a:lnTo>
                <a:lnTo>
                  <a:pt x="462280" y="224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49611" y="1830704"/>
            <a:ext cx="365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Cambria Math"/>
                <a:cs typeface="Cambria Math"/>
              </a:rPr>
              <a:t>𝑄𝐾</a:t>
            </a:r>
            <a:r>
              <a:rPr sz="1275" spc="52" baseline="29411" dirty="0">
                <a:latin typeface="Cambria Math"/>
                <a:cs typeface="Cambria Math"/>
              </a:rPr>
              <a:t>𝑇</a:t>
            </a:r>
            <a:endParaRPr sz="1275" baseline="29411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99777" y="2101723"/>
            <a:ext cx="274955" cy="189230"/>
          </a:xfrm>
          <a:custGeom>
            <a:avLst/>
            <a:gdLst/>
            <a:ahLst/>
            <a:cxnLst/>
            <a:rect l="l" t="t" r="r" b="b"/>
            <a:pathLst>
              <a:path w="274954" h="189230">
                <a:moveTo>
                  <a:pt x="116204" y="0"/>
                </a:moveTo>
                <a:lnTo>
                  <a:pt x="95376" y="0"/>
                </a:lnTo>
                <a:lnTo>
                  <a:pt x="50165" y="169290"/>
                </a:lnTo>
                <a:lnTo>
                  <a:pt x="24383" y="111760"/>
                </a:lnTo>
                <a:lnTo>
                  <a:pt x="0" y="122936"/>
                </a:lnTo>
                <a:lnTo>
                  <a:pt x="2286" y="128524"/>
                </a:lnTo>
                <a:lnTo>
                  <a:pt x="14858" y="122936"/>
                </a:lnTo>
                <a:lnTo>
                  <a:pt x="45720" y="189229"/>
                </a:lnTo>
                <a:lnTo>
                  <a:pt x="52958" y="189229"/>
                </a:lnTo>
                <a:lnTo>
                  <a:pt x="101219" y="9905"/>
                </a:lnTo>
                <a:lnTo>
                  <a:pt x="110108" y="9905"/>
                </a:lnTo>
                <a:lnTo>
                  <a:pt x="110108" y="11175"/>
                </a:lnTo>
                <a:lnTo>
                  <a:pt x="274700" y="11175"/>
                </a:lnTo>
                <a:lnTo>
                  <a:pt x="274700" y="507"/>
                </a:lnTo>
                <a:lnTo>
                  <a:pt x="116204" y="507"/>
                </a:lnTo>
                <a:lnTo>
                  <a:pt x="116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73056" y="2078812"/>
            <a:ext cx="2324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Cambria Math"/>
                <a:cs typeface="Cambria Math"/>
              </a:rPr>
              <a:t>𝑑</a:t>
            </a:r>
            <a:r>
              <a:rPr sz="1275" spc="37" baseline="-16339" dirty="0">
                <a:latin typeface="Cambria Math"/>
                <a:cs typeface="Cambria Math"/>
              </a:rPr>
              <a:t>𝑘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92588" y="1946224"/>
            <a:ext cx="1212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𝑉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03" y="3249167"/>
            <a:ext cx="1690370" cy="1691639"/>
          </a:xfrm>
          <a:prstGeom prst="rect">
            <a:avLst/>
          </a:prstGeom>
          <a:solidFill>
            <a:srgbClr val="D2F5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200" b="1" spc="100" dirty="0">
                <a:latin typeface="Tahoma"/>
                <a:cs typeface="Tahoma"/>
              </a:rPr>
              <a:t>Q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1000" spc="-35" dirty="0">
                <a:latin typeface="Tahoma"/>
                <a:cs typeface="Tahoma"/>
              </a:rPr>
              <a:t>(6,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5491" y="3249167"/>
            <a:ext cx="1689100" cy="1694814"/>
          </a:xfrm>
          <a:prstGeom prst="rect">
            <a:avLst/>
          </a:prstGeom>
          <a:solidFill>
            <a:srgbClr val="D2F5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15" baseline="-16203" dirty="0">
                <a:latin typeface="Tahoma"/>
                <a:cs typeface="Tahoma"/>
              </a:rPr>
              <a:t>K</a:t>
            </a:r>
            <a:r>
              <a:rPr sz="800" b="1" spc="-10" dirty="0">
                <a:latin typeface="Tahoma"/>
                <a:cs typeface="Tahoma"/>
              </a:rPr>
              <a:t>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000" dirty="0">
                <a:latin typeface="Tahoma"/>
                <a:cs typeface="Tahoma"/>
              </a:rPr>
              <a:t>(40</a:t>
            </a:r>
            <a:r>
              <a:rPr sz="1000" spc="-5" dirty="0">
                <a:latin typeface="Tahoma"/>
                <a:cs typeface="Tahoma"/>
              </a:rPr>
              <a:t>9</a:t>
            </a:r>
            <a:r>
              <a:rPr sz="1000" spc="-15" dirty="0">
                <a:latin typeface="Tahoma"/>
                <a:cs typeface="Tahoma"/>
              </a:rPr>
              <a:t>6</a:t>
            </a:r>
            <a:r>
              <a:rPr sz="1000" spc="-5" dirty="0">
                <a:latin typeface="Tahoma"/>
                <a:cs typeface="Tahoma"/>
              </a:rPr>
              <a:t>,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6)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1189" y="3934790"/>
            <a:ext cx="173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8714" y="4224654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ahoma"/>
                <a:cs typeface="Tahoma"/>
              </a:rPr>
              <a:t>=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79575" y="5103876"/>
            <a:ext cx="4062095" cy="0"/>
          </a:xfrm>
          <a:custGeom>
            <a:avLst/>
            <a:gdLst/>
            <a:ahLst/>
            <a:cxnLst/>
            <a:rect l="l" t="t" r="r" b="b"/>
            <a:pathLst>
              <a:path w="4062095">
                <a:moveTo>
                  <a:pt x="0" y="0"/>
                </a:moveTo>
                <a:lnTo>
                  <a:pt x="4061968" y="0"/>
                </a:lnTo>
              </a:path>
            </a:pathLst>
          </a:custGeom>
          <a:ln w="6350">
            <a:solidFill>
              <a:srgbClr val="ED76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3766" y="5313171"/>
            <a:ext cx="654685" cy="220345"/>
          </a:xfrm>
          <a:custGeom>
            <a:avLst/>
            <a:gdLst/>
            <a:ahLst/>
            <a:cxnLst/>
            <a:rect l="l" t="t" r="r" b="b"/>
            <a:pathLst>
              <a:path w="654685" h="220345">
                <a:moveTo>
                  <a:pt x="131190" y="0"/>
                </a:moveTo>
                <a:lnTo>
                  <a:pt x="76072" y="190499"/>
                </a:lnTo>
                <a:lnTo>
                  <a:pt x="36702" y="103885"/>
                </a:lnTo>
                <a:lnTo>
                  <a:pt x="0" y="120649"/>
                </a:lnTo>
                <a:lnTo>
                  <a:pt x="3556" y="129031"/>
                </a:lnTo>
                <a:lnTo>
                  <a:pt x="22351" y="120649"/>
                </a:lnTo>
                <a:lnTo>
                  <a:pt x="68579" y="219963"/>
                </a:lnTo>
                <a:lnTo>
                  <a:pt x="79375" y="219963"/>
                </a:lnTo>
                <a:lnTo>
                  <a:pt x="139445" y="14858"/>
                </a:lnTo>
                <a:lnTo>
                  <a:pt x="147065" y="14858"/>
                </a:lnTo>
                <a:lnTo>
                  <a:pt x="147065" y="15366"/>
                </a:lnTo>
                <a:lnTo>
                  <a:pt x="654557" y="15366"/>
                </a:lnTo>
                <a:lnTo>
                  <a:pt x="654557" y="126"/>
                </a:lnTo>
                <a:lnTo>
                  <a:pt x="131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88639" y="5280405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4096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85659" y="6304788"/>
            <a:ext cx="1689100" cy="247015"/>
          </a:xfrm>
          <a:custGeom>
            <a:avLst/>
            <a:gdLst/>
            <a:ahLst/>
            <a:cxnLst/>
            <a:rect l="l" t="t" r="r" b="b"/>
            <a:pathLst>
              <a:path w="1689100" h="247015">
                <a:moveTo>
                  <a:pt x="1688592" y="0"/>
                </a:moveTo>
                <a:lnTo>
                  <a:pt x="0" y="0"/>
                </a:lnTo>
                <a:lnTo>
                  <a:pt x="0" y="246888"/>
                </a:lnTo>
                <a:lnTo>
                  <a:pt x="1688592" y="246888"/>
                </a:lnTo>
                <a:lnTo>
                  <a:pt x="1688592" y="0"/>
                </a:lnTo>
                <a:close/>
              </a:path>
            </a:pathLst>
          </a:custGeom>
          <a:solidFill>
            <a:srgbClr val="D2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74000" y="6338234"/>
            <a:ext cx="313690" cy="1790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35" dirty="0">
                <a:latin typeface="Tahoma"/>
                <a:cs typeface="Tahoma"/>
              </a:rPr>
              <a:t>(6,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6)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766648"/>
            <a:ext cx="7997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15" dirty="0">
                <a:latin typeface="Microsoft Sans Serif"/>
                <a:cs typeface="Microsoft Sans Serif"/>
              </a:rPr>
              <a:t>xformers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-275" dirty="0">
                <a:latin typeface="Microsoft Sans Serif"/>
                <a:cs typeface="Microsoft Sans Serif"/>
              </a:rPr>
              <a:t>BlockDiagonalCausalMask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3871" y="1678304"/>
          <a:ext cx="6536689" cy="4763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18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Tahoma"/>
                          <a:cs typeface="Tahoma"/>
                        </a:rPr>
                        <a:t>Write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poem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Tahoma"/>
                          <a:cs typeface="Tahoma"/>
                        </a:rPr>
                        <a:t>Write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L="182245" marR="87630" indent="-889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800" b="1" spc="-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800" b="1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800" b="1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800" b="1" spc="-5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b="1" dirty="0">
                          <a:latin typeface="Tahoma"/>
                          <a:cs typeface="Tahoma"/>
                        </a:rPr>
                        <a:t>ri  </a:t>
                      </a:r>
                      <a:r>
                        <a:rPr sz="800" b="1" spc="-15" dirty="0">
                          <a:latin typeface="Tahoma"/>
                          <a:cs typeface="Tahoma"/>
                        </a:rPr>
                        <a:t>cal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Tahoma"/>
                          <a:cs typeface="Tahoma"/>
                        </a:rPr>
                        <a:t>novel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154305" algn="r">
                        <a:lnSpc>
                          <a:spcPct val="10000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Tell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166370" algn="r">
                        <a:lnSpc>
                          <a:spcPct val="10000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me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funny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Tahoma"/>
                          <a:cs typeface="Tahoma"/>
                        </a:rPr>
                        <a:t>joke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Tahoma"/>
                          <a:cs typeface="Tahoma"/>
                        </a:rPr>
                        <a:t>Write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50" spc="5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50" spc="5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50" spc="5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50" spc="5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50" spc="5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50" spc="5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50" spc="5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50" spc="5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50" spc="5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50" spc="5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poem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8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Tahoma"/>
                          <a:cs typeface="Tahoma"/>
                        </a:rPr>
                        <a:t>Write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154305" marR="90170" indent="-58419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800" b="1" spc="-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800" b="1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800" b="1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800" b="1" spc="-5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800" b="1" dirty="0">
                          <a:latin typeface="Tahoma"/>
                          <a:cs typeface="Tahoma"/>
                        </a:rPr>
                        <a:t>r  </a:t>
                      </a:r>
                      <a:r>
                        <a:rPr sz="800" b="1" spc="-15" dirty="0">
                          <a:latin typeface="Tahoma"/>
                          <a:cs typeface="Tahoma"/>
                        </a:rPr>
                        <a:t>ical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8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Tahoma"/>
                          <a:cs typeface="Tahoma"/>
                        </a:rPr>
                        <a:t>novel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4A0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Tell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me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8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funny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1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Tahoma"/>
                          <a:cs typeface="Tahoma"/>
                        </a:rPr>
                        <a:t>joke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5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544816" y="1710309"/>
            <a:ext cx="4033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mask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may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be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different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case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use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Sliding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Window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Attention.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80" dirty="0">
                <a:latin typeface="Tahoma"/>
                <a:cs typeface="Tahoma"/>
              </a:rPr>
              <a:t>L</a:t>
            </a:r>
            <a:r>
              <a:rPr sz="1200" b="1" spc="-35" dirty="0">
                <a:latin typeface="Tahoma"/>
                <a:cs typeface="Tahoma"/>
              </a:rPr>
              <a:t>e</a:t>
            </a:r>
            <a:r>
              <a:rPr sz="1200" b="1" dirty="0">
                <a:latin typeface="Tahoma"/>
                <a:cs typeface="Tahoma"/>
              </a:rPr>
              <a:t>t</a:t>
            </a:r>
            <a:r>
              <a:rPr sz="1200" b="1" spc="-30" dirty="0">
                <a:latin typeface="Tahoma"/>
                <a:cs typeface="Tahoma"/>
              </a:rPr>
              <a:t>’</a:t>
            </a:r>
            <a:r>
              <a:rPr sz="1200" b="1" spc="-50" dirty="0">
                <a:latin typeface="Tahoma"/>
                <a:cs typeface="Tahoma"/>
              </a:rPr>
              <a:t>s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h</a:t>
            </a:r>
            <a:r>
              <a:rPr sz="1200" b="1" spc="-35" dirty="0">
                <a:latin typeface="Tahoma"/>
                <a:cs typeface="Tahoma"/>
              </a:rPr>
              <a:t>a</a:t>
            </a:r>
            <a:r>
              <a:rPr sz="1200" b="1" spc="-5" dirty="0">
                <a:latin typeface="Tahoma"/>
                <a:cs typeface="Tahoma"/>
              </a:rPr>
              <a:t>ve</a:t>
            </a:r>
            <a:r>
              <a:rPr sz="1200" b="1" spc="-8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a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10" dirty="0">
                <a:latin typeface="Tahoma"/>
                <a:cs typeface="Tahoma"/>
              </a:rPr>
              <a:t>lo</a:t>
            </a:r>
            <a:r>
              <a:rPr sz="1200" b="1" dirty="0">
                <a:latin typeface="Tahoma"/>
                <a:cs typeface="Tahoma"/>
              </a:rPr>
              <a:t>o</a:t>
            </a:r>
            <a:r>
              <a:rPr sz="1200" b="1" spc="-10" dirty="0">
                <a:latin typeface="Tahoma"/>
                <a:cs typeface="Tahoma"/>
              </a:rPr>
              <a:t>k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a</a:t>
            </a:r>
            <a:r>
              <a:rPr sz="1200" b="1" spc="-55" dirty="0">
                <a:latin typeface="Tahoma"/>
                <a:cs typeface="Tahoma"/>
              </a:rPr>
              <a:t>t </a:t>
            </a:r>
            <a:r>
              <a:rPr sz="1200" b="1" spc="-30" dirty="0">
                <a:latin typeface="Tahoma"/>
                <a:cs typeface="Tahoma"/>
              </a:rPr>
              <a:t>the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c</a:t>
            </a:r>
            <a:r>
              <a:rPr sz="1200" b="1" spc="10" dirty="0">
                <a:latin typeface="Tahoma"/>
                <a:cs typeface="Tahoma"/>
              </a:rPr>
              <a:t>o</a:t>
            </a:r>
            <a:r>
              <a:rPr sz="1200" b="1" spc="15" dirty="0">
                <a:latin typeface="Tahoma"/>
                <a:cs typeface="Tahoma"/>
              </a:rPr>
              <a:t>de!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582" y="2407157"/>
            <a:ext cx="6235700" cy="2507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ts val="5015"/>
              </a:lnSpc>
              <a:spcBef>
                <a:spcPts val="105"/>
              </a:spcBef>
            </a:pPr>
            <a:r>
              <a:rPr sz="4400" spc="-470" dirty="0">
                <a:latin typeface="Microsoft Sans Serif"/>
                <a:cs typeface="Microsoft Sans Serif"/>
              </a:rPr>
              <a:t>Thanks</a:t>
            </a:r>
            <a:r>
              <a:rPr sz="4400" spc="20" dirty="0">
                <a:latin typeface="Microsoft Sans Serif"/>
                <a:cs typeface="Microsoft Sans Serif"/>
              </a:rPr>
              <a:t> </a:t>
            </a:r>
            <a:r>
              <a:rPr sz="4400" spc="150" dirty="0">
                <a:latin typeface="Microsoft Sans Serif"/>
                <a:cs typeface="Microsoft Sans Serif"/>
              </a:rPr>
              <a:t>f</a:t>
            </a:r>
            <a:r>
              <a:rPr sz="4400" spc="-125" dirty="0">
                <a:latin typeface="Microsoft Sans Serif"/>
                <a:cs typeface="Microsoft Sans Serif"/>
              </a:rPr>
              <a:t>or</a:t>
            </a:r>
            <a:r>
              <a:rPr sz="4400" spc="20" dirty="0">
                <a:latin typeface="Microsoft Sans Serif"/>
                <a:cs typeface="Microsoft Sans Serif"/>
              </a:rPr>
              <a:t> </a:t>
            </a:r>
            <a:r>
              <a:rPr sz="4400" spc="-425" dirty="0">
                <a:latin typeface="Microsoft Sans Serif"/>
                <a:cs typeface="Microsoft Sans Serif"/>
              </a:rPr>
              <a:t>w</a:t>
            </a:r>
            <a:r>
              <a:rPr sz="4400" spc="-175" dirty="0">
                <a:latin typeface="Microsoft Sans Serif"/>
                <a:cs typeface="Microsoft Sans Serif"/>
              </a:rPr>
              <a:t>at</a:t>
            </a:r>
            <a:r>
              <a:rPr sz="4400" spc="-55" dirty="0">
                <a:latin typeface="Microsoft Sans Serif"/>
                <a:cs typeface="Microsoft Sans Serif"/>
              </a:rPr>
              <a:t>c</a:t>
            </a:r>
            <a:r>
              <a:rPr sz="4400" spc="-270" dirty="0">
                <a:latin typeface="Microsoft Sans Serif"/>
                <a:cs typeface="Microsoft Sans Serif"/>
              </a:rPr>
              <a:t>hing!</a:t>
            </a:r>
            <a:endParaRPr sz="44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90000"/>
              </a:lnSpc>
              <a:spcBef>
                <a:spcPts val="260"/>
              </a:spcBef>
            </a:pPr>
            <a:r>
              <a:rPr sz="4400" spc="-450" dirty="0">
                <a:latin typeface="Microsoft Sans Serif"/>
                <a:cs typeface="Microsoft Sans Serif"/>
              </a:rPr>
              <a:t>Do</a:t>
            </a:r>
            <a:r>
              <a:rPr sz="4400" spc="-465" dirty="0">
                <a:latin typeface="Microsoft Sans Serif"/>
                <a:cs typeface="Microsoft Sans Serif"/>
              </a:rPr>
              <a:t>n</a:t>
            </a:r>
            <a:r>
              <a:rPr sz="4400" spc="-25" dirty="0">
                <a:latin typeface="Microsoft Sans Serif"/>
                <a:cs typeface="Microsoft Sans Serif"/>
              </a:rPr>
              <a:t>’t</a:t>
            </a:r>
            <a:r>
              <a:rPr sz="4400" spc="5" dirty="0">
                <a:latin typeface="Microsoft Sans Serif"/>
                <a:cs typeface="Microsoft Sans Serif"/>
              </a:rPr>
              <a:t> </a:t>
            </a:r>
            <a:r>
              <a:rPr sz="4400" spc="150" dirty="0">
                <a:latin typeface="Microsoft Sans Serif"/>
                <a:cs typeface="Microsoft Sans Serif"/>
              </a:rPr>
              <a:t>f</a:t>
            </a:r>
            <a:r>
              <a:rPr sz="4400" spc="-85" dirty="0">
                <a:latin typeface="Microsoft Sans Serif"/>
                <a:cs typeface="Microsoft Sans Serif"/>
              </a:rPr>
              <a:t>or</a:t>
            </a:r>
            <a:r>
              <a:rPr sz="4400" spc="-195" dirty="0">
                <a:latin typeface="Microsoft Sans Serif"/>
                <a:cs typeface="Microsoft Sans Serif"/>
              </a:rPr>
              <a:t>g</a:t>
            </a:r>
            <a:r>
              <a:rPr sz="4400" spc="-140" dirty="0">
                <a:latin typeface="Microsoft Sans Serif"/>
                <a:cs typeface="Microsoft Sans Serif"/>
              </a:rPr>
              <a:t>et</a:t>
            </a:r>
            <a:r>
              <a:rPr sz="4400" spc="20" dirty="0">
                <a:latin typeface="Microsoft Sans Serif"/>
                <a:cs typeface="Microsoft Sans Serif"/>
              </a:rPr>
              <a:t> </a:t>
            </a:r>
            <a:r>
              <a:rPr sz="4400" spc="-140" dirty="0">
                <a:latin typeface="Microsoft Sans Serif"/>
                <a:cs typeface="Microsoft Sans Serif"/>
              </a:rPr>
              <a:t>to</a:t>
            </a:r>
            <a:r>
              <a:rPr sz="4400" spc="45" dirty="0">
                <a:latin typeface="Microsoft Sans Serif"/>
                <a:cs typeface="Microsoft Sans Serif"/>
              </a:rPr>
              <a:t> </a:t>
            </a:r>
            <a:r>
              <a:rPr sz="4400" spc="-509" dirty="0">
                <a:latin typeface="Microsoft Sans Serif"/>
                <a:cs typeface="Microsoft Sans Serif"/>
              </a:rPr>
              <a:t>subs</a:t>
            </a:r>
            <a:r>
              <a:rPr sz="4400" spc="-500" dirty="0">
                <a:latin typeface="Microsoft Sans Serif"/>
                <a:cs typeface="Microsoft Sans Serif"/>
              </a:rPr>
              <a:t>c</a:t>
            </a:r>
            <a:r>
              <a:rPr sz="4400" spc="-15" dirty="0">
                <a:latin typeface="Microsoft Sans Serif"/>
                <a:cs typeface="Microsoft Sans Serif"/>
              </a:rPr>
              <a:t>ri</a:t>
            </a:r>
            <a:r>
              <a:rPr sz="4400" spc="-45" dirty="0">
                <a:latin typeface="Microsoft Sans Serif"/>
                <a:cs typeface="Microsoft Sans Serif"/>
              </a:rPr>
              <a:t>b</a:t>
            </a:r>
            <a:r>
              <a:rPr sz="4400" spc="-250" dirty="0">
                <a:latin typeface="Microsoft Sans Serif"/>
                <a:cs typeface="Microsoft Sans Serif"/>
              </a:rPr>
              <a:t>e</a:t>
            </a:r>
            <a:r>
              <a:rPr sz="4400" spc="20" dirty="0">
                <a:latin typeface="Microsoft Sans Serif"/>
                <a:cs typeface="Microsoft Sans Serif"/>
              </a:rPr>
              <a:t> </a:t>
            </a:r>
            <a:r>
              <a:rPr sz="4400" spc="150" dirty="0">
                <a:latin typeface="Microsoft Sans Serif"/>
                <a:cs typeface="Microsoft Sans Serif"/>
              </a:rPr>
              <a:t>f</a:t>
            </a:r>
            <a:r>
              <a:rPr sz="4400" spc="-100" dirty="0">
                <a:latin typeface="Microsoft Sans Serif"/>
                <a:cs typeface="Microsoft Sans Serif"/>
              </a:rPr>
              <a:t>or  </a:t>
            </a:r>
            <a:r>
              <a:rPr sz="4400" spc="-305" dirty="0">
                <a:latin typeface="Microsoft Sans Serif"/>
                <a:cs typeface="Microsoft Sans Serif"/>
              </a:rPr>
              <a:t>more</a:t>
            </a:r>
            <a:r>
              <a:rPr sz="4400" spc="25" dirty="0">
                <a:latin typeface="Microsoft Sans Serif"/>
                <a:cs typeface="Microsoft Sans Serif"/>
              </a:rPr>
              <a:t> </a:t>
            </a:r>
            <a:r>
              <a:rPr sz="4400" spc="-275" dirty="0">
                <a:latin typeface="Microsoft Sans Serif"/>
                <a:cs typeface="Microsoft Sans Serif"/>
              </a:rPr>
              <a:t>am</a:t>
            </a:r>
            <a:r>
              <a:rPr sz="4400" spc="-240" dirty="0">
                <a:latin typeface="Microsoft Sans Serif"/>
                <a:cs typeface="Microsoft Sans Serif"/>
              </a:rPr>
              <a:t>a</a:t>
            </a:r>
            <a:r>
              <a:rPr sz="4400" spc="-215" dirty="0">
                <a:latin typeface="Microsoft Sans Serif"/>
                <a:cs typeface="Microsoft Sans Serif"/>
              </a:rPr>
              <a:t>zing</a:t>
            </a:r>
            <a:r>
              <a:rPr sz="4400" spc="30" dirty="0">
                <a:latin typeface="Microsoft Sans Serif"/>
                <a:cs typeface="Microsoft Sans Serif"/>
              </a:rPr>
              <a:t> </a:t>
            </a:r>
            <a:r>
              <a:rPr sz="4400" spc="-300" dirty="0">
                <a:latin typeface="Microsoft Sans Serif"/>
                <a:cs typeface="Microsoft Sans Serif"/>
              </a:rPr>
              <a:t>content</a:t>
            </a:r>
            <a:r>
              <a:rPr sz="4400" spc="5" dirty="0">
                <a:latin typeface="Microsoft Sans Serif"/>
                <a:cs typeface="Microsoft Sans Serif"/>
              </a:rPr>
              <a:t> </a:t>
            </a:r>
            <a:r>
              <a:rPr sz="4400" spc="-385" dirty="0">
                <a:latin typeface="Microsoft Sans Serif"/>
                <a:cs typeface="Microsoft Sans Serif"/>
              </a:rPr>
              <a:t>on</a:t>
            </a:r>
            <a:r>
              <a:rPr sz="4400" spc="25" dirty="0">
                <a:latin typeface="Microsoft Sans Serif"/>
                <a:cs typeface="Microsoft Sans Serif"/>
              </a:rPr>
              <a:t> </a:t>
            </a:r>
            <a:r>
              <a:rPr sz="4400" spc="-210" dirty="0">
                <a:latin typeface="Microsoft Sans Serif"/>
                <a:cs typeface="Microsoft Sans Serif"/>
              </a:rPr>
              <a:t>AI  </a:t>
            </a:r>
            <a:r>
              <a:rPr sz="4400" spc="-185" dirty="0">
                <a:latin typeface="Microsoft Sans Serif"/>
                <a:cs typeface="Microsoft Sans Serif"/>
              </a:rPr>
              <a:t>and</a:t>
            </a:r>
            <a:r>
              <a:rPr sz="4400" spc="25" dirty="0">
                <a:latin typeface="Microsoft Sans Serif"/>
                <a:cs typeface="Microsoft Sans Serif"/>
              </a:rPr>
              <a:t> </a:t>
            </a:r>
            <a:r>
              <a:rPr sz="4400" spc="-280" dirty="0">
                <a:latin typeface="Microsoft Sans Serif"/>
                <a:cs typeface="Microsoft Sans Serif"/>
              </a:rPr>
              <a:t>Machine</a:t>
            </a:r>
            <a:r>
              <a:rPr sz="4400" spc="5" dirty="0">
                <a:latin typeface="Microsoft Sans Serif"/>
                <a:cs typeface="Microsoft Sans Serif"/>
              </a:rPr>
              <a:t> </a:t>
            </a:r>
            <a:r>
              <a:rPr sz="4400" spc="-254" dirty="0">
                <a:latin typeface="Microsoft Sans Serif"/>
                <a:cs typeface="Microsoft Sans Serif"/>
              </a:rPr>
              <a:t>Learning!</a:t>
            </a:r>
            <a:endParaRPr sz="4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5713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00" dirty="0">
                <a:latin typeface="Microsoft Sans Serif"/>
                <a:cs typeface="Microsoft Sans Serif"/>
              </a:rPr>
              <a:t>Let</a:t>
            </a:r>
            <a:r>
              <a:rPr b="0" spc="-245" dirty="0">
                <a:latin typeface="Microsoft Sans Serif"/>
                <a:cs typeface="Microsoft Sans Serif"/>
              </a:rPr>
              <a:t>’</a:t>
            </a:r>
            <a:r>
              <a:rPr b="0" spc="-735" dirty="0">
                <a:latin typeface="Microsoft Sans Serif"/>
                <a:cs typeface="Microsoft Sans Serif"/>
              </a:rPr>
              <a:t>s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a</a:t>
            </a:r>
            <a:r>
              <a:rPr b="0" spc="-40" dirty="0">
                <a:latin typeface="Microsoft Sans Serif"/>
                <a:cs typeface="Microsoft Sans Serif"/>
              </a:rPr>
              <a:t>pp</a:t>
            </a:r>
            <a:r>
              <a:rPr b="0" spc="-35" dirty="0">
                <a:latin typeface="Microsoft Sans Serif"/>
                <a:cs typeface="Microsoft Sans Serif"/>
              </a:rPr>
              <a:t>l</a:t>
            </a:r>
            <a:r>
              <a:rPr b="0" dirty="0">
                <a:latin typeface="Microsoft Sans Serif"/>
                <a:cs typeface="Microsoft Sans Serif"/>
              </a:rPr>
              <a:t>y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a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525" dirty="0">
                <a:latin typeface="Microsoft Sans Serif"/>
                <a:cs typeface="Microsoft Sans Serif"/>
              </a:rPr>
              <a:t>c</a:t>
            </a:r>
            <a:r>
              <a:rPr b="0" spc="-320" dirty="0">
                <a:latin typeface="Microsoft Sans Serif"/>
                <a:cs typeface="Microsoft Sans Serif"/>
              </a:rPr>
              <a:t>aus</a:t>
            </a:r>
            <a:r>
              <a:rPr b="0" spc="-350" dirty="0">
                <a:latin typeface="Microsoft Sans Serif"/>
                <a:cs typeface="Microsoft Sans Serif"/>
              </a:rPr>
              <a:t>a</a:t>
            </a:r>
            <a:r>
              <a:rPr b="0" spc="-40" dirty="0">
                <a:latin typeface="Microsoft Sans Serif"/>
                <a:cs typeface="Microsoft Sans Serif"/>
              </a:rPr>
              <a:t>l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440" dirty="0">
                <a:latin typeface="Microsoft Sans Serif"/>
                <a:cs typeface="Microsoft Sans Serif"/>
              </a:rPr>
              <a:t>mask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37250" y="2511679"/>
          <a:ext cx="3631562" cy="3657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10" dirty="0">
                          <a:latin typeface="Tahoma"/>
                          <a:cs typeface="Tahoma"/>
                        </a:rPr>
                        <a:t>THE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5" dirty="0">
                          <a:latin typeface="Tahoma"/>
                          <a:cs typeface="Tahoma"/>
                        </a:rPr>
                        <a:t>CAT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65" dirty="0">
                          <a:latin typeface="Tahoma"/>
                          <a:cs typeface="Tahoma"/>
                        </a:rPr>
                        <a:t>IS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35" dirty="0">
                          <a:latin typeface="Tahoma"/>
                          <a:cs typeface="Tahoma"/>
                        </a:rPr>
                        <a:t>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CHAIR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10" dirty="0">
                          <a:latin typeface="Tahoma"/>
                          <a:cs typeface="Tahoma"/>
                        </a:rPr>
                        <a:t>THE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5" dirty="0">
                          <a:latin typeface="Tahoma"/>
                          <a:cs typeface="Tahoma"/>
                        </a:rPr>
                        <a:t>CAT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0.124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0.278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65" dirty="0">
                          <a:latin typeface="Tahoma"/>
                          <a:cs typeface="Tahoma"/>
                        </a:rPr>
                        <a:t>IS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0.132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35" dirty="0">
                          <a:latin typeface="Tahoma"/>
                          <a:cs typeface="Tahoma"/>
                        </a:rPr>
                        <a:t>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0.210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0.128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0.206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0.212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0.158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0.152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0.227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CHAIR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0.195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0.114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0.203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0.103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0.157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0.229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871329" y="4185920"/>
            <a:ext cx="1382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ahoma"/>
                <a:cs typeface="Tahoma"/>
              </a:rPr>
              <a:t>*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ll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v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25" dirty="0">
                <a:latin typeface="Tahoma"/>
                <a:cs typeface="Tahoma"/>
              </a:rPr>
              <a:t>lu</a:t>
            </a:r>
            <a:r>
              <a:rPr sz="1000" spc="20" dirty="0">
                <a:latin typeface="Tahoma"/>
                <a:cs typeface="Tahoma"/>
              </a:rPr>
              <a:t>e</a:t>
            </a:r>
            <a:r>
              <a:rPr sz="1000" spc="-5" dirty="0">
                <a:latin typeface="Tahoma"/>
                <a:cs typeface="Tahoma"/>
              </a:rPr>
              <a:t>s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re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ran</a:t>
            </a:r>
            <a:r>
              <a:rPr sz="1000" spc="65" dirty="0">
                <a:latin typeface="Tahoma"/>
                <a:cs typeface="Tahoma"/>
              </a:rPr>
              <a:t>d</a:t>
            </a:r>
            <a:r>
              <a:rPr sz="1000" spc="70" dirty="0">
                <a:latin typeface="Tahoma"/>
                <a:cs typeface="Tahoma"/>
              </a:rPr>
              <a:t>o</a:t>
            </a:r>
            <a:r>
              <a:rPr sz="1000" spc="30" dirty="0">
                <a:latin typeface="Tahoma"/>
                <a:cs typeface="Tahoma"/>
              </a:rPr>
              <a:t>m</a:t>
            </a:r>
            <a:r>
              <a:rPr sz="1000" spc="-45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05443" y="1997710"/>
            <a:ext cx="533400" cy="141605"/>
          </a:xfrm>
          <a:custGeom>
            <a:avLst/>
            <a:gdLst/>
            <a:ahLst/>
            <a:cxnLst/>
            <a:rect l="l" t="t" r="r" b="b"/>
            <a:pathLst>
              <a:path w="533400" h="141605">
                <a:moveTo>
                  <a:pt x="488314" y="0"/>
                </a:moveTo>
                <a:lnTo>
                  <a:pt x="486282" y="5714"/>
                </a:lnTo>
                <a:lnTo>
                  <a:pt x="494401" y="9261"/>
                </a:lnTo>
                <a:lnTo>
                  <a:pt x="501411" y="14176"/>
                </a:lnTo>
                <a:lnTo>
                  <a:pt x="519922" y="57820"/>
                </a:lnTo>
                <a:lnTo>
                  <a:pt x="520446" y="69850"/>
                </a:lnTo>
                <a:lnTo>
                  <a:pt x="519922" y="82325"/>
                </a:lnTo>
                <a:lnTo>
                  <a:pt x="507323" y="120542"/>
                </a:lnTo>
                <a:lnTo>
                  <a:pt x="486409" y="135509"/>
                </a:lnTo>
                <a:lnTo>
                  <a:pt x="488314" y="141224"/>
                </a:lnTo>
                <a:lnTo>
                  <a:pt x="521715" y="116459"/>
                </a:lnTo>
                <a:lnTo>
                  <a:pt x="533273" y="70612"/>
                </a:lnTo>
                <a:lnTo>
                  <a:pt x="532536" y="57679"/>
                </a:lnTo>
                <a:lnTo>
                  <a:pt x="515157" y="16073"/>
                </a:lnTo>
                <a:lnTo>
                  <a:pt x="498532" y="3690"/>
                </a:lnTo>
                <a:lnTo>
                  <a:pt x="488314" y="0"/>
                </a:lnTo>
                <a:close/>
              </a:path>
              <a:path w="533400" h="141605">
                <a:moveTo>
                  <a:pt x="44957" y="0"/>
                </a:moveTo>
                <a:lnTo>
                  <a:pt x="11683" y="24764"/>
                </a:lnTo>
                <a:lnTo>
                  <a:pt x="0" y="70612"/>
                </a:lnTo>
                <a:lnTo>
                  <a:pt x="716" y="83615"/>
                </a:lnTo>
                <a:lnTo>
                  <a:pt x="18008" y="125150"/>
                </a:lnTo>
                <a:lnTo>
                  <a:pt x="44957" y="141224"/>
                </a:lnTo>
                <a:lnTo>
                  <a:pt x="46735" y="135509"/>
                </a:lnTo>
                <a:lnTo>
                  <a:pt x="38711" y="131885"/>
                </a:lnTo>
                <a:lnTo>
                  <a:pt x="31781" y="126904"/>
                </a:lnTo>
                <a:lnTo>
                  <a:pt x="13350" y="82325"/>
                </a:lnTo>
                <a:lnTo>
                  <a:pt x="12826" y="69850"/>
                </a:lnTo>
                <a:lnTo>
                  <a:pt x="13350" y="57820"/>
                </a:lnTo>
                <a:lnTo>
                  <a:pt x="25969" y="20448"/>
                </a:lnTo>
                <a:lnTo>
                  <a:pt x="46989" y="5714"/>
                </a:lnTo>
                <a:lnTo>
                  <a:pt x="4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20406" y="1946224"/>
            <a:ext cx="11779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mbria Math"/>
                <a:cs typeface="Cambria Math"/>
              </a:rPr>
              <a:t>𝐴𝑡𝑡</a:t>
            </a:r>
            <a:r>
              <a:rPr sz="1200" dirty="0">
                <a:latin typeface="Cambria Math"/>
                <a:cs typeface="Cambria Math"/>
              </a:rPr>
              <a:t>𝑒</a:t>
            </a:r>
            <a:r>
              <a:rPr sz="1200" spc="5" dirty="0">
                <a:latin typeface="Cambria Math"/>
                <a:cs typeface="Cambria Math"/>
              </a:rPr>
              <a:t>𝑛</a:t>
            </a:r>
            <a:r>
              <a:rPr sz="1200" spc="-10" dirty="0">
                <a:latin typeface="Cambria Math"/>
                <a:cs typeface="Cambria Math"/>
              </a:rPr>
              <a:t>𝑡</a:t>
            </a:r>
            <a:r>
              <a:rPr sz="1200" dirty="0">
                <a:latin typeface="Cambria Math"/>
                <a:cs typeface="Cambria Math"/>
              </a:rPr>
              <a:t>𝑖𝑜𝑛 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spc="25" dirty="0">
                <a:latin typeface="Cambria Math"/>
                <a:cs typeface="Cambria Math"/>
              </a:rPr>
              <a:t>𝑄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35" dirty="0">
                <a:latin typeface="Cambria Math"/>
                <a:cs typeface="Cambria Math"/>
              </a:rPr>
              <a:t>𝐾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𝑉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82531" y="1946224"/>
            <a:ext cx="6997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-5" dirty="0">
                <a:latin typeface="Cambria Math"/>
                <a:cs typeface="Cambria Math"/>
              </a:rPr>
              <a:t> softmax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05416" y="1842642"/>
            <a:ext cx="462280" cy="450850"/>
          </a:xfrm>
          <a:custGeom>
            <a:avLst/>
            <a:gdLst/>
            <a:ahLst/>
            <a:cxnLst/>
            <a:rect l="l" t="t" r="r" b="b"/>
            <a:pathLst>
              <a:path w="462279" h="450850">
                <a:moveTo>
                  <a:pt x="76200" y="5334"/>
                </a:moveTo>
                <a:lnTo>
                  <a:pt x="41478" y="39077"/>
                </a:lnTo>
                <a:lnTo>
                  <a:pt x="18923" y="90424"/>
                </a:lnTo>
                <a:lnTo>
                  <a:pt x="4737" y="152717"/>
                </a:lnTo>
                <a:lnTo>
                  <a:pt x="0" y="225044"/>
                </a:lnTo>
                <a:lnTo>
                  <a:pt x="1181" y="262445"/>
                </a:lnTo>
                <a:lnTo>
                  <a:pt x="10655" y="329971"/>
                </a:lnTo>
                <a:lnTo>
                  <a:pt x="29273" y="387146"/>
                </a:lnTo>
                <a:lnTo>
                  <a:pt x="55511" y="432346"/>
                </a:lnTo>
                <a:lnTo>
                  <a:pt x="71374" y="450342"/>
                </a:lnTo>
                <a:lnTo>
                  <a:pt x="76200" y="445008"/>
                </a:lnTo>
                <a:lnTo>
                  <a:pt x="62001" y="426770"/>
                </a:lnTo>
                <a:lnTo>
                  <a:pt x="49682" y="405599"/>
                </a:lnTo>
                <a:lnTo>
                  <a:pt x="30607" y="354457"/>
                </a:lnTo>
                <a:lnTo>
                  <a:pt x="19062" y="293712"/>
                </a:lnTo>
                <a:lnTo>
                  <a:pt x="15240" y="224917"/>
                </a:lnTo>
                <a:lnTo>
                  <a:pt x="16192" y="189903"/>
                </a:lnTo>
                <a:lnTo>
                  <a:pt x="23863" y="125323"/>
                </a:lnTo>
                <a:lnTo>
                  <a:pt x="39230" y="68884"/>
                </a:lnTo>
                <a:lnTo>
                  <a:pt x="62001" y="23634"/>
                </a:lnTo>
                <a:lnTo>
                  <a:pt x="76200" y="5334"/>
                </a:lnTo>
                <a:close/>
              </a:path>
              <a:path w="462279" h="450850">
                <a:moveTo>
                  <a:pt x="381254" y="219964"/>
                </a:moveTo>
                <a:lnTo>
                  <a:pt x="81026" y="219964"/>
                </a:lnTo>
                <a:lnTo>
                  <a:pt x="81026" y="230632"/>
                </a:lnTo>
                <a:lnTo>
                  <a:pt x="381254" y="230632"/>
                </a:lnTo>
                <a:lnTo>
                  <a:pt x="381254" y="219964"/>
                </a:lnTo>
                <a:close/>
              </a:path>
              <a:path w="462279" h="450850">
                <a:moveTo>
                  <a:pt x="462280" y="224917"/>
                </a:moveTo>
                <a:lnTo>
                  <a:pt x="457530" y="152717"/>
                </a:lnTo>
                <a:lnTo>
                  <a:pt x="443357" y="90424"/>
                </a:lnTo>
                <a:lnTo>
                  <a:pt x="420839" y="39077"/>
                </a:lnTo>
                <a:lnTo>
                  <a:pt x="390906" y="0"/>
                </a:lnTo>
                <a:lnTo>
                  <a:pt x="386207" y="5334"/>
                </a:lnTo>
                <a:lnTo>
                  <a:pt x="400329" y="23634"/>
                </a:lnTo>
                <a:lnTo>
                  <a:pt x="412597" y="44805"/>
                </a:lnTo>
                <a:lnTo>
                  <a:pt x="431673" y="95885"/>
                </a:lnTo>
                <a:lnTo>
                  <a:pt x="443204" y="156654"/>
                </a:lnTo>
                <a:lnTo>
                  <a:pt x="447040" y="225044"/>
                </a:lnTo>
                <a:lnTo>
                  <a:pt x="446074" y="260362"/>
                </a:lnTo>
                <a:lnTo>
                  <a:pt x="438404" y="325081"/>
                </a:lnTo>
                <a:lnTo>
                  <a:pt x="423049" y="381482"/>
                </a:lnTo>
                <a:lnTo>
                  <a:pt x="400329" y="426770"/>
                </a:lnTo>
                <a:lnTo>
                  <a:pt x="386207" y="445008"/>
                </a:lnTo>
                <a:lnTo>
                  <a:pt x="390906" y="450342"/>
                </a:lnTo>
                <a:lnTo>
                  <a:pt x="420839" y="411276"/>
                </a:lnTo>
                <a:lnTo>
                  <a:pt x="443357" y="359918"/>
                </a:lnTo>
                <a:lnTo>
                  <a:pt x="457530" y="297472"/>
                </a:lnTo>
                <a:lnTo>
                  <a:pt x="461086" y="262445"/>
                </a:lnTo>
                <a:lnTo>
                  <a:pt x="462280" y="224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849611" y="1830704"/>
            <a:ext cx="365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Cambria Math"/>
                <a:cs typeface="Cambria Math"/>
              </a:rPr>
              <a:t>𝑄𝐾</a:t>
            </a:r>
            <a:r>
              <a:rPr sz="1275" spc="52" baseline="29411" dirty="0">
                <a:latin typeface="Cambria Math"/>
                <a:cs typeface="Cambria Math"/>
              </a:rPr>
              <a:t>𝑇</a:t>
            </a:r>
            <a:endParaRPr sz="1275" baseline="29411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99777" y="2101723"/>
            <a:ext cx="274955" cy="189230"/>
          </a:xfrm>
          <a:custGeom>
            <a:avLst/>
            <a:gdLst/>
            <a:ahLst/>
            <a:cxnLst/>
            <a:rect l="l" t="t" r="r" b="b"/>
            <a:pathLst>
              <a:path w="274954" h="189230">
                <a:moveTo>
                  <a:pt x="116204" y="0"/>
                </a:moveTo>
                <a:lnTo>
                  <a:pt x="95376" y="0"/>
                </a:lnTo>
                <a:lnTo>
                  <a:pt x="50165" y="169290"/>
                </a:lnTo>
                <a:lnTo>
                  <a:pt x="24383" y="111760"/>
                </a:lnTo>
                <a:lnTo>
                  <a:pt x="0" y="122936"/>
                </a:lnTo>
                <a:lnTo>
                  <a:pt x="2286" y="128524"/>
                </a:lnTo>
                <a:lnTo>
                  <a:pt x="14858" y="122936"/>
                </a:lnTo>
                <a:lnTo>
                  <a:pt x="45720" y="189229"/>
                </a:lnTo>
                <a:lnTo>
                  <a:pt x="52958" y="189229"/>
                </a:lnTo>
                <a:lnTo>
                  <a:pt x="101219" y="9905"/>
                </a:lnTo>
                <a:lnTo>
                  <a:pt x="110108" y="9905"/>
                </a:lnTo>
                <a:lnTo>
                  <a:pt x="110108" y="11175"/>
                </a:lnTo>
                <a:lnTo>
                  <a:pt x="274700" y="11175"/>
                </a:lnTo>
                <a:lnTo>
                  <a:pt x="274700" y="507"/>
                </a:lnTo>
                <a:lnTo>
                  <a:pt x="116204" y="507"/>
                </a:lnTo>
                <a:lnTo>
                  <a:pt x="116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73056" y="2078812"/>
            <a:ext cx="2324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Cambria Math"/>
                <a:cs typeface="Cambria Math"/>
              </a:rPr>
              <a:t>𝑑</a:t>
            </a:r>
            <a:r>
              <a:rPr sz="1275" spc="37" baseline="-16339" dirty="0">
                <a:latin typeface="Cambria Math"/>
                <a:cs typeface="Cambria Math"/>
              </a:rPr>
              <a:t>𝑘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92588" y="1946224"/>
            <a:ext cx="1212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𝑉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5003" y="3249167"/>
            <a:ext cx="1690370" cy="1691639"/>
          </a:xfrm>
          <a:prstGeom prst="rect">
            <a:avLst/>
          </a:prstGeom>
          <a:solidFill>
            <a:srgbClr val="D2F5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200" b="1" spc="100" dirty="0">
                <a:latin typeface="Tahoma"/>
                <a:cs typeface="Tahoma"/>
              </a:rPr>
              <a:t>Q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1000" spc="-35" dirty="0">
                <a:latin typeface="Tahoma"/>
                <a:cs typeface="Tahoma"/>
              </a:rPr>
              <a:t>(6,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5491" y="3249167"/>
            <a:ext cx="1689100" cy="1694814"/>
          </a:xfrm>
          <a:prstGeom prst="rect">
            <a:avLst/>
          </a:prstGeom>
          <a:solidFill>
            <a:srgbClr val="D2F5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15" baseline="-16203" dirty="0">
                <a:latin typeface="Tahoma"/>
                <a:cs typeface="Tahoma"/>
              </a:rPr>
              <a:t>K</a:t>
            </a:r>
            <a:r>
              <a:rPr sz="800" b="1" spc="-10" dirty="0">
                <a:latin typeface="Tahoma"/>
                <a:cs typeface="Tahoma"/>
              </a:rPr>
              <a:t>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000" dirty="0">
                <a:latin typeface="Tahoma"/>
                <a:cs typeface="Tahoma"/>
              </a:rPr>
              <a:t>(40</a:t>
            </a:r>
            <a:r>
              <a:rPr sz="1000" spc="-5" dirty="0">
                <a:latin typeface="Tahoma"/>
                <a:cs typeface="Tahoma"/>
              </a:rPr>
              <a:t>9</a:t>
            </a:r>
            <a:r>
              <a:rPr sz="1000" spc="-15" dirty="0">
                <a:latin typeface="Tahoma"/>
                <a:cs typeface="Tahoma"/>
              </a:rPr>
              <a:t>6</a:t>
            </a:r>
            <a:r>
              <a:rPr sz="1000" spc="-5" dirty="0">
                <a:latin typeface="Tahoma"/>
                <a:cs typeface="Tahoma"/>
              </a:rPr>
              <a:t>,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6)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1189" y="3934790"/>
            <a:ext cx="173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58714" y="4224654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ahoma"/>
                <a:cs typeface="Tahoma"/>
              </a:rPr>
              <a:t>=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79575" y="5103876"/>
            <a:ext cx="4062095" cy="0"/>
          </a:xfrm>
          <a:custGeom>
            <a:avLst/>
            <a:gdLst/>
            <a:ahLst/>
            <a:cxnLst/>
            <a:rect l="l" t="t" r="r" b="b"/>
            <a:pathLst>
              <a:path w="4062095">
                <a:moveTo>
                  <a:pt x="0" y="0"/>
                </a:moveTo>
                <a:lnTo>
                  <a:pt x="4061968" y="0"/>
                </a:lnTo>
              </a:path>
            </a:pathLst>
          </a:custGeom>
          <a:ln w="6350">
            <a:solidFill>
              <a:srgbClr val="ED76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3766" y="5313171"/>
            <a:ext cx="654685" cy="220345"/>
          </a:xfrm>
          <a:custGeom>
            <a:avLst/>
            <a:gdLst/>
            <a:ahLst/>
            <a:cxnLst/>
            <a:rect l="l" t="t" r="r" b="b"/>
            <a:pathLst>
              <a:path w="654685" h="220345">
                <a:moveTo>
                  <a:pt x="131190" y="0"/>
                </a:moveTo>
                <a:lnTo>
                  <a:pt x="76072" y="190499"/>
                </a:lnTo>
                <a:lnTo>
                  <a:pt x="36702" y="103885"/>
                </a:lnTo>
                <a:lnTo>
                  <a:pt x="0" y="120649"/>
                </a:lnTo>
                <a:lnTo>
                  <a:pt x="3556" y="129031"/>
                </a:lnTo>
                <a:lnTo>
                  <a:pt x="22351" y="120649"/>
                </a:lnTo>
                <a:lnTo>
                  <a:pt x="68579" y="219963"/>
                </a:lnTo>
                <a:lnTo>
                  <a:pt x="79375" y="219963"/>
                </a:lnTo>
                <a:lnTo>
                  <a:pt x="139445" y="14858"/>
                </a:lnTo>
                <a:lnTo>
                  <a:pt x="147065" y="14858"/>
                </a:lnTo>
                <a:lnTo>
                  <a:pt x="147065" y="15366"/>
                </a:lnTo>
                <a:lnTo>
                  <a:pt x="654557" y="15366"/>
                </a:lnTo>
                <a:lnTo>
                  <a:pt x="654557" y="126"/>
                </a:lnTo>
                <a:lnTo>
                  <a:pt x="131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88639" y="5280405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4096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85659" y="6304788"/>
            <a:ext cx="1689100" cy="247015"/>
          </a:xfrm>
          <a:custGeom>
            <a:avLst/>
            <a:gdLst/>
            <a:ahLst/>
            <a:cxnLst/>
            <a:rect l="l" t="t" r="r" b="b"/>
            <a:pathLst>
              <a:path w="1689100" h="247015">
                <a:moveTo>
                  <a:pt x="1688592" y="0"/>
                </a:moveTo>
                <a:lnTo>
                  <a:pt x="0" y="0"/>
                </a:lnTo>
                <a:lnTo>
                  <a:pt x="0" y="246888"/>
                </a:lnTo>
                <a:lnTo>
                  <a:pt x="1688592" y="246888"/>
                </a:lnTo>
                <a:lnTo>
                  <a:pt x="1688592" y="0"/>
                </a:lnTo>
                <a:close/>
              </a:path>
            </a:pathLst>
          </a:custGeom>
          <a:solidFill>
            <a:srgbClr val="D2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8236" y="1744471"/>
            <a:ext cx="5620385" cy="6654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60"/>
              </a:spcBef>
            </a:pPr>
            <a:r>
              <a:rPr sz="1200" spc="20" dirty="0">
                <a:latin typeface="Tahoma"/>
                <a:cs typeface="Tahoma"/>
              </a:rPr>
              <a:t>After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applying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causal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mask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apply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softmax,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which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makes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remaining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values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on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row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such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way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row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sums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up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1.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110" dirty="0">
                <a:latin typeface="Tahoma"/>
                <a:cs typeface="Tahoma"/>
              </a:rPr>
              <a:t>N</a:t>
            </a:r>
            <a:r>
              <a:rPr sz="1200" spc="3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w</a:t>
            </a:r>
            <a:r>
              <a:rPr sz="1200" spc="-55" dirty="0">
                <a:latin typeface="Tahoma"/>
                <a:cs typeface="Tahoma"/>
              </a:rPr>
              <a:t>,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l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-55" dirty="0">
                <a:latin typeface="Tahoma"/>
                <a:cs typeface="Tahoma"/>
              </a:rPr>
              <a:t>’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l</a:t>
            </a:r>
            <a:r>
              <a:rPr sz="1200" spc="70" dirty="0">
                <a:latin typeface="Tahoma"/>
                <a:cs typeface="Tahoma"/>
              </a:rPr>
              <a:t>o</a:t>
            </a:r>
            <a:r>
              <a:rPr sz="1200" spc="45" dirty="0">
                <a:latin typeface="Tahoma"/>
                <a:cs typeface="Tahoma"/>
              </a:rPr>
              <a:t>ok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25" dirty="0">
                <a:latin typeface="Tahoma"/>
                <a:cs typeface="Tahoma"/>
              </a:rPr>
              <a:t>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</a:t>
            </a:r>
            <a:r>
              <a:rPr sz="1200" spc="25" dirty="0">
                <a:latin typeface="Tahoma"/>
                <a:cs typeface="Tahoma"/>
              </a:rPr>
              <a:t>h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sl</a:t>
            </a:r>
            <a:r>
              <a:rPr sz="1200" b="1" spc="-20" dirty="0">
                <a:latin typeface="Tahoma"/>
                <a:cs typeface="Tahoma"/>
              </a:rPr>
              <a:t>i</a:t>
            </a:r>
            <a:r>
              <a:rPr sz="1200" b="1" spc="10" dirty="0">
                <a:latin typeface="Tahoma"/>
                <a:cs typeface="Tahoma"/>
              </a:rPr>
              <a:t>di</a:t>
            </a:r>
            <a:r>
              <a:rPr sz="1200" b="1" spc="-30" dirty="0">
                <a:latin typeface="Tahoma"/>
                <a:cs typeface="Tahoma"/>
              </a:rPr>
              <a:t>n</a:t>
            </a:r>
            <a:r>
              <a:rPr sz="1200" b="1" spc="30" dirty="0">
                <a:latin typeface="Tahoma"/>
                <a:cs typeface="Tahoma"/>
              </a:rPr>
              <a:t>g</a:t>
            </a:r>
            <a:r>
              <a:rPr sz="1200" b="1" spc="-9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wi</a:t>
            </a:r>
            <a:r>
              <a:rPr sz="1200" b="1" spc="-20" dirty="0">
                <a:latin typeface="Tahoma"/>
                <a:cs typeface="Tahoma"/>
              </a:rPr>
              <a:t>n</a:t>
            </a:r>
            <a:r>
              <a:rPr sz="1200" b="1" dirty="0">
                <a:latin typeface="Tahoma"/>
                <a:cs typeface="Tahoma"/>
              </a:rPr>
              <a:t>do</a:t>
            </a:r>
            <a:r>
              <a:rPr sz="1200" b="1" spc="10" dirty="0">
                <a:latin typeface="Tahoma"/>
                <a:cs typeface="Tahoma"/>
              </a:rPr>
              <a:t>w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a</a:t>
            </a:r>
            <a:r>
              <a:rPr sz="1200" b="1" spc="-85" dirty="0">
                <a:latin typeface="Tahoma"/>
                <a:cs typeface="Tahoma"/>
              </a:rPr>
              <a:t>t</a:t>
            </a:r>
            <a:r>
              <a:rPr sz="1200" b="1" spc="-35" dirty="0">
                <a:latin typeface="Tahoma"/>
                <a:cs typeface="Tahoma"/>
              </a:rPr>
              <a:t>ten</a:t>
            </a:r>
            <a:r>
              <a:rPr sz="1200" b="1" spc="-25" dirty="0">
                <a:latin typeface="Tahoma"/>
                <a:cs typeface="Tahoma"/>
              </a:rPr>
              <a:t>tio</a:t>
            </a:r>
            <a:r>
              <a:rPr sz="1200" b="1" spc="-10" dirty="0">
                <a:latin typeface="Tahoma"/>
                <a:cs typeface="Tahoma"/>
              </a:rPr>
              <a:t>n</a:t>
            </a:r>
            <a:r>
              <a:rPr sz="1200" spc="-55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4000" y="6338234"/>
            <a:ext cx="313690" cy="1790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35" dirty="0">
                <a:latin typeface="Tahoma"/>
                <a:cs typeface="Tahoma"/>
              </a:rPr>
              <a:t>(6,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6)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614248"/>
            <a:ext cx="7938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00" dirty="0">
                <a:latin typeface="Microsoft Sans Serif"/>
                <a:cs typeface="Microsoft Sans Serif"/>
              </a:rPr>
              <a:t>Let</a:t>
            </a:r>
            <a:r>
              <a:rPr b="0" spc="-245" dirty="0">
                <a:latin typeface="Microsoft Sans Serif"/>
                <a:cs typeface="Microsoft Sans Serif"/>
              </a:rPr>
              <a:t>’</a:t>
            </a:r>
            <a:r>
              <a:rPr b="0" spc="-735" dirty="0">
                <a:latin typeface="Microsoft Sans Serif"/>
                <a:cs typeface="Microsoft Sans Serif"/>
              </a:rPr>
              <a:t>s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a</a:t>
            </a:r>
            <a:r>
              <a:rPr b="0" spc="-40" dirty="0">
                <a:latin typeface="Microsoft Sans Serif"/>
                <a:cs typeface="Microsoft Sans Serif"/>
              </a:rPr>
              <a:t>pp</a:t>
            </a:r>
            <a:r>
              <a:rPr b="0" spc="-35" dirty="0">
                <a:latin typeface="Microsoft Sans Serif"/>
                <a:cs typeface="Microsoft Sans Serif"/>
              </a:rPr>
              <a:t>l</a:t>
            </a:r>
            <a:r>
              <a:rPr b="0" dirty="0">
                <a:latin typeface="Microsoft Sans Serif"/>
                <a:cs typeface="Microsoft Sans Serif"/>
              </a:rPr>
              <a:t>y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175" dirty="0">
                <a:latin typeface="Microsoft Sans Serif"/>
                <a:cs typeface="Microsoft Sans Serif"/>
              </a:rPr>
              <a:t>sli</a:t>
            </a:r>
            <a:r>
              <a:rPr b="0" spc="-330" dirty="0">
                <a:latin typeface="Microsoft Sans Serif"/>
                <a:cs typeface="Microsoft Sans Serif"/>
              </a:rPr>
              <a:t>d</a:t>
            </a:r>
            <a:r>
              <a:rPr b="0" spc="-175" dirty="0">
                <a:latin typeface="Microsoft Sans Serif"/>
                <a:cs typeface="Microsoft Sans Serif"/>
              </a:rPr>
              <a:t>in</a:t>
            </a:r>
            <a:r>
              <a:rPr b="0" spc="-240" dirty="0">
                <a:latin typeface="Microsoft Sans Serif"/>
                <a:cs typeface="Microsoft Sans Serif"/>
              </a:rPr>
              <a:t>g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204" dirty="0">
                <a:latin typeface="Microsoft Sans Serif"/>
                <a:cs typeface="Microsoft Sans Serif"/>
              </a:rPr>
              <a:t>wind</a:t>
            </a:r>
            <a:r>
              <a:rPr b="0" spc="-385" dirty="0">
                <a:latin typeface="Microsoft Sans Serif"/>
                <a:cs typeface="Microsoft Sans Serif"/>
              </a:rPr>
              <a:t>o</a:t>
            </a:r>
            <a:r>
              <a:rPr b="0" spc="-240" dirty="0">
                <a:latin typeface="Microsoft Sans Serif"/>
                <a:cs typeface="Microsoft Sans Serif"/>
              </a:rPr>
              <a:t>w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30" dirty="0">
                <a:latin typeface="Microsoft Sans Serif"/>
                <a:cs typeface="Microsoft Sans Serif"/>
              </a:rPr>
              <a:t>at</a:t>
            </a:r>
            <a:r>
              <a:rPr b="0" spc="-235" dirty="0">
                <a:latin typeface="Microsoft Sans Serif"/>
                <a:cs typeface="Microsoft Sans Serif"/>
              </a:rPr>
              <a:t>tention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1721865"/>
            <a:ext cx="1941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sliding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window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size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37250" y="2511679"/>
          <a:ext cx="3631562" cy="3657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2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10" dirty="0">
                          <a:latin typeface="Tahoma"/>
                          <a:cs typeface="Tahoma"/>
                        </a:rPr>
                        <a:t>THE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5" dirty="0">
                          <a:latin typeface="Tahoma"/>
                          <a:cs typeface="Tahoma"/>
                        </a:rPr>
                        <a:t>CAT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65" dirty="0">
                          <a:latin typeface="Tahoma"/>
                          <a:cs typeface="Tahoma"/>
                        </a:rPr>
                        <a:t>IS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35" dirty="0">
                          <a:latin typeface="Tahoma"/>
                          <a:cs typeface="Tahoma"/>
                        </a:rPr>
                        <a:t>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CHAIR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10" dirty="0">
                          <a:latin typeface="Tahoma"/>
                          <a:cs typeface="Tahoma"/>
                        </a:rPr>
                        <a:t>THE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5" dirty="0">
                          <a:latin typeface="Tahoma"/>
                          <a:cs typeface="Tahoma"/>
                        </a:rPr>
                        <a:t>CAT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0.124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0.278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65" dirty="0">
                          <a:latin typeface="Tahoma"/>
                          <a:cs typeface="Tahoma"/>
                        </a:rPr>
                        <a:t>IS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0.132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0.262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spc="35" dirty="0">
                          <a:latin typeface="Tahoma"/>
                          <a:cs typeface="Tahoma"/>
                        </a:rPr>
                        <a:t>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0.128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0.206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0.212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b="1" dirty="0">
                          <a:latin typeface="Tahoma"/>
                          <a:cs typeface="Tahoma"/>
                        </a:rPr>
                        <a:t>A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0.152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0.143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0.227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-25" dirty="0">
                          <a:latin typeface="Tahoma"/>
                          <a:cs typeface="Tahoma"/>
                        </a:rPr>
                        <a:t>CHAIR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E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E23717"/>
                          </a:solidFill>
                          <a:latin typeface="Cambria Math"/>
                          <a:cs typeface="Cambria Math"/>
                        </a:rPr>
                        <a:t>−∞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0.103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0.157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0.229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871329" y="4185920"/>
            <a:ext cx="1382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ahoma"/>
                <a:cs typeface="Tahoma"/>
              </a:rPr>
              <a:t>*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ll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v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25" dirty="0">
                <a:latin typeface="Tahoma"/>
                <a:cs typeface="Tahoma"/>
              </a:rPr>
              <a:t>lu</a:t>
            </a:r>
            <a:r>
              <a:rPr sz="1000" spc="20" dirty="0">
                <a:latin typeface="Tahoma"/>
                <a:cs typeface="Tahoma"/>
              </a:rPr>
              <a:t>e</a:t>
            </a:r>
            <a:r>
              <a:rPr sz="1000" spc="-5" dirty="0">
                <a:latin typeface="Tahoma"/>
                <a:cs typeface="Tahoma"/>
              </a:rPr>
              <a:t>s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re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ran</a:t>
            </a:r>
            <a:r>
              <a:rPr sz="1000" spc="65" dirty="0">
                <a:latin typeface="Tahoma"/>
                <a:cs typeface="Tahoma"/>
              </a:rPr>
              <a:t>d</a:t>
            </a:r>
            <a:r>
              <a:rPr sz="1000" spc="70" dirty="0">
                <a:latin typeface="Tahoma"/>
                <a:cs typeface="Tahoma"/>
              </a:rPr>
              <a:t>o</a:t>
            </a:r>
            <a:r>
              <a:rPr sz="1000" spc="30" dirty="0">
                <a:latin typeface="Tahoma"/>
                <a:cs typeface="Tahoma"/>
              </a:rPr>
              <a:t>m</a:t>
            </a:r>
            <a:r>
              <a:rPr sz="1000" spc="-45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05443" y="1997710"/>
            <a:ext cx="533400" cy="141605"/>
          </a:xfrm>
          <a:custGeom>
            <a:avLst/>
            <a:gdLst/>
            <a:ahLst/>
            <a:cxnLst/>
            <a:rect l="l" t="t" r="r" b="b"/>
            <a:pathLst>
              <a:path w="533400" h="141605">
                <a:moveTo>
                  <a:pt x="488314" y="0"/>
                </a:moveTo>
                <a:lnTo>
                  <a:pt x="486282" y="5714"/>
                </a:lnTo>
                <a:lnTo>
                  <a:pt x="494401" y="9261"/>
                </a:lnTo>
                <a:lnTo>
                  <a:pt x="501411" y="14176"/>
                </a:lnTo>
                <a:lnTo>
                  <a:pt x="519922" y="57820"/>
                </a:lnTo>
                <a:lnTo>
                  <a:pt x="520446" y="69850"/>
                </a:lnTo>
                <a:lnTo>
                  <a:pt x="519922" y="82325"/>
                </a:lnTo>
                <a:lnTo>
                  <a:pt x="507323" y="120542"/>
                </a:lnTo>
                <a:lnTo>
                  <a:pt x="486409" y="135509"/>
                </a:lnTo>
                <a:lnTo>
                  <a:pt x="488314" y="141224"/>
                </a:lnTo>
                <a:lnTo>
                  <a:pt x="521715" y="116459"/>
                </a:lnTo>
                <a:lnTo>
                  <a:pt x="533273" y="70612"/>
                </a:lnTo>
                <a:lnTo>
                  <a:pt x="532536" y="57679"/>
                </a:lnTo>
                <a:lnTo>
                  <a:pt x="515157" y="16073"/>
                </a:lnTo>
                <a:lnTo>
                  <a:pt x="498532" y="3690"/>
                </a:lnTo>
                <a:lnTo>
                  <a:pt x="488314" y="0"/>
                </a:lnTo>
                <a:close/>
              </a:path>
              <a:path w="533400" h="141605">
                <a:moveTo>
                  <a:pt x="44957" y="0"/>
                </a:moveTo>
                <a:lnTo>
                  <a:pt x="11683" y="24764"/>
                </a:lnTo>
                <a:lnTo>
                  <a:pt x="0" y="70612"/>
                </a:lnTo>
                <a:lnTo>
                  <a:pt x="716" y="83615"/>
                </a:lnTo>
                <a:lnTo>
                  <a:pt x="18008" y="125150"/>
                </a:lnTo>
                <a:lnTo>
                  <a:pt x="44957" y="141224"/>
                </a:lnTo>
                <a:lnTo>
                  <a:pt x="46735" y="135509"/>
                </a:lnTo>
                <a:lnTo>
                  <a:pt x="38711" y="131885"/>
                </a:lnTo>
                <a:lnTo>
                  <a:pt x="31781" y="126904"/>
                </a:lnTo>
                <a:lnTo>
                  <a:pt x="13350" y="82325"/>
                </a:lnTo>
                <a:lnTo>
                  <a:pt x="12826" y="69850"/>
                </a:lnTo>
                <a:lnTo>
                  <a:pt x="13350" y="57820"/>
                </a:lnTo>
                <a:lnTo>
                  <a:pt x="25969" y="20448"/>
                </a:lnTo>
                <a:lnTo>
                  <a:pt x="46989" y="5714"/>
                </a:lnTo>
                <a:lnTo>
                  <a:pt x="4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20406" y="1946224"/>
            <a:ext cx="11779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mbria Math"/>
                <a:cs typeface="Cambria Math"/>
              </a:rPr>
              <a:t>𝐴𝑡𝑡</a:t>
            </a:r>
            <a:r>
              <a:rPr sz="1200" dirty="0">
                <a:latin typeface="Cambria Math"/>
                <a:cs typeface="Cambria Math"/>
              </a:rPr>
              <a:t>𝑒</a:t>
            </a:r>
            <a:r>
              <a:rPr sz="1200" spc="5" dirty="0">
                <a:latin typeface="Cambria Math"/>
                <a:cs typeface="Cambria Math"/>
              </a:rPr>
              <a:t>𝑛</a:t>
            </a:r>
            <a:r>
              <a:rPr sz="1200" spc="-10" dirty="0">
                <a:latin typeface="Cambria Math"/>
                <a:cs typeface="Cambria Math"/>
              </a:rPr>
              <a:t>𝑡</a:t>
            </a:r>
            <a:r>
              <a:rPr sz="1200" dirty="0">
                <a:latin typeface="Cambria Math"/>
                <a:cs typeface="Cambria Math"/>
              </a:rPr>
              <a:t>𝑖𝑜𝑛 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spc="25" dirty="0">
                <a:latin typeface="Cambria Math"/>
                <a:cs typeface="Cambria Math"/>
              </a:rPr>
              <a:t>𝑄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35" dirty="0">
                <a:latin typeface="Cambria Math"/>
                <a:cs typeface="Cambria Math"/>
              </a:rPr>
              <a:t>𝐾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𝑉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82531" y="1946224"/>
            <a:ext cx="6997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-5" dirty="0">
                <a:latin typeface="Cambria Math"/>
                <a:cs typeface="Cambria Math"/>
              </a:rPr>
              <a:t> softmax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05416" y="1842642"/>
            <a:ext cx="462280" cy="450850"/>
          </a:xfrm>
          <a:custGeom>
            <a:avLst/>
            <a:gdLst/>
            <a:ahLst/>
            <a:cxnLst/>
            <a:rect l="l" t="t" r="r" b="b"/>
            <a:pathLst>
              <a:path w="462279" h="450850">
                <a:moveTo>
                  <a:pt x="76200" y="5334"/>
                </a:moveTo>
                <a:lnTo>
                  <a:pt x="41478" y="39077"/>
                </a:lnTo>
                <a:lnTo>
                  <a:pt x="18923" y="90424"/>
                </a:lnTo>
                <a:lnTo>
                  <a:pt x="4737" y="152717"/>
                </a:lnTo>
                <a:lnTo>
                  <a:pt x="0" y="225044"/>
                </a:lnTo>
                <a:lnTo>
                  <a:pt x="1181" y="262445"/>
                </a:lnTo>
                <a:lnTo>
                  <a:pt x="10655" y="329971"/>
                </a:lnTo>
                <a:lnTo>
                  <a:pt x="29273" y="387146"/>
                </a:lnTo>
                <a:lnTo>
                  <a:pt x="55511" y="432346"/>
                </a:lnTo>
                <a:lnTo>
                  <a:pt x="71374" y="450342"/>
                </a:lnTo>
                <a:lnTo>
                  <a:pt x="76200" y="445008"/>
                </a:lnTo>
                <a:lnTo>
                  <a:pt x="62001" y="426770"/>
                </a:lnTo>
                <a:lnTo>
                  <a:pt x="49682" y="405599"/>
                </a:lnTo>
                <a:lnTo>
                  <a:pt x="30607" y="354457"/>
                </a:lnTo>
                <a:lnTo>
                  <a:pt x="19062" y="293712"/>
                </a:lnTo>
                <a:lnTo>
                  <a:pt x="15240" y="224917"/>
                </a:lnTo>
                <a:lnTo>
                  <a:pt x="16192" y="189903"/>
                </a:lnTo>
                <a:lnTo>
                  <a:pt x="23863" y="125323"/>
                </a:lnTo>
                <a:lnTo>
                  <a:pt x="39230" y="68884"/>
                </a:lnTo>
                <a:lnTo>
                  <a:pt x="62001" y="23634"/>
                </a:lnTo>
                <a:lnTo>
                  <a:pt x="76200" y="5334"/>
                </a:lnTo>
                <a:close/>
              </a:path>
              <a:path w="462279" h="450850">
                <a:moveTo>
                  <a:pt x="381254" y="219964"/>
                </a:moveTo>
                <a:lnTo>
                  <a:pt x="81026" y="219964"/>
                </a:lnTo>
                <a:lnTo>
                  <a:pt x="81026" y="230632"/>
                </a:lnTo>
                <a:lnTo>
                  <a:pt x="381254" y="230632"/>
                </a:lnTo>
                <a:lnTo>
                  <a:pt x="381254" y="219964"/>
                </a:lnTo>
                <a:close/>
              </a:path>
              <a:path w="462279" h="450850">
                <a:moveTo>
                  <a:pt x="462280" y="224917"/>
                </a:moveTo>
                <a:lnTo>
                  <a:pt x="457530" y="152717"/>
                </a:lnTo>
                <a:lnTo>
                  <a:pt x="443357" y="90424"/>
                </a:lnTo>
                <a:lnTo>
                  <a:pt x="420839" y="39077"/>
                </a:lnTo>
                <a:lnTo>
                  <a:pt x="390906" y="0"/>
                </a:lnTo>
                <a:lnTo>
                  <a:pt x="386207" y="5334"/>
                </a:lnTo>
                <a:lnTo>
                  <a:pt x="400329" y="23634"/>
                </a:lnTo>
                <a:lnTo>
                  <a:pt x="412597" y="44805"/>
                </a:lnTo>
                <a:lnTo>
                  <a:pt x="431673" y="95885"/>
                </a:lnTo>
                <a:lnTo>
                  <a:pt x="443204" y="156654"/>
                </a:lnTo>
                <a:lnTo>
                  <a:pt x="447040" y="225044"/>
                </a:lnTo>
                <a:lnTo>
                  <a:pt x="446074" y="260362"/>
                </a:lnTo>
                <a:lnTo>
                  <a:pt x="438404" y="325081"/>
                </a:lnTo>
                <a:lnTo>
                  <a:pt x="423049" y="381482"/>
                </a:lnTo>
                <a:lnTo>
                  <a:pt x="400329" y="426770"/>
                </a:lnTo>
                <a:lnTo>
                  <a:pt x="386207" y="445008"/>
                </a:lnTo>
                <a:lnTo>
                  <a:pt x="390906" y="450342"/>
                </a:lnTo>
                <a:lnTo>
                  <a:pt x="420839" y="411276"/>
                </a:lnTo>
                <a:lnTo>
                  <a:pt x="443357" y="359918"/>
                </a:lnTo>
                <a:lnTo>
                  <a:pt x="457530" y="297472"/>
                </a:lnTo>
                <a:lnTo>
                  <a:pt x="461086" y="262445"/>
                </a:lnTo>
                <a:lnTo>
                  <a:pt x="462280" y="224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49611" y="1830704"/>
            <a:ext cx="365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Cambria Math"/>
                <a:cs typeface="Cambria Math"/>
              </a:rPr>
              <a:t>𝑄𝐾</a:t>
            </a:r>
            <a:r>
              <a:rPr sz="1275" spc="52" baseline="29411" dirty="0">
                <a:latin typeface="Cambria Math"/>
                <a:cs typeface="Cambria Math"/>
              </a:rPr>
              <a:t>𝑇</a:t>
            </a:r>
            <a:endParaRPr sz="1275" baseline="29411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99777" y="2101723"/>
            <a:ext cx="274955" cy="189230"/>
          </a:xfrm>
          <a:custGeom>
            <a:avLst/>
            <a:gdLst/>
            <a:ahLst/>
            <a:cxnLst/>
            <a:rect l="l" t="t" r="r" b="b"/>
            <a:pathLst>
              <a:path w="274954" h="189230">
                <a:moveTo>
                  <a:pt x="116204" y="0"/>
                </a:moveTo>
                <a:lnTo>
                  <a:pt x="95376" y="0"/>
                </a:lnTo>
                <a:lnTo>
                  <a:pt x="50165" y="169290"/>
                </a:lnTo>
                <a:lnTo>
                  <a:pt x="24383" y="111760"/>
                </a:lnTo>
                <a:lnTo>
                  <a:pt x="0" y="122936"/>
                </a:lnTo>
                <a:lnTo>
                  <a:pt x="2286" y="128524"/>
                </a:lnTo>
                <a:lnTo>
                  <a:pt x="14858" y="122936"/>
                </a:lnTo>
                <a:lnTo>
                  <a:pt x="45720" y="189229"/>
                </a:lnTo>
                <a:lnTo>
                  <a:pt x="52958" y="189229"/>
                </a:lnTo>
                <a:lnTo>
                  <a:pt x="101219" y="9905"/>
                </a:lnTo>
                <a:lnTo>
                  <a:pt x="110108" y="9905"/>
                </a:lnTo>
                <a:lnTo>
                  <a:pt x="110108" y="11175"/>
                </a:lnTo>
                <a:lnTo>
                  <a:pt x="274700" y="11175"/>
                </a:lnTo>
                <a:lnTo>
                  <a:pt x="274700" y="507"/>
                </a:lnTo>
                <a:lnTo>
                  <a:pt x="116204" y="507"/>
                </a:lnTo>
                <a:lnTo>
                  <a:pt x="116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73056" y="2078812"/>
            <a:ext cx="2324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Cambria Math"/>
                <a:cs typeface="Cambria Math"/>
              </a:rPr>
              <a:t>𝑑</a:t>
            </a:r>
            <a:r>
              <a:rPr sz="1275" spc="37" baseline="-16339" dirty="0">
                <a:latin typeface="Cambria Math"/>
                <a:cs typeface="Cambria Math"/>
              </a:rPr>
              <a:t>𝑘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92588" y="1946224"/>
            <a:ext cx="1212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𝑉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03" y="3249167"/>
            <a:ext cx="1690370" cy="1691639"/>
          </a:xfrm>
          <a:prstGeom prst="rect">
            <a:avLst/>
          </a:prstGeom>
          <a:solidFill>
            <a:srgbClr val="D2F5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200" b="1" spc="100" dirty="0">
                <a:latin typeface="Tahoma"/>
                <a:cs typeface="Tahoma"/>
              </a:rPr>
              <a:t>Q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1000" spc="-35" dirty="0">
                <a:latin typeface="Tahoma"/>
                <a:cs typeface="Tahoma"/>
              </a:rPr>
              <a:t>(6,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4096</a:t>
            </a:r>
            <a:r>
              <a:rPr sz="1000" spc="-8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5491" y="3249167"/>
            <a:ext cx="1689100" cy="1694814"/>
          </a:xfrm>
          <a:prstGeom prst="rect">
            <a:avLst/>
          </a:prstGeom>
          <a:solidFill>
            <a:srgbClr val="D2F5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15" baseline="-16203" dirty="0">
                <a:latin typeface="Tahoma"/>
                <a:cs typeface="Tahoma"/>
              </a:rPr>
              <a:t>K</a:t>
            </a:r>
            <a:r>
              <a:rPr sz="800" b="1" spc="-10" dirty="0">
                <a:latin typeface="Tahoma"/>
                <a:cs typeface="Tahoma"/>
              </a:rPr>
              <a:t>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000" dirty="0">
                <a:latin typeface="Tahoma"/>
                <a:cs typeface="Tahoma"/>
              </a:rPr>
              <a:t>(40</a:t>
            </a:r>
            <a:r>
              <a:rPr sz="1000" spc="-5" dirty="0">
                <a:latin typeface="Tahoma"/>
                <a:cs typeface="Tahoma"/>
              </a:rPr>
              <a:t>9</a:t>
            </a:r>
            <a:r>
              <a:rPr sz="1000" spc="-15" dirty="0">
                <a:latin typeface="Tahoma"/>
                <a:cs typeface="Tahoma"/>
              </a:rPr>
              <a:t>6</a:t>
            </a:r>
            <a:r>
              <a:rPr sz="1000" spc="-5" dirty="0">
                <a:latin typeface="Tahoma"/>
                <a:cs typeface="Tahoma"/>
              </a:rPr>
              <a:t>,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6)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1189" y="3934790"/>
            <a:ext cx="173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8714" y="4224654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ahoma"/>
                <a:cs typeface="Tahoma"/>
              </a:rPr>
              <a:t>=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79575" y="5103876"/>
            <a:ext cx="4062095" cy="0"/>
          </a:xfrm>
          <a:custGeom>
            <a:avLst/>
            <a:gdLst/>
            <a:ahLst/>
            <a:cxnLst/>
            <a:rect l="l" t="t" r="r" b="b"/>
            <a:pathLst>
              <a:path w="4062095">
                <a:moveTo>
                  <a:pt x="0" y="0"/>
                </a:moveTo>
                <a:lnTo>
                  <a:pt x="4061968" y="0"/>
                </a:lnTo>
              </a:path>
            </a:pathLst>
          </a:custGeom>
          <a:ln w="6350">
            <a:solidFill>
              <a:srgbClr val="ED76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3766" y="5313171"/>
            <a:ext cx="654685" cy="220345"/>
          </a:xfrm>
          <a:custGeom>
            <a:avLst/>
            <a:gdLst/>
            <a:ahLst/>
            <a:cxnLst/>
            <a:rect l="l" t="t" r="r" b="b"/>
            <a:pathLst>
              <a:path w="654685" h="220345">
                <a:moveTo>
                  <a:pt x="131190" y="0"/>
                </a:moveTo>
                <a:lnTo>
                  <a:pt x="76072" y="190499"/>
                </a:lnTo>
                <a:lnTo>
                  <a:pt x="36702" y="103885"/>
                </a:lnTo>
                <a:lnTo>
                  <a:pt x="0" y="120649"/>
                </a:lnTo>
                <a:lnTo>
                  <a:pt x="3556" y="129031"/>
                </a:lnTo>
                <a:lnTo>
                  <a:pt x="22351" y="120649"/>
                </a:lnTo>
                <a:lnTo>
                  <a:pt x="68579" y="219963"/>
                </a:lnTo>
                <a:lnTo>
                  <a:pt x="79375" y="219963"/>
                </a:lnTo>
                <a:lnTo>
                  <a:pt x="139445" y="14858"/>
                </a:lnTo>
                <a:lnTo>
                  <a:pt x="147065" y="14858"/>
                </a:lnTo>
                <a:lnTo>
                  <a:pt x="147065" y="15366"/>
                </a:lnTo>
                <a:lnTo>
                  <a:pt x="654557" y="15366"/>
                </a:lnTo>
                <a:lnTo>
                  <a:pt x="654557" y="126"/>
                </a:lnTo>
                <a:lnTo>
                  <a:pt x="131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88639" y="5280405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4096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85659" y="6304788"/>
            <a:ext cx="1689100" cy="247015"/>
          </a:xfrm>
          <a:custGeom>
            <a:avLst/>
            <a:gdLst/>
            <a:ahLst/>
            <a:cxnLst/>
            <a:rect l="l" t="t" r="r" b="b"/>
            <a:pathLst>
              <a:path w="1689100" h="247015">
                <a:moveTo>
                  <a:pt x="1688592" y="0"/>
                </a:moveTo>
                <a:lnTo>
                  <a:pt x="0" y="0"/>
                </a:lnTo>
                <a:lnTo>
                  <a:pt x="0" y="246888"/>
                </a:lnTo>
                <a:lnTo>
                  <a:pt x="1688592" y="246888"/>
                </a:lnTo>
                <a:lnTo>
                  <a:pt x="1688592" y="0"/>
                </a:lnTo>
                <a:close/>
              </a:path>
            </a:pathLst>
          </a:custGeom>
          <a:solidFill>
            <a:srgbClr val="D2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74000" y="6338234"/>
            <a:ext cx="313690" cy="1790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35" dirty="0">
                <a:latin typeface="Tahoma"/>
                <a:cs typeface="Tahoma"/>
              </a:rPr>
              <a:t>(6,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6)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40CB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7301</Words>
  <Application>Microsoft Macintosh PowerPoint</Application>
  <PresentationFormat>Widescreen</PresentationFormat>
  <Paragraphs>2887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Arial MT</vt:lpstr>
      <vt:lpstr>Calibri</vt:lpstr>
      <vt:lpstr>Cambria Math</vt:lpstr>
      <vt:lpstr>Microsoft Sans Serif</vt:lpstr>
      <vt:lpstr>Tahoma</vt:lpstr>
      <vt:lpstr>Times New Roman</vt:lpstr>
      <vt:lpstr>Verdana</vt:lpstr>
      <vt:lpstr>Office Theme</vt:lpstr>
      <vt:lpstr>PowerPoint Presentation</vt:lpstr>
      <vt:lpstr>Prerequisites</vt:lpstr>
      <vt:lpstr>Topics</vt:lpstr>
      <vt:lpstr>Transformer vs Mistral</vt:lpstr>
      <vt:lpstr>Models</vt:lpstr>
      <vt:lpstr>Topics</vt:lpstr>
      <vt:lpstr>What is Self-Attention?</vt:lpstr>
      <vt:lpstr>Let’s apply a causal mask</vt:lpstr>
      <vt:lpstr>Let’s apply sliding window attention</vt:lpstr>
      <vt:lpstr>Sliding Window Attention: details</vt:lpstr>
      <vt:lpstr>Receptive field in CNNs</vt:lpstr>
      <vt:lpstr>Sliding Window Attention: information flow (1)</vt:lpstr>
      <vt:lpstr>Sliding Window Attention: information flow (2)</vt:lpstr>
      <vt:lpstr>Sliding Window Attention: information flow (3)</vt:lpstr>
      <vt:lpstr>Sliding Window Attention: information flow (4)</vt:lpstr>
      <vt:lpstr>PowerPoint Presentation</vt:lpstr>
      <vt:lpstr>Topics</vt:lpstr>
      <vt:lpstr>Next Token Prediction Task</vt:lpstr>
      <vt:lpstr>Next Token Prediction Task</vt:lpstr>
      <vt:lpstr>Next Token Prediction Task: Inference</vt:lpstr>
      <vt:lpstr>Next Token Prediction Task: Inference</vt:lpstr>
      <vt:lpstr>Next Token Prediction Task: Inference</vt:lpstr>
      <vt:lpstr>Next Token Prediction Task: Inference</vt:lpstr>
      <vt:lpstr>Next Token Prediction Task: Inference</vt:lpstr>
      <vt:lpstr>Next Token Prediction Task: Inference</vt:lpstr>
      <vt:lpstr>Next Token Prediction Task: Inference</vt:lpstr>
      <vt:lpstr>Next Token Prediction Task: Inference</vt:lpstr>
      <vt:lpstr>Next Token Prediction Task: Inference</vt:lpstr>
      <vt:lpstr>Next Token Prediction Task: the motivation  behind the KV cache</vt:lpstr>
      <vt:lpstr>Self-Attention during Next Token Prediction Task</vt:lpstr>
      <vt:lpstr>Self-Attention during Next Token Prediction Task</vt:lpstr>
      <vt:lpstr>Self-Attention during Next Token Prediction Task</vt:lpstr>
      <vt:lpstr>Self-Attention during Next Token Prediction Task</vt:lpstr>
      <vt:lpstr>Self-Attention during Next Token Prediction Task</vt:lpstr>
      <vt:lpstr>PowerPoint Presentation</vt:lpstr>
      <vt:lpstr>PowerPoint Presentation</vt:lpstr>
      <vt:lpstr>Self-Attention with KV-Cache</vt:lpstr>
      <vt:lpstr>Self-Attention with KV-Cache</vt:lpstr>
      <vt:lpstr>Self-Attention with KV-Cache</vt:lpstr>
      <vt:lpstr>Self-Attention with KV-Cache</vt:lpstr>
      <vt:lpstr>Rolling Buffer Cache</vt:lpstr>
      <vt:lpstr>The motivation</vt:lpstr>
      <vt:lpstr>Rolling Buffer Cache: how it works</vt:lpstr>
      <vt:lpstr>Rolling Buffer Cache: how it works</vt:lpstr>
      <vt:lpstr>Rolling Buffer Cache: how it works</vt:lpstr>
      <vt:lpstr>Rolling Buffer Cache: how it works</vt:lpstr>
      <vt:lpstr>Rolling Buffer Cache: how it works</vt:lpstr>
      <vt:lpstr>Rolling Buffer Cache: how it works</vt:lpstr>
      <vt:lpstr>Rolling Buffer Cache: unrolling</vt:lpstr>
      <vt:lpstr>Pre-fill and chunking</vt:lpstr>
      <vt:lpstr>Pre-fill and chunking: first chunk</vt:lpstr>
      <vt:lpstr>Pre-fill and chunking: second chunk</vt:lpstr>
      <vt:lpstr>Pre-fill and chunking: code reference</vt:lpstr>
      <vt:lpstr>Pre-fill and chunking: last chunk</vt:lpstr>
      <vt:lpstr>Topics</vt:lpstr>
      <vt:lpstr>Mixture of Experts: an introduction</vt:lpstr>
      <vt:lpstr>Mistral 8x7B: expert feed-forward layers</vt:lpstr>
      <vt:lpstr>Mistral 8x7B : the gating function</vt:lpstr>
      <vt:lpstr>Mixture of Experts: why we apply the softmax  after selecting the top-k experts?</vt:lpstr>
      <vt:lpstr>Topics</vt:lpstr>
      <vt:lpstr>Model sharding</vt:lpstr>
      <vt:lpstr>Pipeline Parallelism</vt:lpstr>
      <vt:lpstr>Pipeline Parallelism: the problem</vt:lpstr>
      <vt:lpstr>Pipeline Parallelism: the solution</vt:lpstr>
      <vt:lpstr>Topics</vt:lpstr>
      <vt:lpstr>Optimizing inference with multiple prompts</vt:lpstr>
      <vt:lpstr>Optimizing inference with multiple prompts</vt:lpstr>
      <vt:lpstr>Optimizing inference with multiple prompts</vt:lpstr>
      <vt:lpstr>Combining multiple prompts into a single  sequence</vt:lpstr>
      <vt:lpstr>xformers BlockDiagonalCausalMask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 from scratch</dc:title>
  <dc:creator>Umar</dc:creator>
  <cp:lastModifiedBy>Rajesh Kumar3</cp:lastModifiedBy>
  <cp:revision>1</cp:revision>
  <dcterms:created xsi:type="dcterms:W3CDTF">2024-01-29T08:01:23Z</dcterms:created>
  <dcterms:modified xsi:type="dcterms:W3CDTF">2024-01-29T14:07:37Z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2024-01-29T00:00:00Z</vt:filetime>
  </property>
</Properties>
</file>