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AF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9"/>
  </p:normalViewPr>
  <p:slideViewPr>
    <p:cSldViewPr snapToGrid="0">
      <p:cViewPr varScale="1">
        <p:scale>
          <a:sx n="140" d="100"/>
          <a:sy n="140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E289-ACCB-CA15-7A94-10DC94BF1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2E14E-3FE2-6DA8-0A2E-763679768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10C7A-C6DF-0637-7119-827864E8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7ABC-B490-CC4E-84FD-E0FBC046E7EF}" type="datetimeFigureOut">
              <a:rPr lang="en-AF" smtClean="0"/>
              <a:t>18/12/2023 R</a:t>
            </a:fld>
            <a:endParaRPr lang="en-A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871-B3A4-E484-0956-57D06F77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BF41-4583-80D3-C819-9C59E962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4BE-C1FC-884B-8511-6DCAABCC37F9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299048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9CEC-CB45-7497-A9A1-82C1F437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6067F-EB2C-BA87-5DC5-25BDB1A28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16086-7811-A046-E1AB-B84E6383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7ABC-B490-CC4E-84FD-E0FBC046E7EF}" type="datetimeFigureOut">
              <a:rPr lang="en-AF" smtClean="0"/>
              <a:t>18/12/2023 R</a:t>
            </a:fld>
            <a:endParaRPr lang="en-A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377F5-1FE7-26EA-C255-3DE72E23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6D43-6332-F334-E555-C276AB36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4BE-C1FC-884B-8511-6DCAABCC37F9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27714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1FB64-D5E9-2BE3-E9E8-AA66EE697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0F1F4-BA95-034D-A844-E9956BF6B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BC98D-A293-D46C-0721-FDDFBA3F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7ABC-B490-CC4E-84FD-E0FBC046E7EF}" type="datetimeFigureOut">
              <a:rPr lang="en-AF" smtClean="0"/>
              <a:t>18/12/2023 R</a:t>
            </a:fld>
            <a:endParaRPr lang="en-A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879F-47B0-4E13-A202-7944A3F8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7153E-014F-5FD4-E27C-032B0D8C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4BE-C1FC-884B-8511-6DCAABCC37F9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140293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8054-6D26-D15A-53B3-4625288C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2BD8-B76C-B13F-DBDC-2145A4FF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AD62-BE2E-FBBC-1CC9-74456625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7ABC-B490-CC4E-84FD-E0FBC046E7EF}" type="datetimeFigureOut">
              <a:rPr lang="en-AF" smtClean="0"/>
              <a:t>18/12/2023 R</a:t>
            </a:fld>
            <a:endParaRPr lang="en-A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925CB-8E2D-135D-9272-7EF4F82C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200F-10EE-72C8-6225-CFDB30E1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4BE-C1FC-884B-8511-6DCAABCC37F9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31944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B141-E59E-0120-C821-6F1999A7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10F24-D036-A72D-E996-1BD7DE373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E18D-AC38-A52A-A121-E16AD31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7ABC-B490-CC4E-84FD-E0FBC046E7EF}" type="datetimeFigureOut">
              <a:rPr lang="en-AF" smtClean="0"/>
              <a:t>18/12/2023 R</a:t>
            </a:fld>
            <a:endParaRPr lang="en-A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037F-A84F-F9EF-192F-9D62F89B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6149-8FB4-28EE-9379-BA422C9B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4BE-C1FC-884B-8511-6DCAABCC37F9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299744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B93B-C0F6-4CC3-CADE-17CB89EB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ADA7-7F94-7515-D63B-410836686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3D6C3-DB3D-7085-B9E4-358FBAE12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CBE9-1F7B-5A26-05EA-4783DCD0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7ABC-B490-CC4E-84FD-E0FBC046E7EF}" type="datetimeFigureOut">
              <a:rPr lang="en-AF" smtClean="0"/>
              <a:t>18/12/2023 R</a:t>
            </a:fld>
            <a:endParaRPr lang="en-AF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C2E9-39B7-16B2-6B75-1304C084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5DA9F-C175-367B-00BD-F1E3E4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4BE-C1FC-884B-8511-6DCAABCC37F9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193696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5214-B102-5A67-3ED3-4ED150A4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E8D4A-57C8-75EF-757B-C26E9EBA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DE786-6730-F6F1-44EB-01F2E675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74655-F192-A06E-6BB8-BA40A556B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48562-B6AB-9BDC-6D30-2562D02C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DB033-37B1-DC7D-D391-360AA536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7ABC-B490-CC4E-84FD-E0FBC046E7EF}" type="datetimeFigureOut">
              <a:rPr lang="en-AF" smtClean="0"/>
              <a:t>18/12/2023 R</a:t>
            </a:fld>
            <a:endParaRPr lang="en-AF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9837A-E245-A686-F610-23CB435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5BC09-FA03-2B47-07FC-63A00285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4BE-C1FC-884B-8511-6DCAABCC37F9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123959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1BD9-575C-2A2F-9F05-091FD6D4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C4A01-452C-E96C-F8E0-20971544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7ABC-B490-CC4E-84FD-E0FBC046E7EF}" type="datetimeFigureOut">
              <a:rPr lang="en-AF" smtClean="0"/>
              <a:t>18/12/2023 R</a:t>
            </a:fld>
            <a:endParaRPr lang="en-AF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9B4C-E893-FE88-55DA-80F4FE8F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82249-1BA5-CD58-65D0-97D54DEB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4BE-C1FC-884B-8511-6DCAABCC37F9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279403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F7A1E-7CD5-D7CC-8881-AC9651F2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7ABC-B490-CC4E-84FD-E0FBC046E7EF}" type="datetimeFigureOut">
              <a:rPr lang="en-AF" smtClean="0"/>
              <a:t>18/12/2023 R</a:t>
            </a:fld>
            <a:endParaRPr lang="en-AF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8C77A-7242-1E18-92E5-90D4DCE7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582CE-A3DE-D626-8263-91708F4C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4BE-C1FC-884B-8511-6DCAABCC37F9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108896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432E-1622-6DBE-51C3-4D68738D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27F9-5E5D-CD26-8C9B-F64972D4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A4363-6E1F-184C-E9B8-8C7EF1488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FD70-2550-A04A-0F11-D1E9EED4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7ABC-B490-CC4E-84FD-E0FBC046E7EF}" type="datetimeFigureOut">
              <a:rPr lang="en-AF" smtClean="0"/>
              <a:t>18/12/2023 R</a:t>
            </a:fld>
            <a:endParaRPr lang="en-AF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1D738-A78F-9B32-48A7-6A9A398E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D733E-0FB8-0C95-FA2E-401B6F9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4BE-C1FC-884B-8511-6DCAABCC37F9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220031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F21C-0988-8155-4310-E1CFFA9F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905DB-DAFB-2218-03C6-4DB09AB4E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F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EE0E8-F1EA-E60E-9601-D280A40EE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079EE-BBF3-1E59-7695-AB34A3E0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7ABC-B490-CC4E-84FD-E0FBC046E7EF}" type="datetimeFigureOut">
              <a:rPr lang="en-AF" smtClean="0"/>
              <a:t>18/12/2023 R</a:t>
            </a:fld>
            <a:endParaRPr lang="en-AF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79FC-1CAB-EDFC-A6C1-CA59AA7E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21C18-4585-5697-2A50-A5FA9216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4BE-C1FC-884B-8511-6DCAABCC37F9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13107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A1367-3C8A-760D-1F1E-9C4A9720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F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ACA11-9BBE-8AEC-E614-44F71D97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26BAE-34F1-937C-8AAF-8F0ECD5F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E7ABC-B490-CC4E-84FD-E0FBC046E7EF}" type="datetimeFigureOut">
              <a:rPr lang="en-AF" smtClean="0"/>
              <a:t>18/12/2023 R</a:t>
            </a:fld>
            <a:endParaRPr lang="en-A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B70A4-D76C-D44B-2B71-9875E35D9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71A5-7B59-2D87-1041-2EAA862C0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14BE-C1FC-884B-8511-6DCAABCC37F9}" type="slidenum">
              <a:rPr lang="en-AF" smtClean="0"/>
              <a:t>‹#›</a:t>
            </a:fld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64066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F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A46D-26FF-6EFC-9D0C-256C5CBC6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F" dirty="0"/>
              <a:t>Time Series Forcasting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7011D-7765-4901-C9D6-5B52ADEE6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F" dirty="0"/>
              <a:t>Rajesh Thakur</a:t>
            </a:r>
          </a:p>
        </p:txBody>
      </p:sp>
    </p:spTree>
    <p:extLst>
      <p:ext uri="{BB962C8B-B14F-4D97-AF65-F5344CB8AC3E}">
        <p14:creationId xmlns:p14="http://schemas.microsoft.com/office/powerpoint/2010/main" val="153335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D0-E2FE-D885-66B7-33CB9BCC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F" dirty="0"/>
              <a:t>SARIMAX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C77E-7C5C-2158-925A-0E4650B46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457490"/>
            <a:ext cx="10515600" cy="4351338"/>
          </a:xfrm>
        </p:spPr>
        <p:txBody>
          <a:bodyPr/>
          <a:lstStyle/>
          <a:p>
            <a:r>
              <a:rPr lang="en-AF" dirty="0"/>
              <a:t>                                              SARIMA</a:t>
            </a:r>
          </a:p>
          <a:p>
            <a:pPr marL="0" indent="0">
              <a:buNone/>
            </a:pPr>
            <a:endParaRPr lang="en-AF" dirty="0"/>
          </a:p>
          <a:p>
            <a:pPr marL="0" indent="0">
              <a:buNone/>
            </a:pPr>
            <a:r>
              <a:rPr lang="en-AF" dirty="0"/>
              <a:t>                                                                              </a:t>
            </a:r>
          </a:p>
          <a:p>
            <a:pPr marL="0" indent="0">
              <a:buNone/>
            </a:pPr>
            <a:endParaRPr lang="en-AF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6A82B-26C4-2027-F100-D2A5087EB445}"/>
              </a:ext>
            </a:extLst>
          </p:cNvPr>
          <p:cNvSpPr txBox="1"/>
          <p:nvPr/>
        </p:nvSpPr>
        <p:spPr>
          <a:xfrm>
            <a:off x="173182" y="3744433"/>
            <a:ext cx="1770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  <a:r>
              <a:rPr lang="en-AF" sz="900" dirty="0"/>
              <a:t>on-sesonal autoregressive 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2399-5ED0-CCED-95F6-80D8A6FDD9E7}"/>
              </a:ext>
            </a:extLst>
          </p:cNvPr>
          <p:cNvSpPr txBox="1"/>
          <p:nvPr/>
        </p:nvSpPr>
        <p:spPr>
          <a:xfrm>
            <a:off x="1943218" y="2516963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</a:t>
            </a:r>
            <a:r>
              <a:rPr lang="en-AF" sz="3200" b="1" dirty="0"/>
              <a:t>,q,d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77538-FB84-F5ED-AD62-964EB76742C5}"/>
              </a:ext>
            </a:extLst>
          </p:cNvPr>
          <p:cNvSpPr txBox="1"/>
          <p:nvPr/>
        </p:nvSpPr>
        <p:spPr>
          <a:xfrm>
            <a:off x="1585748" y="4078687"/>
            <a:ext cx="19287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  <a:r>
              <a:rPr lang="en-AF" sz="900" dirty="0"/>
              <a:t>on-sesonal differencing order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C5051-90FF-CD2D-85A4-17489E420A6F}"/>
              </a:ext>
            </a:extLst>
          </p:cNvPr>
          <p:cNvSpPr txBox="1"/>
          <p:nvPr/>
        </p:nvSpPr>
        <p:spPr>
          <a:xfrm>
            <a:off x="2998315" y="3680728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  <a:r>
              <a:rPr lang="en-AF" sz="900" dirty="0"/>
              <a:t>on-sesonal moving average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7B094-3CF2-7B5A-BC82-24061601D57F}"/>
              </a:ext>
            </a:extLst>
          </p:cNvPr>
          <p:cNvSpPr txBox="1"/>
          <p:nvPr/>
        </p:nvSpPr>
        <p:spPr>
          <a:xfrm>
            <a:off x="8306413" y="2512652"/>
            <a:ext cx="1388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F" sz="3200" b="1" dirty="0"/>
              <a:t>P,Q,D,s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65403-9653-5D46-E651-1B8B0E4436BF}"/>
              </a:ext>
            </a:extLst>
          </p:cNvPr>
          <p:cNvSpPr txBox="1"/>
          <p:nvPr/>
        </p:nvSpPr>
        <p:spPr>
          <a:xfrm>
            <a:off x="6375957" y="3625494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F" sz="900" dirty="0"/>
              <a:t>sesonal autoregressive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789CE-5D80-03E4-55CB-90B614C4CAA6}"/>
              </a:ext>
            </a:extLst>
          </p:cNvPr>
          <p:cNvSpPr txBox="1"/>
          <p:nvPr/>
        </p:nvSpPr>
        <p:spPr>
          <a:xfrm>
            <a:off x="7925090" y="3983262"/>
            <a:ext cx="1697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F" sz="900" dirty="0"/>
              <a:t>sesonal differencing order 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9A372-2452-DA80-77F8-4C94886613A5}"/>
              </a:ext>
            </a:extLst>
          </p:cNvPr>
          <p:cNvSpPr txBox="1"/>
          <p:nvPr/>
        </p:nvSpPr>
        <p:spPr>
          <a:xfrm>
            <a:off x="9251255" y="3621615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F" sz="900" dirty="0"/>
              <a:t>sesonal moving average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4CDAD7F-96C5-C63E-BF17-E64444279D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7054" y="2980703"/>
            <a:ext cx="1425503" cy="725817"/>
          </a:xfrm>
          <a:prstGeom prst="bentConnector3">
            <a:avLst>
              <a:gd name="adj1" fmla="val 99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D4FD92F-A456-7F62-07F5-5ED355BCC1D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2021967" y="3550538"/>
            <a:ext cx="976949" cy="79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1CC873C-323C-7EF0-7429-CD54A5657AF7}"/>
              </a:ext>
            </a:extLst>
          </p:cNvPr>
          <p:cNvCxnSpPr>
            <a:endCxn id="7" idx="0"/>
          </p:cNvCxnSpPr>
          <p:nvPr/>
        </p:nvCxnSpPr>
        <p:spPr>
          <a:xfrm>
            <a:off x="2814446" y="2942790"/>
            <a:ext cx="953471" cy="737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B76C2F3-BAB9-A378-F28B-3A6606B638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35226" y="2954911"/>
            <a:ext cx="1425503" cy="725817"/>
          </a:xfrm>
          <a:prstGeom prst="bentConnector3">
            <a:avLst>
              <a:gd name="adj1" fmla="val 99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50430C4-AD28-986B-E19F-F67719654BD0}"/>
              </a:ext>
            </a:extLst>
          </p:cNvPr>
          <p:cNvCxnSpPr/>
          <p:nvPr/>
        </p:nvCxnSpPr>
        <p:spPr>
          <a:xfrm rot="5400000">
            <a:off x="8316788" y="3525500"/>
            <a:ext cx="976949" cy="1"/>
          </a:xfrm>
          <a:prstGeom prst="bentConnector3">
            <a:avLst>
              <a:gd name="adj1" fmla="val 37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CF7AF3B-B771-D766-BD97-9DACE80A517C}"/>
              </a:ext>
            </a:extLst>
          </p:cNvPr>
          <p:cNvCxnSpPr/>
          <p:nvPr/>
        </p:nvCxnSpPr>
        <p:spPr>
          <a:xfrm>
            <a:off x="9179901" y="2986874"/>
            <a:ext cx="1068881" cy="737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2B3482-326B-6051-9DD7-7ADDAEC7F21F}"/>
              </a:ext>
            </a:extLst>
          </p:cNvPr>
          <p:cNvSpPr txBox="1"/>
          <p:nvPr/>
        </p:nvSpPr>
        <p:spPr>
          <a:xfrm>
            <a:off x="9594596" y="1870838"/>
            <a:ext cx="886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F" sz="900" dirty="0"/>
              <a:t>sesonal  length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3528868-70A9-B474-A6EB-590AE74921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01183" y="2062577"/>
            <a:ext cx="526398" cy="593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2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0841-3F47-3FBE-CDC5-BD14116A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Temporal Fusion Transformer: Time Series Forecasting with Deep Learning(TFT)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AF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C2E7-86C8-D5D3-BF78-109FD303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T</a:t>
            </a:r>
            <a:r>
              <a:rPr lang="en-US" dirty="0"/>
              <a:t>emporal </a:t>
            </a:r>
            <a:r>
              <a:rPr lang="en-US" b="1" dirty="0">
                <a:effectLst/>
              </a:rPr>
              <a:t>F</a:t>
            </a:r>
            <a:r>
              <a:rPr lang="en-US" dirty="0"/>
              <a:t>usion </a:t>
            </a:r>
            <a:r>
              <a:rPr lang="en-US" b="1" dirty="0">
                <a:effectLst/>
              </a:rPr>
              <a:t>T</a:t>
            </a:r>
            <a:r>
              <a:rPr lang="en-US" dirty="0"/>
              <a:t>ransformer (</a:t>
            </a:r>
            <a:r>
              <a:rPr lang="en-US" b="1" dirty="0">
                <a:effectLst/>
              </a:rPr>
              <a:t>TFT</a:t>
            </a:r>
            <a:r>
              <a:rPr lang="en-US" dirty="0"/>
              <a:t>) is a Transformer-based model that leverages self-attention to capture the complex temporal dynamics of multiple time sequences.</a:t>
            </a:r>
          </a:p>
          <a:p>
            <a:endParaRPr lang="en-AF" dirty="0"/>
          </a:p>
        </p:txBody>
      </p:sp>
    </p:spTree>
    <p:extLst>
      <p:ext uri="{BB962C8B-B14F-4D97-AF65-F5344CB8AC3E}">
        <p14:creationId xmlns:p14="http://schemas.microsoft.com/office/powerpoint/2010/main" val="318831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06CF-5B84-5E29-F54D-2EF19B9E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31C39-3D96-B8B0-5DD5-42A0E4152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135028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8CBC-CC8A-7D75-F7F1-F3F06CBA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TFT supports:</a:t>
            </a:r>
            <a:endParaRPr lang="en-AF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B6C-F69A-1DA5-F566-C70A77768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Multiple time series: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We can train a TFT model on thousands of univariate or multivariate time series.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Multi-Horizon Forecasting: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model outputs multi-step predictions of one or more target variables — including prediction intervals.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Heterogeneous features: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TFT supports many types of features, including time-variant and static exogenous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Interpretable predictions: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Predictions can be interpreted in terms of variable importance and seasonality.</a:t>
            </a:r>
          </a:p>
          <a:p>
            <a:endParaRPr lang="en-AF" dirty="0"/>
          </a:p>
        </p:txBody>
      </p:sp>
    </p:spTree>
    <p:extLst>
      <p:ext uri="{BB962C8B-B14F-4D97-AF65-F5344CB8AC3E}">
        <p14:creationId xmlns:p14="http://schemas.microsoft.com/office/powerpoint/2010/main" val="204617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FEBC-B806-86DF-841F-54259129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The Extended Time-Series Data Format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AF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CC94-D918-C551-8A71-E472C536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Among notable DL time-series models (e.g., 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source-serif-pro"/>
              </a:rPr>
              <a:t>DeepAR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[4]), TFT stands out because it supports various types of features. These are: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Time-varying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known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Time-varying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unknown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Time-invariant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real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42424"/>
                </a:solidFill>
                <a:effectLst/>
                <a:latin typeface="source-serif-pro"/>
              </a:rPr>
              <a:t>Time-invariant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1">
                <a:solidFill>
                  <a:srgbClr val="242424"/>
                </a:solidFill>
                <a:effectLst/>
                <a:latin typeface="source-serif-pro"/>
              </a:rPr>
              <a:t>categorical</a:t>
            </a:r>
            <a:endParaRPr lang="en-US" b="0" i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190370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BEAFF-7116-E3BD-07CE-96B4C5C0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AF" dirty="0"/>
              <a:t>ARIMA(Auto Regressive Integrated Moving Average)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887C-36D4-09A7-79CC-F0B1F9C4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AF" sz="800" dirty="0"/>
              <a:t>ARIMA is a statistical model that could be used for time series prediction of future values using the past values and lagged forcast error.</a:t>
            </a:r>
          </a:p>
          <a:p>
            <a:pPr marL="0" indent="0">
              <a:buNone/>
            </a:pPr>
            <a:endParaRPr lang="en-AF" sz="800" dirty="0"/>
          </a:p>
          <a:p>
            <a:pPr marL="0" indent="0">
              <a:buNone/>
            </a:pPr>
            <a:r>
              <a:rPr lang="en-AF" sz="800" b="1" dirty="0"/>
              <a:t>Auto Regressive:- </a:t>
            </a:r>
            <a:r>
              <a:rPr lang="en-AF" sz="800" dirty="0"/>
              <a:t>In auto regressive model, we forcast the variable of intrest using a linear combination of the past values of the variable. </a:t>
            </a:r>
            <a:endParaRPr lang="en-AF" sz="800" b="1" dirty="0"/>
          </a:p>
          <a:p>
            <a:pPr marL="0" indent="0">
              <a:buNone/>
            </a:pPr>
            <a:r>
              <a:rPr lang="en-US" sz="800" b="1" i="0" dirty="0">
                <a:effectLst/>
                <a:latin typeface="Google Sans"/>
              </a:rPr>
              <a:t>                                </a:t>
            </a:r>
            <a:r>
              <a:rPr lang="en-US" sz="800" b="1" i="0" dirty="0" err="1">
                <a:effectLst/>
                <a:latin typeface="Google Sans"/>
              </a:rPr>
              <a:t>yt</a:t>
            </a:r>
            <a:r>
              <a:rPr lang="en-US" sz="800" b="1" i="0" dirty="0">
                <a:effectLst/>
                <a:latin typeface="Google Sans"/>
              </a:rPr>
              <a:t>=c+</a:t>
            </a:r>
            <a:r>
              <a:rPr lang="el-GR" sz="800" b="1" i="0" dirty="0">
                <a:effectLst/>
                <a:latin typeface="Google Sans"/>
              </a:rPr>
              <a:t>ϕ1</a:t>
            </a:r>
            <a:r>
              <a:rPr lang="en-US" sz="800" b="1" i="0" dirty="0">
                <a:effectLst/>
                <a:latin typeface="Google Sans"/>
              </a:rPr>
              <a:t>yt−1+</a:t>
            </a:r>
            <a:r>
              <a:rPr lang="el-GR" sz="800" b="1" i="0" dirty="0">
                <a:effectLst/>
                <a:latin typeface="Google Sans"/>
              </a:rPr>
              <a:t>ϕ2</a:t>
            </a:r>
            <a:r>
              <a:rPr lang="en-US" sz="800" b="1" i="0" dirty="0">
                <a:effectLst/>
                <a:latin typeface="Google Sans"/>
              </a:rPr>
              <a:t>yt−2+⋯+</a:t>
            </a:r>
            <a:r>
              <a:rPr lang="el-GR" sz="800" b="1" i="0" dirty="0" err="1">
                <a:effectLst/>
                <a:latin typeface="Google Sans"/>
              </a:rPr>
              <a:t>ϕ</a:t>
            </a:r>
            <a:r>
              <a:rPr lang="en-US" sz="800" b="1" i="0" dirty="0" err="1">
                <a:effectLst/>
                <a:latin typeface="Google Sans"/>
              </a:rPr>
              <a:t>pyt</a:t>
            </a:r>
            <a:r>
              <a:rPr lang="en-US" sz="800" b="1" i="0" dirty="0">
                <a:effectLst/>
                <a:latin typeface="Google Sans"/>
              </a:rPr>
              <a:t>−p+</a:t>
            </a:r>
            <a:r>
              <a:rPr lang="el-GR" sz="800" b="1" i="0" dirty="0">
                <a:effectLst/>
                <a:latin typeface="Google Sans"/>
              </a:rPr>
              <a:t>ε</a:t>
            </a:r>
            <a:r>
              <a:rPr lang="en-US" sz="800" b="1" i="0" dirty="0">
                <a:effectLst/>
                <a:latin typeface="Google Sans"/>
              </a:rPr>
              <a:t>t</a:t>
            </a:r>
          </a:p>
          <a:p>
            <a:pPr marL="0" indent="0">
              <a:buNone/>
            </a:pPr>
            <a:r>
              <a:rPr lang="en-AF" sz="800" b="1" dirty="0"/>
              <a:t>        </a:t>
            </a:r>
            <a:r>
              <a:rPr lang="en-AF" sz="800" dirty="0"/>
              <a:t>gama is auto regressive co-efficient</a:t>
            </a:r>
          </a:p>
          <a:p>
            <a:pPr marL="0" indent="0">
              <a:buNone/>
            </a:pPr>
            <a:r>
              <a:rPr lang="en-AF" sz="800" b="1" dirty="0"/>
              <a:t>        et is the noise introdused at time t</a:t>
            </a:r>
          </a:p>
          <a:p>
            <a:pPr marL="0" indent="0">
              <a:buNone/>
            </a:pPr>
            <a:r>
              <a:rPr lang="en-AF" sz="800" b="1" dirty="0"/>
              <a:t>         p auto regressive parameter and it is the first parameter that must be define</a:t>
            </a:r>
          </a:p>
          <a:p>
            <a:pPr marL="0" indent="0">
              <a:buNone/>
            </a:pPr>
            <a:r>
              <a:rPr lang="en-AF" sz="800" b="1" dirty="0"/>
              <a:t>Integrated:-  Differencing method with d</a:t>
            </a:r>
          </a:p>
          <a:p>
            <a:pPr marL="0" indent="0">
              <a:buNone/>
            </a:pPr>
            <a:r>
              <a:rPr lang="en-AF" sz="800" b="1" dirty="0"/>
              <a:t>        Non Stationary   --</a:t>
            </a:r>
            <a:r>
              <a:rPr lang="en-AF" sz="800" b="1" dirty="0">
                <a:sym typeface="Wingdings" pitchFamily="2" charset="2"/>
              </a:rPr>
              <a:t>.   Stationary </a:t>
            </a:r>
          </a:p>
          <a:p>
            <a:pPr marL="0" indent="0">
              <a:buNone/>
            </a:pPr>
            <a:endParaRPr lang="en-AF" sz="800" dirty="0"/>
          </a:p>
          <a:p>
            <a:pPr marL="0" indent="0">
              <a:buNone/>
            </a:pPr>
            <a:endParaRPr lang="en-AF" sz="800" dirty="0"/>
          </a:p>
          <a:p>
            <a:pPr marL="0" indent="0">
              <a:buNone/>
            </a:pPr>
            <a:r>
              <a:rPr lang="en-AF" sz="800" b="1" dirty="0"/>
              <a:t>Moving Average:-  </a:t>
            </a:r>
            <a:r>
              <a:rPr lang="en-AF" sz="800" dirty="0"/>
              <a:t> Moving average  model uses the past forcast errors in the regression-like model</a:t>
            </a:r>
          </a:p>
          <a:p>
            <a:pPr marL="0" indent="0">
              <a:buNone/>
            </a:pPr>
            <a:r>
              <a:rPr lang="en-AF" sz="800" dirty="0"/>
              <a:t>Yt = c + </a:t>
            </a:r>
            <a:r>
              <a:rPr lang="el-GR" sz="800" b="1" i="0" dirty="0">
                <a:effectLst/>
                <a:latin typeface="Google Sans"/>
              </a:rPr>
              <a:t>ε</a:t>
            </a:r>
            <a:r>
              <a:rPr lang="en-US" sz="800" b="1" i="0" dirty="0">
                <a:effectLst/>
                <a:latin typeface="Google Sans"/>
              </a:rPr>
              <a:t>t</a:t>
            </a:r>
            <a:r>
              <a:rPr lang="en-AF" sz="800" dirty="0"/>
              <a:t> + </a:t>
            </a:r>
            <a:r>
              <a:rPr lang="el-GR" sz="800" b="1" i="0" dirty="0">
                <a:effectLst/>
                <a:latin typeface="Google Sans"/>
              </a:rPr>
              <a:t>ϕ1 ε</a:t>
            </a:r>
            <a:r>
              <a:rPr lang="en-US" sz="800" b="1" i="0" dirty="0">
                <a:effectLst/>
                <a:latin typeface="Google Sans"/>
              </a:rPr>
              <a:t>t-1</a:t>
            </a:r>
            <a:r>
              <a:rPr lang="en-AF" sz="800" dirty="0"/>
              <a:t>  + </a:t>
            </a:r>
            <a:r>
              <a:rPr lang="el-GR" sz="800" b="1" i="0" dirty="0" err="1">
                <a:effectLst/>
                <a:latin typeface="Google Sans"/>
              </a:rPr>
              <a:t>ϕ</a:t>
            </a:r>
            <a:r>
              <a:rPr lang="en-US" sz="800" b="1" i="0" dirty="0">
                <a:effectLst/>
                <a:latin typeface="Google Sans"/>
              </a:rPr>
              <a:t>2</a:t>
            </a:r>
            <a:r>
              <a:rPr lang="el-GR" sz="800" b="1" i="0" dirty="0">
                <a:effectLst/>
                <a:latin typeface="Google Sans"/>
              </a:rPr>
              <a:t> ε</a:t>
            </a:r>
            <a:r>
              <a:rPr lang="en-US" sz="800" b="1" i="0" dirty="0">
                <a:effectLst/>
                <a:latin typeface="Google Sans"/>
              </a:rPr>
              <a:t>t-2</a:t>
            </a:r>
            <a:r>
              <a:rPr lang="en-AF" sz="800" dirty="0"/>
              <a:t>  + </a:t>
            </a:r>
            <a:r>
              <a:rPr lang="el-GR" sz="800" b="1" i="0" dirty="0" err="1">
                <a:effectLst/>
                <a:latin typeface="Google Sans"/>
              </a:rPr>
              <a:t>ϕ</a:t>
            </a:r>
            <a:r>
              <a:rPr lang="en-US" sz="800" b="1" i="0" dirty="0">
                <a:effectLst/>
                <a:latin typeface="Google Sans"/>
              </a:rPr>
              <a:t>3</a:t>
            </a:r>
            <a:r>
              <a:rPr lang="el-GR" sz="800" b="1" i="0" dirty="0">
                <a:effectLst/>
                <a:latin typeface="Google Sans"/>
              </a:rPr>
              <a:t> ε</a:t>
            </a:r>
            <a:r>
              <a:rPr lang="en-US" sz="800" b="1" i="0" dirty="0">
                <a:effectLst/>
                <a:latin typeface="Google Sans"/>
              </a:rPr>
              <a:t>t-3</a:t>
            </a:r>
            <a:r>
              <a:rPr lang="en-AF" sz="800" dirty="0"/>
              <a:t> ….  + </a:t>
            </a:r>
            <a:r>
              <a:rPr lang="el-GR" sz="800" b="1" i="0" dirty="0" err="1">
                <a:effectLst/>
                <a:latin typeface="Google Sans"/>
              </a:rPr>
              <a:t>ϕ</a:t>
            </a:r>
            <a:r>
              <a:rPr lang="en-US" sz="800" b="1" i="0" dirty="0">
                <a:effectLst/>
                <a:latin typeface="Google Sans"/>
              </a:rPr>
              <a:t>q</a:t>
            </a:r>
            <a:r>
              <a:rPr lang="el-GR" sz="800" b="1" i="0" dirty="0">
                <a:effectLst/>
                <a:latin typeface="Google Sans"/>
              </a:rPr>
              <a:t> ε</a:t>
            </a:r>
            <a:r>
              <a:rPr lang="en-US" sz="800" b="1" i="0" dirty="0">
                <a:effectLst/>
                <a:latin typeface="Google Sans"/>
              </a:rPr>
              <a:t>t-q</a:t>
            </a:r>
            <a:r>
              <a:rPr lang="en-AF" sz="800" dirty="0"/>
              <a:t> </a:t>
            </a:r>
          </a:p>
          <a:p>
            <a:pPr marL="0" indent="0">
              <a:buNone/>
            </a:pPr>
            <a:r>
              <a:rPr lang="el-GR" sz="800" b="1" i="0" dirty="0">
                <a:effectLst/>
                <a:latin typeface="Google Sans"/>
              </a:rPr>
              <a:t>Φ</a:t>
            </a:r>
            <a:r>
              <a:rPr lang="en-US" sz="800" b="1" i="0" dirty="0">
                <a:effectLst/>
                <a:latin typeface="Google Sans"/>
              </a:rPr>
              <a:t> – Moving average co-efficient</a:t>
            </a:r>
          </a:p>
          <a:p>
            <a:pPr marL="0" indent="0">
              <a:buNone/>
            </a:pPr>
            <a:r>
              <a:rPr lang="en-US" sz="800" b="1" dirty="0">
                <a:latin typeface="Google Sans"/>
              </a:rPr>
              <a:t>q- is the another important parameter that must be define for ARIMA</a:t>
            </a:r>
            <a:endParaRPr lang="en-AF" sz="800" dirty="0"/>
          </a:p>
          <a:p>
            <a:pPr marL="0" indent="0">
              <a:buNone/>
            </a:pPr>
            <a:endParaRPr lang="en-AF" sz="800" dirty="0"/>
          </a:p>
          <a:p>
            <a:pPr marL="0" indent="0">
              <a:buNone/>
            </a:pPr>
            <a:endParaRPr lang="en-AF" sz="800" b="1" dirty="0"/>
          </a:p>
          <a:p>
            <a:endParaRPr lang="en-AF" sz="800" dirty="0"/>
          </a:p>
        </p:txBody>
      </p:sp>
      <p:pic>
        <p:nvPicPr>
          <p:cNvPr id="1028" name="Picture 4" descr="Choosing the right forecast model for time series data - Datalytyx">
            <a:extLst>
              <a:ext uri="{FF2B5EF4-FFF2-40B4-BE49-F238E27FC236}">
                <a16:creationId xmlns:a16="http://schemas.microsoft.com/office/drawing/2014/main" id="{27C0C19A-84BD-051E-2D0B-8F82AEF9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3090206"/>
            <a:ext cx="4788505" cy="19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5AF8C-3A59-C7C1-6C95-C8D6950326F6}"/>
              </a:ext>
            </a:extLst>
          </p:cNvPr>
          <p:cNvSpPr txBox="1"/>
          <p:nvPr/>
        </p:nvSpPr>
        <p:spPr>
          <a:xfrm>
            <a:off x="6954258" y="2991095"/>
            <a:ext cx="16546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F" sz="500" b="1" dirty="0"/>
              <a:t>time series with no trends or seasonality are stationary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68F82-23F7-1487-A770-D51A8334ED17}"/>
              </a:ext>
            </a:extLst>
          </p:cNvPr>
          <p:cNvSpPr txBox="1"/>
          <p:nvPr/>
        </p:nvSpPr>
        <p:spPr>
          <a:xfrm>
            <a:off x="9410178" y="2987643"/>
            <a:ext cx="183255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/>
              <a:t>T</a:t>
            </a:r>
            <a:r>
              <a:rPr lang="en-AF" sz="500" b="1" dirty="0"/>
              <a:t>ime series with trends or with seasonality are non stationary</a:t>
            </a:r>
          </a:p>
        </p:txBody>
      </p:sp>
    </p:spTree>
    <p:extLst>
      <p:ext uri="{BB962C8B-B14F-4D97-AF65-F5344CB8AC3E}">
        <p14:creationId xmlns:p14="http://schemas.microsoft.com/office/powerpoint/2010/main" val="99491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2D78-9DFE-8F41-2B6D-7BF3093D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F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FB27-3BA4-8C74-3B6B-4AD7AD15B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F" dirty="0"/>
              <a:t>Auto Regressive Integrated Moving Average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DDE21815-2FC2-2A92-5363-3F2ADA4802AE}"/>
              </a:ext>
            </a:extLst>
          </p:cNvPr>
          <p:cNvSpPr/>
          <p:nvPr/>
        </p:nvSpPr>
        <p:spPr>
          <a:xfrm flipH="1">
            <a:off x="4020312" y="2264664"/>
            <a:ext cx="478536" cy="6675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F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E2D023D-196F-4D8B-8FD8-6696F2C796E9}"/>
              </a:ext>
            </a:extLst>
          </p:cNvPr>
          <p:cNvSpPr/>
          <p:nvPr/>
        </p:nvSpPr>
        <p:spPr>
          <a:xfrm flipH="1">
            <a:off x="6359652" y="2264664"/>
            <a:ext cx="478536" cy="6675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F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1DF9C37-20A5-1789-3F7C-986DA1C306A3}"/>
              </a:ext>
            </a:extLst>
          </p:cNvPr>
          <p:cNvSpPr/>
          <p:nvPr/>
        </p:nvSpPr>
        <p:spPr>
          <a:xfrm flipH="1">
            <a:off x="1776984" y="2264664"/>
            <a:ext cx="478536" cy="6675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F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EC34-164C-E9C8-BA8D-59916E226B80}"/>
              </a:ext>
            </a:extLst>
          </p:cNvPr>
          <p:cNvSpPr txBox="1"/>
          <p:nvPr/>
        </p:nvSpPr>
        <p:spPr>
          <a:xfrm>
            <a:off x="1682496" y="3236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F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3D9CB-E005-808F-642E-A0812BCF1A6F}"/>
              </a:ext>
            </a:extLst>
          </p:cNvPr>
          <p:cNvSpPr txBox="1"/>
          <p:nvPr/>
        </p:nvSpPr>
        <p:spPr>
          <a:xfrm>
            <a:off x="4106333" y="3236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F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E8BCB-3A50-4232-A22F-0A331ED15449}"/>
              </a:ext>
            </a:extLst>
          </p:cNvPr>
          <p:cNvSpPr txBox="1"/>
          <p:nvPr/>
        </p:nvSpPr>
        <p:spPr>
          <a:xfrm>
            <a:off x="6445673" y="31284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F" dirty="0"/>
              <a:t>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D85F9-D14D-106E-E3E8-E7EBCEB60E41}"/>
              </a:ext>
            </a:extLst>
          </p:cNvPr>
          <p:cNvSpPr txBox="1"/>
          <p:nvPr/>
        </p:nvSpPr>
        <p:spPr>
          <a:xfrm>
            <a:off x="4258733" y="3389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F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DC55BD-F54D-F9C9-F931-F15FCC844667}"/>
              </a:ext>
            </a:extLst>
          </p:cNvPr>
          <p:cNvSpPr txBox="1"/>
          <p:nvPr/>
        </p:nvSpPr>
        <p:spPr>
          <a:xfrm>
            <a:off x="1521967" y="4185237"/>
            <a:ext cx="237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F" dirty="0"/>
              <a:t>How to find (p,d,q)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776B7BC-FB76-5C31-1F95-BADB6832A86F}"/>
              </a:ext>
            </a:extLst>
          </p:cNvPr>
          <p:cNvSpPr/>
          <p:nvPr/>
        </p:nvSpPr>
        <p:spPr>
          <a:xfrm>
            <a:off x="3538728" y="3882971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F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B21BD-9640-31ED-46FA-4ED3D8D734CC}"/>
              </a:ext>
            </a:extLst>
          </p:cNvPr>
          <p:cNvSpPr txBox="1"/>
          <p:nvPr/>
        </p:nvSpPr>
        <p:spPr>
          <a:xfrm>
            <a:off x="4106333" y="3882971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F" dirty="0"/>
              <a:t>ACF and PACF plot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1A17C-A194-1B4B-EFB9-5277903ABFF4}"/>
              </a:ext>
            </a:extLst>
          </p:cNvPr>
          <p:cNvSpPr txBox="1"/>
          <p:nvPr/>
        </p:nvSpPr>
        <p:spPr>
          <a:xfrm>
            <a:off x="4015740" y="4620190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F" dirty="0"/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185238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DEAFB-01E9-2587-7B68-FBE96FD6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AF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579E-3A99-D0E5-9B02-C5C78AE8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AF" sz="2000" dirty="0"/>
              <a:t>Correlation</a:t>
            </a:r>
          </a:p>
          <a:p>
            <a:endParaRPr lang="en-AF" sz="2000" dirty="0"/>
          </a:p>
          <a:p>
            <a:endParaRPr lang="en-AF" sz="2000" dirty="0"/>
          </a:p>
        </p:txBody>
      </p:sp>
      <p:pic>
        <p:nvPicPr>
          <p:cNvPr id="2050" name="Picture 2" descr="Correlation Coefficients: Positive, Negative, and Zero">
            <a:extLst>
              <a:ext uri="{FF2B5EF4-FFF2-40B4-BE49-F238E27FC236}">
                <a16:creationId xmlns:a16="http://schemas.microsoft.com/office/drawing/2014/main" id="{78A37DF7-8CAD-7B3F-273D-8646786F8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466703"/>
            <a:ext cx="4788505" cy="31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DE26-11BB-65C8-9DC7-815843B2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30A7-AE9C-B29F-7CDB-F552313C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F" sz="2800" dirty="0"/>
              <a:t>ACF</a:t>
            </a:r>
          </a:p>
          <a:p>
            <a:pPr marL="0" indent="0">
              <a:buNone/>
            </a:pPr>
            <a:r>
              <a:rPr lang="en-US" sz="2800" dirty="0"/>
              <a:t>J</a:t>
            </a:r>
            <a:r>
              <a:rPr lang="en-AF" sz="2800" dirty="0"/>
              <a:t>ust one variable</a:t>
            </a:r>
          </a:p>
          <a:p>
            <a:endParaRPr lang="en-AF" dirty="0"/>
          </a:p>
        </p:txBody>
      </p:sp>
      <p:pic>
        <p:nvPicPr>
          <p:cNvPr id="6" name="Picture 5" descr="A paper with writing on it&#10;&#10;Description automatically generated">
            <a:extLst>
              <a:ext uri="{FF2B5EF4-FFF2-40B4-BE49-F238E27FC236}">
                <a16:creationId xmlns:a16="http://schemas.microsoft.com/office/drawing/2014/main" id="{21458F04-3DAD-DA1F-52E4-97276DA0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041639" y="1187083"/>
            <a:ext cx="3868257" cy="64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4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378D-AF4F-2EEC-F1B1-DB562218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9C94-9170-B971-3CBA-224A1957B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173016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AB45-A3BC-7305-B6F0-E624F123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F" dirty="0"/>
              <a:t>PACF(Partial Auto correlation function)</a:t>
            </a:r>
          </a:p>
        </p:txBody>
      </p:sp>
      <p:pic>
        <p:nvPicPr>
          <p:cNvPr id="5" name="Content Placeholder 4" descr="A paper with writing on it&#10;&#10;Description automatically generated">
            <a:extLst>
              <a:ext uri="{FF2B5EF4-FFF2-40B4-BE49-F238E27FC236}">
                <a16:creationId xmlns:a16="http://schemas.microsoft.com/office/drawing/2014/main" id="{8CCB1A04-1778-835C-3B00-239C04F1F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1230266" y="877532"/>
            <a:ext cx="2725025" cy="4351338"/>
          </a:xfrm>
        </p:spPr>
      </p:pic>
      <p:pic>
        <p:nvPicPr>
          <p:cNvPr id="9" name="Picture 8" descr="A paper with writing on it&#10;&#10;Description automatically generated">
            <a:extLst>
              <a:ext uri="{FF2B5EF4-FFF2-40B4-BE49-F238E27FC236}">
                <a16:creationId xmlns:a16="http://schemas.microsoft.com/office/drawing/2014/main" id="{CCD1AFAB-D001-29D0-B905-E437DDFF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15571" y="479625"/>
            <a:ext cx="4027167" cy="64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6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0E08-3399-B9BA-664F-FE468E60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F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D2BE-1DFF-8611-4785-3BB046C3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F" dirty="0"/>
              <a:t>Grid search</a:t>
            </a:r>
          </a:p>
          <a:p>
            <a:pPr marL="0" indent="0">
              <a:buNone/>
            </a:pPr>
            <a:r>
              <a:rPr lang="en-AF" dirty="0"/>
              <a:t>Akaike information criterion (AIC)</a:t>
            </a:r>
          </a:p>
          <a:p>
            <a:pPr marL="0" indent="0">
              <a:buNone/>
            </a:pPr>
            <a:r>
              <a:rPr lang="en-AF" dirty="0"/>
              <a:t>Bayesian information criterion(BIC)</a:t>
            </a:r>
          </a:p>
          <a:p>
            <a:pPr marL="0" indent="0">
              <a:buNone/>
            </a:pPr>
            <a:r>
              <a:rPr lang="en-AF" dirty="0"/>
              <a:t>Hannan – Quinn information criterion(HQIC)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555FDDA-400A-68BC-AA58-113A4FCB3D30}"/>
              </a:ext>
            </a:extLst>
          </p:cNvPr>
          <p:cNvSpPr/>
          <p:nvPr/>
        </p:nvSpPr>
        <p:spPr>
          <a:xfrm>
            <a:off x="7315200" y="2232561"/>
            <a:ext cx="225631" cy="1484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F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8C4AE-AF05-0C3D-CDF8-D745877AE53D}"/>
              </a:ext>
            </a:extLst>
          </p:cNvPr>
          <p:cNvSpPr txBox="1"/>
          <p:nvPr/>
        </p:nvSpPr>
        <p:spPr>
          <a:xfrm>
            <a:off x="7873340" y="296883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F" dirty="0"/>
              <a:t>(p,d,q)</a:t>
            </a:r>
          </a:p>
        </p:txBody>
      </p:sp>
    </p:spTree>
    <p:extLst>
      <p:ext uri="{BB962C8B-B14F-4D97-AF65-F5344CB8AC3E}">
        <p14:creationId xmlns:p14="http://schemas.microsoft.com/office/powerpoint/2010/main" val="277675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7397-9704-6371-13D1-B1215C7F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F" dirty="0"/>
              <a:t>SARIMAX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47056-C889-9136-865A-7020BAFF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F" dirty="0"/>
              <a:t>Seasonal Auto Regressive Integrated Moving Average</a:t>
            </a:r>
          </a:p>
          <a:p>
            <a:pPr marL="0" indent="0">
              <a:buNone/>
            </a:pPr>
            <a:r>
              <a:rPr lang="en-AF" dirty="0"/>
              <a:t>  The X at the end showes that we can use exogeneous variables as well in this model</a:t>
            </a:r>
          </a:p>
          <a:p>
            <a:pPr marL="0" indent="0">
              <a:buNone/>
            </a:pPr>
            <a:r>
              <a:rPr lang="en-AF" dirty="0"/>
              <a:t>                             Seasonal</a:t>
            </a:r>
          </a:p>
          <a:p>
            <a:pPr marL="0" indent="0">
              <a:buNone/>
            </a:pPr>
            <a:r>
              <a:rPr lang="en-AF" dirty="0"/>
              <a:t>                           Exogenous Variables</a:t>
            </a:r>
          </a:p>
          <a:p>
            <a:pPr marL="0" indent="0">
              <a:buNone/>
            </a:pPr>
            <a:endParaRPr lang="en-AF" dirty="0"/>
          </a:p>
          <a:p>
            <a:pPr marL="0" indent="0">
              <a:buNone/>
            </a:pPr>
            <a:endParaRPr lang="en-AF" dirty="0"/>
          </a:p>
        </p:txBody>
      </p:sp>
      <p:sp>
        <p:nvSpPr>
          <p:cNvPr id="4" name="Double Wave 3">
            <a:extLst>
              <a:ext uri="{FF2B5EF4-FFF2-40B4-BE49-F238E27FC236}">
                <a16:creationId xmlns:a16="http://schemas.microsoft.com/office/drawing/2014/main" id="{C990F9F1-63B8-8804-B075-F216716BBC02}"/>
              </a:ext>
            </a:extLst>
          </p:cNvPr>
          <p:cNvSpPr/>
          <p:nvPr/>
        </p:nvSpPr>
        <p:spPr>
          <a:xfrm>
            <a:off x="3170712" y="4655127"/>
            <a:ext cx="3503220" cy="144879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F" dirty="0"/>
              <a:t>Exogeneous Variables are the independent variables or predictors that sometime help us for better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257342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519</Words>
  <Application>Microsoft Macintosh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sohne</vt:lpstr>
      <vt:lpstr>source-serif-pro</vt:lpstr>
      <vt:lpstr>Wingdings</vt:lpstr>
      <vt:lpstr>Office Theme</vt:lpstr>
      <vt:lpstr>Time Series Forcasting</vt:lpstr>
      <vt:lpstr>ARIMA(Auto Regressive Integrated Moving Average)</vt:lpstr>
      <vt:lpstr>ARIMA</vt:lpstr>
      <vt:lpstr>ARIMA</vt:lpstr>
      <vt:lpstr>PowerPoint Presentation</vt:lpstr>
      <vt:lpstr>PowerPoint Presentation</vt:lpstr>
      <vt:lpstr>PACF(Partial Auto correlation function)</vt:lpstr>
      <vt:lpstr>ARIMA</vt:lpstr>
      <vt:lpstr>SARIMAX</vt:lpstr>
      <vt:lpstr>SARIMAX</vt:lpstr>
      <vt:lpstr>Temporal Fusion Transformer: Time Series Forecasting with Deep Learning(TFT) </vt:lpstr>
      <vt:lpstr>PowerPoint Presentation</vt:lpstr>
      <vt:lpstr>TFT supports:</vt:lpstr>
      <vt:lpstr>The Extended Time-Series Data Format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Forcasting</dc:title>
  <dc:creator>Rajesh Kumar3</dc:creator>
  <cp:lastModifiedBy>Rajesh Kumar3</cp:lastModifiedBy>
  <cp:revision>1</cp:revision>
  <dcterms:created xsi:type="dcterms:W3CDTF">2023-12-18T05:37:12Z</dcterms:created>
  <dcterms:modified xsi:type="dcterms:W3CDTF">2023-12-18T09:57:51Z</dcterms:modified>
</cp:coreProperties>
</file>