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x="16256000" cy="9144000"/>
  <p:notesSz cx="16256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676" y="2834640"/>
            <a:ext cx="13822998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9352" y="5120640"/>
            <a:ext cx="11383645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404040"/>
                </a:solidFill>
                <a:latin typeface="Noto Sans"/>
                <a:cs typeface="Noto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404040"/>
                </a:solidFill>
                <a:latin typeface="Noto Sans"/>
                <a:cs typeface="Noto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813117" y="2103120"/>
            <a:ext cx="7074122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8375110" y="2103120"/>
            <a:ext cx="7074122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404040"/>
                </a:solidFill>
                <a:latin typeface="Noto Sans"/>
                <a:cs typeface="Noto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81824" y="8796863"/>
            <a:ext cx="15227574" cy="253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68013" y="4127119"/>
            <a:ext cx="8926322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404040"/>
                </a:solidFill>
                <a:latin typeface="Noto Sans"/>
                <a:cs typeface="Noto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54985" y="2794761"/>
            <a:ext cx="9456420" cy="49282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529199" y="8503920"/>
            <a:ext cx="520395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813117" y="8503920"/>
            <a:ext cx="3740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708892" y="8503920"/>
            <a:ext cx="3740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7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2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35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jpg"/><Relationship Id="rId4" Type="http://schemas.openxmlformats.org/officeDocument/2006/relationships/image" Target="../media/image9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36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2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40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2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53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55.png"/><Relationship Id="rId4" Type="http://schemas.openxmlformats.org/officeDocument/2006/relationships/image" Target="../media/image56.jp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Relationship Id="rId11" Type="http://schemas.openxmlformats.org/officeDocument/2006/relationships/image" Target="../media/image65.png"/><Relationship Id="rId12" Type="http://schemas.openxmlformats.org/officeDocument/2006/relationships/image" Target="../media/image66.png"/><Relationship Id="rId13" Type="http://schemas.openxmlformats.org/officeDocument/2006/relationships/image" Target="../media/image67.png"/><Relationship Id="rId14" Type="http://schemas.openxmlformats.org/officeDocument/2006/relationships/image" Target="../media/image68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9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2.png"/><Relationship Id="rId4" Type="http://schemas.openxmlformats.org/officeDocument/2006/relationships/image" Target="../media/image13.jpg"/><Relationship Id="rId5" Type="http://schemas.openxmlformats.org/officeDocument/2006/relationships/image" Target="../media/image14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Relationship Id="rId3" Type="http://schemas.openxmlformats.org/officeDocument/2006/relationships/image" Target="../media/image30.png"/><Relationship Id="rId4" Type="http://schemas.openxmlformats.org/officeDocument/2006/relationships/image" Target="../media/image33.png"/><Relationship Id="rId5" Type="http://schemas.openxmlformats.org/officeDocument/2006/relationships/image" Target="../media/image32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0.png"/><Relationship Id="rId4" Type="http://schemas.openxmlformats.org/officeDocument/2006/relationships/image" Target="../media/image33.png"/><Relationship Id="rId5" Type="http://schemas.openxmlformats.org/officeDocument/2006/relationships/image" Target="../media/image32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Relationship Id="rId3" Type="http://schemas.openxmlformats.org/officeDocument/2006/relationships/image" Target="../media/image30.png"/><Relationship Id="rId4" Type="http://schemas.openxmlformats.org/officeDocument/2006/relationships/image" Target="../media/image33.png"/><Relationship Id="rId5" Type="http://schemas.openxmlformats.org/officeDocument/2006/relationships/image" Target="../media/image32.pn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0.png"/><Relationship Id="rId4" Type="http://schemas.openxmlformats.org/officeDocument/2006/relationships/image" Target="../media/image33.png"/><Relationship Id="rId5" Type="http://schemas.openxmlformats.org/officeDocument/2006/relationships/image" Target="../media/image32.pn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jpg"/><Relationship Id="rId3" Type="http://schemas.openxmlformats.org/officeDocument/2006/relationships/image" Target="../media/image34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73.pn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Relationship Id="rId3" Type="http://schemas.openxmlformats.org/officeDocument/2006/relationships/image" Target="../media/image7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5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8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508" cy="9143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03214" y="4239259"/>
            <a:ext cx="38969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5257"/>
                </a:solidFill>
              </a:rPr>
              <a:t>Data Science </a:t>
            </a:r>
            <a:r>
              <a:rPr dirty="0" sz="2400">
                <a:solidFill>
                  <a:srgbClr val="005257"/>
                </a:solidFill>
              </a:rPr>
              <a:t>with</a:t>
            </a:r>
            <a:r>
              <a:rPr dirty="0" sz="2400" spc="-65">
                <a:solidFill>
                  <a:srgbClr val="005257"/>
                </a:solidFill>
              </a:rPr>
              <a:t> </a:t>
            </a:r>
            <a:r>
              <a:rPr dirty="0" sz="2400">
                <a:solidFill>
                  <a:srgbClr val="005257"/>
                </a:solidFill>
              </a:rPr>
              <a:t>Python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903214" y="4709921"/>
            <a:ext cx="79489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005257"/>
                </a:solidFill>
                <a:latin typeface="Noto Sans"/>
                <a:cs typeface="Noto Sans"/>
              </a:rPr>
              <a:t>Lesson </a:t>
            </a:r>
            <a:r>
              <a:rPr dirty="0" sz="2400">
                <a:solidFill>
                  <a:srgbClr val="005257"/>
                </a:solidFill>
                <a:latin typeface="Noto Sans"/>
                <a:cs typeface="Noto Sans"/>
              </a:rPr>
              <a:t>3 – </a:t>
            </a:r>
            <a:r>
              <a:rPr dirty="0" sz="2400" spc="-15">
                <a:solidFill>
                  <a:srgbClr val="005257"/>
                </a:solidFill>
                <a:latin typeface="Noto Sans"/>
                <a:cs typeface="Noto Sans"/>
              </a:rPr>
              <a:t>Statistical Analysis and </a:t>
            </a:r>
            <a:r>
              <a:rPr dirty="0" sz="2400" spc="-10">
                <a:solidFill>
                  <a:srgbClr val="005257"/>
                </a:solidFill>
                <a:latin typeface="Noto Sans"/>
                <a:cs typeface="Noto Sans"/>
              </a:rPr>
              <a:t>Business</a:t>
            </a:r>
            <a:r>
              <a:rPr dirty="0" sz="2400" spc="150">
                <a:solidFill>
                  <a:srgbClr val="005257"/>
                </a:solidFill>
                <a:latin typeface="Noto Sans"/>
                <a:cs typeface="Noto Sans"/>
              </a:rPr>
              <a:t> </a:t>
            </a:r>
            <a:r>
              <a:rPr dirty="0" sz="2400" spc="-10">
                <a:solidFill>
                  <a:srgbClr val="005257"/>
                </a:solidFill>
                <a:latin typeface="Noto Sans"/>
                <a:cs typeface="Noto Sans"/>
              </a:rPr>
              <a:t>Applications</a:t>
            </a:r>
            <a:endParaRPr sz="24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02046" y="268350"/>
            <a:ext cx="485394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50"/>
              <a:t>Population </a:t>
            </a:r>
            <a:r>
              <a:rPr dirty="0" sz="3200" spc="40"/>
              <a:t>and</a:t>
            </a:r>
            <a:r>
              <a:rPr dirty="0" sz="3200" spc="-90"/>
              <a:t> </a:t>
            </a:r>
            <a:r>
              <a:rPr dirty="0" sz="3200" spc="60"/>
              <a:t>Sample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6298691" y="711708"/>
            <a:ext cx="3657600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35963" y="1165606"/>
            <a:ext cx="127768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population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consists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of various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samples.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samples </a:t>
            </a:r>
            <a:r>
              <a:rPr dirty="0" sz="2400" spc="-30">
                <a:solidFill>
                  <a:srgbClr val="404040"/>
                </a:solidFill>
                <a:latin typeface="Noto Sans"/>
                <a:cs typeface="Noto Sans"/>
              </a:rPr>
              <a:t>together </a:t>
            </a:r>
            <a:r>
              <a:rPr dirty="0" sz="2400" spc="-25">
                <a:solidFill>
                  <a:srgbClr val="404040"/>
                </a:solidFill>
                <a:latin typeface="Noto Sans"/>
                <a:cs typeface="Noto Sans"/>
              </a:rPr>
              <a:t>represent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the</a:t>
            </a:r>
            <a:r>
              <a:rPr dirty="0" sz="2400" spc="24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population.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17281" y="2731770"/>
            <a:ext cx="8144509" cy="22720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50" spc="-10">
                <a:latin typeface="Noto Sans"/>
                <a:cs typeface="Noto Sans"/>
              </a:rPr>
              <a:t>A </a:t>
            </a:r>
            <a:r>
              <a:rPr dirty="0" sz="2450" spc="-5">
                <a:latin typeface="Noto Sans"/>
                <a:cs typeface="Noto Sans"/>
              </a:rPr>
              <a:t>sample</a:t>
            </a:r>
            <a:r>
              <a:rPr dirty="0" sz="2450" spc="-30">
                <a:latin typeface="Noto Sans"/>
                <a:cs typeface="Noto Sans"/>
              </a:rPr>
              <a:t> </a:t>
            </a:r>
            <a:r>
              <a:rPr dirty="0" sz="2450" spc="-5">
                <a:latin typeface="Noto Sans"/>
                <a:cs typeface="Noto Sans"/>
              </a:rPr>
              <a:t>is:</a:t>
            </a:r>
            <a:endParaRPr sz="2450">
              <a:latin typeface="Noto Sans"/>
              <a:cs typeface="Noto Sans"/>
            </a:endParaRPr>
          </a:p>
          <a:p>
            <a:pPr marL="355600" indent="-34290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50" spc="-10">
                <a:latin typeface="Noto Sans"/>
                <a:cs typeface="Noto Sans"/>
              </a:rPr>
              <a:t>The part/piece </a:t>
            </a:r>
            <a:r>
              <a:rPr dirty="0" sz="2450" spc="-20">
                <a:latin typeface="Noto Sans"/>
                <a:cs typeface="Noto Sans"/>
              </a:rPr>
              <a:t>drawn from </a:t>
            </a:r>
            <a:r>
              <a:rPr dirty="0" sz="2450" spc="-15">
                <a:latin typeface="Noto Sans"/>
                <a:cs typeface="Noto Sans"/>
              </a:rPr>
              <a:t>the </a:t>
            </a:r>
            <a:r>
              <a:rPr dirty="0" sz="2450" spc="-5">
                <a:latin typeface="Noto Sans"/>
                <a:cs typeface="Noto Sans"/>
              </a:rPr>
              <a:t>population</a:t>
            </a:r>
            <a:endParaRPr sz="2450">
              <a:latin typeface="Noto Sans"/>
              <a:cs typeface="Noto Sans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50" spc="-10">
                <a:latin typeface="Noto Sans"/>
                <a:cs typeface="Noto Sans"/>
              </a:rPr>
              <a:t>The subset </a:t>
            </a:r>
            <a:r>
              <a:rPr dirty="0" sz="2450" spc="-5">
                <a:latin typeface="Noto Sans"/>
                <a:cs typeface="Noto Sans"/>
              </a:rPr>
              <a:t>of </a:t>
            </a:r>
            <a:r>
              <a:rPr dirty="0" sz="2450" spc="-15">
                <a:latin typeface="Noto Sans"/>
                <a:cs typeface="Noto Sans"/>
              </a:rPr>
              <a:t>the</a:t>
            </a:r>
            <a:r>
              <a:rPr dirty="0" sz="2450" spc="-10">
                <a:latin typeface="Noto Sans"/>
                <a:cs typeface="Noto Sans"/>
              </a:rPr>
              <a:t> </a:t>
            </a:r>
            <a:r>
              <a:rPr dirty="0" sz="2450" spc="-5">
                <a:latin typeface="Noto Sans"/>
                <a:cs typeface="Noto Sans"/>
              </a:rPr>
              <a:t>population</a:t>
            </a:r>
            <a:endParaRPr sz="2450">
              <a:latin typeface="Noto Sans"/>
              <a:cs typeface="Noto Sans"/>
            </a:endParaRPr>
          </a:p>
          <a:p>
            <a:pPr marL="355600" marR="5080" indent="-342900">
              <a:lnSpc>
                <a:spcPts val="295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50" spc="-10">
                <a:latin typeface="Noto Sans"/>
                <a:cs typeface="Noto Sans"/>
              </a:rPr>
              <a:t>A </a:t>
            </a:r>
            <a:r>
              <a:rPr dirty="0" sz="2450" spc="-15">
                <a:latin typeface="Noto Sans"/>
                <a:cs typeface="Noto Sans"/>
              </a:rPr>
              <a:t>random </a:t>
            </a:r>
            <a:r>
              <a:rPr dirty="0" sz="2450" spc="-10">
                <a:latin typeface="Noto Sans"/>
                <a:cs typeface="Noto Sans"/>
              </a:rPr>
              <a:t>selection to </a:t>
            </a:r>
            <a:r>
              <a:rPr dirty="0" sz="2450" spc="-20">
                <a:latin typeface="Noto Sans"/>
                <a:cs typeface="Noto Sans"/>
              </a:rPr>
              <a:t>represent </a:t>
            </a:r>
            <a:r>
              <a:rPr dirty="0" sz="2450" spc="-10">
                <a:latin typeface="Noto Sans"/>
                <a:cs typeface="Noto Sans"/>
              </a:rPr>
              <a:t>the </a:t>
            </a:r>
            <a:r>
              <a:rPr dirty="0" sz="2450" spc="-15">
                <a:latin typeface="Noto Sans"/>
                <a:cs typeface="Noto Sans"/>
              </a:rPr>
              <a:t>characteristics </a:t>
            </a:r>
            <a:r>
              <a:rPr dirty="0" sz="2450" spc="-5">
                <a:latin typeface="Noto Sans"/>
                <a:cs typeface="Noto Sans"/>
              </a:rPr>
              <a:t>of  </a:t>
            </a:r>
            <a:r>
              <a:rPr dirty="0" sz="2450" spc="-15">
                <a:latin typeface="Noto Sans"/>
                <a:cs typeface="Noto Sans"/>
              </a:rPr>
              <a:t>the</a:t>
            </a:r>
            <a:r>
              <a:rPr dirty="0" sz="2450" spc="-5">
                <a:latin typeface="Noto Sans"/>
                <a:cs typeface="Noto Sans"/>
              </a:rPr>
              <a:t> population</a:t>
            </a:r>
            <a:endParaRPr sz="2450">
              <a:latin typeface="Noto Sans"/>
              <a:cs typeface="Noto Sans"/>
            </a:endParaRPr>
          </a:p>
          <a:p>
            <a:pPr marL="355600" indent="-342900">
              <a:lnSpc>
                <a:spcPts val="284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50" spc="-15">
                <a:latin typeface="Noto Sans"/>
                <a:cs typeface="Noto Sans"/>
              </a:rPr>
              <a:t>Representative analysis </a:t>
            </a:r>
            <a:r>
              <a:rPr dirty="0" sz="2450" spc="-5">
                <a:latin typeface="Noto Sans"/>
                <a:cs typeface="Noto Sans"/>
              </a:rPr>
              <a:t>of </a:t>
            </a:r>
            <a:r>
              <a:rPr dirty="0" sz="2450" spc="-15">
                <a:latin typeface="Noto Sans"/>
                <a:cs typeface="Noto Sans"/>
              </a:rPr>
              <a:t>the </a:t>
            </a:r>
            <a:r>
              <a:rPr dirty="0" sz="2450" spc="-20">
                <a:latin typeface="Noto Sans"/>
                <a:cs typeface="Noto Sans"/>
              </a:rPr>
              <a:t>entire </a:t>
            </a:r>
            <a:r>
              <a:rPr dirty="0" sz="2450" spc="-5">
                <a:latin typeface="Noto Sans"/>
                <a:cs typeface="Noto Sans"/>
              </a:rPr>
              <a:t>population</a:t>
            </a:r>
            <a:endParaRPr sz="2450">
              <a:latin typeface="Noto Sans"/>
              <a:cs typeface="Noto San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973958" y="2684652"/>
            <a:ext cx="2861310" cy="2744470"/>
            <a:chOff x="2973958" y="2684652"/>
            <a:chExt cx="2861310" cy="2744470"/>
          </a:xfrm>
        </p:grpSpPr>
        <p:sp>
          <p:nvSpPr>
            <p:cNvPr id="7" name="object 7"/>
            <p:cNvSpPr/>
            <p:nvPr/>
          </p:nvSpPr>
          <p:spPr>
            <a:xfrm>
              <a:off x="2980308" y="3442080"/>
              <a:ext cx="1513840" cy="1980564"/>
            </a:xfrm>
            <a:custGeom>
              <a:avLst/>
              <a:gdLst/>
              <a:ahLst/>
              <a:cxnLst/>
              <a:rect l="l" t="t" r="r" b="b"/>
              <a:pathLst>
                <a:path w="1513839" h="1980564">
                  <a:moveTo>
                    <a:pt x="72898" y="0"/>
                  </a:moveTo>
                  <a:lnTo>
                    <a:pt x="0" y="1512951"/>
                  </a:lnTo>
                  <a:lnTo>
                    <a:pt x="1440815" y="1980565"/>
                  </a:lnTo>
                  <a:lnTo>
                    <a:pt x="1513713" y="467614"/>
                  </a:lnTo>
                  <a:lnTo>
                    <a:pt x="72898" y="0"/>
                  </a:lnTo>
                  <a:close/>
                </a:path>
              </a:pathLst>
            </a:custGeom>
            <a:solidFill>
              <a:srgbClr val="ACC06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980308" y="3442080"/>
              <a:ext cx="1513840" cy="1980564"/>
            </a:xfrm>
            <a:custGeom>
              <a:avLst/>
              <a:gdLst/>
              <a:ahLst/>
              <a:cxnLst/>
              <a:rect l="l" t="t" r="r" b="b"/>
              <a:pathLst>
                <a:path w="1513839" h="1980564">
                  <a:moveTo>
                    <a:pt x="72898" y="0"/>
                  </a:moveTo>
                  <a:lnTo>
                    <a:pt x="1513713" y="467614"/>
                  </a:lnTo>
                  <a:lnTo>
                    <a:pt x="1440815" y="1980565"/>
                  </a:lnTo>
                  <a:lnTo>
                    <a:pt x="0" y="1512951"/>
                  </a:lnTo>
                  <a:lnTo>
                    <a:pt x="72898" y="0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29457" y="2691002"/>
              <a:ext cx="2795905" cy="1219200"/>
            </a:xfrm>
            <a:custGeom>
              <a:avLst/>
              <a:gdLst/>
              <a:ahLst/>
              <a:cxnLst/>
              <a:rect l="l" t="t" r="r" b="b"/>
              <a:pathLst>
                <a:path w="2795904" h="1219200">
                  <a:moveTo>
                    <a:pt x="1327277" y="0"/>
                  </a:moveTo>
                  <a:lnTo>
                    <a:pt x="0" y="771144"/>
                  </a:lnTo>
                  <a:lnTo>
                    <a:pt x="1468374" y="1218946"/>
                  </a:lnTo>
                  <a:lnTo>
                    <a:pt x="2795651" y="447675"/>
                  </a:lnTo>
                  <a:lnTo>
                    <a:pt x="1327277" y="0"/>
                  </a:lnTo>
                  <a:close/>
                </a:path>
              </a:pathLst>
            </a:custGeom>
            <a:solidFill>
              <a:srgbClr val="C9D6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29457" y="2691002"/>
              <a:ext cx="2795905" cy="1219200"/>
            </a:xfrm>
            <a:custGeom>
              <a:avLst/>
              <a:gdLst/>
              <a:ahLst/>
              <a:cxnLst/>
              <a:rect l="l" t="t" r="r" b="b"/>
              <a:pathLst>
                <a:path w="2795904" h="1219200">
                  <a:moveTo>
                    <a:pt x="0" y="771144"/>
                  </a:moveTo>
                  <a:lnTo>
                    <a:pt x="1327277" y="0"/>
                  </a:lnTo>
                  <a:lnTo>
                    <a:pt x="2795651" y="447675"/>
                  </a:lnTo>
                  <a:lnTo>
                    <a:pt x="1468374" y="1218946"/>
                  </a:lnTo>
                  <a:lnTo>
                    <a:pt x="0" y="771144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427727" y="3139312"/>
              <a:ext cx="1400810" cy="2264410"/>
            </a:xfrm>
            <a:custGeom>
              <a:avLst/>
              <a:gdLst/>
              <a:ahLst/>
              <a:cxnLst/>
              <a:rect l="l" t="t" r="r" b="b"/>
              <a:pathLst>
                <a:path w="1400810" h="2264410">
                  <a:moveTo>
                    <a:pt x="1400810" y="0"/>
                  </a:moveTo>
                  <a:lnTo>
                    <a:pt x="48260" y="781050"/>
                  </a:lnTo>
                  <a:lnTo>
                    <a:pt x="0" y="2264156"/>
                  </a:lnTo>
                  <a:lnTo>
                    <a:pt x="1339850" y="1432306"/>
                  </a:lnTo>
                  <a:lnTo>
                    <a:pt x="1400810" y="0"/>
                  </a:lnTo>
                  <a:close/>
                </a:path>
              </a:pathLst>
            </a:custGeom>
            <a:solidFill>
              <a:srgbClr val="C2D0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427727" y="3139312"/>
              <a:ext cx="1400810" cy="2264410"/>
            </a:xfrm>
            <a:custGeom>
              <a:avLst/>
              <a:gdLst/>
              <a:ahLst/>
              <a:cxnLst/>
              <a:rect l="l" t="t" r="r" b="b"/>
              <a:pathLst>
                <a:path w="1400810" h="2264410">
                  <a:moveTo>
                    <a:pt x="48260" y="781050"/>
                  </a:moveTo>
                  <a:lnTo>
                    <a:pt x="1400810" y="0"/>
                  </a:lnTo>
                  <a:lnTo>
                    <a:pt x="1339850" y="1432306"/>
                  </a:lnTo>
                  <a:lnTo>
                    <a:pt x="0" y="2264156"/>
                  </a:lnTo>
                  <a:lnTo>
                    <a:pt x="48260" y="78105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045586" y="4180713"/>
              <a:ext cx="1333500" cy="494030"/>
            </a:xfrm>
            <a:custGeom>
              <a:avLst/>
              <a:gdLst/>
              <a:ahLst/>
              <a:cxnLst/>
              <a:rect l="l" t="t" r="r" b="b"/>
              <a:pathLst>
                <a:path w="1333500" h="494029">
                  <a:moveTo>
                    <a:pt x="42799" y="0"/>
                  </a:moveTo>
                  <a:lnTo>
                    <a:pt x="0" y="176529"/>
                  </a:lnTo>
                  <a:lnTo>
                    <a:pt x="37464" y="185674"/>
                  </a:lnTo>
                  <a:lnTo>
                    <a:pt x="52705" y="122809"/>
                  </a:lnTo>
                  <a:lnTo>
                    <a:pt x="124786" y="122809"/>
                  </a:lnTo>
                  <a:lnTo>
                    <a:pt x="132899" y="117427"/>
                  </a:lnTo>
                  <a:lnTo>
                    <a:pt x="140890" y="108712"/>
                  </a:lnTo>
                  <a:lnTo>
                    <a:pt x="147048" y="97805"/>
                  </a:lnTo>
                  <a:lnTo>
                    <a:pt x="147279" y="97107"/>
                  </a:lnTo>
                  <a:lnTo>
                    <a:pt x="87931" y="97107"/>
                  </a:lnTo>
                  <a:lnTo>
                    <a:pt x="80607" y="96668"/>
                  </a:lnTo>
                  <a:lnTo>
                    <a:pt x="72389" y="95123"/>
                  </a:lnTo>
                  <a:lnTo>
                    <a:pt x="60070" y="92201"/>
                  </a:lnTo>
                  <a:lnTo>
                    <a:pt x="72770" y="39750"/>
                  </a:lnTo>
                  <a:lnTo>
                    <a:pt x="144871" y="39750"/>
                  </a:lnTo>
                  <a:lnTo>
                    <a:pt x="144652" y="39370"/>
                  </a:lnTo>
                  <a:lnTo>
                    <a:pt x="136816" y="31057"/>
                  </a:lnTo>
                  <a:lnTo>
                    <a:pt x="126634" y="24018"/>
                  </a:lnTo>
                  <a:lnTo>
                    <a:pt x="114095" y="18242"/>
                  </a:lnTo>
                  <a:lnTo>
                    <a:pt x="99187" y="13715"/>
                  </a:lnTo>
                  <a:lnTo>
                    <a:pt x="42799" y="0"/>
                  </a:lnTo>
                  <a:close/>
                </a:path>
                <a:path w="1333500" h="494029">
                  <a:moveTo>
                    <a:pt x="124786" y="122809"/>
                  </a:moveTo>
                  <a:lnTo>
                    <a:pt x="52705" y="122809"/>
                  </a:lnTo>
                  <a:lnTo>
                    <a:pt x="68706" y="126746"/>
                  </a:lnTo>
                  <a:lnTo>
                    <a:pt x="84451" y="129577"/>
                  </a:lnTo>
                  <a:lnTo>
                    <a:pt x="98742" y="130063"/>
                  </a:lnTo>
                  <a:lnTo>
                    <a:pt x="111605" y="128192"/>
                  </a:lnTo>
                  <a:lnTo>
                    <a:pt x="123062" y="123951"/>
                  </a:lnTo>
                  <a:lnTo>
                    <a:pt x="124786" y="122809"/>
                  </a:lnTo>
                  <a:close/>
                </a:path>
                <a:path w="1333500" h="494029">
                  <a:moveTo>
                    <a:pt x="144871" y="39750"/>
                  </a:moveTo>
                  <a:lnTo>
                    <a:pt x="72770" y="39750"/>
                  </a:lnTo>
                  <a:lnTo>
                    <a:pt x="89788" y="43941"/>
                  </a:lnTo>
                  <a:lnTo>
                    <a:pt x="100075" y="46354"/>
                  </a:lnTo>
                  <a:lnTo>
                    <a:pt x="107061" y="50291"/>
                  </a:lnTo>
                  <a:lnTo>
                    <a:pt x="110870" y="55625"/>
                  </a:lnTo>
                  <a:lnTo>
                    <a:pt x="114554" y="60960"/>
                  </a:lnTo>
                  <a:lnTo>
                    <a:pt x="115443" y="68072"/>
                  </a:lnTo>
                  <a:lnTo>
                    <a:pt x="113283" y="76835"/>
                  </a:lnTo>
                  <a:lnTo>
                    <a:pt x="111251" y="85471"/>
                  </a:lnTo>
                  <a:lnTo>
                    <a:pt x="106680" y="91439"/>
                  </a:lnTo>
                  <a:lnTo>
                    <a:pt x="99949" y="94614"/>
                  </a:lnTo>
                  <a:lnTo>
                    <a:pt x="94374" y="96426"/>
                  </a:lnTo>
                  <a:lnTo>
                    <a:pt x="87931" y="97107"/>
                  </a:lnTo>
                  <a:lnTo>
                    <a:pt x="147279" y="97107"/>
                  </a:lnTo>
                  <a:lnTo>
                    <a:pt x="151383" y="84709"/>
                  </a:lnTo>
                  <a:lnTo>
                    <a:pt x="153475" y="71588"/>
                  </a:lnTo>
                  <a:lnTo>
                    <a:pt x="153066" y="59658"/>
                  </a:lnTo>
                  <a:lnTo>
                    <a:pt x="150133" y="48918"/>
                  </a:lnTo>
                  <a:lnTo>
                    <a:pt x="144871" y="39750"/>
                  </a:lnTo>
                  <a:close/>
                </a:path>
                <a:path w="1333500" h="494029">
                  <a:moveTo>
                    <a:pt x="337947" y="115570"/>
                  </a:moveTo>
                  <a:lnTo>
                    <a:pt x="290702" y="310007"/>
                  </a:lnTo>
                  <a:lnTo>
                    <a:pt x="327660" y="318897"/>
                  </a:lnTo>
                  <a:lnTo>
                    <a:pt x="340867" y="264160"/>
                  </a:lnTo>
                  <a:lnTo>
                    <a:pt x="341249" y="262382"/>
                  </a:lnTo>
                  <a:lnTo>
                    <a:pt x="342264" y="255777"/>
                  </a:lnTo>
                  <a:lnTo>
                    <a:pt x="343662" y="244221"/>
                  </a:lnTo>
                  <a:lnTo>
                    <a:pt x="435460" y="244221"/>
                  </a:lnTo>
                  <a:lnTo>
                    <a:pt x="437012" y="241756"/>
                  </a:lnTo>
                  <a:lnTo>
                    <a:pt x="438524" y="238678"/>
                  </a:lnTo>
                  <a:lnTo>
                    <a:pt x="386992" y="238678"/>
                  </a:lnTo>
                  <a:lnTo>
                    <a:pt x="375538" y="238633"/>
                  </a:lnTo>
                  <a:lnTo>
                    <a:pt x="355568" y="210565"/>
                  </a:lnTo>
                  <a:lnTo>
                    <a:pt x="356449" y="201707"/>
                  </a:lnTo>
                  <a:lnTo>
                    <a:pt x="368768" y="165611"/>
                  </a:lnTo>
                  <a:lnTo>
                    <a:pt x="385572" y="155575"/>
                  </a:lnTo>
                  <a:lnTo>
                    <a:pt x="444894" y="155575"/>
                  </a:lnTo>
                  <a:lnTo>
                    <a:pt x="441178" y="148889"/>
                  </a:lnTo>
                  <a:lnTo>
                    <a:pt x="434763" y="141986"/>
                  </a:lnTo>
                  <a:lnTo>
                    <a:pt x="370459" y="141986"/>
                  </a:lnTo>
                  <a:lnTo>
                    <a:pt x="368808" y="141604"/>
                  </a:lnTo>
                  <a:lnTo>
                    <a:pt x="367918" y="122809"/>
                  </a:lnTo>
                  <a:lnTo>
                    <a:pt x="337947" y="115570"/>
                  </a:lnTo>
                  <a:close/>
                </a:path>
                <a:path w="1333500" h="494029">
                  <a:moveTo>
                    <a:pt x="435460" y="244221"/>
                  </a:moveTo>
                  <a:lnTo>
                    <a:pt x="343662" y="244221"/>
                  </a:lnTo>
                  <a:lnTo>
                    <a:pt x="345566" y="244601"/>
                  </a:lnTo>
                  <a:lnTo>
                    <a:pt x="351139" y="253962"/>
                  </a:lnTo>
                  <a:lnTo>
                    <a:pt x="386498" y="272331"/>
                  </a:lnTo>
                  <a:lnTo>
                    <a:pt x="394033" y="272478"/>
                  </a:lnTo>
                  <a:lnTo>
                    <a:pt x="401306" y="271482"/>
                  </a:lnTo>
                  <a:lnTo>
                    <a:pt x="432180" y="249427"/>
                  </a:lnTo>
                  <a:lnTo>
                    <a:pt x="435460" y="244221"/>
                  </a:lnTo>
                  <a:close/>
                </a:path>
                <a:path w="1333500" h="494029">
                  <a:moveTo>
                    <a:pt x="444894" y="155575"/>
                  </a:moveTo>
                  <a:lnTo>
                    <a:pt x="385572" y="155575"/>
                  </a:lnTo>
                  <a:lnTo>
                    <a:pt x="394715" y="157861"/>
                  </a:lnTo>
                  <a:lnTo>
                    <a:pt x="403351" y="159892"/>
                  </a:lnTo>
                  <a:lnTo>
                    <a:pt x="408939" y="164846"/>
                  </a:lnTo>
                  <a:lnTo>
                    <a:pt x="411352" y="172465"/>
                  </a:lnTo>
                  <a:lnTo>
                    <a:pt x="412710" y="178706"/>
                  </a:lnTo>
                  <a:lnTo>
                    <a:pt x="412972" y="186007"/>
                  </a:lnTo>
                  <a:lnTo>
                    <a:pt x="412138" y="194379"/>
                  </a:lnTo>
                  <a:lnTo>
                    <a:pt x="410177" y="203930"/>
                  </a:lnTo>
                  <a:lnTo>
                    <a:pt x="404328" y="221291"/>
                  </a:lnTo>
                  <a:lnTo>
                    <a:pt x="396589" y="232902"/>
                  </a:lnTo>
                  <a:lnTo>
                    <a:pt x="386992" y="238678"/>
                  </a:lnTo>
                  <a:lnTo>
                    <a:pt x="438524" y="238678"/>
                  </a:lnTo>
                  <a:lnTo>
                    <a:pt x="450605" y="197647"/>
                  </a:lnTo>
                  <a:lnTo>
                    <a:pt x="451376" y="183007"/>
                  </a:lnTo>
                  <a:lnTo>
                    <a:pt x="450086" y="170318"/>
                  </a:lnTo>
                  <a:lnTo>
                    <a:pt x="446659" y="158750"/>
                  </a:lnTo>
                  <a:lnTo>
                    <a:pt x="444894" y="155575"/>
                  </a:lnTo>
                  <a:close/>
                </a:path>
                <a:path w="1333500" h="494029">
                  <a:moveTo>
                    <a:pt x="228560" y="87590"/>
                  </a:moveTo>
                  <a:lnTo>
                    <a:pt x="190626" y="96520"/>
                  </a:lnTo>
                  <a:lnTo>
                    <a:pt x="165659" y="128506"/>
                  </a:lnTo>
                  <a:lnTo>
                    <a:pt x="158064" y="166497"/>
                  </a:lnTo>
                  <a:lnTo>
                    <a:pt x="158317" y="173841"/>
                  </a:lnTo>
                  <a:lnTo>
                    <a:pt x="176656" y="212978"/>
                  </a:lnTo>
                  <a:lnTo>
                    <a:pt x="223869" y="232171"/>
                  </a:lnTo>
                  <a:lnTo>
                    <a:pt x="237680" y="231838"/>
                  </a:lnTo>
                  <a:lnTo>
                    <a:pt x="271948" y="214574"/>
                  </a:lnTo>
                  <a:lnTo>
                    <a:pt x="281595" y="201324"/>
                  </a:lnTo>
                  <a:lnTo>
                    <a:pt x="223585" y="201324"/>
                  </a:lnTo>
                  <a:lnTo>
                    <a:pt x="216535" y="200278"/>
                  </a:lnTo>
                  <a:lnTo>
                    <a:pt x="195821" y="171354"/>
                  </a:lnTo>
                  <a:lnTo>
                    <a:pt x="195857" y="170318"/>
                  </a:lnTo>
                  <a:lnTo>
                    <a:pt x="208000" y="129369"/>
                  </a:lnTo>
                  <a:lnTo>
                    <a:pt x="228861" y="118584"/>
                  </a:lnTo>
                  <a:lnTo>
                    <a:pt x="285362" y="118584"/>
                  </a:lnTo>
                  <a:lnTo>
                    <a:pt x="281697" y="113164"/>
                  </a:lnTo>
                  <a:lnTo>
                    <a:pt x="243586" y="90042"/>
                  </a:lnTo>
                  <a:lnTo>
                    <a:pt x="228560" y="87590"/>
                  </a:lnTo>
                  <a:close/>
                </a:path>
                <a:path w="1333500" h="494029">
                  <a:moveTo>
                    <a:pt x="285362" y="118584"/>
                  </a:moveTo>
                  <a:lnTo>
                    <a:pt x="228861" y="118584"/>
                  </a:lnTo>
                  <a:lnTo>
                    <a:pt x="235838" y="119634"/>
                  </a:lnTo>
                  <a:lnTo>
                    <a:pt x="245745" y="122047"/>
                  </a:lnTo>
                  <a:lnTo>
                    <a:pt x="256662" y="148889"/>
                  </a:lnTo>
                  <a:lnTo>
                    <a:pt x="255960" y="156946"/>
                  </a:lnTo>
                  <a:lnTo>
                    <a:pt x="240284" y="195199"/>
                  </a:lnTo>
                  <a:lnTo>
                    <a:pt x="223585" y="201324"/>
                  </a:lnTo>
                  <a:lnTo>
                    <a:pt x="281595" y="201324"/>
                  </a:lnTo>
                  <a:lnTo>
                    <a:pt x="293747" y="164846"/>
                  </a:lnTo>
                  <a:lnTo>
                    <a:pt x="294531" y="155575"/>
                  </a:lnTo>
                  <a:lnTo>
                    <a:pt x="294482" y="152908"/>
                  </a:lnTo>
                  <a:lnTo>
                    <a:pt x="294237" y="145672"/>
                  </a:lnTo>
                  <a:lnTo>
                    <a:pt x="292735" y="136525"/>
                  </a:lnTo>
                  <a:lnTo>
                    <a:pt x="290167" y="128023"/>
                  </a:lnTo>
                  <a:lnTo>
                    <a:pt x="286480" y="120237"/>
                  </a:lnTo>
                  <a:lnTo>
                    <a:pt x="285362" y="118584"/>
                  </a:lnTo>
                  <a:close/>
                </a:path>
                <a:path w="1333500" h="494029">
                  <a:moveTo>
                    <a:pt x="401445" y="129573"/>
                  </a:moveTo>
                  <a:lnTo>
                    <a:pt x="390191" y="130825"/>
                  </a:lnTo>
                  <a:lnTo>
                    <a:pt x="379866" y="134959"/>
                  </a:lnTo>
                  <a:lnTo>
                    <a:pt x="370459" y="141986"/>
                  </a:lnTo>
                  <a:lnTo>
                    <a:pt x="434763" y="141986"/>
                  </a:lnTo>
                  <a:lnTo>
                    <a:pt x="433863" y="141017"/>
                  </a:lnTo>
                  <a:lnTo>
                    <a:pt x="424691" y="135122"/>
                  </a:lnTo>
                  <a:lnTo>
                    <a:pt x="413638" y="131190"/>
                  </a:lnTo>
                  <a:lnTo>
                    <a:pt x="401445" y="129573"/>
                  </a:lnTo>
                  <a:close/>
                </a:path>
                <a:path w="1333500" h="494029">
                  <a:moveTo>
                    <a:pt x="592362" y="292862"/>
                  </a:moveTo>
                  <a:lnTo>
                    <a:pt x="555116" y="292862"/>
                  </a:lnTo>
                  <a:lnTo>
                    <a:pt x="557022" y="293370"/>
                  </a:lnTo>
                  <a:lnTo>
                    <a:pt x="557784" y="311785"/>
                  </a:lnTo>
                  <a:lnTo>
                    <a:pt x="586104" y="318642"/>
                  </a:lnTo>
                  <a:lnTo>
                    <a:pt x="592362" y="292862"/>
                  </a:lnTo>
                  <a:close/>
                </a:path>
                <a:path w="1333500" h="494029">
                  <a:moveTo>
                    <a:pt x="494157" y="153415"/>
                  </a:moveTo>
                  <a:lnTo>
                    <a:pt x="472821" y="241426"/>
                  </a:lnTo>
                  <a:lnTo>
                    <a:pt x="470870" y="252904"/>
                  </a:lnTo>
                  <a:lnTo>
                    <a:pt x="470741" y="263334"/>
                  </a:lnTo>
                  <a:lnTo>
                    <a:pt x="472445" y="272716"/>
                  </a:lnTo>
                  <a:lnTo>
                    <a:pt x="508762" y="302513"/>
                  </a:lnTo>
                  <a:lnTo>
                    <a:pt x="522208" y="304434"/>
                  </a:lnTo>
                  <a:lnTo>
                    <a:pt x="528603" y="304282"/>
                  </a:lnTo>
                  <a:lnTo>
                    <a:pt x="534797" y="303402"/>
                  </a:lnTo>
                  <a:lnTo>
                    <a:pt x="542925" y="301751"/>
                  </a:lnTo>
                  <a:lnTo>
                    <a:pt x="549655" y="298196"/>
                  </a:lnTo>
                  <a:lnTo>
                    <a:pt x="555116" y="292862"/>
                  </a:lnTo>
                  <a:lnTo>
                    <a:pt x="592362" y="292862"/>
                  </a:lnTo>
                  <a:lnTo>
                    <a:pt x="596251" y="276836"/>
                  </a:lnTo>
                  <a:lnTo>
                    <a:pt x="533878" y="276836"/>
                  </a:lnTo>
                  <a:lnTo>
                    <a:pt x="526541" y="275716"/>
                  </a:lnTo>
                  <a:lnTo>
                    <a:pt x="518922" y="273938"/>
                  </a:lnTo>
                  <a:lnTo>
                    <a:pt x="514096" y="270128"/>
                  </a:lnTo>
                  <a:lnTo>
                    <a:pt x="509524" y="258699"/>
                  </a:lnTo>
                  <a:lnTo>
                    <a:pt x="509524" y="250951"/>
                  </a:lnTo>
                  <a:lnTo>
                    <a:pt x="511937" y="241173"/>
                  </a:lnTo>
                  <a:lnTo>
                    <a:pt x="530987" y="162306"/>
                  </a:lnTo>
                  <a:lnTo>
                    <a:pt x="494157" y="153415"/>
                  </a:lnTo>
                  <a:close/>
                </a:path>
                <a:path w="1333500" h="494029">
                  <a:moveTo>
                    <a:pt x="582040" y="174751"/>
                  </a:moveTo>
                  <a:lnTo>
                    <a:pt x="566547" y="238251"/>
                  </a:lnTo>
                  <a:lnTo>
                    <a:pt x="546312" y="274359"/>
                  </a:lnTo>
                  <a:lnTo>
                    <a:pt x="533878" y="276836"/>
                  </a:lnTo>
                  <a:lnTo>
                    <a:pt x="596251" y="276836"/>
                  </a:lnTo>
                  <a:lnTo>
                    <a:pt x="618871" y="183641"/>
                  </a:lnTo>
                  <a:lnTo>
                    <a:pt x="582040" y="174751"/>
                  </a:lnTo>
                  <a:close/>
                </a:path>
                <a:path w="1333500" h="494029">
                  <a:moveTo>
                    <a:pt x="818477" y="346963"/>
                  </a:moveTo>
                  <a:lnTo>
                    <a:pt x="782701" y="346963"/>
                  </a:lnTo>
                  <a:lnTo>
                    <a:pt x="783716" y="347090"/>
                  </a:lnTo>
                  <a:lnTo>
                    <a:pt x="786384" y="367284"/>
                  </a:lnTo>
                  <a:lnTo>
                    <a:pt x="812038" y="373507"/>
                  </a:lnTo>
                  <a:lnTo>
                    <a:pt x="818477" y="346963"/>
                  </a:lnTo>
                  <a:close/>
                </a:path>
                <a:path w="1333500" h="494029">
                  <a:moveTo>
                    <a:pt x="744934" y="272526"/>
                  </a:moveTo>
                  <a:lnTo>
                    <a:pt x="704830" y="294096"/>
                  </a:lnTo>
                  <a:lnTo>
                    <a:pt x="699817" y="322786"/>
                  </a:lnTo>
                  <a:lnTo>
                    <a:pt x="701546" y="330967"/>
                  </a:lnTo>
                  <a:lnTo>
                    <a:pt x="732916" y="356870"/>
                  </a:lnTo>
                  <a:lnTo>
                    <a:pt x="753848" y="359209"/>
                  </a:lnTo>
                  <a:lnTo>
                    <a:pt x="759587" y="358521"/>
                  </a:lnTo>
                  <a:lnTo>
                    <a:pt x="765180" y="357000"/>
                  </a:lnTo>
                  <a:lnTo>
                    <a:pt x="770905" y="354552"/>
                  </a:lnTo>
                  <a:lnTo>
                    <a:pt x="776749" y="351198"/>
                  </a:lnTo>
                  <a:lnTo>
                    <a:pt x="782701" y="346963"/>
                  </a:lnTo>
                  <a:lnTo>
                    <a:pt x="818477" y="346963"/>
                  </a:lnTo>
                  <a:lnTo>
                    <a:pt x="821311" y="335279"/>
                  </a:lnTo>
                  <a:lnTo>
                    <a:pt x="761873" y="335279"/>
                  </a:lnTo>
                  <a:lnTo>
                    <a:pt x="753363" y="333248"/>
                  </a:lnTo>
                  <a:lnTo>
                    <a:pt x="745767" y="330364"/>
                  </a:lnTo>
                  <a:lnTo>
                    <a:pt x="740886" y="326088"/>
                  </a:lnTo>
                  <a:lnTo>
                    <a:pt x="738719" y="320407"/>
                  </a:lnTo>
                  <a:lnTo>
                    <a:pt x="739231" y="313771"/>
                  </a:lnTo>
                  <a:lnTo>
                    <a:pt x="761888" y="297370"/>
                  </a:lnTo>
                  <a:lnTo>
                    <a:pt x="830508" y="297370"/>
                  </a:lnTo>
                  <a:lnTo>
                    <a:pt x="833882" y="283463"/>
                  </a:lnTo>
                  <a:lnTo>
                    <a:pt x="834352" y="280542"/>
                  </a:lnTo>
                  <a:lnTo>
                    <a:pt x="795909" y="280542"/>
                  </a:lnTo>
                  <a:lnTo>
                    <a:pt x="772287" y="275589"/>
                  </a:lnTo>
                  <a:lnTo>
                    <a:pt x="757783" y="273254"/>
                  </a:lnTo>
                  <a:lnTo>
                    <a:pt x="744934" y="272526"/>
                  </a:lnTo>
                  <a:close/>
                </a:path>
                <a:path w="1333500" h="494029">
                  <a:moveTo>
                    <a:pt x="670687" y="140208"/>
                  </a:moveTo>
                  <a:lnTo>
                    <a:pt x="625093" y="328167"/>
                  </a:lnTo>
                  <a:lnTo>
                    <a:pt x="661924" y="337058"/>
                  </a:lnTo>
                  <a:lnTo>
                    <a:pt x="707516" y="149098"/>
                  </a:lnTo>
                  <a:lnTo>
                    <a:pt x="670687" y="140208"/>
                  </a:lnTo>
                  <a:close/>
                </a:path>
                <a:path w="1333500" h="494029">
                  <a:moveTo>
                    <a:pt x="830508" y="297370"/>
                  </a:moveTo>
                  <a:lnTo>
                    <a:pt x="761888" y="297370"/>
                  </a:lnTo>
                  <a:lnTo>
                    <a:pt x="768685" y="297799"/>
                  </a:lnTo>
                  <a:lnTo>
                    <a:pt x="776351" y="299085"/>
                  </a:lnTo>
                  <a:lnTo>
                    <a:pt x="790701" y="302006"/>
                  </a:lnTo>
                  <a:lnTo>
                    <a:pt x="787887" y="313771"/>
                  </a:lnTo>
                  <a:lnTo>
                    <a:pt x="786002" y="321310"/>
                  </a:lnTo>
                  <a:lnTo>
                    <a:pt x="781812" y="327151"/>
                  </a:lnTo>
                  <a:lnTo>
                    <a:pt x="775588" y="330835"/>
                  </a:lnTo>
                  <a:lnTo>
                    <a:pt x="769238" y="334517"/>
                  </a:lnTo>
                  <a:lnTo>
                    <a:pt x="761873" y="335279"/>
                  </a:lnTo>
                  <a:lnTo>
                    <a:pt x="821311" y="335279"/>
                  </a:lnTo>
                  <a:lnTo>
                    <a:pt x="830508" y="297370"/>
                  </a:lnTo>
                  <a:close/>
                </a:path>
                <a:path w="1333500" h="494029">
                  <a:moveTo>
                    <a:pt x="829992" y="247157"/>
                  </a:moveTo>
                  <a:lnTo>
                    <a:pt x="763111" y="247157"/>
                  </a:lnTo>
                  <a:lnTo>
                    <a:pt x="772707" y="247572"/>
                  </a:lnTo>
                  <a:lnTo>
                    <a:pt x="781303" y="249047"/>
                  </a:lnTo>
                  <a:lnTo>
                    <a:pt x="790162" y="252517"/>
                  </a:lnTo>
                  <a:lnTo>
                    <a:pt x="795782" y="257952"/>
                  </a:lnTo>
                  <a:lnTo>
                    <a:pt x="798163" y="265316"/>
                  </a:lnTo>
                  <a:lnTo>
                    <a:pt x="797305" y="274574"/>
                  </a:lnTo>
                  <a:lnTo>
                    <a:pt x="795909" y="280542"/>
                  </a:lnTo>
                  <a:lnTo>
                    <a:pt x="834352" y="280542"/>
                  </a:lnTo>
                  <a:lnTo>
                    <a:pt x="835739" y="271934"/>
                  </a:lnTo>
                  <a:lnTo>
                    <a:pt x="835406" y="261524"/>
                  </a:lnTo>
                  <a:lnTo>
                    <a:pt x="832881" y="252210"/>
                  </a:lnTo>
                  <a:lnTo>
                    <a:pt x="829992" y="247157"/>
                  </a:lnTo>
                  <a:close/>
                </a:path>
                <a:path w="1333500" h="494029">
                  <a:moveTo>
                    <a:pt x="761476" y="218487"/>
                  </a:moveTo>
                  <a:lnTo>
                    <a:pt x="747960" y="219263"/>
                  </a:lnTo>
                  <a:lnTo>
                    <a:pt x="734695" y="221741"/>
                  </a:lnTo>
                  <a:lnTo>
                    <a:pt x="740917" y="249554"/>
                  </a:lnTo>
                  <a:lnTo>
                    <a:pt x="752514" y="247814"/>
                  </a:lnTo>
                  <a:lnTo>
                    <a:pt x="763111" y="247157"/>
                  </a:lnTo>
                  <a:lnTo>
                    <a:pt x="829992" y="247157"/>
                  </a:lnTo>
                  <a:lnTo>
                    <a:pt x="828166" y="243966"/>
                  </a:lnTo>
                  <a:lnTo>
                    <a:pt x="789304" y="221996"/>
                  </a:lnTo>
                  <a:lnTo>
                    <a:pt x="775253" y="219402"/>
                  </a:lnTo>
                  <a:lnTo>
                    <a:pt x="761476" y="218487"/>
                  </a:lnTo>
                  <a:close/>
                </a:path>
                <a:path w="1333500" h="494029">
                  <a:moveTo>
                    <a:pt x="989584" y="273558"/>
                  </a:moveTo>
                  <a:lnTo>
                    <a:pt x="956817" y="408559"/>
                  </a:lnTo>
                  <a:lnTo>
                    <a:pt x="993648" y="417449"/>
                  </a:lnTo>
                  <a:lnTo>
                    <a:pt x="1026413" y="282448"/>
                  </a:lnTo>
                  <a:lnTo>
                    <a:pt x="989584" y="273558"/>
                  </a:lnTo>
                  <a:close/>
                </a:path>
                <a:path w="1333500" h="494029">
                  <a:moveTo>
                    <a:pt x="907161" y="223138"/>
                  </a:moveTo>
                  <a:lnTo>
                    <a:pt x="889635" y="249047"/>
                  </a:lnTo>
                  <a:lnTo>
                    <a:pt x="866393" y="256412"/>
                  </a:lnTo>
                  <a:lnTo>
                    <a:pt x="862584" y="272034"/>
                  </a:lnTo>
                  <a:lnTo>
                    <a:pt x="880237" y="276351"/>
                  </a:lnTo>
                  <a:lnTo>
                    <a:pt x="864488" y="341375"/>
                  </a:lnTo>
                  <a:lnTo>
                    <a:pt x="862536" y="352045"/>
                  </a:lnTo>
                  <a:lnTo>
                    <a:pt x="877458" y="388937"/>
                  </a:lnTo>
                  <a:lnTo>
                    <a:pt x="914701" y="399288"/>
                  </a:lnTo>
                  <a:lnTo>
                    <a:pt x="923236" y="399331"/>
                  </a:lnTo>
                  <a:lnTo>
                    <a:pt x="931163" y="398399"/>
                  </a:lnTo>
                  <a:lnTo>
                    <a:pt x="937739" y="371601"/>
                  </a:lnTo>
                  <a:lnTo>
                    <a:pt x="928115" y="371601"/>
                  </a:lnTo>
                  <a:lnTo>
                    <a:pt x="920114" y="371094"/>
                  </a:lnTo>
                  <a:lnTo>
                    <a:pt x="900049" y="355600"/>
                  </a:lnTo>
                  <a:lnTo>
                    <a:pt x="917066" y="285241"/>
                  </a:lnTo>
                  <a:lnTo>
                    <a:pt x="957094" y="285241"/>
                  </a:lnTo>
                  <a:lnTo>
                    <a:pt x="961516" y="266700"/>
                  </a:lnTo>
                  <a:lnTo>
                    <a:pt x="923798" y="257556"/>
                  </a:lnTo>
                  <a:lnTo>
                    <a:pt x="930783" y="228853"/>
                  </a:lnTo>
                  <a:lnTo>
                    <a:pt x="907161" y="223138"/>
                  </a:lnTo>
                  <a:close/>
                </a:path>
                <a:path w="1333500" h="494029">
                  <a:moveTo>
                    <a:pt x="937895" y="370966"/>
                  </a:moveTo>
                  <a:lnTo>
                    <a:pt x="928115" y="371601"/>
                  </a:lnTo>
                  <a:lnTo>
                    <a:pt x="937739" y="371601"/>
                  </a:lnTo>
                  <a:lnTo>
                    <a:pt x="937895" y="370966"/>
                  </a:lnTo>
                  <a:close/>
                </a:path>
                <a:path w="1333500" h="494029">
                  <a:moveTo>
                    <a:pt x="957094" y="285241"/>
                  </a:moveTo>
                  <a:lnTo>
                    <a:pt x="917066" y="285241"/>
                  </a:lnTo>
                  <a:lnTo>
                    <a:pt x="954913" y="294386"/>
                  </a:lnTo>
                  <a:lnTo>
                    <a:pt x="957094" y="285241"/>
                  </a:lnTo>
                  <a:close/>
                </a:path>
                <a:path w="1333500" h="494029">
                  <a:moveTo>
                    <a:pt x="1011854" y="224143"/>
                  </a:moveTo>
                  <a:lnTo>
                    <a:pt x="1004744" y="225996"/>
                  </a:lnTo>
                  <a:lnTo>
                    <a:pt x="999611" y="230707"/>
                  </a:lnTo>
                  <a:lnTo>
                    <a:pt x="996441" y="238251"/>
                  </a:lnTo>
                  <a:lnTo>
                    <a:pt x="995777" y="246469"/>
                  </a:lnTo>
                  <a:lnTo>
                    <a:pt x="998172" y="253031"/>
                  </a:lnTo>
                  <a:lnTo>
                    <a:pt x="1003639" y="257950"/>
                  </a:lnTo>
                  <a:lnTo>
                    <a:pt x="1012189" y="261238"/>
                  </a:lnTo>
                  <a:lnTo>
                    <a:pt x="1018793" y="262889"/>
                  </a:lnTo>
                  <a:lnTo>
                    <a:pt x="1024254" y="262509"/>
                  </a:lnTo>
                  <a:lnTo>
                    <a:pt x="1032383" y="257683"/>
                  </a:lnTo>
                  <a:lnTo>
                    <a:pt x="1035176" y="253746"/>
                  </a:lnTo>
                  <a:lnTo>
                    <a:pt x="1036574" y="248031"/>
                  </a:lnTo>
                  <a:lnTo>
                    <a:pt x="1037240" y="239815"/>
                  </a:lnTo>
                  <a:lnTo>
                    <a:pt x="1034859" y="233267"/>
                  </a:lnTo>
                  <a:lnTo>
                    <a:pt x="1029430" y="228385"/>
                  </a:lnTo>
                  <a:lnTo>
                    <a:pt x="1020952" y="225171"/>
                  </a:lnTo>
                  <a:lnTo>
                    <a:pt x="1011854" y="224143"/>
                  </a:lnTo>
                  <a:close/>
                </a:path>
                <a:path w="1333500" h="494029">
                  <a:moveTo>
                    <a:pt x="1108289" y="300843"/>
                  </a:moveTo>
                  <a:lnTo>
                    <a:pt x="1070355" y="309879"/>
                  </a:lnTo>
                  <a:lnTo>
                    <a:pt x="1045495" y="341741"/>
                  </a:lnTo>
                  <a:lnTo>
                    <a:pt x="1037846" y="379729"/>
                  </a:lnTo>
                  <a:lnTo>
                    <a:pt x="1038066" y="387092"/>
                  </a:lnTo>
                  <a:lnTo>
                    <a:pt x="1056513" y="426212"/>
                  </a:lnTo>
                  <a:lnTo>
                    <a:pt x="1103598" y="445460"/>
                  </a:lnTo>
                  <a:lnTo>
                    <a:pt x="1117409" y="445103"/>
                  </a:lnTo>
                  <a:lnTo>
                    <a:pt x="1151697" y="427861"/>
                  </a:lnTo>
                  <a:lnTo>
                    <a:pt x="1161347" y="414666"/>
                  </a:lnTo>
                  <a:lnTo>
                    <a:pt x="1103368" y="414666"/>
                  </a:lnTo>
                  <a:lnTo>
                    <a:pt x="1096390" y="413638"/>
                  </a:lnTo>
                  <a:lnTo>
                    <a:pt x="1075531" y="384254"/>
                  </a:lnTo>
                  <a:lnTo>
                    <a:pt x="1076269" y="375767"/>
                  </a:lnTo>
                  <a:lnTo>
                    <a:pt x="1091946" y="337692"/>
                  </a:lnTo>
                  <a:lnTo>
                    <a:pt x="1108644" y="331817"/>
                  </a:lnTo>
                  <a:lnTo>
                    <a:pt x="1165068" y="331817"/>
                  </a:lnTo>
                  <a:lnTo>
                    <a:pt x="1161428" y="326417"/>
                  </a:lnTo>
                  <a:lnTo>
                    <a:pt x="1123314" y="303275"/>
                  </a:lnTo>
                  <a:lnTo>
                    <a:pt x="1108289" y="300843"/>
                  </a:lnTo>
                  <a:close/>
                </a:path>
                <a:path w="1333500" h="494029">
                  <a:moveTo>
                    <a:pt x="1165068" y="331817"/>
                  </a:moveTo>
                  <a:lnTo>
                    <a:pt x="1108644" y="331817"/>
                  </a:lnTo>
                  <a:lnTo>
                    <a:pt x="1115695" y="332866"/>
                  </a:lnTo>
                  <a:lnTo>
                    <a:pt x="1125601" y="335279"/>
                  </a:lnTo>
                  <a:lnTo>
                    <a:pt x="1131824" y="340360"/>
                  </a:lnTo>
                  <a:lnTo>
                    <a:pt x="1134617" y="348107"/>
                  </a:lnTo>
                  <a:lnTo>
                    <a:pt x="1136070" y="354441"/>
                  </a:lnTo>
                  <a:lnTo>
                    <a:pt x="1136427" y="361823"/>
                  </a:lnTo>
                  <a:lnTo>
                    <a:pt x="1135689" y="370252"/>
                  </a:lnTo>
                  <a:lnTo>
                    <a:pt x="1120013" y="408559"/>
                  </a:lnTo>
                  <a:lnTo>
                    <a:pt x="1103368" y="414666"/>
                  </a:lnTo>
                  <a:lnTo>
                    <a:pt x="1161347" y="414666"/>
                  </a:lnTo>
                  <a:lnTo>
                    <a:pt x="1166695" y="404187"/>
                  </a:lnTo>
                  <a:lnTo>
                    <a:pt x="1171575" y="388874"/>
                  </a:lnTo>
                  <a:lnTo>
                    <a:pt x="1173555" y="378442"/>
                  </a:lnTo>
                  <a:lnTo>
                    <a:pt x="1174368" y="368474"/>
                  </a:lnTo>
                  <a:lnTo>
                    <a:pt x="1174039" y="358959"/>
                  </a:lnTo>
                  <a:lnTo>
                    <a:pt x="1172590" y="349885"/>
                  </a:lnTo>
                  <a:lnTo>
                    <a:pt x="1169949" y="341364"/>
                  </a:lnTo>
                  <a:lnTo>
                    <a:pt x="1166225" y="333533"/>
                  </a:lnTo>
                  <a:lnTo>
                    <a:pt x="1165068" y="331817"/>
                  </a:lnTo>
                  <a:close/>
                </a:path>
                <a:path w="1333500" h="494029">
                  <a:moveTo>
                    <a:pt x="1329559" y="370681"/>
                  </a:moveTo>
                  <a:lnTo>
                    <a:pt x="1269884" y="370681"/>
                  </a:lnTo>
                  <a:lnTo>
                    <a:pt x="1277239" y="371728"/>
                  </a:lnTo>
                  <a:lnTo>
                    <a:pt x="1284732" y="373634"/>
                  </a:lnTo>
                  <a:lnTo>
                    <a:pt x="1289685" y="377444"/>
                  </a:lnTo>
                  <a:lnTo>
                    <a:pt x="1294257" y="388874"/>
                  </a:lnTo>
                  <a:lnTo>
                    <a:pt x="1294257" y="396494"/>
                  </a:lnTo>
                  <a:lnTo>
                    <a:pt x="1291843" y="406273"/>
                  </a:lnTo>
                  <a:lnTo>
                    <a:pt x="1272793" y="485139"/>
                  </a:lnTo>
                  <a:lnTo>
                    <a:pt x="1309624" y="494029"/>
                  </a:lnTo>
                  <a:lnTo>
                    <a:pt x="1330960" y="406019"/>
                  </a:lnTo>
                  <a:lnTo>
                    <a:pt x="1332908" y="394539"/>
                  </a:lnTo>
                  <a:lnTo>
                    <a:pt x="1333023" y="384095"/>
                  </a:lnTo>
                  <a:lnTo>
                    <a:pt x="1331281" y="374675"/>
                  </a:lnTo>
                  <a:lnTo>
                    <a:pt x="1329559" y="370681"/>
                  </a:lnTo>
                  <a:close/>
                </a:path>
                <a:path w="1333500" h="494029">
                  <a:moveTo>
                    <a:pt x="1217676" y="328802"/>
                  </a:moveTo>
                  <a:lnTo>
                    <a:pt x="1184910" y="463803"/>
                  </a:lnTo>
                  <a:lnTo>
                    <a:pt x="1221739" y="472821"/>
                  </a:lnTo>
                  <a:lnTo>
                    <a:pt x="1237234" y="409321"/>
                  </a:lnTo>
                  <a:lnTo>
                    <a:pt x="1240327" y="398291"/>
                  </a:lnTo>
                  <a:lnTo>
                    <a:pt x="1269884" y="370681"/>
                  </a:lnTo>
                  <a:lnTo>
                    <a:pt x="1329559" y="370681"/>
                  </a:lnTo>
                  <a:lnTo>
                    <a:pt x="1327658" y="366267"/>
                  </a:lnTo>
                  <a:lnTo>
                    <a:pt x="1322183" y="359076"/>
                  </a:lnTo>
                  <a:lnTo>
                    <a:pt x="1316694" y="354584"/>
                  </a:lnTo>
                  <a:lnTo>
                    <a:pt x="1248664" y="354584"/>
                  </a:lnTo>
                  <a:lnTo>
                    <a:pt x="1246632" y="354075"/>
                  </a:lnTo>
                  <a:lnTo>
                    <a:pt x="1245870" y="335661"/>
                  </a:lnTo>
                  <a:lnTo>
                    <a:pt x="1217676" y="328802"/>
                  </a:lnTo>
                  <a:close/>
                </a:path>
                <a:path w="1333500" h="494029">
                  <a:moveTo>
                    <a:pt x="1281652" y="342995"/>
                  </a:moveTo>
                  <a:lnTo>
                    <a:pt x="1248664" y="354584"/>
                  </a:lnTo>
                  <a:lnTo>
                    <a:pt x="1316694" y="354584"/>
                  </a:lnTo>
                  <a:lnTo>
                    <a:pt x="1281652" y="342995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4865" y="268350"/>
            <a:ext cx="544703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80"/>
              <a:t>Statistics </a:t>
            </a:r>
            <a:r>
              <a:rPr dirty="0" sz="3200" spc="40"/>
              <a:t>and</a:t>
            </a:r>
            <a:r>
              <a:rPr dirty="0" sz="3200" spc="-95"/>
              <a:t> </a:t>
            </a:r>
            <a:r>
              <a:rPr dirty="0" sz="3200" spc="55"/>
              <a:t>Parameters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3875532" y="711708"/>
            <a:ext cx="8503919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160014" y="999491"/>
            <a:ext cx="9376410" cy="1519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25855" marR="5080" indent="-558165">
              <a:lnSpc>
                <a:spcPct val="145400"/>
              </a:lnSpc>
              <a:spcBef>
                <a:spcPts val="100"/>
              </a:spcBef>
            </a:pP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“Statistics” </a:t>
            </a:r>
            <a:r>
              <a:rPr dirty="0" sz="2400" spc="-30">
                <a:solidFill>
                  <a:srgbClr val="404040"/>
                </a:solidFill>
                <a:latin typeface="Noto Sans"/>
                <a:cs typeface="Noto Sans"/>
              </a:rPr>
              <a:t>are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quantitative values calculated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from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the sample.  </a:t>
            </a:r>
            <a:r>
              <a:rPr dirty="0" sz="2400" spc="-25">
                <a:solidFill>
                  <a:srgbClr val="404040"/>
                </a:solidFill>
                <a:latin typeface="Noto Sans"/>
                <a:cs typeface="Noto Sans"/>
              </a:rPr>
              <a:t>“Parameters” </a:t>
            </a:r>
            <a:r>
              <a:rPr dirty="0" sz="2400" spc="-30">
                <a:solidFill>
                  <a:srgbClr val="404040"/>
                </a:solidFill>
                <a:latin typeface="Noto Sans"/>
                <a:cs typeface="Noto Sans"/>
              </a:rPr>
              <a:t>are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the characteristics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the</a:t>
            </a:r>
            <a:r>
              <a:rPr dirty="0" sz="2400" spc="14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population.</a:t>
            </a:r>
            <a:endParaRPr sz="240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Sample </a:t>
            </a:r>
            <a:r>
              <a:rPr dirty="0" sz="2400">
                <a:solidFill>
                  <a:srgbClr val="404040"/>
                </a:solidFill>
                <a:latin typeface="Wingdings"/>
                <a:cs typeface="Wingdings"/>
              </a:rPr>
              <a:t>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Noto Sans"/>
                <a:cs typeface="Noto Sans"/>
              </a:rPr>
              <a:t>Xo,</a:t>
            </a:r>
            <a:r>
              <a:rPr dirty="0" sz="2400" spc="3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Noto Sans"/>
                <a:cs typeface="Noto Sans"/>
              </a:rPr>
              <a:t>X1,X2……….Xn</a:t>
            </a:r>
            <a:endParaRPr sz="2400">
              <a:latin typeface="Noto Sans"/>
              <a:cs typeface="Noto San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216895" y="6592595"/>
            <a:ext cx="3768090" cy="1095375"/>
            <a:chOff x="10216895" y="6592595"/>
            <a:chExt cx="3768090" cy="1095375"/>
          </a:xfrm>
        </p:grpSpPr>
        <p:sp>
          <p:nvSpPr>
            <p:cNvPr id="6" name="object 6"/>
            <p:cNvSpPr/>
            <p:nvPr/>
          </p:nvSpPr>
          <p:spPr>
            <a:xfrm>
              <a:off x="10216895" y="6592595"/>
              <a:ext cx="3768090" cy="1095375"/>
            </a:xfrm>
            <a:custGeom>
              <a:avLst/>
              <a:gdLst/>
              <a:ahLst/>
              <a:cxnLst/>
              <a:rect l="l" t="t" r="r" b="b"/>
              <a:pathLst>
                <a:path w="3768090" h="1095375">
                  <a:moveTo>
                    <a:pt x="3768090" y="0"/>
                  </a:moveTo>
                  <a:lnTo>
                    <a:pt x="0" y="0"/>
                  </a:lnTo>
                  <a:lnTo>
                    <a:pt x="0" y="1094968"/>
                  </a:lnTo>
                  <a:lnTo>
                    <a:pt x="3768090" y="1094968"/>
                  </a:lnTo>
                  <a:lnTo>
                    <a:pt x="3768090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978171" y="7245672"/>
              <a:ext cx="46355" cy="26670"/>
            </a:xfrm>
            <a:custGeom>
              <a:avLst/>
              <a:gdLst/>
              <a:ahLst/>
              <a:cxnLst/>
              <a:rect l="l" t="t" r="r" b="b"/>
              <a:pathLst>
                <a:path w="46354" h="26670">
                  <a:moveTo>
                    <a:pt x="0" y="26285"/>
                  </a:moveTo>
                  <a:lnTo>
                    <a:pt x="45953" y="0"/>
                  </a:lnTo>
                </a:path>
              </a:pathLst>
            </a:custGeom>
            <a:ln w="14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024124" y="7253185"/>
              <a:ext cx="66675" cy="323215"/>
            </a:xfrm>
            <a:custGeom>
              <a:avLst/>
              <a:gdLst/>
              <a:ahLst/>
              <a:cxnLst/>
              <a:rect l="l" t="t" r="r" b="b"/>
              <a:pathLst>
                <a:path w="66675" h="323215">
                  <a:moveTo>
                    <a:pt x="0" y="0"/>
                  </a:moveTo>
                  <a:lnTo>
                    <a:pt x="66553" y="323099"/>
                  </a:lnTo>
                </a:path>
              </a:pathLst>
            </a:custGeom>
            <a:ln w="300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098201" y="6702798"/>
              <a:ext cx="2193290" cy="873760"/>
            </a:xfrm>
            <a:custGeom>
              <a:avLst/>
              <a:gdLst/>
              <a:ahLst/>
              <a:cxnLst/>
              <a:rect l="l" t="t" r="r" b="b"/>
              <a:pathLst>
                <a:path w="2193290" h="873759">
                  <a:moveTo>
                    <a:pt x="0" y="873486"/>
                  </a:moveTo>
                  <a:lnTo>
                    <a:pt x="88115" y="0"/>
                  </a:lnTo>
                </a:path>
                <a:path w="2193290" h="873759">
                  <a:moveTo>
                    <a:pt x="88115" y="0"/>
                  </a:moveTo>
                  <a:lnTo>
                    <a:pt x="797009" y="0"/>
                  </a:lnTo>
                </a:path>
                <a:path w="2193290" h="873759">
                  <a:moveTo>
                    <a:pt x="2029991" y="234817"/>
                  </a:moveTo>
                  <a:lnTo>
                    <a:pt x="2193160" y="234817"/>
                  </a:lnTo>
                </a:path>
              </a:pathLst>
            </a:custGeom>
            <a:ln w="149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8368556" y="4672279"/>
            <a:ext cx="402590" cy="0"/>
          </a:xfrm>
          <a:custGeom>
            <a:avLst/>
            <a:gdLst/>
            <a:ahLst/>
            <a:cxnLst/>
            <a:rect l="l" t="t" r="r" b="b"/>
            <a:pathLst>
              <a:path w="402590" h="0">
                <a:moveTo>
                  <a:pt x="0" y="0"/>
                </a:moveTo>
                <a:lnTo>
                  <a:pt x="401982" y="0"/>
                </a:lnTo>
              </a:path>
            </a:pathLst>
          </a:custGeom>
          <a:ln w="250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813048" y="4582375"/>
            <a:ext cx="163195" cy="0"/>
          </a:xfrm>
          <a:custGeom>
            <a:avLst/>
            <a:gdLst/>
            <a:ahLst/>
            <a:cxnLst/>
            <a:rect l="l" t="t" r="r" b="b"/>
            <a:pathLst>
              <a:path w="163195" h="0">
                <a:moveTo>
                  <a:pt x="0" y="0"/>
                </a:moveTo>
                <a:lnTo>
                  <a:pt x="163097" y="0"/>
                </a:lnTo>
              </a:path>
            </a:pathLst>
          </a:custGeom>
          <a:ln w="150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100243" y="5696791"/>
            <a:ext cx="163195" cy="0"/>
          </a:xfrm>
          <a:custGeom>
            <a:avLst/>
            <a:gdLst/>
            <a:ahLst/>
            <a:cxnLst/>
            <a:rect l="l" t="t" r="r" b="b"/>
            <a:pathLst>
              <a:path w="163194" h="0">
                <a:moveTo>
                  <a:pt x="0" y="0"/>
                </a:moveTo>
                <a:lnTo>
                  <a:pt x="163098" y="0"/>
                </a:lnTo>
              </a:path>
            </a:pathLst>
          </a:custGeom>
          <a:ln w="150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330704" y="2975101"/>
          <a:ext cx="11667490" cy="4719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5080"/>
                <a:gridCol w="2463799"/>
                <a:gridCol w="2870835"/>
                <a:gridCol w="3768090"/>
              </a:tblGrid>
              <a:tr h="14212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345440" marR="335915" indent="53340">
                        <a:lnSpc>
                          <a:spcPct val="100000"/>
                        </a:lnSpc>
                        <a:spcBef>
                          <a:spcPts val="2575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Population  </a:t>
                      </a:r>
                      <a:r>
                        <a:rPr dirty="0" sz="2400" b="1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Pa</a:t>
                      </a:r>
                      <a:r>
                        <a:rPr dirty="0" sz="2400" spc="-45" b="1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r</a:t>
                      </a:r>
                      <a:r>
                        <a:rPr dirty="0" sz="2400" b="1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am</a:t>
                      </a:r>
                      <a:r>
                        <a:rPr dirty="0" sz="2400" spc="-10" b="1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e</a:t>
                      </a:r>
                      <a:r>
                        <a:rPr dirty="0" sz="2400" spc="-5" b="1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ters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B="0" marT="3270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marL="139700">
                        <a:lnSpc>
                          <a:spcPct val="100000"/>
                        </a:lnSpc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Sample</a:t>
                      </a:r>
                      <a:r>
                        <a:rPr dirty="0" sz="2400" spc="-35" b="1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dirty="0" sz="2400" b="1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Statistics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B="0" marT="57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marL="1249045">
                        <a:lnSpc>
                          <a:spcPct val="100000"/>
                        </a:lnSpc>
                      </a:pPr>
                      <a:r>
                        <a:rPr dirty="0" sz="2400" spc="-5" b="1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Formula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B="0" marT="57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</a:tr>
              <a:tr h="10948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35"/>
                        </a:spcBef>
                      </a:pPr>
                      <a:r>
                        <a:rPr dirty="0" sz="2400" spc="-10">
                          <a:latin typeface="Noto Sans"/>
                          <a:cs typeface="Noto Sans"/>
                        </a:rPr>
                        <a:t>Mean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B="0" marT="3473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6675">
                        <a:lnSpc>
                          <a:spcPct val="100000"/>
                        </a:lnSpc>
                        <a:spcBef>
                          <a:spcPts val="1955"/>
                        </a:spcBef>
                      </a:pPr>
                      <a:r>
                        <a:rPr dirty="0" sz="3600">
                          <a:latin typeface="Noto Sans"/>
                          <a:cs typeface="Noto Sans"/>
                        </a:rPr>
                        <a:t>µ</a:t>
                      </a:r>
                      <a:endParaRPr sz="3600">
                        <a:latin typeface="Noto Sans"/>
                        <a:cs typeface="Noto Sans"/>
                      </a:endParaRPr>
                    </a:p>
                  </a:txBody>
                  <a:tcPr marL="0" marR="0" marB="0" marT="2482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4810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dirty="0" sz="4450" i="1">
                          <a:latin typeface="Times New Roman"/>
                          <a:cs typeface="Times New Roman"/>
                        </a:rPr>
                        <a:t>x</a:t>
                      </a:r>
                      <a:endParaRPr sz="4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36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 marL="607695">
                        <a:lnSpc>
                          <a:spcPts val="3625"/>
                        </a:lnSpc>
                      </a:pPr>
                      <a:r>
                        <a:rPr dirty="0" sz="2850" spc="25" i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sz="2850" spc="3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baseline="35087" sz="4275" spc="4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heavy" baseline="35087" sz="4275" spc="44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baseline="35087" sz="4275" spc="4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8397" sz="6450" spc="67">
                          <a:latin typeface="Symbol"/>
                          <a:cs typeface="Symbol"/>
                        </a:rPr>
                        <a:t></a:t>
                      </a:r>
                      <a:r>
                        <a:rPr dirty="0" baseline="-8397" sz="6450" spc="-11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11627" sz="6450" spc="44" i="1">
                          <a:latin typeface="Times New Roman"/>
                          <a:cs typeface="Times New Roman"/>
                        </a:rPr>
                        <a:t>x</a:t>
                      </a:r>
                      <a:endParaRPr baseline="-11627" sz="6450">
                        <a:latin typeface="Times New Roman"/>
                        <a:cs typeface="Times New Roman"/>
                      </a:endParaRPr>
                    </a:p>
                    <a:p>
                      <a:pPr marL="1165225">
                        <a:lnSpc>
                          <a:spcPts val="2110"/>
                        </a:lnSpc>
                        <a:tabLst>
                          <a:tab pos="2118360" algn="l"/>
                        </a:tabLst>
                      </a:pPr>
                      <a:r>
                        <a:rPr dirty="0" baseline="-22417" sz="4275" spc="44" i="1">
                          <a:latin typeface="Times New Roman"/>
                          <a:cs typeface="Times New Roman"/>
                        </a:rPr>
                        <a:t>n	</a:t>
                      </a:r>
                      <a:r>
                        <a:rPr dirty="0" sz="1650" spc="10" i="1">
                          <a:latin typeface="Times New Roman"/>
                          <a:cs typeface="Times New Roman"/>
                        </a:rPr>
                        <a:t>i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</a:tr>
              <a:tr h="10949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25"/>
                        </a:spcBef>
                      </a:pPr>
                      <a:r>
                        <a:rPr dirty="0" sz="2400" spc="-25">
                          <a:latin typeface="Noto Sans"/>
                          <a:cs typeface="Noto Sans"/>
                        </a:rPr>
                        <a:t>Variance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B="0" marT="3460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1130">
                        <a:lnSpc>
                          <a:spcPts val="3470"/>
                        </a:lnSpc>
                      </a:pPr>
                      <a:r>
                        <a:rPr dirty="0" baseline="-31893" sz="8100" spc="-1432" i="1">
                          <a:latin typeface="Symbol"/>
                          <a:cs typeface="Symbol"/>
                        </a:rPr>
                        <a:t>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54355">
                        <a:lnSpc>
                          <a:spcPts val="3700"/>
                        </a:lnSpc>
                      </a:pPr>
                      <a:r>
                        <a:rPr dirty="0" baseline="-33333" sz="5250" spc="-37" i="1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baseline="-33333" sz="5250" spc="-82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-5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3625"/>
                        </a:lnSpc>
                        <a:tabLst>
                          <a:tab pos="1195070" algn="l"/>
                          <a:tab pos="1610995" algn="l"/>
                          <a:tab pos="3284854" algn="l"/>
                        </a:tabLst>
                      </a:pPr>
                      <a:r>
                        <a:rPr dirty="0" baseline="-11764" sz="6375" spc="509" i="1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baseline="57239" sz="2475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baseline="57239" sz="24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57239" sz="2475" spc="-2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5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28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heavy" baseline="35087" sz="427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heavy" baseline="35087" sz="427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u="heavy" baseline="35087" sz="427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u="heavy" baseline="35087" sz="427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35087" sz="4275" spc="-3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8496" sz="6375" spc="480">
                          <a:latin typeface="Symbol"/>
                          <a:cs typeface="Symbol"/>
                        </a:rPr>
                        <a:t></a:t>
                      </a:r>
                      <a:r>
                        <a:rPr dirty="0" sz="285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2850" spc="-4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11764" sz="637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11764" sz="6375" spc="-82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50">
                          <a:latin typeface="Symbol"/>
                          <a:cs typeface="Symbol"/>
                        </a:rPr>
                        <a:t></a:t>
                      </a:r>
                      <a:r>
                        <a:rPr dirty="0" sz="2850" spc="-1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5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2850" i="1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22417" sz="4275">
                          <a:latin typeface="Times New Roman"/>
                          <a:cs typeface="Times New Roman"/>
                        </a:rPr>
                        <a:t>2</a:t>
                      </a:r>
                      <a:endParaRPr baseline="22417" sz="4275">
                        <a:latin typeface="Times New Roman"/>
                        <a:cs typeface="Times New Roman"/>
                      </a:endParaRPr>
                    </a:p>
                    <a:p>
                      <a:pPr marL="984250">
                        <a:lnSpc>
                          <a:spcPts val="3660"/>
                        </a:lnSpc>
                        <a:tabLst>
                          <a:tab pos="2489835" algn="l"/>
                          <a:tab pos="3096895" algn="l"/>
                        </a:tabLst>
                      </a:pPr>
                      <a:r>
                        <a:rPr dirty="0" sz="2850" spc="-5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850" spc="-23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50" spc="75">
                          <a:latin typeface="Symbol"/>
                          <a:cs typeface="Symbol"/>
                        </a:rPr>
                        <a:t></a:t>
                      </a:r>
                      <a:r>
                        <a:rPr dirty="0" sz="2850" spc="75"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dirty="0" baseline="38720" sz="2475" i="1">
                          <a:latin typeface="Times New Roman"/>
                          <a:cs typeface="Times New Roman"/>
                        </a:rPr>
                        <a:t>i	</a:t>
                      </a:r>
                      <a:r>
                        <a:rPr dirty="0" baseline="16339" sz="6375" spc="7">
                          <a:latin typeface="Times New Roman"/>
                          <a:cs typeface="Times New Roman"/>
                        </a:rPr>
                        <a:t>)</a:t>
                      </a:r>
                      <a:endParaRPr baseline="16339" sz="6375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</a:tr>
              <a:tr h="1094994">
                <a:tc>
                  <a:txBody>
                    <a:bodyPr/>
                    <a:lstStyle/>
                    <a:p>
                      <a:pPr marL="599440" marR="593725" indent="24130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dirty="0" sz="2400" spc="-15">
                          <a:latin typeface="Noto Sans"/>
                          <a:cs typeface="Noto Sans"/>
                        </a:rPr>
                        <a:t>Standard  </a:t>
                      </a:r>
                      <a:r>
                        <a:rPr dirty="0" sz="2400">
                          <a:latin typeface="Noto Sans"/>
                          <a:cs typeface="Noto Sans"/>
                        </a:rPr>
                        <a:t>D</a:t>
                      </a:r>
                      <a:r>
                        <a:rPr dirty="0" sz="2400" spc="-50">
                          <a:latin typeface="Noto Sans"/>
                          <a:cs typeface="Noto Sans"/>
                        </a:rPr>
                        <a:t>e</a:t>
                      </a:r>
                      <a:r>
                        <a:rPr dirty="0" sz="2400">
                          <a:latin typeface="Noto Sans"/>
                          <a:cs typeface="Noto Sans"/>
                        </a:rPr>
                        <a:t>viat</a:t>
                      </a:r>
                      <a:r>
                        <a:rPr dirty="0" sz="2400" spc="5">
                          <a:latin typeface="Noto Sans"/>
                          <a:cs typeface="Noto Sans"/>
                        </a:rPr>
                        <a:t>i</a:t>
                      </a:r>
                      <a:r>
                        <a:rPr dirty="0" sz="2400">
                          <a:latin typeface="Noto Sans"/>
                          <a:cs typeface="Noto Sans"/>
                        </a:rPr>
                        <a:t>on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B="0" marT="164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42875">
                        <a:lnSpc>
                          <a:spcPts val="5680"/>
                        </a:lnSpc>
                      </a:pPr>
                      <a:r>
                        <a:rPr dirty="0" sz="4800" i="1">
                          <a:latin typeface="Symbol"/>
                          <a:cs typeface="Symbol"/>
                        </a:rPr>
                        <a:t></a:t>
                      </a:r>
                      <a:endParaRPr sz="4800">
                        <a:latin typeface="Symbol"/>
                        <a:cs typeface="Symbo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8199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3500" i="1">
                          <a:latin typeface="Times New Roman"/>
                          <a:cs typeface="Times New Roman"/>
                        </a:rPr>
                        <a:t>S</a:t>
                      </a: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7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91440">
                        <a:lnSpc>
                          <a:spcPts val="4360"/>
                        </a:lnSpc>
                        <a:spcBef>
                          <a:spcPts val="1115"/>
                        </a:spcBef>
                        <a:tabLst>
                          <a:tab pos="822960" algn="l"/>
                          <a:tab pos="1057910" algn="l"/>
                          <a:tab pos="1473835" algn="l"/>
                        </a:tabLst>
                      </a:pPr>
                      <a:r>
                        <a:rPr dirty="0" sz="2850" i="1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2850" spc="16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5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285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u="heavy" baseline="35087" sz="427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1	</a:t>
                      </a:r>
                      <a:r>
                        <a:rPr dirty="0" baseline="-8496" sz="6375" spc="247">
                          <a:latin typeface="Symbol"/>
                          <a:cs typeface="Symbol"/>
                        </a:rPr>
                        <a:t></a:t>
                      </a:r>
                      <a:r>
                        <a:rPr dirty="0" sz="2850" spc="16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2850" spc="-4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11764" sz="6375" spc="1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11764" sz="6375" spc="-12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50">
                          <a:latin typeface="Symbol"/>
                          <a:cs typeface="Symbol"/>
                        </a:rPr>
                        <a:t></a:t>
                      </a:r>
                      <a:r>
                        <a:rPr dirty="0" sz="2850" spc="-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5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2850" spc="-39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13071" sz="6375" spc="44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baseline="22417" sz="4275" spc="44">
                          <a:latin typeface="Times New Roman"/>
                          <a:cs typeface="Times New Roman"/>
                        </a:rPr>
                        <a:t>2</a:t>
                      </a:r>
                      <a:endParaRPr baseline="22417" sz="4275">
                        <a:latin typeface="Times New Roman"/>
                        <a:cs typeface="Times New Roman"/>
                      </a:endParaRPr>
                    </a:p>
                    <a:p>
                      <a:pPr algn="ctr" marR="161290">
                        <a:lnSpc>
                          <a:spcPts val="2680"/>
                        </a:lnSpc>
                        <a:tabLst>
                          <a:tab pos="1496060" algn="l"/>
                        </a:tabLst>
                      </a:pPr>
                      <a:r>
                        <a:rPr dirty="0" sz="2850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850" spc="-23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50" spc="80">
                          <a:latin typeface="Symbol"/>
                          <a:cs typeface="Symbol"/>
                        </a:rPr>
                        <a:t></a:t>
                      </a:r>
                      <a:r>
                        <a:rPr dirty="0" sz="2850" spc="80"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dirty="0" baseline="38720" sz="2475" i="1">
                          <a:latin typeface="Times New Roman"/>
                          <a:cs typeface="Times New Roman"/>
                        </a:rPr>
                        <a:t>i</a:t>
                      </a:r>
                      <a:endParaRPr baseline="38720" sz="2475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16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4" name="object 14"/>
          <p:cNvGrpSpPr/>
          <p:nvPr/>
        </p:nvGrpSpPr>
        <p:grpSpPr>
          <a:xfrm>
            <a:off x="2104644" y="2685288"/>
            <a:ext cx="12141835" cy="5474335"/>
            <a:chOff x="2104644" y="2685288"/>
            <a:chExt cx="12141835" cy="5474335"/>
          </a:xfrm>
        </p:grpSpPr>
        <p:sp>
          <p:nvSpPr>
            <p:cNvPr id="15" name="object 15"/>
            <p:cNvSpPr/>
            <p:nvPr/>
          </p:nvSpPr>
          <p:spPr>
            <a:xfrm>
              <a:off x="11182350" y="6704838"/>
              <a:ext cx="2418080" cy="0"/>
            </a:xfrm>
            <a:custGeom>
              <a:avLst/>
              <a:gdLst/>
              <a:ahLst/>
              <a:cxnLst/>
              <a:rect l="l" t="t" r="r" b="b"/>
              <a:pathLst>
                <a:path w="2418080" h="0">
                  <a:moveTo>
                    <a:pt x="0" y="0"/>
                  </a:moveTo>
                  <a:lnTo>
                    <a:pt x="2417953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119122" y="2699766"/>
              <a:ext cx="12113260" cy="5445760"/>
            </a:xfrm>
            <a:custGeom>
              <a:avLst/>
              <a:gdLst/>
              <a:ahLst/>
              <a:cxnLst/>
              <a:rect l="l" t="t" r="r" b="b"/>
              <a:pathLst>
                <a:path w="12113260" h="5445759">
                  <a:moveTo>
                    <a:pt x="0" y="5445252"/>
                  </a:moveTo>
                  <a:lnTo>
                    <a:pt x="12112751" y="5445252"/>
                  </a:lnTo>
                  <a:lnTo>
                    <a:pt x="12112751" y="0"/>
                  </a:lnTo>
                  <a:lnTo>
                    <a:pt x="0" y="0"/>
                  </a:lnTo>
                  <a:lnTo>
                    <a:pt x="0" y="5445252"/>
                  </a:lnTo>
                  <a:close/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/>
          <p:nvPr/>
        </p:nvSpPr>
        <p:spPr>
          <a:xfrm>
            <a:off x="2420873" y="5683758"/>
            <a:ext cx="2400300" cy="701040"/>
          </a:xfrm>
          <a:custGeom>
            <a:avLst/>
            <a:gdLst/>
            <a:ahLst/>
            <a:cxnLst/>
            <a:rect l="l" t="t" r="r" b="b"/>
            <a:pathLst>
              <a:path w="2400300" h="701039">
                <a:moveTo>
                  <a:pt x="0" y="701039"/>
                </a:moveTo>
                <a:lnTo>
                  <a:pt x="2400300" y="701039"/>
                </a:lnTo>
                <a:lnTo>
                  <a:pt x="2400300" y="0"/>
                </a:lnTo>
                <a:lnTo>
                  <a:pt x="0" y="0"/>
                </a:lnTo>
                <a:lnTo>
                  <a:pt x="0" y="701039"/>
                </a:lnTo>
                <a:close/>
              </a:path>
            </a:pathLst>
          </a:custGeom>
          <a:ln w="28956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420873" y="6788657"/>
            <a:ext cx="2400300" cy="701040"/>
          </a:xfrm>
          <a:custGeom>
            <a:avLst/>
            <a:gdLst/>
            <a:ahLst/>
            <a:cxnLst/>
            <a:rect l="l" t="t" r="r" b="b"/>
            <a:pathLst>
              <a:path w="2400300" h="701040">
                <a:moveTo>
                  <a:pt x="0" y="701040"/>
                </a:moveTo>
                <a:lnTo>
                  <a:pt x="2400300" y="701040"/>
                </a:lnTo>
                <a:lnTo>
                  <a:pt x="2400300" y="0"/>
                </a:lnTo>
                <a:lnTo>
                  <a:pt x="0" y="0"/>
                </a:lnTo>
                <a:lnTo>
                  <a:pt x="0" y="701040"/>
                </a:lnTo>
                <a:close/>
              </a:path>
            </a:pathLst>
          </a:custGeom>
          <a:ln w="28956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420873" y="4578858"/>
            <a:ext cx="2400300" cy="701040"/>
          </a:xfrm>
          <a:custGeom>
            <a:avLst/>
            <a:gdLst/>
            <a:ahLst/>
            <a:cxnLst/>
            <a:rect l="l" t="t" r="r" b="b"/>
            <a:pathLst>
              <a:path w="2400300" h="701039">
                <a:moveTo>
                  <a:pt x="0" y="701039"/>
                </a:moveTo>
                <a:lnTo>
                  <a:pt x="2400300" y="701039"/>
                </a:lnTo>
                <a:lnTo>
                  <a:pt x="2400300" y="0"/>
                </a:lnTo>
                <a:lnTo>
                  <a:pt x="0" y="0"/>
                </a:lnTo>
                <a:lnTo>
                  <a:pt x="0" y="701039"/>
                </a:lnTo>
                <a:close/>
              </a:path>
            </a:pathLst>
          </a:custGeom>
          <a:ln w="28956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0" name="object 20"/>
          <p:cNvGrpSpPr/>
          <p:nvPr/>
        </p:nvGrpSpPr>
        <p:grpSpPr>
          <a:xfrm>
            <a:off x="8045195" y="2196083"/>
            <a:ext cx="2405380" cy="297180"/>
            <a:chOff x="8045195" y="2196083"/>
            <a:chExt cx="2405380" cy="297180"/>
          </a:xfrm>
        </p:grpSpPr>
        <p:sp>
          <p:nvSpPr>
            <p:cNvPr id="21" name="object 21"/>
            <p:cNvSpPr/>
            <p:nvPr/>
          </p:nvSpPr>
          <p:spPr>
            <a:xfrm>
              <a:off x="8051291" y="2202179"/>
              <a:ext cx="2392680" cy="285115"/>
            </a:xfrm>
            <a:custGeom>
              <a:avLst/>
              <a:gdLst/>
              <a:ahLst/>
              <a:cxnLst/>
              <a:rect l="l" t="t" r="r" b="b"/>
              <a:pathLst>
                <a:path w="2392679" h="285114">
                  <a:moveTo>
                    <a:pt x="142493" y="0"/>
                  </a:moveTo>
                  <a:lnTo>
                    <a:pt x="0" y="142494"/>
                  </a:lnTo>
                  <a:lnTo>
                    <a:pt x="142493" y="284988"/>
                  </a:lnTo>
                  <a:lnTo>
                    <a:pt x="142493" y="213741"/>
                  </a:lnTo>
                  <a:lnTo>
                    <a:pt x="2392679" y="213741"/>
                  </a:lnTo>
                  <a:lnTo>
                    <a:pt x="2392679" y="71247"/>
                  </a:lnTo>
                  <a:lnTo>
                    <a:pt x="142493" y="71247"/>
                  </a:lnTo>
                  <a:lnTo>
                    <a:pt x="142493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051291" y="2202179"/>
              <a:ext cx="2392680" cy="285115"/>
            </a:xfrm>
            <a:custGeom>
              <a:avLst/>
              <a:gdLst/>
              <a:ahLst/>
              <a:cxnLst/>
              <a:rect l="l" t="t" r="r" b="b"/>
              <a:pathLst>
                <a:path w="2392679" h="285114">
                  <a:moveTo>
                    <a:pt x="2392679" y="71247"/>
                  </a:moveTo>
                  <a:lnTo>
                    <a:pt x="142493" y="71247"/>
                  </a:lnTo>
                  <a:lnTo>
                    <a:pt x="142493" y="0"/>
                  </a:lnTo>
                  <a:lnTo>
                    <a:pt x="0" y="142494"/>
                  </a:lnTo>
                  <a:lnTo>
                    <a:pt x="142493" y="284988"/>
                  </a:lnTo>
                  <a:lnTo>
                    <a:pt x="142493" y="213741"/>
                  </a:lnTo>
                  <a:lnTo>
                    <a:pt x="2392679" y="213741"/>
                  </a:lnTo>
                  <a:lnTo>
                    <a:pt x="2392679" y="71247"/>
                  </a:lnTo>
                  <a:close/>
                </a:path>
              </a:pathLst>
            </a:custGeom>
            <a:ln w="1219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1216152" y="4803647"/>
            <a:ext cx="814069" cy="309880"/>
            <a:chOff x="1216152" y="4803647"/>
            <a:chExt cx="814069" cy="309880"/>
          </a:xfrm>
        </p:grpSpPr>
        <p:sp>
          <p:nvSpPr>
            <p:cNvPr id="24" name="object 24"/>
            <p:cNvSpPr/>
            <p:nvPr/>
          </p:nvSpPr>
          <p:spPr>
            <a:xfrm>
              <a:off x="1222248" y="4809743"/>
              <a:ext cx="802005" cy="297180"/>
            </a:xfrm>
            <a:custGeom>
              <a:avLst/>
              <a:gdLst/>
              <a:ahLst/>
              <a:cxnLst/>
              <a:rect l="l" t="t" r="r" b="b"/>
              <a:pathLst>
                <a:path w="802005" h="297179">
                  <a:moveTo>
                    <a:pt x="653034" y="0"/>
                  </a:moveTo>
                  <a:lnTo>
                    <a:pt x="653034" y="74294"/>
                  </a:lnTo>
                  <a:lnTo>
                    <a:pt x="0" y="74294"/>
                  </a:lnTo>
                  <a:lnTo>
                    <a:pt x="0" y="222884"/>
                  </a:lnTo>
                  <a:lnTo>
                    <a:pt x="653034" y="222884"/>
                  </a:lnTo>
                  <a:lnTo>
                    <a:pt x="653034" y="297179"/>
                  </a:lnTo>
                  <a:lnTo>
                    <a:pt x="801624" y="148589"/>
                  </a:lnTo>
                  <a:lnTo>
                    <a:pt x="653034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222248" y="4809743"/>
              <a:ext cx="802005" cy="297180"/>
            </a:xfrm>
            <a:custGeom>
              <a:avLst/>
              <a:gdLst/>
              <a:ahLst/>
              <a:cxnLst/>
              <a:rect l="l" t="t" r="r" b="b"/>
              <a:pathLst>
                <a:path w="802005" h="297179">
                  <a:moveTo>
                    <a:pt x="0" y="74294"/>
                  </a:moveTo>
                  <a:lnTo>
                    <a:pt x="653034" y="74294"/>
                  </a:lnTo>
                  <a:lnTo>
                    <a:pt x="653034" y="0"/>
                  </a:lnTo>
                  <a:lnTo>
                    <a:pt x="801624" y="148589"/>
                  </a:lnTo>
                  <a:lnTo>
                    <a:pt x="653034" y="297179"/>
                  </a:lnTo>
                  <a:lnTo>
                    <a:pt x="653034" y="222884"/>
                  </a:lnTo>
                  <a:lnTo>
                    <a:pt x="0" y="222884"/>
                  </a:lnTo>
                  <a:lnTo>
                    <a:pt x="0" y="74294"/>
                  </a:lnTo>
                  <a:close/>
                </a:path>
              </a:pathLst>
            </a:custGeom>
            <a:ln w="1219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1216152" y="5905500"/>
            <a:ext cx="814069" cy="311150"/>
            <a:chOff x="1216152" y="5905500"/>
            <a:chExt cx="814069" cy="311150"/>
          </a:xfrm>
        </p:grpSpPr>
        <p:sp>
          <p:nvSpPr>
            <p:cNvPr id="27" name="object 27"/>
            <p:cNvSpPr/>
            <p:nvPr/>
          </p:nvSpPr>
          <p:spPr>
            <a:xfrm>
              <a:off x="1222248" y="5911595"/>
              <a:ext cx="802005" cy="299085"/>
            </a:xfrm>
            <a:custGeom>
              <a:avLst/>
              <a:gdLst/>
              <a:ahLst/>
              <a:cxnLst/>
              <a:rect l="l" t="t" r="r" b="b"/>
              <a:pathLst>
                <a:path w="802005" h="299085">
                  <a:moveTo>
                    <a:pt x="652272" y="0"/>
                  </a:moveTo>
                  <a:lnTo>
                    <a:pt x="652272" y="74675"/>
                  </a:lnTo>
                  <a:lnTo>
                    <a:pt x="0" y="74675"/>
                  </a:lnTo>
                  <a:lnTo>
                    <a:pt x="0" y="224027"/>
                  </a:lnTo>
                  <a:lnTo>
                    <a:pt x="652272" y="224027"/>
                  </a:lnTo>
                  <a:lnTo>
                    <a:pt x="652272" y="298703"/>
                  </a:lnTo>
                  <a:lnTo>
                    <a:pt x="801624" y="149351"/>
                  </a:lnTo>
                  <a:lnTo>
                    <a:pt x="652272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222248" y="5911595"/>
              <a:ext cx="802005" cy="299085"/>
            </a:xfrm>
            <a:custGeom>
              <a:avLst/>
              <a:gdLst/>
              <a:ahLst/>
              <a:cxnLst/>
              <a:rect l="l" t="t" r="r" b="b"/>
              <a:pathLst>
                <a:path w="802005" h="299085">
                  <a:moveTo>
                    <a:pt x="0" y="74675"/>
                  </a:moveTo>
                  <a:lnTo>
                    <a:pt x="652272" y="74675"/>
                  </a:lnTo>
                  <a:lnTo>
                    <a:pt x="652272" y="0"/>
                  </a:lnTo>
                  <a:lnTo>
                    <a:pt x="801624" y="149351"/>
                  </a:lnTo>
                  <a:lnTo>
                    <a:pt x="652272" y="298703"/>
                  </a:lnTo>
                  <a:lnTo>
                    <a:pt x="652272" y="224027"/>
                  </a:lnTo>
                  <a:lnTo>
                    <a:pt x="0" y="224027"/>
                  </a:lnTo>
                  <a:lnTo>
                    <a:pt x="0" y="74675"/>
                  </a:lnTo>
                  <a:close/>
                </a:path>
              </a:pathLst>
            </a:custGeom>
            <a:ln w="12191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/>
          <p:cNvGrpSpPr/>
          <p:nvPr/>
        </p:nvGrpSpPr>
        <p:grpSpPr>
          <a:xfrm>
            <a:off x="1216152" y="6958583"/>
            <a:ext cx="814069" cy="309880"/>
            <a:chOff x="1216152" y="6958583"/>
            <a:chExt cx="814069" cy="309880"/>
          </a:xfrm>
        </p:grpSpPr>
        <p:sp>
          <p:nvSpPr>
            <p:cNvPr id="30" name="object 30"/>
            <p:cNvSpPr/>
            <p:nvPr/>
          </p:nvSpPr>
          <p:spPr>
            <a:xfrm>
              <a:off x="1222248" y="6964679"/>
              <a:ext cx="802005" cy="297180"/>
            </a:xfrm>
            <a:custGeom>
              <a:avLst/>
              <a:gdLst/>
              <a:ahLst/>
              <a:cxnLst/>
              <a:rect l="l" t="t" r="r" b="b"/>
              <a:pathLst>
                <a:path w="802005" h="297179">
                  <a:moveTo>
                    <a:pt x="653034" y="0"/>
                  </a:moveTo>
                  <a:lnTo>
                    <a:pt x="653034" y="74295"/>
                  </a:lnTo>
                  <a:lnTo>
                    <a:pt x="0" y="74295"/>
                  </a:lnTo>
                  <a:lnTo>
                    <a:pt x="0" y="222885"/>
                  </a:lnTo>
                  <a:lnTo>
                    <a:pt x="653034" y="222885"/>
                  </a:lnTo>
                  <a:lnTo>
                    <a:pt x="653034" y="297180"/>
                  </a:lnTo>
                  <a:lnTo>
                    <a:pt x="801624" y="148590"/>
                  </a:lnTo>
                  <a:lnTo>
                    <a:pt x="653034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222248" y="6964679"/>
              <a:ext cx="802005" cy="297180"/>
            </a:xfrm>
            <a:custGeom>
              <a:avLst/>
              <a:gdLst/>
              <a:ahLst/>
              <a:cxnLst/>
              <a:rect l="l" t="t" r="r" b="b"/>
              <a:pathLst>
                <a:path w="802005" h="297179">
                  <a:moveTo>
                    <a:pt x="0" y="74295"/>
                  </a:moveTo>
                  <a:lnTo>
                    <a:pt x="653034" y="74295"/>
                  </a:lnTo>
                  <a:lnTo>
                    <a:pt x="653034" y="0"/>
                  </a:lnTo>
                  <a:lnTo>
                    <a:pt x="801624" y="148590"/>
                  </a:lnTo>
                  <a:lnTo>
                    <a:pt x="653034" y="297180"/>
                  </a:lnTo>
                  <a:lnTo>
                    <a:pt x="653034" y="222885"/>
                  </a:lnTo>
                  <a:lnTo>
                    <a:pt x="0" y="222885"/>
                  </a:lnTo>
                  <a:lnTo>
                    <a:pt x="0" y="74295"/>
                  </a:lnTo>
                  <a:close/>
                </a:path>
              </a:pathLst>
            </a:custGeom>
            <a:ln w="1219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3525" y="1165606"/>
            <a:ext cx="55683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Typical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terms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used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in data analysis</a:t>
            </a:r>
            <a:r>
              <a:rPr dirty="0" sz="2400" spc="11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Noto Sans"/>
                <a:cs typeface="Noto Sans"/>
              </a:rPr>
              <a:t>are: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15305" y="268350"/>
            <a:ext cx="602805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20"/>
              <a:t>Terms </a:t>
            </a:r>
            <a:r>
              <a:rPr dirty="0" sz="3200" spc="60"/>
              <a:t>Used </a:t>
            </a:r>
            <a:r>
              <a:rPr dirty="0" sz="3200" spc="70"/>
              <a:t>to </a:t>
            </a:r>
            <a:r>
              <a:rPr dirty="0" sz="3200" spc="60"/>
              <a:t>Describe</a:t>
            </a:r>
            <a:r>
              <a:rPr dirty="0" sz="3200" spc="-175"/>
              <a:t> </a:t>
            </a:r>
            <a:r>
              <a:rPr dirty="0" sz="3200" spc="45"/>
              <a:t>Data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3875532" y="711708"/>
            <a:ext cx="8503919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8773668" y="2542032"/>
            <a:ext cx="2578735" cy="2094230"/>
            <a:chOff x="8773668" y="2542032"/>
            <a:chExt cx="2578735" cy="2094230"/>
          </a:xfrm>
        </p:grpSpPr>
        <p:sp>
          <p:nvSpPr>
            <p:cNvPr id="6" name="object 6"/>
            <p:cNvSpPr/>
            <p:nvPr/>
          </p:nvSpPr>
          <p:spPr>
            <a:xfrm>
              <a:off x="9887712" y="2543556"/>
              <a:ext cx="350520" cy="2091055"/>
            </a:xfrm>
            <a:custGeom>
              <a:avLst/>
              <a:gdLst/>
              <a:ahLst/>
              <a:cxnLst/>
              <a:rect l="l" t="t" r="r" b="b"/>
              <a:pathLst>
                <a:path w="350520" h="2091054">
                  <a:moveTo>
                    <a:pt x="350520" y="0"/>
                  </a:moveTo>
                  <a:lnTo>
                    <a:pt x="0" y="0"/>
                  </a:lnTo>
                  <a:lnTo>
                    <a:pt x="0" y="2090928"/>
                  </a:lnTo>
                  <a:lnTo>
                    <a:pt x="350520" y="2090928"/>
                  </a:lnTo>
                  <a:lnTo>
                    <a:pt x="35052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887712" y="2543556"/>
              <a:ext cx="350520" cy="2091055"/>
            </a:xfrm>
            <a:custGeom>
              <a:avLst/>
              <a:gdLst/>
              <a:ahLst/>
              <a:cxnLst/>
              <a:rect l="l" t="t" r="r" b="b"/>
              <a:pathLst>
                <a:path w="350520" h="2091054">
                  <a:moveTo>
                    <a:pt x="0" y="2090928"/>
                  </a:moveTo>
                  <a:lnTo>
                    <a:pt x="350520" y="2090928"/>
                  </a:lnTo>
                  <a:lnTo>
                    <a:pt x="350520" y="0"/>
                  </a:lnTo>
                  <a:lnTo>
                    <a:pt x="0" y="0"/>
                  </a:lnTo>
                  <a:lnTo>
                    <a:pt x="0" y="2090928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259568" y="2880360"/>
              <a:ext cx="349250" cy="1754505"/>
            </a:xfrm>
            <a:custGeom>
              <a:avLst/>
              <a:gdLst/>
              <a:ahLst/>
              <a:cxnLst/>
              <a:rect l="l" t="t" r="r" b="b"/>
              <a:pathLst>
                <a:path w="349250" h="1754504">
                  <a:moveTo>
                    <a:pt x="348996" y="0"/>
                  </a:moveTo>
                  <a:lnTo>
                    <a:pt x="0" y="0"/>
                  </a:lnTo>
                  <a:lnTo>
                    <a:pt x="0" y="1754124"/>
                  </a:lnTo>
                  <a:lnTo>
                    <a:pt x="348996" y="1754124"/>
                  </a:lnTo>
                  <a:lnTo>
                    <a:pt x="34899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259568" y="2880360"/>
              <a:ext cx="349250" cy="1754505"/>
            </a:xfrm>
            <a:custGeom>
              <a:avLst/>
              <a:gdLst/>
              <a:ahLst/>
              <a:cxnLst/>
              <a:rect l="l" t="t" r="r" b="b"/>
              <a:pathLst>
                <a:path w="349250" h="1754504">
                  <a:moveTo>
                    <a:pt x="0" y="1754124"/>
                  </a:moveTo>
                  <a:lnTo>
                    <a:pt x="348996" y="1754124"/>
                  </a:lnTo>
                  <a:lnTo>
                    <a:pt x="348996" y="0"/>
                  </a:lnTo>
                  <a:lnTo>
                    <a:pt x="0" y="0"/>
                  </a:lnTo>
                  <a:lnTo>
                    <a:pt x="0" y="1754124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517380" y="2872740"/>
              <a:ext cx="350520" cy="1762125"/>
            </a:xfrm>
            <a:custGeom>
              <a:avLst/>
              <a:gdLst/>
              <a:ahLst/>
              <a:cxnLst/>
              <a:rect l="l" t="t" r="r" b="b"/>
              <a:pathLst>
                <a:path w="350520" h="1762125">
                  <a:moveTo>
                    <a:pt x="350520" y="0"/>
                  </a:moveTo>
                  <a:lnTo>
                    <a:pt x="0" y="0"/>
                  </a:lnTo>
                  <a:lnTo>
                    <a:pt x="0" y="1761743"/>
                  </a:lnTo>
                  <a:lnTo>
                    <a:pt x="350520" y="1761743"/>
                  </a:lnTo>
                  <a:lnTo>
                    <a:pt x="35052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517380" y="2872740"/>
              <a:ext cx="350520" cy="1762125"/>
            </a:xfrm>
            <a:custGeom>
              <a:avLst/>
              <a:gdLst/>
              <a:ahLst/>
              <a:cxnLst/>
              <a:rect l="l" t="t" r="r" b="b"/>
              <a:pathLst>
                <a:path w="350520" h="1762125">
                  <a:moveTo>
                    <a:pt x="0" y="1761743"/>
                  </a:moveTo>
                  <a:lnTo>
                    <a:pt x="350520" y="1761743"/>
                  </a:lnTo>
                  <a:lnTo>
                    <a:pt x="350520" y="0"/>
                  </a:lnTo>
                  <a:lnTo>
                    <a:pt x="0" y="0"/>
                  </a:lnTo>
                  <a:lnTo>
                    <a:pt x="0" y="176174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147048" y="3977640"/>
              <a:ext cx="349250" cy="657225"/>
            </a:xfrm>
            <a:custGeom>
              <a:avLst/>
              <a:gdLst/>
              <a:ahLst/>
              <a:cxnLst/>
              <a:rect l="l" t="t" r="r" b="b"/>
              <a:pathLst>
                <a:path w="349250" h="657225">
                  <a:moveTo>
                    <a:pt x="348996" y="0"/>
                  </a:moveTo>
                  <a:lnTo>
                    <a:pt x="0" y="0"/>
                  </a:lnTo>
                  <a:lnTo>
                    <a:pt x="0" y="656843"/>
                  </a:lnTo>
                  <a:lnTo>
                    <a:pt x="348996" y="656843"/>
                  </a:lnTo>
                  <a:lnTo>
                    <a:pt x="34899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147048" y="3977640"/>
              <a:ext cx="349250" cy="657225"/>
            </a:xfrm>
            <a:custGeom>
              <a:avLst/>
              <a:gdLst/>
              <a:ahLst/>
              <a:cxnLst/>
              <a:rect l="l" t="t" r="r" b="b"/>
              <a:pathLst>
                <a:path w="349250" h="657225">
                  <a:moveTo>
                    <a:pt x="0" y="656843"/>
                  </a:moveTo>
                  <a:lnTo>
                    <a:pt x="348996" y="656843"/>
                  </a:lnTo>
                  <a:lnTo>
                    <a:pt x="348996" y="0"/>
                  </a:lnTo>
                  <a:lnTo>
                    <a:pt x="0" y="0"/>
                  </a:lnTo>
                  <a:lnTo>
                    <a:pt x="0" y="65684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629900" y="3977640"/>
              <a:ext cx="350520" cy="657225"/>
            </a:xfrm>
            <a:custGeom>
              <a:avLst/>
              <a:gdLst/>
              <a:ahLst/>
              <a:cxnLst/>
              <a:rect l="l" t="t" r="r" b="b"/>
              <a:pathLst>
                <a:path w="350520" h="657225">
                  <a:moveTo>
                    <a:pt x="350520" y="0"/>
                  </a:moveTo>
                  <a:lnTo>
                    <a:pt x="0" y="0"/>
                  </a:lnTo>
                  <a:lnTo>
                    <a:pt x="0" y="656843"/>
                  </a:lnTo>
                  <a:lnTo>
                    <a:pt x="350520" y="656843"/>
                  </a:lnTo>
                  <a:lnTo>
                    <a:pt x="35052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629900" y="3977640"/>
              <a:ext cx="350520" cy="657225"/>
            </a:xfrm>
            <a:custGeom>
              <a:avLst/>
              <a:gdLst/>
              <a:ahLst/>
              <a:cxnLst/>
              <a:rect l="l" t="t" r="r" b="b"/>
              <a:pathLst>
                <a:path w="350520" h="657225">
                  <a:moveTo>
                    <a:pt x="0" y="656843"/>
                  </a:moveTo>
                  <a:lnTo>
                    <a:pt x="350520" y="656843"/>
                  </a:lnTo>
                  <a:lnTo>
                    <a:pt x="350520" y="0"/>
                  </a:lnTo>
                  <a:lnTo>
                    <a:pt x="0" y="0"/>
                  </a:lnTo>
                  <a:lnTo>
                    <a:pt x="0" y="65684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1000232" y="4480560"/>
              <a:ext cx="350520" cy="149860"/>
            </a:xfrm>
            <a:custGeom>
              <a:avLst/>
              <a:gdLst/>
              <a:ahLst/>
              <a:cxnLst/>
              <a:rect l="l" t="t" r="r" b="b"/>
              <a:pathLst>
                <a:path w="350520" h="149860">
                  <a:moveTo>
                    <a:pt x="350520" y="0"/>
                  </a:moveTo>
                  <a:lnTo>
                    <a:pt x="0" y="0"/>
                  </a:lnTo>
                  <a:lnTo>
                    <a:pt x="0" y="149351"/>
                  </a:lnTo>
                  <a:lnTo>
                    <a:pt x="350520" y="149351"/>
                  </a:lnTo>
                  <a:lnTo>
                    <a:pt x="35052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1000232" y="4480560"/>
              <a:ext cx="350520" cy="149860"/>
            </a:xfrm>
            <a:custGeom>
              <a:avLst/>
              <a:gdLst/>
              <a:ahLst/>
              <a:cxnLst/>
              <a:rect l="l" t="t" r="r" b="b"/>
              <a:pathLst>
                <a:path w="350520" h="149860">
                  <a:moveTo>
                    <a:pt x="0" y="149351"/>
                  </a:moveTo>
                  <a:lnTo>
                    <a:pt x="350520" y="149351"/>
                  </a:lnTo>
                  <a:lnTo>
                    <a:pt x="350520" y="0"/>
                  </a:lnTo>
                  <a:lnTo>
                    <a:pt x="0" y="0"/>
                  </a:lnTo>
                  <a:lnTo>
                    <a:pt x="0" y="14935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775192" y="4480560"/>
              <a:ext cx="350520" cy="152400"/>
            </a:xfrm>
            <a:custGeom>
              <a:avLst/>
              <a:gdLst/>
              <a:ahLst/>
              <a:cxnLst/>
              <a:rect l="l" t="t" r="r" b="b"/>
              <a:pathLst>
                <a:path w="350520" h="152400">
                  <a:moveTo>
                    <a:pt x="35052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50520" y="152400"/>
                  </a:lnTo>
                  <a:lnTo>
                    <a:pt x="35052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775192" y="4480560"/>
              <a:ext cx="350520" cy="152400"/>
            </a:xfrm>
            <a:custGeom>
              <a:avLst/>
              <a:gdLst/>
              <a:ahLst/>
              <a:cxnLst/>
              <a:rect l="l" t="t" r="r" b="b"/>
              <a:pathLst>
                <a:path w="350520" h="152400">
                  <a:moveTo>
                    <a:pt x="0" y="152400"/>
                  </a:moveTo>
                  <a:lnTo>
                    <a:pt x="350520" y="152400"/>
                  </a:lnTo>
                  <a:lnTo>
                    <a:pt x="35052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8177783" y="2075688"/>
          <a:ext cx="3789045" cy="5797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0629"/>
              </a:tblGrid>
              <a:tr h="27889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</a:tr>
              <a:tr h="545592">
                <a:tc>
                  <a:txBody>
                    <a:bodyPr/>
                    <a:lstStyle/>
                    <a:p>
                      <a:pPr marL="81280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2400" spc="-25" b="1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CHARACTERIZE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B="0" marT="6223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</a:tr>
              <a:tr h="2450591">
                <a:tc>
                  <a:txBody>
                    <a:bodyPr/>
                    <a:lstStyle/>
                    <a:p>
                      <a:pPr marL="408305" marR="454025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dirty="0" sz="2400" spc="-2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“Characterize” refers  </a:t>
                      </a:r>
                      <a:r>
                        <a:rPr dirty="0" sz="2400" spc="-1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to </a:t>
                      </a:r>
                      <a:r>
                        <a:rPr dirty="0" sz="2400" spc="-2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determining </a:t>
                      </a:r>
                      <a:r>
                        <a:rPr dirty="0" sz="2400" spc="-1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the  </a:t>
                      </a:r>
                      <a:r>
                        <a:rPr dirty="0" sz="2400" spc="-2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central </a:t>
                      </a:r>
                      <a:r>
                        <a:rPr dirty="0" sz="2400" spc="-1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tendency </a:t>
                      </a:r>
                      <a:r>
                        <a:rPr dirty="0" sz="2400" spc="-1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of  </a:t>
                      </a:r>
                      <a:r>
                        <a:rPr dirty="0" sz="2400" spc="-1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the</a:t>
                      </a:r>
                      <a:r>
                        <a:rPr dirty="0" sz="2400" spc="-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dirty="0" sz="2400" spc="-1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data.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B="0" marT="14097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13010229" y="2638745"/>
            <a:ext cx="2024393" cy="1941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2068556" y="2075688"/>
          <a:ext cx="3787140" cy="5797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8725"/>
              </a:tblGrid>
              <a:tr h="27889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</a:tr>
              <a:tr h="545592">
                <a:tc>
                  <a:txBody>
                    <a:bodyPr/>
                    <a:lstStyle/>
                    <a:p>
                      <a:pPr marL="953769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2400" spc="-25" b="1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CONCLUSION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B="0" marT="6223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</a:tr>
              <a:tr h="2450591">
                <a:tc>
                  <a:txBody>
                    <a:bodyPr/>
                    <a:lstStyle/>
                    <a:p>
                      <a:pPr marL="81915" marR="374015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dirty="0" sz="2400" spc="-1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“Conclusion” </a:t>
                      </a:r>
                      <a:r>
                        <a:rPr dirty="0" sz="2400" spc="-2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refers to  preliminary </a:t>
                      </a:r>
                      <a:r>
                        <a:rPr dirty="0" sz="2400" spc="-1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or </a:t>
                      </a:r>
                      <a:r>
                        <a:rPr dirty="0" sz="2400" spc="-3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high-  </a:t>
                      </a:r>
                      <a:r>
                        <a:rPr dirty="0" sz="2400" spc="-2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level </a:t>
                      </a:r>
                      <a:r>
                        <a:rPr dirty="0" sz="2400" spc="-1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conclusions about  the</a:t>
                      </a:r>
                      <a:r>
                        <a:rPr dirty="0" sz="2400" spc="-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dirty="0" sz="2400" spc="-1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data.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B="0" marT="14097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5062728" y="2769107"/>
            <a:ext cx="2328672" cy="16398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291584" y="2075688"/>
          <a:ext cx="3789045" cy="5797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9360"/>
              </a:tblGrid>
              <a:tr h="27889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</a:tr>
              <a:tr h="545592">
                <a:tc>
                  <a:txBody>
                    <a:bodyPr/>
                    <a:lstStyle/>
                    <a:p>
                      <a:pPr marL="123952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2400" spc="-25" b="1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INSPECT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B="0" marT="53340">
                    <a:lnL w="1905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</a:tr>
              <a:tr h="2450591">
                <a:tc>
                  <a:txBody>
                    <a:bodyPr/>
                    <a:lstStyle/>
                    <a:p>
                      <a:pPr marL="90805" marR="347345">
                        <a:lnSpc>
                          <a:spcPct val="100000"/>
                        </a:lnSpc>
                        <a:spcBef>
                          <a:spcPts val="1839"/>
                        </a:spcBef>
                      </a:pPr>
                      <a:r>
                        <a:rPr dirty="0" sz="2400" spc="-3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“Inspect” </a:t>
                      </a:r>
                      <a:r>
                        <a:rPr dirty="0" sz="2400" spc="-2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refers to  </a:t>
                      </a:r>
                      <a:r>
                        <a:rPr dirty="0" sz="2400" spc="-3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studying </a:t>
                      </a:r>
                      <a:r>
                        <a:rPr dirty="0" sz="2400" spc="-1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the </a:t>
                      </a:r>
                      <a:r>
                        <a:rPr dirty="0" sz="2400" spc="-1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shape </a:t>
                      </a:r>
                      <a:r>
                        <a:rPr dirty="0" sz="2400" spc="-1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and  </a:t>
                      </a:r>
                      <a:r>
                        <a:rPr dirty="0" sz="2400" spc="-2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spread </a:t>
                      </a:r>
                      <a:r>
                        <a:rPr dirty="0" sz="2400" spc="-1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of</a:t>
                      </a:r>
                      <a:r>
                        <a:rPr dirty="0" sz="2400" spc="2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dirty="0" sz="2400" spc="-1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data.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B="0" marT="233679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25" name="object 25"/>
          <p:cNvGrpSpPr/>
          <p:nvPr/>
        </p:nvGrpSpPr>
        <p:grpSpPr>
          <a:xfrm>
            <a:off x="1234936" y="2669301"/>
            <a:ext cx="1844675" cy="1993900"/>
            <a:chOff x="1234936" y="2669301"/>
            <a:chExt cx="1844675" cy="1993900"/>
          </a:xfrm>
        </p:grpSpPr>
        <p:sp>
          <p:nvSpPr>
            <p:cNvPr id="26" name="object 26"/>
            <p:cNvSpPr/>
            <p:nvPr/>
          </p:nvSpPr>
          <p:spPr>
            <a:xfrm>
              <a:off x="1250378" y="2693415"/>
              <a:ext cx="778510" cy="821055"/>
            </a:xfrm>
            <a:custGeom>
              <a:avLst/>
              <a:gdLst/>
              <a:ahLst/>
              <a:cxnLst/>
              <a:rect l="l" t="t" r="r" b="b"/>
              <a:pathLst>
                <a:path w="778510" h="821054">
                  <a:moveTo>
                    <a:pt x="164147" y="0"/>
                  </a:moveTo>
                  <a:lnTo>
                    <a:pt x="0" y="150368"/>
                  </a:lnTo>
                  <a:lnTo>
                    <a:pt x="613854" y="820674"/>
                  </a:lnTo>
                  <a:lnTo>
                    <a:pt x="777938" y="670433"/>
                  </a:lnTo>
                  <a:lnTo>
                    <a:pt x="164147" y="0"/>
                  </a:lnTo>
                  <a:close/>
                </a:path>
              </a:pathLst>
            </a:custGeom>
            <a:solidFill>
              <a:srgbClr val="A4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250378" y="2693415"/>
              <a:ext cx="778510" cy="821055"/>
            </a:xfrm>
            <a:custGeom>
              <a:avLst/>
              <a:gdLst/>
              <a:ahLst/>
              <a:cxnLst/>
              <a:rect l="l" t="t" r="r" b="b"/>
              <a:pathLst>
                <a:path w="778510" h="821054">
                  <a:moveTo>
                    <a:pt x="613854" y="820674"/>
                  </a:moveTo>
                  <a:lnTo>
                    <a:pt x="0" y="150368"/>
                  </a:lnTo>
                  <a:lnTo>
                    <a:pt x="164147" y="0"/>
                  </a:lnTo>
                  <a:lnTo>
                    <a:pt x="777938" y="670433"/>
                  </a:lnTo>
                  <a:lnTo>
                    <a:pt x="613854" y="82067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775777" y="3291506"/>
              <a:ext cx="487045" cy="488950"/>
            </a:xfrm>
            <a:custGeom>
              <a:avLst/>
              <a:gdLst/>
              <a:ahLst/>
              <a:cxnLst/>
              <a:rect l="l" t="t" r="r" b="b"/>
              <a:pathLst>
                <a:path w="487044" h="488950">
                  <a:moveTo>
                    <a:pt x="165864" y="0"/>
                  </a:moveTo>
                  <a:lnTo>
                    <a:pt x="122807" y="6871"/>
                  </a:lnTo>
                  <a:lnTo>
                    <a:pt x="83676" y="23003"/>
                  </a:lnTo>
                  <a:lnTo>
                    <a:pt x="49847" y="48593"/>
                  </a:lnTo>
                  <a:lnTo>
                    <a:pt x="23891" y="82135"/>
                  </a:lnTo>
                  <a:lnTo>
                    <a:pt x="7336" y="121076"/>
                  </a:lnTo>
                  <a:lnTo>
                    <a:pt x="0" y="164038"/>
                  </a:lnTo>
                  <a:lnTo>
                    <a:pt x="1698" y="209645"/>
                  </a:lnTo>
                  <a:lnTo>
                    <a:pt x="12250" y="256519"/>
                  </a:lnTo>
                  <a:lnTo>
                    <a:pt x="31470" y="303285"/>
                  </a:lnTo>
                  <a:lnTo>
                    <a:pt x="59177" y="348566"/>
                  </a:lnTo>
                  <a:lnTo>
                    <a:pt x="95186" y="390985"/>
                  </a:lnTo>
                  <a:lnTo>
                    <a:pt x="137219" y="427486"/>
                  </a:lnTo>
                  <a:lnTo>
                    <a:pt x="182201" y="455707"/>
                  </a:lnTo>
                  <a:lnTo>
                    <a:pt x="228761" y="475451"/>
                  </a:lnTo>
                  <a:lnTo>
                    <a:pt x="275526" y="486520"/>
                  </a:lnTo>
                  <a:lnTo>
                    <a:pt x="321125" y="488720"/>
                  </a:lnTo>
                  <a:lnTo>
                    <a:pt x="364184" y="481853"/>
                  </a:lnTo>
                  <a:lnTo>
                    <a:pt x="403332" y="465723"/>
                  </a:lnTo>
                  <a:lnTo>
                    <a:pt x="437197" y="440134"/>
                  </a:lnTo>
                  <a:lnTo>
                    <a:pt x="463154" y="406591"/>
                  </a:lnTo>
                  <a:lnTo>
                    <a:pt x="479709" y="367648"/>
                  </a:lnTo>
                  <a:lnTo>
                    <a:pt x="487045" y="324682"/>
                  </a:lnTo>
                  <a:lnTo>
                    <a:pt x="485346" y="279066"/>
                  </a:lnTo>
                  <a:lnTo>
                    <a:pt x="474795" y="232176"/>
                  </a:lnTo>
                  <a:lnTo>
                    <a:pt x="455575" y="185388"/>
                  </a:lnTo>
                  <a:lnTo>
                    <a:pt x="427868" y="140075"/>
                  </a:lnTo>
                  <a:lnTo>
                    <a:pt x="391858" y="97615"/>
                  </a:lnTo>
                  <a:lnTo>
                    <a:pt x="349821" y="61155"/>
                  </a:lnTo>
                  <a:lnTo>
                    <a:pt x="304826" y="32966"/>
                  </a:lnTo>
                  <a:lnTo>
                    <a:pt x="258250" y="13245"/>
                  </a:lnTo>
                  <a:lnTo>
                    <a:pt x="211471" y="2190"/>
                  </a:lnTo>
                  <a:lnTo>
                    <a:pt x="165864" y="0"/>
                  </a:lnTo>
                  <a:close/>
                </a:path>
              </a:pathLst>
            </a:custGeom>
            <a:solidFill>
              <a:srgbClr val="A4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775777" y="3291506"/>
              <a:ext cx="487045" cy="488950"/>
            </a:xfrm>
            <a:custGeom>
              <a:avLst/>
              <a:gdLst/>
              <a:ahLst/>
              <a:cxnLst/>
              <a:rect l="l" t="t" r="r" b="b"/>
              <a:pathLst>
                <a:path w="487044" h="488950">
                  <a:moveTo>
                    <a:pt x="95186" y="390985"/>
                  </a:moveTo>
                  <a:lnTo>
                    <a:pt x="59177" y="348566"/>
                  </a:lnTo>
                  <a:lnTo>
                    <a:pt x="31470" y="303285"/>
                  </a:lnTo>
                  <a:lnTo>
                    <a:pt x="12250" y="256519"/>
                  </a:lnTo>
                  <a:lnTo>
                    <a:pt x="1698" y="209645"/>
                  </a:lnTo>
                  <a:lnTo>
                    <a:pt x="0" y="164038"/>
                  </a:lnTo>
                  <a:lnTo>
                    <a:pt x="7336" y="121076"/>
                  </a:lnTo>
                  <a:lnTo>
                    <a:pt x="23891" y="82135"/>
                  </a:lnTo>
                  <a:lnTo>
                    <a:pt x="49847" y="48593"/>
                  </a:lnTo>
                  <a:lnTo>
                    <a:pt x="83676" y="23003"/>
                  </a:lnTo>
                  <a:lnTo>
                    <a:pt x="122807" y="6871"/>
                  </a:lnTo>
                  <a:lnTo>
                    <a:pt x="165864" y="0"/>
                  </a:lnTo>
                  <a:lnTo>
                    <a:pt x="211471" y="2190"/>
                  </a:lnTo>
                  <a:lnTo>
                    <a:pt x="258250" y="13245"/>
                  </a:lnTo>
                  <a:lnTo>
                    <a:pt x="304826" y="32966"/>
                  </a:lnTo>
                  <a:lnTo>
                    <a:pt x="349821" y="61155"/>
                  </a:lnTo>
                  <a:lnTo>
                    <a:pt x="391858" y="97615"/>
                  </a:lnTo>
                  <a:lnTo>
                    <a:pt x="427868" y="140075"/>
                  </a:lnTo>
                  <a:lnTo>
                    <a:pt x="455575" y="185388"/>
                  </a:lnTo>
                  <a:lnTo>
                    <a:pt x="474795" y="232176"/>
                  </a:lnTo>
                  <a:lnTo>
                    <a:pt x="485346" y="279066"/>
                  </a:lnTo>
                  <a:lnTo>
                    <a:pt x="487045" y="324682"/>
                  </a:lnTo>
                  <a:lnTo>
                    <a:pt x="479709" y="367648"/>
                  </a:lnTo>
                  <a:lnTo>
                    <a:pt x="463154" y="406591"/>
                  </a:lnTo>
                  <a:lnTo>
                    <a:pt x="437197" y="440134"/>
                  </a:lnTo>
                  <a:lnTo>
                    <a:pt x="403332" y="465723"/>
                  </a:lnTo>
                  <a:lnTo>
                    <a:pt x="364184" y="481853"/>
                  </a:lnTo>
                  <a:lnTo>
                    <a:pt x="321125" y="488720"/>
                  </a:lnTo>
                  <a:lnTo>
                    <a:pt x="275526" y="486520"/>
                  </a:lnTo>
                  <a:lnTo>
                    <a:pt x="228761" y="475451"/>
                  </a:lnTo>
                  <a:lnTo>
                    <a:pt x="182201" y="455707"/>
                  </a:lnTo>
                  <a:lnTo>
                    <a:pt x="137219" y="427486"/>
                  </a:lnTo>
                  <a:lnTo>
                    <a:pt x="95186" y="390985"/>
                  </a:lnTo>
                  <a:close/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933067" y="3461384"/>
              <a:ext cx="1145920" cy="12016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948136" y="3464380"/>
              <a:ext cx="322580" cy="320040"/>
            </a:xfrm>
            <a:custGeom>
              <a:avLst/>
              <a:gdLst/>
              <a:ahLst/>
              <a:cxnLst/>
              <a:rect l="l" t="t" r="r" b="b"/>
              <a:pathLst>
                <a:path w="322580" h="320039">
                  <a:moveTo>
                    <a:pt x="280635" y="0"/>
                  </a:moveTo>
                  <a:lnTo>
                    <a:pt x="241525" y="2408"/>
                  </a:lnTo>
                  <a:lnTo>
                    <a:pt x="195228" y="19576"/>
                  </a:lnTo>
                  <a:lnTo>
                    <a:pt x="145267" y="50209"/>
                  </a:lnTo>
                  <a:lnTo>
                    <a:pt x="95166" y="93016"/>
                  </a:lnTo>
                  <a:lnTo>
                    <a:pt x="51791" y="142648"/>
                  </a:lnTo>
                  <a:lnTo>
                    <a:pt x="20565" y="192280"/>
                  </a:lnTo>
                  <a:lnTo>
                    <a:pt x="2848" y="238406"/>
                  </a:lnTo>
                  <a:lnTo>
                    <a:pt x="0" y="277522"/>
                  </a:lnTo>
                  <a:lnTo>
                    <a:pt x="13378" y="306122"/>
                  </a:lnTo>
                  <a:lnTo>
                    <a:pt x="41791" y="319813"/>
                  </a:lnTo>
                  <a:lnTo>
                    <a:pt x="80932" y="317410"/>
                  </a:lnTo>
                  <a:lnTo>
                    <a:pt x="127267" y="300224"/>
                  </a:lnTo>
                  <a:lnTo>
                    <a:pt x="177259" y="269567"/>
                  </a:lnTo>
                  <a:lnTo>
                    <a:pt x="227373" y="226747"/>
                  </a:lnTo>
                  <a:lnTo>
                    <a:pt x="270735" y="177116"/>
                  </a:lnTo>
                  <a:lnTo>
                    <a:pt x="301929" y="127484"/>
                  </a:lnTo>
                  <a:lnTo>
                    <a:pt x="319609" y="81358"/>
                  </a:lnTo>
                  <a:lnTo>
                    <a:pt x="322426" y="42242"/>
                  </a:lnTo>
                  <a:lnTo>
                    <a:pt x="309034" y="13641"/>
                  </a:lnTo>
                  <a:lnTo>
                    <a:pt x="280635" y="0"/>
                  </a:lnTo>
                  <a:close/>
                </a:path>
              </a:pathLst>
            </a:custGeom>
            <a:solidFill>
              <a:srgbClr val="A4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891865" y="3403690"/>
              <a:ext cx="304800" cy="301625"/>
            </a:xfrm>
            <a:custGeom>
              <a:avLst/>
              <a:gdLst/>
              <a:ahLst/>
              <a:cxnLst/>
              <a:rect l="l" t="t" r="r" b="b"/>
              <a:pathLst>
                <a:path w="304800" h="301625">
                  <a:moveTo>
                    <a:pt x="274076" y="0"/>
                  </a:moveTo>
                  <a:lnTo>
                    <a:pt x="199005" y="27588"/>
                  </a:lnTo>
                  <a:lnTo>
                    <a:pt x="152634" y="59966"/>
                  </a:lnTo>
                  <a:lnTo>
                    <a:pt x="104574" y="102652"/>
                  </a:lnTo>
                  <a:lnTo>
                    <a:pt x="61347" y="150240"/>
                  </a:lnTo>
                  <a:lnTo>
                    <a:pt x="28439" y="196268"/>
                  </a:lnTo>
                  <a:lnTo>
                    <a:pt x="7456" y="237590"/>
                  </a:lnTo>
                  <a:lnTo>
                    <a:pt x="0" y="271060"/>
                  </a:lnTo>
                  <a:lnTo>
                    <a:pt x="7673" y="293533"/>
                  </a:lnTo>
                  <a:lnTo>
                    <a:pt x="30082" y="301506"/>
                  </a:lnTo>
                  <a:lnTo>
                    <a:pt x="63653" y="294464"/>
                  </a:lnTo>
                  <a:lnTo>
                    <a:pt x="105222" y="273974"/>
                  </a:lnTo>
                  <a:lnTo>
                    <a:pt x="151624" y="241603"/>
                  </a:lnTo>
                  <a:lnTo>
                    <a:pt x="199697" y="198918"/>
                  </a:lnTo>
                  <a:lnTo>
                    <a:pt x="242924" y="151329"/>
                  </a:lnTo>
                  <a:lnTo>
                    <a:pt x="275824" y="105294"/>
                  </a:lnTo>
                  <a:lnTo>
                    <a:pt x="296788" y="63953"/>
                  </a:lnTo>
                  <a:lnTo>
                    <a:pt x="304207" y="30445"/>
                  </a:lnTo>
                  <a:lnTo>
                    <a:pt x="296471" y="7910"/>
                  </a:lnTo>
                  <a:lnTo>
                    <a:pt x="2740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891865" y="3403690"/>
              <a:ext cx="304800" cy="301625"/>
            </a:xfrm>
            <a:custGeom>
              <a:avLst/>
              <a:gdLst/>
              <a:ahLst/>
              <a:cxnLst/>
              <a:rect l="l" t="t" r="r" b="b"/>
              <a:pathLst>
                <a:path w="304800" h="301625">
                  <a:moveTo>
                    <a:pt x="7673" y="293533"/>
                  </a:moveTo>
                  <a:lnTo>
                    <a:pt x="0" y="271060"/>
                  </a:lnTo>
                  <a:lnTo>
                    <a:pt x="7456" y="237590"/>
                  </a:lnTo>
                  <a:lnTo>
                    <a:pt x="28439" y="196268"/>
                  </a:lnTo>
                  <a:lnTo>
                    <a:pt x="61347" y="150240"/>
                  </a:lnTo>
                  <a:lnTo>
                    <a:pt x="104574" y="102652"/>
                  </a:lnTo>
                  <a:lnTo>
                    <a:pt x="152634" y="59966"/>
                  </a:lnTo>
                  <a:lnTo>
                    <a:pt x="199005" y="27588"/>
                  </a:lnTo>
                  <a:lnTo>
                    <a:pt x="240536" y="7079"/>
                  </a:lnTo>
                  <a:lnTo>
                    <a:pt x="274076" y="0"/>
                  </a:lnTo>
                  <a:lnTo>
                    <a:pt x="296471" y="7910"/>
                  </a:lnTo>
                  <a:lnTo>
                    <a:pt x="304207" y="30445"/>
                  </a:lnTo>
                  <a:lnTo>
                    <a:pt x="296788" y="63953"/>
                  </a:lnTo>
                  <a:lnTo>
                    <a:pt x="275824" y="105294"/>
                  </a:lnTo>
                  <a:lnTo>
                    <a:pt x="242924" y="151329"/>
                  </a:lnTo>
                  <a:lnTo>
                    <a:pt x="199697" y="198918"/>
                  </a:lnTo>
                  <a:lnTo>
                    <a:pt x="151624" y="241603"/>
                  </a:lnTo>
                  <a:lnTo>
                    <a:pt x="105222" y="273974"/>
                  </a:lnTo>
                  <a:lnTo>
                    <a:pt x="63653" y="294464"/>
                  </a:lnTo>
                  <a:lnTo>
                    <a:pt x="30082" y="301506"/>
                  </a:lnTo>
                  <a:lnTo>
                    <a:pt x="7673" y="29353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234936" y="2669301"/>
              <a:ext cx="249296" cy="2546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913949" y="3412772"/>
              <a:ext cx="304800" cy="301625"/>
            </a:xfrm>
            <a:custGeom>
              <a:avLst/>
              <a:gdLst/>
              <a:ahLst/>
              <a:cxnLst/>
              <a:rect l="l" t="t" r="r" b="b"/>
              <a:pathLst>
                <a:path w="304800" h="301625">
                  <a:moveTo>
                    <a:pt x="274076" y="0"/>
                  </a:moveTo>
                  <a:lnTo>
                    <a:pt x="198936" y="27531"/>
                  </a:lnTo>
                  <a:lnTo>
                    <a:pt x="152534" y="59902"/>
                  </a:lnTo>
                  <a:lnTo>
                    <a:pt x="104461" y="102587"/>
                  </a:lnTo>
                  <a:lnTo>
                    <a:pt x="61246" y="150176"/>
                  </a:lnTo>
                  <a:lnTo>
                    <a:pt x="28370" y="196211"/>
                  </a:lnTo>
                  <a:lnTo>
                    <a:pt x="7424" y="237552"/>
                  </a:lnTo>
                  <a:lnTo>
                    <a:pt x="0" y="271060"/>
                  </a:lnTo>
                  <a:lnTo>
                    <a:pt x="7687" y="293595"/>
                  </a:lnTo>
                  <a:lnTo>
                    <a:pt x="30095" y="301506"/>
                  </a:lnTo>
                  <a:lnTo>
                    <a:pt x="63666" y="294426"/>
                  </a:lnTo>
                  <a:lnTo>
                    <a:pt x="105235" y="273917"/>
                  </a:lnTo>
                  <a:lnTo>
                    <a:pt x="151637" y="241539"/>
                  </a:lnTo>
                  <a:lnTo>
                    <a:pt x="199711" y="198853"/>
                  </a:lnTo>
                  <a:lnTo>
                    <a:pt x="242925" y="151265"/>
                  </a:lnTo>
                  <a:lnTo>
                    <a:pt x="275801" y="105237"/>
                  </a:lnTo>
                  <a:lnTo>
                    <a:pt x="296747" y="63915"/>
                  </a:lnTo>
                  <a:lnTo>
                    <a:pt x="304172" y="30445"/>
                  </a:lnTo>
                  <a:lnTo>
                    <a:pt x="296485" y="7972"/>
                  </a:lnTo>
                  <a:lnTo>
                    <a:pt x="274076" y="0"/>
                  </a:lnTo>
                  <a:close/>
                </a:path>
              </a:pathLst>
            </a:custGeom>
            <a:solidFill>
              <a:srgbClr val="A4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961717" y="3483080"/>
              <a:ext cx="263525" cy="261620"/>
            </a:xfrm>
            <a:custGeom>
              <a:avLst/>
              <a:gdLst/>
              <a:ahLst/>
              <a:cxnLst/>
              <a:rect l="l" t="t" r="r" b="b"/>
              <a:pathLst>
                <a:path w="263525" h="261620">
                  <a:moveTo>
                    <a:pt x="230475" y="0"/>
                  </a:moveTo>
                  <a:lnTo>
                    <a:pt x="190186" y="12864"/>
                  </a:lnTo>
                  <a:lnTo>
                    <a:pt x="141349" y="42993"/>
                  </a:lnTo>
                  <a:lnTo>
                    <a:pt x="89332" y="87778"/>
                  </a:lnTo>
                  <a:lnTo>
                    <a:pt x="43981" y="139299"/>
                  </a:lnTo>
                  <a:lnTo>
                    <a:pt x="13323" y="187807"/>
                  </a:lnTo>
                  <a:lnTo>
                    <a:pt x="0" y="227957"/>
                  </a:lnTo>
                  <a:lnTo>
                    <a:pt x="6655" y="254402"/>
                  </a:lnTo>
                  <a:lnTo>
                    <a:pt x="32970" y="261336"/>
                  </a:lnTo>
                  <a:lnTo>
                    <a:pt x="73251" y="248433"/>
                  </a:lnTo>
                  <a:lnTo>
                    <a:pt x="122080" y="218291"/>
                  </a:lnTo>
                  <a:lnTo>
                    <a:pt x="174041" y="173503"/>
                  </a:lnTo>
                  <a:lnTo>
                    <a:pt x="219412" y="121985"/>
                  </a:lnTo>
                  <a:lnTo>
                    <a:pt x="250114" y="73491"/>
                  </a:lnTo>
                  <a:lnTo>
                    <a:pt x="263481" y="33379"/>
                  </a:lnTo>
                  <a:lnTo>
                    <a:pt x="256845" y="7006"/>
                  </a:lnTo>
                  <a:lnTo>
                    <a:pt x="2304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961717" y="3483080"/>
              <a:ext cx="263525" cy="261620"/>
            </a:xfrm>
            <a:custGeom>
              <a:avLst/>
              <a:gdLst/>
              <a:ahLst/>
              <a:cxnLst/>
              <a:rect l="l" t="t" r="r" b="b"/>
              <a:pathLst>
                <a:path w="263525" h="261620">
                  <a:moveTo>
                    <a:pt x="6655" y="254402"/>
                  </a:moveTo>
                  <a:lnTo>
                    <a:pt x="13323" y="187807"/>
                  </a:lnTo>
                  <a:lnTo>
                    <a:pt x="43981" y="139299"/>
                  </a:lnTo>
                  <a:lnTo>
                    <a:pt x="89332" y="87778"/>
                  </a:lnTo>
                  <a:lnTo>
                    <a:pt x="141349" y="42993"/>
                  </a:lnTo>
                  <a:lnTo>
                    <a:pt x="190186" y="12864"/>
                  </a:lnTo>
                  <a:lnTo>
                    <a:pt x="230475" y="0"/>
                  </a:lnTo>
                  <a:lnTo>
                    <a:pt x="256845" y="7006"/>
                  </a:lnTo>
                  <a:lnTo>
                    <a:pt x="263481" y="33379"/>
                  </a:lnTo>
                  <a:lnTo>
                    <a:pt x="250114" y="73491"/>
                  </a:lnTo>
                  <a:lnTo>
                    <a:pt x="219412" y="121985"/>
                  </a:lnTo>
                  <a:lnTo>
                    <a:pt x="174041" y="173503"/>
                  </a:lnTo>
                  <a:lnTo>
                    <a:pt x="122080" y="218291"/>
                  </a:lnTo>
                  <a:lnTo>
                    <a:pt x="73251" y="248433"/>
                  </a:lnTo>
                  <a:lnTo>
                    <a:pt x="32970" y="261336"/>
                  </a:lnTo>
                  <a:lnTo>
                    <a:pt x="6655" y="25440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999615" y="3508247"/>
              <a:ext cx="852805" cy="928369"/>
            </a:xfrm>
            <a:custGeom>
              <a:avLst/>
              <a:gdLst/>
              <a:ahLst/>
              <a:cxnLst/>
              <a:rect l="l" t="t" r="r" b="b"/>
              <a:pathLst>
                <a:path w="852805" h="928370">
                  <a:moveTo>
                    <a:pt x="159893" y="0"/>
                  </a:moveTo>
                  <a:lnTo>
                    <a:pt x="0" y="135254"/>
                  </a:lnTo>
                  <a:lnTo>
                    <a:pt x="532765" y="927862"/>
                  </a:lnTo>
                  <a:lnTo>
                    <a:pt x="852805" y="657351"/>
                  </a:lnTo>
                  <a:lnTo>
                    <a:pt x="1598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403859" y="2075688"/>
          <a:ext cx="3789045" cy="5797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0629"/>
              </a:tblGrid>
              <a:tr h="27889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</a:tr>
              <a:tr h="545592">
                <a:tc>
                  <a:txBody>
                    <a:bodyPr/>
                    <a:lstStyle/>
                    <a:p>
                      <a:pPr algn="ctr" marL="5715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2400" spc="-5" b="1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SEARCH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B="0" marT="5334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</a:tr>
              <a:tr h="2450591">
                <a:tc>
                  <a:txBody>
                    <a:bodyPr/>
                    <a:lstStyle/>
                    <a:p>
                      <a:pPr marL="240029" marR="183515">
                        <a:lnSpc>
                          <a:spcPct val="100000"/>
                        </a:lnSpc>
                        <a:spcBef>
                          <a:spcPts val="2635"/>
                        </a:spcBef>
                      </a:pPr>
                      <a:r>
                        <a:rPr dirty="0" sz="2400" spc="-2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“Search” </a:t>
                      </a:r>
                      <a:r>
                        <a:rPr dirty="0" sz="2400" spc="-1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is used </a:t>
                      </a:r>
                      <a:r>
                        <a:rPr dirty="0" sz="2400" spc="-1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to </a:t>
                      </a:r>
                      <a:r>
                        <a:rPr dirty="0" sz="2400" spc="-1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find  </a:t>
                      </a:r>
                      <a:r>
                        <a:rPr dirty="0" sz="2400" spc="-1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unusual data. Data </a:t>
                      </a:r>
                      <a:r>
                        <a:rPr dirty="0" sz="2400" spc="-2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that  </a:t>
                      </a:r>
                      <a:r>
                        <a:rPr dirty="0" sz="2400" spc="-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does </a:t>
                      </a:r>
                      <a:r>
                        <a:rPr dirty="0" sz="2400" spc="-1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not </a:t>
                      </a:r>
                      <a:r>
                        <a:rPr dirty="0" sz="2400" spc="-2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match </a:t>
                      </a:r>
                      <a:r>
                        <a:rPr dirty="0" sz="2400" spc="-1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the  </a:t>
                      </a:r>
                      <a:r>
                        <a:rPr dirty="0" sz="2400" spc="-2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parameters.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B="0" marT="334645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7232" y="1165606"/>
            <a:ext cx="10990580" cy="3890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42004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404040"/>
                </a:solidFill>
                <a:latin typeface="Noto Sans"/>
                <a:cs typeface="Noto Sans"/>
              </a:rPr>
              <a:t>There </a:t>
            </a:r>
            <a:r>
              <a:rPr dirty="0" sz="2400" spc="-30">
                <a:solidFill>
                  <a:srgbClr val="404040"/>
                </a:solidFill>
                <a:latin typeface="Noto Sans"/>
                <a:cs typeface="Noto Sans"/>
              </a:rPr>
              <a:t>are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four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steps in the statistical analysis</a:t>
            </a:r>
            <a:r>
              <a:rPr dirty="0" sz="2400" spc="16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process.</a:t>
            </a:r>
            <a:endParaRPr sz="2400">
              <a:latin typeface="Noto Sans"/>
              <a:cs typeface="Noto Sans"/>
            </a:endParaRPr>
          </a:p>
          <a:p>
            <a:pPr>
              <a:lnSpc>
                <a:spcPct val="100000"/>
              </a:lnSpc>
            </a:pPr>
            <a:endParaRPr sz="3200">
              <a:latin typeface="Noto Sans"/>
              <a:cs typeface="Noto Sans"/>
            </a:endParaRPr>
          </a:p>
          <a:p>
            <a:pPr marL="12700" marR="1837689">
              <a:lnSpc>
                <a:spcPct val="100400"/>
              </a:lnSpc>
              <a:spcBef>
                <a:spcPts val="2550"/>
              </a:spcBef>
            </a:pPr>
            <a:r>
              <a:rPr dirty="0" sz="2450" spc="-5">
                <a:latin typeface="Noto Sans"/>
                <a:cs typeface="Noto Sans"/>
              </a:rPr>
              <a:t>Step </a:t>
            </a:r>
            <a:r>
              <a:rPr dirty="0" sz="2450">
                <a:latin typeface="Noto Sans"/>
                <a:cs typeface="Noto Sans"/>
              </a:rPr>
              <a:t>1: </a:t>
            </a:r>
            <a:r>
              <a:rPr dirty="0" sz="2450" spc="-10">
                <a:latin typeface="Noto Sans"/>
                <a:cs typeface="Noto Sans"/>
              </a:rPr>
              <a:t>Find </a:t>
            </a:r>
            <a:r>
              <a:rPr dirty="0" sz="2450" spc="-15">
                <a:latin typeface="Noto Sans"/>
                <a:cs typeface="Noto Sans"/>
              </a:rPr>
              <a:t>the </a:t>
            </a:r>
            <a:r>
              <a:rPr dirty="0" sz="2450" spc="-5">
                <a:latin typeface="Noto Sans"/>
                <a:cs typeface="Noto Sans"/>
              </a:rPr>
              <a:t>population of </a:t>
            </a:r>
            <a:r>
              <a:rPr dirty="0" sz="2450" spc="-20">
                <a:latin typeface="Noto Sans"/>
                <a:cs typeface="Noto Sans"/>
              </a:rPr>
              <a:t>interest </a:t>
            </a:r>
            <a:r>
              <a:rPr dirty="0" sz="2450" spc="-15">
                <a:latin typeface="Noto Sans"/>
                <a:cs typeface="Noto Sans"/>
              </a:rPr>
              <a:t>that </a:t>
            </a:r>
            <a:r>
              <a:rPr dirty="0" sz="2450" spc="-10">
                <a:latin typeface="Noto Sans"/>
                <a:cs typeface="Noto Sans"/>
              </a:rPr>
              <a:t>suits </a:t>
            </a:r>
            <a:r>
              <a:rPr dirty="0" sz="2450" spc="-15">
                <a:latin typeface="Noto Sans"/>
                <a:cs typeface="Noto Sans"/>
              </a:rPr>
              <a:t>the </a:t>
            </a:r>
            <a:r>
              <a:rPr dirty="0" sz="2450" spc="-5">
                <a:latin typeface="Noto Sans"/>
                <a:cs typeface="Noto Sans"/>
              </a:rPr>
              <a:t>purpose of  </a:t>
            </a:r>
            <a:r>
              <a:rPr dirty="0" sz="2450" spc="-15">
                <a:latin typeface="Noto Sans"/>
                <a:cs typeface="Noto Sans"/>
              </a:rPr>
              <a:t>statistical analysis.</a:t>
            </a:r>
            <a:endParaRPr sz="245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</a:pPr>
            <a:r>
              <a:rPr dirty="0" sz="2450" spc="-5">
                <a:latin typeface="Noto Sans"/>
                <a:cs typeface="Noto Sans"/>
              </a:rPr>
              <a:t>Step </a:t>
            </a:r>
            <a:r>
              <a:rPr dirty="0" sz="2450">
                <a:latin typeface="Noto Sans"/>
                <a:cs typeface="Noto Sans"/>
              </a:rPr>
              <a:t>2: </a:t>
            </a:r>
            <a:r>
              <a:rPr dirty="0" sz="2450" spc="-20">
                <a:latin typeface="Noto Sans"/>
                <a:cs typeface="Noto Sans"/>
              </a:rPr>
              <a:t>Draw </a:t>
            </a:r>
            <a:r>
              <a:rPr dirty="0" sz="2450" spc="-10">
                <a:latin typeface="Noto Sans"/>
                <a:cs typeface="Noto Sans"/>
              </a:rPr>
              <a:t>a </a:t>
            </a:r>
            <a:r>
              <a:rPr dirty="0" sz="2450" spc="-15">
                <a:latin typeface="Noto Sans"/>
                <a:cs typeface="Noto Sans"/>
              </a:rPr>
              <a:t>random </a:t>
            </a:r>
            <a:r>
              <a:rPr dirty="0" sz="2450" spc="-5">
                <a:latin typeface="Noto Sans"/>
                <a:cs typeface="Noto Sans"/>
              </a:rPr>
              <a:t>sample </a:t>
            </a:r>
            <a:r>
              <a:rPr dirty="0" sz="2450" spc="-15">
                <a:latin typeface="Noto Sans"/>
                <a:cs typeface="Noto Sans"/>
              </a:rPr>
              <a:t>that </a:t>
            </a:r>
            <a:r>
              <a:rPr dirty="0" sz="2450" spc="-20">
                <a:latin typeface="Noto Sans"/>
                <a:cs typeface="Noto Sans"/>
              </a:rPr>
              <a:t>represents </a:t>
            </a:r>
            <a:r>
              <a:rPr dirty="0" sz="2450" spc="-15">
                <a:latin typeface="Noto Sans"/>
                <a:cs typeface="Noto Sans"/>
              </a:rPr>
              <a:t>the</a:t>
            </a:r>
            <a:r>
              <a:rPr dirty="0" sz="2450" spc="-70">
                <a:latin typeface="Noto Sans"/>
                <a:cs typeface="Noto Sans"/>
              </a:rPr>
              <a:t> </a:t>
            </a:r>
            <a:r>
              <a:rPr dirty="0" sz="2450" spc="-5">
                <a:latin typeface="Noto Sans"/>
                <a:cs typeface="Noto Sans"/>
              </a:rPr>
              <a:t>population.</a:t>
            </a:r>
            <a:endParaRPr sz="2450">
              <a:latin typeface="Noto Sans"/>
              <a:cs typeface="Noto Sans"/>
            </a:endParaRPr>
          </a:p>
          <a:p>
            <a:pPr marL="12700" marR="775335">
              <a:lnSpc>
                <a:spcPts val="2950"/>
              </a:lnSpc>
              <a:spcBef>
                <a:spcPts val="100"/>
              </a:spcBef>
            </a:pPr>
            <a:r>
              <a:rPr dirty="0" sz="2450" spc="-5">
                <a:latin typeface="Noto Sans"/>
                <a:cs typeface="Noto Sans"/>
              </a:rPr>
              <a:t>Step </a:t>
            </a:r>
            <a:r>
              <a:rPr dirty="0" sz="2450">
                <a:latin typeface="Noto Sans"/>
                <a:cs typeface="Noto Sans"/>
              </a:rPr>
              <a:t>3: </a:t>
            </a:r>
            <a:r>
              <a:rPr dirty="0" sz="2450" spc="-5">
                <a:latin typeface="Noto Sans"/>
                <a:cs typeface="Noto Sans"/>
              </a:rPr>
              <a:t>Compute </a:t>
            </a:r>
            <a:r>
              <a:rPr dirty="0" sz="2450" spc="-10">
                <a:latin typeface="Noto Sans"/>
                <a:cs typeface="Noto Sans"/>
              </a:rPr>
              <a:t>sample statistics to </a:t>
            </a:r>
            <a:r>
              <a:rPr dirty="0" sz="2450" spc="-5">
                <a:latin typeface="Noto Sans"/>
                <a:cs typeface="Noto Sans"/>
              </a:rPr>
              <a:t>describe </a:t>
            </a:r>
            <a:r>
              <a:rPr dirty="0" sz="2450" spc="-10">
                <a:latin typeface="Noto Sans"/>
                <a:cs typeface="Noto Sans"/>
              </a:rPr>
              <a:t>the </a:t>
            </a:r>
            <a:r>
              <a:rPr dirty="0" sz="2450" spc="-15">
                <a:latin typeface="Noto Sans"/>
                <a:cs typeface="Noto Sans"/>
              </a:rPr>
              <a:t>spread </a:t>
            </a:r>
            <a:r>
              <a:rPr dirty="0" sz="2450" spc="-10">
                <a:latin typeface="Noto Sans"/>
                <a:cs typeface="Noto Sans"/>
              </a:rPr>
              <a:t>and shape </a:t>
            </a:r>
            <a:r>
              <a:rPr dirty="0" sz="2450" spc="-5">
                <a:latin typeface="Noto Sans"/>
                <a:cs typeface="Noto Sans"/>
              </a:rPr>
              <a:t>of  </a:t>
            </a:r>
            <a:r>
              <a:rPr dirty="0" sz="2450" spc="-15">
                <a:latin typeface="Noto Sans"/>
                <a:cs typeface="Noto Sans"/>
              </a:rPr>
              <a:t>the</a:t>
            </a:r>
            <a:r>
              <a:rPr dirty="0" sz="2450" spc="-5">
                <a:latin typeface="Noto Sans"/>
                <a:cs typeface="Noto Sans"/>
              </a:rPr>
              <a:t> </a:t>
            </a:r>
            <a:r>
              <a:rPr dirty="0" sz="2450" spc="-10">
                <a:latin typeface="Noto Sans"/>
                <a:cs typeface="Noto Sans"/>
              </a:rPr>
              <a:t>dataset.</a:t>
            </a:r>
            <a:endParaRPr sz="2450">
              <a:latin typeface="Noto Sans"/>
              <a:cs typeface="Noto Sans"/>
            </a:endParaRPr>
          </a:p>
          <a:p>
            <a:pPr marL="12700">
              <a:lnSpc>
                <a:spcPts val="2845"/>
              </a:lnSpc>
            </a:pPr>
            <a:r>
              <a:rPr dirty="0" sz="2450" spc="-5">
                <a:latin typeface="Noto Sans"/>
                <a:cs typeface="Noto Sans"/>
              </a:rPr>
              <a:t>Step </a:t>
            </a:r>
            <a:r>
              <a:rPr dirty="0" sz="2450">
                <a:latin typeface="Noto Sans"/>
                <a:cs typeface="Noto Sans"/>
              </a:rPr>
              <a:t>4: </a:t>
            </a:r>
            <a:r>
              <a:rPr dirty="0" sz="2450" spc="-20">
                <a:latin typeface="Noto Sans"/>
                <a:cs typeface="Noto Sans"/>
              </a:rPr>
              <a:t>Make </a:t>
            </a:r>
            <a:r>
              <a:rPr dirty="0" sz="2450" spc="-15">
                <a:latin typeface="Noto Sans"/>
                <a:cs typeface="Noto Sans"/>
              </a:rPr>
              <a:t>inferences </a:t>
            </a:r>
            <a:r>
              <a:rPr dirty="0" sz="2450" spc="-40">
                <a:latin typeface="Noto Sans"/>
                <a:cs typeface="Noto Sans"/>
              </a:rPr>
              <a:t>using </a:t>
            </a:r>
            <a:r>
              <a:rPr dirty="0" sz="2450" spc="-15">
                <a:latin typeface="Noto Sans"/>
                <a:cs typeface="Noto Sans"/>
              </a:rPr>
              <a:t>the </a:t>
            </a:r>
            <a:r>
              <a:rPr dirty="0" sz="2450" spc="-5">
                <a:latin typeface="Noto Sans"/>
                <a:cs typeface="Noto Sans"/>
              </a:rPr>
              <a:t>sample </a:t>
            </a:r>
            <a:r>
              <a:rPr dirty="0" sz="2450" spc="-10">
                <a:latin typeface="Noto Sans"/>
                <a:cs typeface="Noto Sans"/>
              </a:rPr>
              <a:t>and calculations. </a:t>
            </a:r>
            <a:r>
              <a:rPr dirty="0" sz="2450" spc="-5">
                <a:latin typeface="Noto Sans"/>
                <a:cs typeface="Noto Sans"/>
              </a:rPr>
              <a:t>Apply </a:t>
            </a:r>
            <a:r>
              <a:rPr dirty="0" sz="2450" spc="-15">
                <a:latin typeface="Noto Sans"/>
                <a:cs typeface="Noto Sans"/>
              </a:rPr>
              <a:t>it</a:t>
            </a:r>
            <a:r>
              <a:rPr dirty="0" sz="2450" spc="20">
                <a:latin typeface="Noto Sans"/>
                <a:cs typeface="Noto Sans"/>
              </a:rPr>
              <a:t> </a:t>
            </a:r>
            <a:r>
              <a:rPr dirty="0" sz="2450" spc="-10">
                <a:latin typeface="Noto Sans"/>
                <a:cs typeface="Noto Sans"/>
              </a:rPr>
              <a:t>back</a:t>
            </a:r>
            <a:endParaRPr sz="245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2450" spc="-10">
                <a:latin typeface="Noto Sans"/>
                <a:cs typeface="Noto Sans"/>
              </a:rPr>
              <a:t>to </a:t>
            </a:r>
            <a:r>
              <a:rPr dirty="0" sz="2450" spc="-15">
                <a:latin typeface="Noto Sans"/>
                <a:cs typeface="Noto Sans"/>
              </a:rPr>
              <a:t>the</a:t>
            </a:r>
            <a:r>
              <a:rPr dirty="0" sz="2450" spc="5">
                <a:latin typeface="Noto Sans"/>
                <a:cs typeface="Noto Sans"/>
              </a:rPr>
              <a:t> </a:t>
            </a:r>
            <a:r>
              <a:rPr dirty="0" sz="2450" spc="-5">
                <a:latin typeface="Noto Sans"/>
                <a:cs typeface="Noto Sans"/>
              </a:rPr>
              <a:t>population.</a:t>
            </a:r>
            <a:endParaRPr sz="2450">
              <a:latin typeface="Noto Sans"/>
              <a:cs typeface="Noto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55514" y="268350"/>
            <a:ext cx="574611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70"/>
              <a:t>Statistical </a:t>
            </a:r>
            <a:r>
              <a:rPr dirty="0" sz="3200" spc="85"/>
              <a:t>Analysis</a:t>
            </a:r>
            <a:r>
              <a:rPr dirty="0" sz="3200" spc="-85"/>
              <a:t> </a:t>
            </a:r>
            <a:r>
              <a:rPr dirty="0" sz="3200" spc="60"/>
              <a:t>Process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3875532" y="711708"/>
            <a:ext cx="8503919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578999" y="2514600"/>
            <a:ext cx="2436972" cy="2365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3358" y="268350"/>
            <a:ext cx="367157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45"/>
              <a:t>Data</a:t>
            </a:r>
            <a:r>
              <a:rPr dirty="0" sz="3200" spc="-35"/>
              <a:t> </a:t>
            </a:r>
            <a:r>
              <a:rPr dirty="0" sz="3200" spc="55"/>
              <a:t>Distribution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3875532" y="711708"/>
            <a:ext cx="8503919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655445" y="1167130"/>
            <a:ext cx="13291819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748020" marR="5080" indent="-5735955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collection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data values </a:t>
            </a:r>
            <a:r>
              <a:rPr dirty="0" sz="2400" spc="-40">
                <a:solidFill>
                  <a:srgbClr val="404040"/>
                </a:solidFill>
                <a:latin typeface="Noto Sans"/>
                <a:cs typeface="Noto Sans"/>
              </a:rPr>
              <a:t>arranged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in a sequence </a:t>
            </a:r>
            <a:r>
              <a:rPr dirty="0" sz="2400" spc="-35">
                <a:solidFill>
                  <a:srgbClr val="404040"/>
                </a:solidFill>
                <a:latin typeface="Noto Sans"/>
                <a:cs typeface="Noto Sans"/>
              </a:rPr>
              <a:t>according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to their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relative frequency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and  occurrences.</a:t>
            </a:r>
            <a:endParaRPr sz="2400">
              <a:latin typeface="Noto Sans"/>
              <a:cs typeface="Noto San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83436" y="6554723"/>
            <a:ext cx="8295640" cy="201295"/>
            <a:chOff x="1583436" y="6554723"/>
            <a:chExt cx="8295640" cy="201295"/>
          </a:xfrm>
        </p:grpSpPr>
        <p:sp>
          <p:nvSpPr>
            <p:cNvPr id="6" name="object 6"/>
            <p:cNvSpPr/>
            <p:nvPr/>
          </p:nvSpPr>
          <p:spPr>
            <a:xfrm>
              <a:off x="1589532" y="6560819"/>
              <a:ext cx="8282940" cy="189230"/>
            </a:xfrm>
            <a:custGeom>
              <a:avLst/>
              <a:gdLst/>
              <a:ahLst/>
              <a:cxnLst/>
              <a:rect l="l" t="t" r="r" b="b"/>
              <a:pathLst>
                <a:path w="8282940" h="189229">
                  <a:moveTo>
                    <a:pt x="8188452" y="0"/>
                  </a:moveTo>
                  <a:lnTo>
                    <a:pt x="8188452" y="47243"/>
                  </a:lnTo>
                  <a:lnTo>
                    <a:pt x="94487" y="47243"/>
                  </a:lnTo>
                  <a:lnTo>
                    <a:pt x="94487" y="0"/>
                  </a:lnTo>
                  <a:lnTo>
                    <a:pt x="0" y="94487"/>
                  </a:lnTo>
                  <a:lnTo>
                    <a:pt x="94487" y="188975"/>
                  </a:lnTo>
                  <a:lnTo>
                    <a:pt x="94487" y="141731"/>
                  </a:lnTo>
                  <a:lnTo>
                    <a:pt x="8188452" y="141731"/>
                  </a:lnTo>
                  <a:lnTo>
                    <a:pt x="8188452" y="188975"/>
                  </a:lnTo>
                  <a:lnTo>
                    <a:pt x="8282940" y="94487"/>
                  </a:lnTo>
                  <a:lnTo>
                    <a:pt x="818845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89532" y="6560819"/>
              <a:ext cx="8282940" cy="189230"/>
            </a:xfrm>
            <a:custGeom>
              <a:avLst/>
              <a:gdLst/>
              <a:ahLst/>
              <a:cxnLst/>
              <a:rect l="l" t="t" r="r" b="b"/>
              <a:pathLst>
                <a:path w="8282940" h="189229">
                  <a:moveTo>
                    <a:pt x="0" y="94487"/>
                  </a:moveTo>
                  <a:lnTo>
                    <a:pt x="94487" y="0"/>
                  </a:lnTo>
                  <a:lnTo>
                    <a:pt x="94487" y="47243"/>
                  </a:lnTo>
                  <a:lnTo>
                    <a:pt x="8188452" y="47243"/>
                  </a:lnTo>
                  <a:lnTo>
                    <a:pt x="8188452" y="0"/>
                  </a:lnTo>
                  <a:lnTo>
                    <a:pt x="8282940" y="94487"/>
                  </a:lnTo>
                  <a:lnTo>
                    <a:pt x="8188452" y="188975"/>
                  </a:lnTo>
                  <a:lnTo>
                    <a:pt x="8188452" y="141731"/>
                  </a:lnTo>
                  <a:lnTo>
                    <a:pt x="94487" y="141731"/>
                  </a:lnTo>
                  <a:lnTo>
                    <a:pt x="94487" y="188975"/>
                  </a:lnTo>
                  <a:lnTo>
                    <a:pt x="0" y="9448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1176527" y="2548127"/>
            <a:ext cx="210820" cy="3724910"/>
            <a:chOff x="1176527" y="2548127"/>
            <a:chExt cx="210820" cy="3724910"/>
          </a:xfrm>
        </p:grpSpPr>
        <p:sp>
          <p:nvSpPr>
            <p:cNvPr id="9" name="object 9"/>
            <p:cNvSpPr/>
            <p:nvPr/>
          </p:nvSpPr>
          <p:spPr>
            <a:xfrm>
              <a:off x="1182623" y="2554223"/>
              <a:ext cx="198120" cy="3712845"/>
            </a:xfrm>
            <a:custGeom>
              <a:avLst/>
              <a:gdLst/>
              <a:ahLst/>
              <a:cxnLst/>
              <a:rect l="l" t="t" r="r" b="b"/>
              <a:pathLst>
                <a:path w="198119" h="3712845">
                  <a:moveTo>
                    <a:pt x="99059" y="0"/>
                  </a:moveTo>
                  <a:lnTo>
                    <a:pt x="0" y="99060"/>
                  </a:lnTo>
                  <a:lnTo>
                    <a:pt x="49529" y="99060"/>
                  </a:lnTo>
                  <a:lnTo>
                    <a:pt x="49529" y="3712464"/>
                  </a:lnTo>
                  <a:lnTo>
                    <a:pt x="148589" y="3712464"/>
                  </a:lnTo>
                  <a:lnTo>
                    <a:pt x="148589" y="99060"/>
                  </a:lnTo>
                  <a:lnTo>
                    <a:pt x="198119" y="99060"/>
                  </a:lnTo>
                  <a:lnTo>
                    <a:pt x="9905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182623" y="2554223"/>
              <a:ext cx="198120" cy="3712845"/>
            </a:xfrm>
            <a:custGeom>
              <a:avLst/>
              <a:gdLst/>
              <a:ahLst/>
              <a:cxnLst/>
              <a:rect l="l" t="t" r="r" b="b"/>
              <a:pathLst>
                <a:path w="198119" h="3712845">
                  <a:moveTo>
                    <a:pt x="0" y="99060"/>
                  </a:moveTo>
                  <a:lnTo>
                    <a:pt x="99059" y="0"/>
                  </a:lnTo>
                  <a:lnTo>
                    <a:pt x="198119" y="99060"/>
                  </a:lnTo>
                  <a:lnTo>
                    <a:pt x="148589" y="99060"/>
                  </a:lnTo>
                  <a:lnTo>
                    <a:pt x="148589" y="3712464"/>
                  </a:lnTo>
                  <a:lnTo>
                    <a:pt x="49529" y="3712464"/>
                  </a:lnTo>
                  <a:lnTo>
                    <a:pt x="49529" y="99060"/>
                  </a:lnTo>
                  <a:lnTo>
                    <a:pt x="0" y="9906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0837291" y="2570226"/>
            <a:ext cx="4722495" cy="3683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06680">
              <a:lnSpc>
                <a:spcPct val="100000"/>
              </a:lnSpc>
              <a:spcBef>
                <a:spcPts val="100"/>
              </a:spcBef>
            </a:pPr>
            <a:r>
              <a:rPr dirty="0" sz="2400" spc="-40" b="1">
                <a:solidFill>
                  <a:srgbClr val="404040"/>
                </a:solidFill>
                <a:latin typeface="Noto Sans"/>
                <a:cs typeface="Noto Sans"/>
              </a:rPr>
              <a:t>Range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data </a:t>
            </a:r>
            <a:r>
              <a:rPr dirty="0" sz="2400" spc="-25">
                <a:solidFill>
                  <a:srgbClr val="404040"/>
                </a:solidFill>
                <a:latin typeface="Noto Sans"/>
                <a:cs typeface="Noto Sans"/>
              </a:rPr>
              <a:t>refers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to 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minimum and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maximum</a:t>
            </a:r>
            <a:r>
              <a:rPr dirty="0" sz="2400" spc="3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values.</a:t>
            </a:r>
            <a:endParaRPr sz="24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Noto Sans"/>
              <a:cs typeface="Noto Sans"/>
            </a:endParaRPr>
          </a:p>
          <a:p>
            <a:pPr marL="12700" marR="5080">
              <a:lnSpc>
                <a:spcPct val="100000"/>
              </a:lnSpc>
            </a:pPr>
            <a:r>
              <a:rPr dirty="0" sz="2400" spc="-10" b="1">
                <a:solidFill>
                  <a:srgbClr val="404040"/>
                </a:solidFill>
                <a:latin typeface="Noto Sans"/>
                <a:cs typeface="Noto Sans"/>
              </a:rPr>
              <a:t>Frequency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indicates the number 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occurrences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a data</a:t>
            </a:r>
            <a:r>
              <a:rPr dirty="0" sz="2400" spc="2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value.</a:t>
            </a:r>
            <a:endParaRPr sz="24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Noto Sans"/>
              <a:cs typeface="Noto Sans"/>
            </a:endParaRPr>
          </a:p>
          <a:p>
            <a:pPr marL="12700" marR="29845">
              <a:lnSpc>
                <a:spcPct val="100000"/>
              </a:lnSpc>
            </a:pPr>
            <a:r>
              <a:rPr dirty="0" sz="2400" spc="-15" b="1">
                <a:solidFill>
                  <a:srgbClr val="404040"/>
                </a:solidFill>
                <a:latin typeface="Noto Sans"/>
                <a:cs typeface="Noto Sans"/>
              </a:rPr>
              <a:t>Central </a:t>
            </a:r>
            <a:r>
              <a:rPr dirty="0" sz="2400" spc="-5" b="1">
                <a:solidFill>
                  <a:srgbClr val="404040"/>
                </a:solidFill>
                <a:latin typeface="Noto Sans"/>
                <a:cs typeface="Noto Sans"/>
              </a:rPr>
              <a:t>tendency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indicates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data  accumulation </a:t>
            </a:r>
            <a:r>
              <a:rPr dirty="0" sz="2400" spc="-30">
                <a:solidFill>
                  <a:srgbClr val="404040"/>
                </a:solidFill>
                <a:latin typeface="Noto Sans"/>
                <a:cs typeface="Noto Sans"/>
              </a:rPr>
              <a:t>toward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middle  of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the distribution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or </a:t>
            </a:r>
            <a:r>
              <a:rPr dirty="0" sz="2400" spc="-30">
                <a:solidFill>
                  <a:srgbClr val="404040"/>
                </a:solidFill>
                <a:latin typeface="Noto Sans"/>
                <a:cs typeface="Noto Sans"/>
              </a:rPr>
              <a:t>toward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the  end.</a:t>
            </a:r>
            <a:endParaRPr sz="2400">
              <a:latin typeface="Noto Sans"/>
              <a:cs typeface="Noto San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150617" y="2864992"/>
            <a:ext cx="7435850" cy="3220720"/>
            <a:chOff x="2150617" y="2864992"/>
            <a:chExt cx="7435850" cy="3220720"/>
          </a:xfrm>
        </p:grpSpPr>
        <p:sp>
          <p:nvSpPr>
            <p:cNvPr id="13" name="object 13"/>
            <p:cNvSpPr/>
            <p:nvPr/>
          </p:nvSpPr>
          <p:spPr>
            <a:xfrm>
              <a:off x="2150617" y="5927012"/>
              <a:ext cx="548005" cy="149225"/>
            </a:xfrm>
            <a:custGeom>
              <a:avLst/>
              <a:gdLst/>
              <a:ahLst/>
              <a:cxnLst/>
              <a:rect l="l" t="t" r="r" b="b"/>
              <a:pathLst>
                <a:path w="548005" h="149225">
                  <a:moveTo>
                    <a:pt x="504799" y="0"/>
                  </a:moveTo>
                  <a:lnTo>
                    <a:pt x="493728" y="7078"/>
                  </a:lnTo>
                  <a:lnTo>
                    <a:pt x="478109" y="19800"/>
                  </a:lnTo>
                  <a:lnTo>
                    <a:pt x="455168" y="31700"/>
                  </a:lnTo>
                  <a:lnTo>
                    <a:pt x="389604" y="54258"/>
                  </a:lnTo>
                  <a:lnTo>
                    <a:pt x="346511" y="67079"/>
                  </a:lnTo>
                  <a:lnTo>
                    <a:pt x="294513" y="79579"/>
                  </a:lnTo>
                  <a:lnTo>
                    <a:pt x="246865" y="87897"/>
                  </a:lnTo>
                  <a:lnTo>
                    <a:pt x="186040" y="96677"/>
                  </a:lnTo>
                  <a:lnTo>
                    <a:pt x="121491" y="105471"/>
                  </a:lnTo>
                  <a:lnTo>
                    <a:pt x="62667" y="113831"/>
                  </a:lnTo>
                  <a:lnTo>
                    <a:pt x="19020" y="121310"/>
                  </a:lnTo>
                  <a:lnTo>
                    <a:pt x="0" y="127458"/>
                  </a:lnTo>
                  <a:lnTo>
                    <a:pt x="15595" y="133413"/>
                  </a:lnTo>
                  <a:lnTo>
                    <a:pt x="62067" y="138368"/>
                  </a:lnTo>
                  <a:lnTo>
                    <a:pt x="125912" y="141933"/>
                  </a:lnTo>
                  <a:lnTo>
                    <a:pt x="193629" y="143718"/>
                  </a:lnTo>
                  <a:lnTo>
                    <a:pt x="251713" y="143333"/>
                  </a:lnTo>
                  <a:lnTo>
                    <a:pt x="297479" y="143617"/>
                  </a:lnTo>
                  <a:lnTo>
                    <a:pt x="404971" y="148334"/>
                  </a:lnTo>
                  <a:lnTo>
                    <a:pt x="456579" y="149062"/>
                  </a:lnTo>
                  <a:lnTo>
                    <a:pt x="500016" y="146234"/>
                  </a:lnTo>
                  <a:lnTo>
                    <a:pt x="530225" y="137999"/>
                  </a:lnTo>
                  <a:lnTo>
                    <a:pt x="547903" y="110025"/>
                  </a:lnTo>
                  <a:lnTo>
                    <a:pt x="543258" y="69562"/>
                  </a:lnTo>
                  <a:lnTo>
                    <a:pt x="528064" y="30075"/>
                  </a:lnTo>
                  <a:lnTo>
                    <a:pt x="514095" y="5030"/>
                  </a:lnTo>
                  <a:lnTo>
                    <a:pt x="504799" y="0"/>
                  </a:lnTo>
                  <a:close/>
                </a:path>
              </a:pathLst>
            </a:custGeom>
            <a:solidFill>
              <a:srgbClr val="2C6FA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819144" y="4209287"/>
              <a:ext cx="593090" cy="1870075"/>
            </a:xfrm>
            <a:custGeom>
              <a:avLst/>
              <a:gdLst/>
              <a:ahLst/>
              <a:cxnLst/>
              <a:rect l="l" t="t" r="r" b="b"/>
              <a:pathLst>
                <a:path w="593089" h="1870075">
                  <a:moveTo>
                    <a:pt x="592835" y="0"/>
                  </a:moveTo>
                  <a:lnTo>
                    <a:pt x="515746" y="118745"/>
                  </a:lnTo>
                  <a:lnTo>
                    <a:pt x="441705" y="228600"/>
                  </a:lnTo>
                  <a:lnTo>
                    <a:pt x="364616" y="338327"/>
                  </a:lnTo>
                  <a:lnTo>
                    <a:pt x="293496" y="442213"/>
                  </a:lnTo>
                  <a:lnTo>
                    <a:pt x="216407" y="543178"/>
                  </a:lnTo>
                  <a:lnTo>
                    <a:pt x="74040" y="727201"/>
                  </a:lnTo>
                  <a:lnTo>
                    <a:pt x="0" y="810260"/>
                  </a:lnTo>
                  <a:lnTo>
                    <a:pt x="0" y="1869948"/>
                  </a:lnTo>
                  <a:lnTo>
                    <a:pt x="592835" y="1869948"/>
                  </a:lnTo>
                  <a:lnTo>
                    <a:pt x="592835" y="0"/>
                  </a:lnTo>
                  <a:close/>
                </a:path>
              </a:pathLst>
            </a:custGeom>
            <a:solidFill>
              <a:srgbClr val="94BD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229355" y="5018532"/>
              <a:ext cx="589915" cy="1061085"/>
            </a:xfrm>
            <a:custGeom>
              <a:avLst/>
              <a:gdLst/>
              <a:ahLst/>
              <a:cxnLst/>
              <a:rect l="l" t="t" r="r" b="b"/>
              <a:pathLst>
                <a:path w="589914" h="1061085">
                  <a:moveTo>
                    <a:pt x="589788" y="0"/>
                  </a:moveTo>
                  <a:lnTo>
                    <a:pt x="515746" y="86105"/>
                  </a:lnTo>
                  <a:lnTo>
                    <a:pt x="361569" y="246633"/>
                  </a:lnTo>
                  <a:lnTo>
                    <a:pt x="287528" y="320928"/>
                  </a:lnTo>
                  <a:lnTo>
                    <a:pt x="213359" y="386206"/>
                  </a:lnTo>
                  <a:lnTo>
                    <a:pt x="142240" y="451612"/>
                  </a:lnTo>
                  <a:lnTo>
                    <a:pt x="68198" y="511047"/>
                  </a:lnTo>
                  <a:lnTo>
                    <a:pt x="0" y="567435"/>
                  </a:lnTo>
                  <a:lnTo>
                    <a:pt x="0" y="1060703"/>
                  </a:lnTo>
                  <a:lnTo>
                    <a:pt x="589788" y="1060703"/>
                  </a:lnTo>
                  <a:lnTo>
                    <a:pt x="589788" y="0"/>
                  </a:lnTo>
                  <a:close/>
                </a:path>
              </a:pathLst>
            </a:custGeom>
            <a:solidFill>
              <a:srgbClr val="7BAE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411979" y="3308603"/>
              <a:ext cx="588645" cy="2771140"/>
            </a:xfrm>
            <a:custGeom>
              <a:avLst/>
              <a:gdLst/>
              <a:ahLst/>
              <a:cxnLst/>
              <a:rect l="l" t="t" r="r" b="b"/>
              <a:pathLst>
                <a:path w="588645" h="2771140">
                  <a:moveTo>
                    <a:pt x="588264" y="0"/>
                  </a:moveTo>
                  <a:lnTo>
                    <a:pt x="526161" y="77216"/>
                  </a:lnTo>
                  <a:lnTo>
                    <a:pt x="464058" y="166243"/>
                  </a:lnTo>
                  <a:lnTo>
                    <a:pt x="206883" y="555371"/>
                  </a:lnTo>
                  <a:lnTo>
                    <a:pt x="76835" y="775081"/>
                  </a:lnTo>
                  <a:lnTo>
                    <a:pt x="0" y="899795"/>
                  </a:lnTo>
                  <a:lnTo>
                    <a:pt x="0" y="2770632"/>
                  </a:lnTo>
                  <a:lnTo>
                    <a:pt x="588264" y="2770632"/>
                  </a:lnTo>
                  <a:lnTo>
                    <a:pt x="588264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000244" y="2866643"/>
              <a:ext cx="589915" cy="3215640"/>
            </a:xfrm>
            <a:custGeom>
              <a:avLst/>
              <a:gdLst/>
              <a:ahLst/>
              <a:cxnLst/>
              <a:rect l="l" t="t" r="r" b="b"/>
              <a:pathLst>
                <a:path w="589914" h="3215640">
                  <a:moveTo>
                    <a:pt x="589788" y="0"/>
                  </a:moveTo>
                  <a:lnTo>
                    <a:pt x="586866" y="0"/>
                  </a:lnTo>
                  <a:lnTo>
                    <a:pt x="554227" y="5968"/>
                  </a:lnTo>
                  <a:lnTo>
                    <a:pt x="518667" y="11937"/>
                  </a:lnTo>
                  <a:lnTo>
                    <a:pt x="447547" y="32638"/>
                  </a:lnTo>
                  <a:lnTo>
                    <a:pt x="411988" y="50418"/>
                  </a:lnTo>
                  <a:lnTo>
                    <a:pt x="340867" y="92075"/>
                  </a:lnTo>
                  <a:lnTo>
                    <a:pt x="305307" y="118744"/>
                  </a:lnTo>
                  <a:lnTo>
                    <a:pt x="263778" y="148462"/>
                  </a:lnTo>
                  <a:lnTo>
                    <a:pt x="228218" y="181101"/>
                  </a:lnTo>
                  <a:lnTo>
                    <a:pt x="154177" y="258317"/>
                  </a:lnTo>
                  <a:lnTo>
                    <a:pt x="77088" y="344423"/>
                  </a:lnTo>
                  <a:lnTo>
                    <a:pt x="0" y="442467"/>
                  </a:lnTo>
                  <a:lnTo>
                    <a:pt x="0" y="3212718"/>
                  </a:lnTo>
                  <a:lnTo>
                    <a:pt x="589788" y="3215639"/>
                  </a:lnTo>
                  <a:lnTo>
                    <a:pt x="589788" y="0"/>
                  </a:lnTo>
                  <a:close/>
                </a:path>
              </a:pathLst>
            </a:custGeom>
            <a:solidFill>
              <a:srgbClr val="DDED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639567" y="5585460"/>
              <a:ext cx="589915" cy="494030"/>
            </a:xfrm>
            <a:custGeom>
              <a:avLst/>
              <a:gdLst/>
              <a:ahLst/>
              <a:cxnLst/>
              <a:rect l="l" t="t" r="r" b="b"/>
              <a:pathLst>
                <a:path w="589914" h="494029">
                  <a:moveTo>
                    <a:pt x="589788" y="0"/>
                  </a:moveTo>
                  <a:lnTo>
                    <a:pt x="509777" y="59436"/>
                  </a:lnTo>
                  <a:lnTo>
                    <a:pt x="432688" y="110109"/>
                  </a:lnTo>
                  <a:lnTo>
                    <a:pt x="355600" y="163575"/>
                  </a:lnTo>
                  <a:lnTo>
                    <a:pt x="281558" y="205231"/>
                  </a:lnTo>
                  <a:lnTo>
                    <a:pt x="210438" y="249809"/>
                  </a:lnTo>
                  <a:lnTo>
                    <a:pt x="68199" y="318262"/>
                  </a:lnTo>
                  <a:lnTo>
                    <a:pt x="0" y="347979"/>
                  </a:lnTo>
                  <a:lnTo>
                    <a:pt x="0" y="493775"/>
                  </a:lnTo>
                  <a:lnTo>
                    <a:pt x="589788" y="493775"/>
                  </a:lnTo>
                  <a:lnTo>
                    <a:pt x="58978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590032" y="2866643"/>
              <a:ext cx="589915" cy="3215640"/>
            </a:xfrm>
            <a:custGeom>
              <a:avLst/>
              <a:gdLst/>
              <a:ahLst/>
              <a:cxnLst/>
              <a:rect l="l" t="t" r="r" b="b"/>
              <a:pathLst>
                <a:path w="589914" h="3215640">
                  <a:moveTo>
                    <a:pt x="0" y="0"/>
                  </a:moveTo>
                  <a:lnTo>
                    <a:pt x="0" y="3215639"/>
                  </a:lnTo>
                  <a:lnTo>
                    <a:pt x="589788" y="3215639"/>
                  </a:lnTo>
                  <a:lnTo>
                    <a:pt x="589788" y="439419"/>
                  </a:lnTo>
                  <a:lnTo>
                    <a:pt x="500888" y="326643"/>
                  </a:lnTo>
                  <a:lnTo>
                    <a:pt x="420877" y="231647"/>
                  </a:lnTo>
                  <a:lnTo>
                    <a:pt x="343788" y="160273"/>
                  </a:lnTo>
                  <a:lnTo>
                    <a:pt x="308228" y="124713"/>
                  </a:lnTo>
                  <a:lnTo>
                    <a:pt x="272668" y="100964"/>
                  </a:lnTo>
                  <a:lnTo>
                    <a:pt x="240029" y="74167"/>
                  </a:lnTo>
                  <a:lnTo>
                    <a:pt x="204469" y="53466"/>
                  </a:lnTo>
                  <a:lnTo>
                    <a:pt x="136270" y="23748"/>
                  </a:lnTo>
                  <a:lnTo>
                    <a:pt x="68198" y="8889"/>
                  </a:lnTo>
                  <a:lnTo>
                    <a:pt x="35559" y="5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ED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179820" y="3305555"/>
              <a:ext cx="589915" cy="2776855"/>
            </a:xfrm>
            <a:custGeom>
              <a:avLst/>
              <a:gdLst/>
              <a:ahLst/>
              <a:cxnLst/>
              <a:rect l="l" t="t" r="r" b="b"/>
              <a:pathLst>
                <a:path w="589915" h="2776854">
                  <a:moveTo>
                    <a:pt x="0" y="0"/>
                  </a:moveTo>
                  <a:lnTo>
                    <a:pt x="0" y="2776728"/>
                  </a:lnTo>
                  <a:lnTo>
                    <a:pt x="589787" y="2776728"/>
                  </a:lnTo>
                  <a:lnTo>
                    <a:pt x="589787" y="879094"/>
                  </a:lnTo>
                  <a:lnTo>
                    <a:pt x="414908" y="602869"/>
                  </a:lnTo>
                  <a:lnTo>
                    <a:pt x="260857" y="368300"/>
                  </a:lnTo>
                  <a:lnTo>
                    <a:pt x="121538" y="1662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950708" y="5585460"/>
              <a:ext cx="589915" cy="500380"/>
            </a:xfrm>
            <a:custGeom>
              <a:avLst/>
              <a:gdLst/>
              <a:ahLst/>
              <a:cxnLst/>
              <a:rect l="l" t="t" r="r" b="b"/>
              <a:pathLst>
                <a:path w="589915" h="500379">
                  <a:moveTo>
                    <a:pt x="0" y="0"/>
                  </a:moveTo>
                  <a:lnTo>
                    <a:pt x="0" y="496950"/>
                  </a:lnTo>
                  <a:lnTo>
                    <a:pt x="589788" y="499871"/>
                  </a:lnTo>
                  <a:lnTo>
                    <a:pt x="589788" y="333247"/>
                  </a:lnTo>
                  <a:lnTo>
                    <a:pt x="435610" y="261874"/>
                  </a:lnTo>
                  <a:lnTo>
                    <a:pt x="361569" y="226187"/>
                  </a:lnTo>
                  <a:lnTo>
                    <a:pt x="284480" y="187451"/>
                  </a:lnTo>
                  <a:lnTo>
                    <a:pt x="142240" y="98170"/>
                  </a:lnTo>
                  <a:lnTo>
                    <a:pt x="68199" y="47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540496" y="5919216"/>
              <a:ext cx="550545" cy="166370"/>
            </a:xfrm>
            <a:custGeom>
              <a:avLst/>
              <a:gdLst/>
              <a:ahLst/>
              <a:cxnLst/>
              <a:rect l="l" t="t" r="r" b="b"/>
              <a:pathLst>
                <a:path w="550545" h="166370">
                  <a:moveTo>
                    <a:pt x="0" y="0"/>
                  </a:moveTo>
                  <a:lnTo>
                    <a:pt x="0" y="166115"/>
                  </a:lnTo>
                  <a:lnTo>
                    <a:pt x="550163" y="166115"/>
                  </a:lnTo>
                  <a:lnTo>
                    <a:pt x="550163" y="130555"/>
                  </a:lnTo>
                  <a:lnTo>
                    <a:pt x="479171" y="118617"/>
                  </a:lnTo>
                  <a:lnTo>
                    <a:pt x="405256" y="109727"/>
                  </a:lnTo>
                  <a:lnTo>
                    <a:pt x="334263" y="97916"/>
                  </a:lnTo>
                  <a:lnTo>
                    <a:pt x="266192" y="80136"/>
                  </a:lnTo>
                  <a:lnTo>
                    <a:pt x="201168" y="62229"/>
                  </a:lnTo>
                  <a:lnTo>
                    <a:pt x="65024" y="20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7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360920" y="5010911"/>
              <a:ext cx="589915" cy="1071880"/>
            </a:xfrm>
            <a:custGeom>
              <a:avLst/>
              <a:gdLst/>
              <a:ahLst/>
              <a:cxnLst/>
              <a:rect l="l" t="t" r="r" b="b"/>
              <a:pathLst>
                <a:path w="589915" h="1071879">
                  <a:moveTo>
                    <a:pt x="0" y="0"/>
                  </a:moveTo>
                  <a:lnTo>
                    <a:pt x="0" y="1071371"/>
                  </a:lnTo>
                  <a:lnTo>
                    <a:pt x="589787" y="1071371"/>
                  </a:lnTo>
                  <a:lnTo>
                    <a:pt x="589787" y="575690"/>
                  </a:lnTo>
                  <a:lnTo>
                    <a:pt x="509777" y="513461"/>
                  </a:lnTo>
                  <a:lnTo>
                    <a:pt x="358648" y="385825"/>
                  </a:lnTo>
                  <a:lnTo>
                    <a:pt x="287527" y="311658"/>
                  </a:lnTo>
                  <a:lnTo>
                    <a:pt x="139319" y="163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AE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769608" y="4184903"/>
              <a:ext cx="591820" cy="1897380"/>
            </a:xfrm>
            <a:custGeom>
              <a:avLst/>
              <a:gdLst/>
              <a:ahLst/>
              <a:cxnLst/>
              <a:rect l="l" t="t" r="r" b="b"/>
              <a:pathLst>
                <a:path w="591820" h="1897379">
                  <a:moveTo>
                    <a:pt x="0" y="0"/>
                  </a:moveTo>
                  <a:lnTo>
                    <a:pt x="0" y="1897380"/>
                  </a:lnTo>
                  <a:lnTo>
                    <a:pt x="591312" y="1897380"/>
                  </a:lnTo>
                  <a:lnTo>
                    <a:pt x="591312" y="825500"/>
                  </a:lnTo>
                  <a:lnTo>
                    <a:pt x="517398" y="736346"/>
                  </a:lnTo>
                  <a:lnTo>
                    <a:pt x="446405" y="644398"/>
                  </a:lnTo>
                  <a:lnTo>
                    <a:pt x="375539" y="549275"/>
                  </a:lnTo>
                  <a:lnTo>
                    <a:pt x="301625" y="451358"/>
                  </a:lnTo>
                  <a:lnTo>
                    <a:pt x="159639" y="243459"/>
                  </a:lnTo>
                  <a:lnTo>
                    <a:pt x="17780" y="23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BD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9090660" y="6048755"/>
              <a:ext cx="495300" cy="36830"/>
            </a:xfrm>
            <a:custGeom>
              <a:avLst/>
              <a:gdLst/>
              <a:ahLst/>
              <a:cxnLst/>
              <a:rect l="l" t="t" r="r" b="b"/>
              <a:pathLst>
                <a:path w="495300" h="36829">
                  <a:moveTo>
                    <a:pt x="2921" y="0"/>
                  </a:moveTo>
                  <a:lnTo>
                    <a:pt x="0" y="0"/>
                  </a:lnTo>
                  <a:lnTo>
                    <a:pt x="0" y="36576"/>
                  </a:lnTo>
                  <a:lnTo>
                    <a:pt x="495300" y="36576"/>
                  </a:lnTo>
                  <a:lnTo>
                    <a:pt x="394462" y="33528"/>
                  </a:lnTo>
                  <a:lnTo>
                    <a:pt x="278765" y="27432"/>
                  </a:lnTo>
                  <a:lnTo>
                    <a:pt x="148336" y="15240"/>
                  </a:lnTo>
                  <a:lnTo>
                    <a:pt x="2921" y="0"/>
                  </a:lnTo>
                  <a:close/>
                </a:path>
              </a:pathLst>
            </a:custGeom>
            <a:solidFill>
              <a:srgbClr val="F5F7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590032" y="2868167"/>
              <a:ext cx="0" cy="3200400"/>
            </a:xfrm>
            <a:custGeom>
              <a:avLst/>
              <a:gdLst/>
              <a:ahLst/>
              <a:cxnLst/>
              <a:rect l="l" t="t" r="r" b="b"/>
              <a:pathLst>
                <a:path w="0" h="3200400">
                  <a:moveTo>
                    <a:pt x="0" y="3200146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1981961" y="6127241"/>
            <a:ext cx="31813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74980" algn="l"/>
                <a:tab pos="1146175" algn="l"/>
                <a:tab pos="1645920" algn="l"/>
                <a:tab pos="2329815" algn="l"/>
                <a:tab pos="2817495" algn="l"/>
              </a:tabLst>
            </a:pPr>
            <a:r>
              <a:rPr dirty="0" sz="1600" spc="-5">
                <a:latin typeface="Noto Sans"/>
                <a:cs typeface="Noto Sans"/>
              </a:rPr>
              <a:t>-3</a:t>
            </a:r>
            <a:r>
              <a:rPr dirty="0" sz="1600" spc="-5">
                <a:latin typeface="Noto Sans"/>
                <a:cs typeface="Noto Sans"/>
              </a:rPr>
              <a:t>	</a:t>
            </a:r>
            <a:r>
              <a:rPr dirty="0" sz="1600" spc="-5">
                <a:latin typeface="Noto Sans"/>
                <a:cs typeface="Noto Sans"/>
              </a:rPr>
              <a:t>-</a:t>
            </a:r>
            <a:r>
              <a:rPr dirty="0" sz="1600" spc="-5">
                <a:latin typeface="Noto Sans"/>
                <a:cs typeface="Noto Sans"/>
              </a:rPr>
              <a:t>2</a:t>
            </a:r>
            <a:r>
              <a:rPr dirty="0" sz="1600" spc="-10">
                <a:latin typeface="Noto Sans"/>
                <a:cs typeface="Noto Sans"/>
              </a:rPr>
              <a:t>.</a:t>
            </a:r>
            <a:r>
              <a:rPr dirty="0" sz="1600" spc="-5">
                <a:latin typeface="Noto Sans"/>
                <a:cs typeface="Noto Sans"/>
              </a:rPr>
              <a:t>5</a:t>
            </a:r>
            <a:r>
              <a:rPr dirty="0" sz="1600">
                <a:latin typeface="Noto Sans"/>
                <a:cs typeface="Noto Sans"/>
              </a:rPr>
              <a:t>	</a:t>
            </a:r>
            <a:r>
              <a:rPr dirty="0" sz="1600" spc="-5">
                <a:latin typeface="Noto Sans"/>
                <a:cs typeface="Noto Sans"/>
              </a:rPr>
              <a:t>-2</a:t>
            </a:r>
            <a:r>
              <a:rPr dirty="0" sz="1600">
                <a:latin typeface="Noto Sans"/>
                <a:cs typeface="Noto Sans"/>
              </a:rPr>
              <a:t>	</a:t>
            </a:r>
            <a:r>
              <a:rPr dirty="0" sz="1600" spc="-5">
                <a:latin typeface="Noto Sans"/>
                <a:cs typeface="Noto Sans"/>
              </a:rPr>
              <a:t>-</a:t>
            </a:r>
            <a:r>
              <a:rPr dirty="0" sz="1600" spc="-5">
                <a:latin typeface="Noto Sans"/>
                <a:cs typeface="Noto Sans"/>
              </a:rPr>
              <a:t>1</a:t>
            </a:r>
            <a:r>
              <a:rPr dirty="0" sz="1600" spc="-10">
                <a:latin typeface="Noto Sans"/>
                <a:cs typeface="Noto Sans"/>
              </a:rPr>
              <a:t>.</a:t>
            </a:r>
            <a:r>
              <a:rPr dirty="0" sz="1600" spc="-5">
                <a:latin typeface="Noto Sans"/>
                <a:cs typeface="Noto Sans"/>
              </a:rPr>
              <a:t>5</a:t>
            </a:r>
            <a:r>
              <a:rPr dirty="0" sz="1600">
                <a:latin typeface="Noto Sans"/>
                <a:cs typeface="Noto Sans"/>
              </a:rPr>
              <a:t>	</a:t>
            </a:r>
            <a:r>
              <a:rPr dirty="0" sz="1600" spc="-5">
                <a:latin typeface="Noto Sans"/>
                <a:cs typeface="Noto Sans"/>
              </a:rPr>
              <a:t>-1</a:t>
            </a:r>
            <a:r>
              <a:rPr dirty="0" sz="1600">
                <a:latin typeface="Noto Sans"/>
                <a:cs typeface="Noto Sans"/>
              </a:rPr>
              <a:t>	</a:t>
            </a:r>
            <a:r>
              <a:rPr dirty="0" sz="1600" spc="-5">
                <a:latin typeface="Noto Sans"/>
                <a:cs typeface="Noto Sans"/>
              </a:rPr>
              <a:t>-</a:t>
            </a:r>
            <a:r>
              <a:rPr dirty="0" sz="1600" spc="-5">
                <a:latin typeface="Noto Sans"/>
                <a:cs typeface="Noto Sans"/>
              </a:rPr>
              <a:t>0</a:t>
            </a:r>
            <a:r>
              <a:rPr dirty="0" sz="1600" spc="-10">
                <a:latin typeface="Noto Sans"/>
                <a:cs typeface="Noto Sans"/>
              </a:rPr>
              <a:t>.</a:t>
            </a:r>
            <a:r>
              <a:rPr dirty="0" sz="1600" spc="-5">
                <a:latin typeface="Noto Sans"/>
                <a:cs typeface="Noto Sans"/>
              </a:rPr>
              <a:t>5</a:t>
            </a:r>
            <a:endParaRPr sz="1600">
              <a:latin typeface="Noto Sans"/>
              <a:cs typeface="Noto San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520309" y="6127241"/>
            <a:ext cx="36144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99109" algn="l"/>
                <a:tab pos="1182370" algn="l"/>
                <a:tab pos="1657350" algn="l"/>
                <a:tab pos="2352675" algn="l"/>
                <a:tab pos="2839085" algn="l"/>
                <a:tab pos="3485515" algn="l"/>
              </a:tabLst>
            </a:pPr>
            <a:r>
              <a:rPr dirty="0" sz="1600" spc="-5">
                <a:latin typeface="Noto Sans"/>
                <a:cs typeface="Noto Sans"/>
              </a:rPr>
              <a:t>0</a:t>
            </a:r>
            <a:r>
              <a:rPr dirty="0" sz="1600" spc="-5">
                <a:latin typeface="Noto Sans"/>
                <a:cs typeface="Noto Sans"/>
              </a:rPr>
              <a:t>	</a:t>
            </a:r>
            <a:r>
              <a:rPr dirty="0" sz="1600" spc="-5">
                <a:latin typeface="Noto Sans"/>
                <a:cs typeface="Noto Sans"/>
              </a:rPr>
              <a:t>0</a:t>
            </a:r>
            <a:r>
              <a:rPr dirty="0" sz="1600" spc="-10">
                <a:latin typeface="Noto Sans"/>
                <a:cs typeface="Noto Sans"/>
              </a:rPr>
              <a:t>.</a:t>
            </a:r>
            <a:r>
              <a:rPr dirty="0" sz="1600" spc="-5">
                <a:latin typeface="Noto Sans"/>
                <a:cs typeface="Noto Sans"/>
              </a:rPr>
              <a:t>5</a:t>
            </a:r>
            <a:r>
              <a:rPr dirty="0" sz="1600">
                <a:latin typeface="Noto Sans"/>
                <a:cs typeface="Noto Sans"/>
              </a:rPr>
              <a:t>	</a:t>
            </a:r>
            <a:r>
              <a:rPr dirty="0" sz="1600" spc="-5">
                <a:latin typeface="Noto Sans"/>
                <a:cs typeface="Noto Sans"/>
              </a:rPr>
              <a:t>1</a:t>
            </a:r>
            <a:r>
              <a:rPr dirty="0" sz="1600">
                <a:latin typeface="Noto Sans"/>
                <a:cs typeface="Noto Sans"/>
              </a:rPr>
              <a:t>	</a:t>
            </a:r>
            <a:r>
              <a:rPr dirty="0" sz="1600" spc="-5">
                <a:latin typeface="Noto Sans"/>
                <a:cs typeface="Noto Sans"/>
              </a:rPr>
              <a:t>1</a:t>
            </a:r>
            <a:r>
              <a:rPr dirty="0" sz="1600" spc="-10">
                <a:latin typeface="Noto Sans"/>
                <a:cs typeface="Noto Sans"/>
              </a:rPr>
              <a:t>.</a:t>
            </a:r>
            <a:r>
              <a:rPr dirty="0" sz="1600" spc="-5">
                <a:latin typeface="Noto Sans"/>
                <a:cs typeface="Noto Sans"/>
              </a:rPr>
              <a:t>5</a:t>
            </a:r>
            <a:r>
              <a:rPr dirty="0" sz="1600">
                <a:latin typeface="Noto Sans"/>
                <a:cs typeface="Noto Sans"/>
              </a:rPr>
              <a:t>	</a:t>
            </a:r>
            <a:r>
              <a:rPr dirty="0" sz="1600" spc="-5">
                <a:latin typeface="Noto Sans"/>
                <a:cs typeface="Noto Sans"/>
              </a:rPr>
              <a:t>2</a:t>
            </a:r>
            <a:r>
              <a:rPr dirty="0" sz="1600">
                <a:latin typeface="Noto Sans"/>
                <a:cs typeface="Noto Sans"/>
              </a:rPr>
              <a:t>	</a:t>
            </a:r>
            <a:r>
              <a:rPr dirty="0" sz="1600" spc="-5">
                <a:latin typeface="Noto Sans"/>
                <a:cs typeface="Noto Sans"/>
              </a:rPr>
              <a:t>2</a:t>
            </a:r>
            <a:r>
              <a:rPr dirty="0" sz="1600" spc="-10">
                <a:latin typeface="Noto Sans"/>
                <a:cs typeface="Noto Sans"/>
              </a:rPr>
              <a:t>.</a:t>
            </a:r>
            <a:r>
              <a:rPr dirty="0" sz="1600" spc="-5">
                <a:latin typeface="Noto Sans"/>
                <a:cs typeface="Noto Sans"/>
              </a:rPr>
              <a:t>5</a:t>
            </a:r>
            <a:r>
              <a:rPr dirty="0" sz="1600">
                <a:latin typeface="Noto Sans"/>
                <a:cs typeface="Noto Sans"/>
              </a:rPr>
              <a:t>	</a:t>
            </a:r>
            <a:r>
              <a:rPr dirty="0" sz="1600" spc="-5">
                <a:latin typeface="Noto Sans"/>
                <a:cs typeface="Noto Sans"/>
              </a:rPr>
              <a:t>3</a:t>
            </a:r>
            <a:endParaRPr sz="1600">
              <a:latin typeface="Noto Sans"/>
              <a:cs typeface="Noto San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25009" y="4285614"/>
            <a:ext cx="11163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Noto Sans"/>
                <a:cs typeface="Noto Sans"/>
              </a:rPr>
              <a:t>19.1%</a:t>
            </a:r>
            <a:r>
              <a:rPr dirty="0" sz="1400" spc="295">
                <a:latin typeface="Noto Sans"/>
                <a:cs typeface="Noto Sans"/>
              </a:rPr>
              <a:t> </a:t>
            </a:r>
            <a:r>
              <a:rPr dirty="0" sz="1400" spc="-5">
                <a:latin typeface="Noto Sans"/>
                <a:cs typeface="Noto Sans"/>
              </a:rPr>
              <a:t>19.1%</a:t>
            </a:r>
            <a:endParaRPr sz="1400">
              <a:latin typeface="Noto Sans"/>
              <a:cs typeface="Noto San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95186" y="4864734"/>
            <a:ext cx="5257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Noto Sans"/>
                <a:cs typeface="Noto Sans"/>
              </a:rPr>
              <a:t>15.0%</a:t>
            </a:r>
            <a:endParaRPr sz="1400">
              <a:latin typeface="Noto Sans"/>
              <a:cs typeface="Noto San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30059" y="5343905"/>
            <a:ext cx="4241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Noto Sans"/>
                <a:cs typeface="Noto Sans"/>
              </a:rPr>
              <a:t>9.2%</a:t>
            </a:r>
            <a:endParaRPr sz="1400">
              <a:latin typeface="Noto Sans"/>
              <a:cs typeface="Noto San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445756" y="5638038"/>
            <a:ext cx="4241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Noto Sans"/>
                <a:cs typeface="Noto Sans"/>
              </a:rPr>
              <a:t>4.4%</a:t>
            </a:r>
            <a:endParaRPr sz="1400">
              <a:latin typeface="Noto Sans"/>
              <a:cs typeface="Noto San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993760" y="5816853"/>
            <a:ext cx="4241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Noto Sans"/>
                <a:cs typeface="Noto Sans"/>
              </a:rPr>
              <a:t>1.7%</a:t>
            </a:r>
            <a:endParaRPr sz="1400">
              <a:latin typeface="Noto Sans"/>
              <a:cs typeface="Noto San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23664" y="4864734"/>
            <a:ext cx="5257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Noto Sans"/>
                <a:cs typeface="Noto Sans"/>
              </a:rPr>
              <a:t>15.0%</a:t>
            </a:r>
            <a:endParaRPr sz="1400">
              <a:latin typeface="Noto Sans"/>
              <a:cs typeface="Noto San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13378" y="5343905"/>
            <a:ext cx="4241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Noto Sans"/>
                <a:cs typeface="Noto Sans"/>
              </a:rPr>
              <a:t>9.2%</a:t>
            </a:r>
            <a:endParaRPr sz="1400">
              <a:latin typeface="Noto Sans"/>
              <a:cs typeface="Noto San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56228" y="5638038"/>
            <a:ext cx="4241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Noto Sans"/>
                <a:cs typeface="Noto Sans"/>
              </a:rPr>
              <a:t>4.4%</a:t>
            </a:r>
            <a:endParaRPr sz="1400">
              <a:latin typeface="Noto Sans"/>
              <a:cs typeface="Noto San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772536" y="5809234"/>
            <a:ext cx="4241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Noto Sans"/>
                <a:cs typeface="Noto Sans"/>
              </a:rPr>
              <a:t>1.7%</a:t>
            </a:r>
            <a:endParaRPr sz="1400">
              <a:latin typeface="Noto Sans"/>
              <a:cs typeface="Noto San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791461" y="6081521"/>
            <a:ext cx="7978140" cy="0"/>
          </a:xfrm>
          <a:custGeom>
            <a:avLst/>
            <a:gdLst/>
            <a:ahLst/>
            <a:cxnLst/>
            <a:rect l="l" t="t" r="r" b="b"/>
            <a:pathLst>
              <a:path w="7978140" h="0">
                <a:moveTo>
                  <a:pt x="0" y="0"/>
                </a:moveTo>
                <a:lnTo>
                  <a:pt x="7978140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523746" y="3922522"/>
            <a:ext cx="1416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Noto Sans"/>
                <a:cs typeface="Noto Sans"/>
              </a:rPr>
              <a:t>0</a:t>
            </a:r>
            <a:endParaRPr sz="1600">
              <a:latin typeface="Noto Sans"/>
              <a:cs typeface="Noto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454658" y="5046345"/>
            <a:ext cx="2070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Noto Sans"/>
                <a:cs typeface="Noto Sans"/>
              </a:rPr>
              <a:t>-1</a:t>
            </a:r>
            <a:endParaRPr sz="1600">
              <a:latin typeface="Noto Sans"/>
              <a:cs typeface="Noto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57122" y="4484370"/>
            <a:ext cx="3765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Noto Sans"/>
                <a:cs typeface="Noto Sans"/>
              </a:rPr>
              <a:t>-</a:t>
            </a:r>
            <a:r>
              <a:rPr dirty="0" sz="1600" spc="-5">
                <a:latin typeface="Noto Sans"/>
                <a:cs typeface="Noto Sans"/>
              </a:rPr>
              <a:t>0</a:t>
            </a:r>
            <a:r>
              <a:rPr dirty="0" sz="1600" spc="-10">
                <a:latin typeface="Noto Sans"/>
                <a:cs typeface="Noto Sans"/>
              </a:rPr>
              <a:t>.</a:t>
            </a:r>
            <a:r>
              <a:rPr dirty="0" sz="1600" spc="-5">
                <a:latin typeface="Noto Sans"/>
                <a:cs typeface="Noto Sans"/>
              </a:rPr>
              <a:t>5</a:t>
            </a:r>
            <a:endParaRPr sz="1600">
              <a:latin typeface="Noto Sans"/>
              <a:cs typeface="Noto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346453" y="5608066"/>
            <a:ext cx="3765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Noto Sans"/>
                <a:cs typeface="Noto Sans"/>
              </a:rPr>
              <a:t>-</a:t>
            </a:r>
            <a:r>
              <a:rPr dirty="0" sz="1600" spc="-5">
                <a:latin typeface="Noto Sans"/>
                <a:cs typeface="Noto Sans"/>
              </a:rPr>
              <a:t>1</a:t>
            </a:r>
            <a:r>
              <a:rPr dirty="0" sz="1600" spc="-10">
                <a:latin typeface="Noto Sans"/>
                <a:cs typeface="Noto Sans"/>
              </a:rPr>
              <a:t>.</a:t>
            </a:r>
            <a:r>
              <a:rPr dirty="0" sz="1600" spc="-5">
                <a:latin typeface="Noto Sans"/>
                <a:cs typeface="Noto Sans"/>
              </a:rPr>
              <a:t>5</a:t>
            </a:r>
            <a:endParaRPr sz="1600">
              <a:latin typeface="Noto Sans"/>
              <a:cs typeface="Noto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511046" y="3360801"/>
            <a:ext cx="1416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Noto Sans"/>
                <a:cs typeface="Noto Sans"/>
              </a:rPr>
              <a:t>1</a:t>
            </a:r>
            <a:endParaRPr sz="1600">
              <a:latin typeface="Noto Sans"/>
              <a:cs typeface="Noto San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436877" y="2798825"/>
            <a:ext cx="3111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Noto Sans"/>
                <a:cs typeface="Noto Sans"/>
              </a:rPr>
              <a:t>1</a:t>
            </a:r>
            <a:r>
              <a:rPr dirty="0" sz="1600" spc="-10">
                <a:latin typeface="Noto Sans"/>
                <a:cs typeface="Noto Sans"/>
              </a:rPr>
              <a:t>.</a:t>
            </a:r>
            <a:r>
              <a:rPr dirty="0" sz="1600" spc="-5">
                <a:latin typeface="Noto Sans"/>
                <a:cs typeface="Noto Sans"/>
              </a:rPr>
              <a:t>5</a:t>
            </a:r>
            <a:endParaRPr sz="1600">
              <a:latin typeface="Noto Sans"/>
              <a:cs typeface="Noto Sans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747266" y="2518410"/>
            <a:ext cx="7851140" cy="3646170"/>
            <a:chOff x="1747266" y="2518410"/>
            <a:chExt cx="7851140" cy="3646170"/>
          </a:xfrm>
        </p:grpSpPr>
        <p:sp>
          <p:nvSpPr>
            <p:cNvPr id="46" name="object 46"/>
            <p:cNvSpPr/>
            <p:nvPr/>
          </p:nvSpPr>
          <p:spPr>
            <a:xfrm>
              <a:off x="1876806" y="2878074"/>
              <a:ext cx="7710170" cy="3200400"/>
            </a:xfrm>
            <a:custGeom>
              <a:avLst/>
              <a:gdLst/>
              <a:ahLst/>
              <a:cxnLst/>
              <a:rect l="l" t="t" r="r" b="b"/>
              <a:pathLst>
                <a:path w="7710170" h="3200400">
                  <a:moveTo>
                    <a:pt x="0" y="3191383"/>
                  </a:moveTo>
                  <a:lnTo>
                    <a:pt x="84962" y="3188589"/>
                  </a:lnTo>
                  <a:lnTo>
                    <a:pt x="172974" y="3188589"/>
                  </a:lnTo>
                  <a:lnTo>
                    <a:pt x="268731" y="3179572"/>
                  </a:lnTo>
                  <a:lnTo>
                    <a:pt x="383031" y="3164840"/>
                  </a:lnTo>
                  <a:lnTo>
                    <a:pt x="398093" y="3161922"/>
                  </a:lnTo>
                  <a:lnTo>
                    <a:pt x="413226" y="3158934"/>
                  </a:lnTo>
                  <a:lnTo>
                    <a:pt x="428501" y="3155946"/>
                  </a:lnTo>
                  <a:lnTo>
                    <a:pt x="504951" y="3141218"/>
                  </a:lnTo>
                  <a:lnTo>
                    <a:pt x="553011" y="3127966"/>
                  </a:lnTo>
                  <a:lnTo>
                    <a:pt x="569087" y="3123565"/>
                  </a:lnTo>
                  <a:lnTo>
                    <a:pt x="586204" y="3119219"/>
                  </a:lnTo>
                  <a:lnTo>
                    <a:pt x="603059" y="3114802"/>
                  </a:lnTo>
                  <a:lnTo>
                    <a:pt x="619914" y="3110384"/>
                  </a:lnTo>
                  <a:lnTo>
                    <a:pt x="637032" y="3106039"/>
                  </a:lnTo>
                  <a:lnTo>
                    <a:pt x="654970" y="3099335"/>
                  </a:lnTo>
                  <a:lnTo>
                    <a:pt x="673004" y="3092704"/>
                  </a:lnTo>
                  <a:lnTo>
                    <a:pt x="691181" y="3086072"/>
                  </a:lnTo>
                  <a:lnTo>
                    <a:pt x="709549" y="3079369"/>
                  </a:lnTo>
                  <a:lnTo>
                    <a:pt x="727650" y="3072739"/>
                  </a:lnTo>
                  <a:lnTo>
                    <a:pt x="745870" y="3066145"/>
                  </a:lnTo>
                  <a:lnTo>
                    <a:pt x="764091" y="3059527"/>
                  </a:lnTo>
                  <a:lnTo>
                    <a:pt x="782193" y="3052826"/>
                  </a:lnTo>
                  <a:lnTo>
                    <a:pt x="858646" y="3020187"/>
                  </a:lnTo>
                  <a:lnTo>
                    <a:pt x="877385" y="3011368"/>
                  </a:lnTo>
                  <a:lnTo>
                    <a:pt x="896445" y="3002597"/>
                  </a:lnTo>
                  <a:lnTo>
                    <a:pt x="915529" y="2993826"/>
                  </a:lnTo>
                  <a:lnTo>
                    <a:pt x="934338" y="2985008"/>
                  </a:lnTo>
                  <a:lnTo>
                    <a:pt x="1013079" y="2943352"/>
                  </a:lnTo>
                  <a:lnTo>
                    <a:pt x="1033484" y="2931616"/>
                  </a:lnTo>
                  <a:lnTo>
                    <a:pt x="1054020" y="2919857"/>
                  </a:lnTo>
                  <a:lnTo>
                    <a:pt x="1074533" y="2908097"/>
                  </a:lnTo>
                  <a:lnTo>
                    <a:pt x="1094867" y="2896362"/>
                  </a:lnTo>
                  <a:lnTo>
                    <a:pt x="1116179" y="2883084"/>
                  </a:lnTo>
                  <a:lnTo>
                    <a:pt x="1137348" y="2869771"/>
                  </a:lnTo>
                  <a:lnTo>
                    <a:pt x="1158517" y="2856482"/>
                  </a:lnTo>
                  <a:lnTo>
                    <a:pt x="1264793" y="2783966"/>
                  </a:lnTo>
                  <a:lnTo>
                    <a:pt x="1351280" y="2722245"/>
                  </a:lnTo>
                  <a:lnTo>
                    <a:pt x="1396809" y="2686748"/>
                  </a:lnTo>
                  <a:lnTo>
                    <a:pt x="1419431" y="2668988"/>
                  </a:lnTo>
                  <a:lnTo>
                    <a:pt x="1442339" y="2651252"/>
                  </a:lnTo>
                  <a:lnTo>
                    <a:pt x="1532763" y="2577591"/>
                  </a:lnTo>
                  <a:lnTo>
                    <a:pt x="1555349" y="2556196"/>
                  </a:lnTo>
                  <a:lnTo>
                    <a:pt x="1578006" y="2534729"/>
                  </a:lnTo>
                  <a:lnTo>
                    <a:pt x="1600807" y="2513262"/>
                  </a:lnTo>
                  <a:lnTo>
                    <a:pt x="1623821" y="2491866"/>
                  </a:lnTo>
                  <a:lnTo>
                    <a:pt x="1716532" y="2400300"/>
                  </a:lnTo>
                  <a:lnTo>
                    <a:pt x="1740703" y="2375973"/>
                  </a:lnTo>
                  <a:lnTo>
                    <a:pt x="1764744" y="2351611"/>
                  </a:lnTo>
                  <a:lnTo>
                    <a:pt x="1788808" y="2327273"/>
                  </a:lnTo>
                  <a:lnTo>
                    <a:pt x="1813052" y="2303017"/>
                  </a:lnTo>
                  <a:lnTo>
                    <a:pt x="1837223" y="2275661"/>
                  </a:lnTo>
                  <a:lnTo>
                    <a:pt x="1861264" y="2248280"/>
                  </a:lnTo>
                  <a:lnTo>
                    <a:pt x="1885328" y="2220900"/>
                  </a:lnTo>
                  <a:lnTo>
                    <a:pt x="1909571" y="2193543"/>
                  </a:lnTo>
                  <a:lnTo>
                    <a:pt x="1933743" y="2164758"/>
                  </a:lnTo>
                  <a:lnTo>
                    <a:pt x="1957784" y="2135949"/>
                  </a:lnTo>
                  <a:lnTo>
                    <a:pt x="1981848" y="2107140"/>
                  </a:lnTo>
                  <a:lnTo>
                    <a:pt x="2107946" y="1957324"/>
                  </a:lnTo>
                  <a:lnTo>
                    <a:pt x="2207514" y="1827402"/>
                  </a:lnTo>
                  <a:lnTo>
                    <a:pt x="2232330" y="1792787"/>
                  </a:lnTo>
                  <a:lnTo>
                    <a:pt x="2256980" y="1758124"/>
                  </a:lnTo>
                  <a:lnTo>
                    <a:pt x="2281630" y="1723461"/>
                  </a:lnTo>
                  <a:lnTo>
                    <a:pt x="2306447" y="1688846"/>
                  </a:lnTo>
                  <a:lnTo>
                    <a:pt x="2332483" y="1651146"/>
                  </a:lnTo>
                  <a:lnTo>
                    <a:pt x="2358628" y="1613471"/>
                  </a:lnTo>
                  <a:lnTo>
                    <a:pt x="2384938" y="1575796"/>
                  </a:lnTo>
                  <a:lnTo>
                    <a:pt x="2411476" y="1538097"/>
                  </a:lnTo>
                  <a:lnTo>
                    <a:pt x="2436939" y="1497520"/>
                  </a:lnTo>
                  <a:lnTo>
                    <a:pt x="2462498" y="1456944"/>
                  </a:lnTo>
                  <a:lnTo>
                    <a:pt x="2488199" y="1416367"/>
                  </a:lnTo>
                  <a:lnTo>
                    <a:pt x="2514092" y="1375790"/>
                  </a:lnTo>
                  <a:lnTo>
                    <a:pt x="2539277" y="1333746"/>
                  </a:lnTo>
                  <a:lnTo>
                    <a:pt x="2564796" y="1291653"/>
                  </a:lnTo>
                  <a:lnTo>
                    <a:pt x="2590458" y="1249560"/>
                  </a:lnTo>
                  <a:lnTo>
                    <a:pt x="2616072" y="1207515"/>
                  </a:lnTo>
                  <a:lnTo>
                    <a:pt x="2640830" y="1166667"/>
                  </a:lnTo>
                  <a:lnTo>
                    <a:pt x="2665673" y="1125793"/>
                  </a:lnTo>
                  <a:lnTo>
                    <a:pt x="2690558" y="1084913"/>
                  </a:lnTo>
                  <a:lnTo>
                    <a:pt x="2715443" y="1044043"/>
                  </a:lnTo>
                  <a:lnTo>
                    <a:pt x="2740286" y="1003201"/>
                  </a:lnTo>
                  <a:lnTo>
                    <a:pt x="2765044" y="962405"/>
                  </a:lnTo>
                  <a:lnTo>
                    <a:pt x="2783836" y="932878"/>
                  </a:lnTo>
                  <a:lnTo>
                    <a:pt x="2802890" y="903351"/>
                  </a:lnTo>
                  <a:lnTo>
                    <a:pt x="2821943" y="873823"/>
                  </a:lnTo>
                  <a:lnTo>
                    <a:pt x="2840735" y="844296"/>
                  </a:lnTo>
                  <a:lnTo>
                    <a:pt x="2858091" y="816256"/>
                  </a:lnTo>
                  <a:lnTo>
                    <a:pt x="2875470" y="788288"/>
                  </a:lnTo>
                  <a:lnTo>
                    <a:pt x="2892849" y="760321"/>
                  </a:lnTo>
                  <a:lnTo>
                    <a:pt x="2910205" y="732281"/>
                  </a:lnTo>
                  <a:lnTo>
                    <a:pt x="2929330" y="705671"/>
                  </a:lnTo>
                  <a:lnTo>
                    <a:pt x="2948432" y="679132"/>
                  </a:lnTo>
                  <a:lnTo>
                    <a:pt x="2967533" y="652593"/>
                  </a:lnTo>
                  <a:lnTo>
                    <a:pt x="2986659" y="625983"/>
                  </a:lnTo>
                  <a:lnTo>
                    <a:pt x="3003442" y="601563"/>
                  </a:lnTo>
                  <a:lnTo>
                    <a:pt x="3020250" y="577214"/>
                  </a:lnTo>
                  <a:lnTo>
                    <a:pt x="3037058" y="552866"/>
                  </a:lnTo>
                  <a:lnTo>
                    <a:pt x="3053842" y="528447"/>
                  </a:lnTo>
                  <a:lnTo>
                    <a:pt x="3071584" y="505549"/>
                  </a:lnTo>
                  <a:lnTo>
                    <a:pt x="3089005" y="482615"/>
                  </a:lnTo>
                  <a:lnTo>
                    <a:pt x="3106402" y="459706"/>
                  </a:lnTo>
                  <a:lnTo>
                    <a:pt x="3124072" y="436879"/>
                  </a:lnTo>
                  <a:lnTo>
                    <a:pt x="3140803" y="414781"/>
                  </a:lnTo>
                  <a:lnTo>
                    <a:pt x="3174168" y="370585"/>
                  </a:lnTo>
                  <a:lnTo>
                    <a:pt x="3260725" y="271652"/>
                  </a:lnTo>
                  <a:lnTo>
                    <a:pt x="3276979" y="254716"/>
                  </a:lnTo>
                  <a:lnTo>
                    <a:pt x="3293125" y="237791"/>
                  </a:lnTo>
                  <a:lnTo>
                    <a:pt x="3309106" y="220843"/>
                  </a:lnTo>
                  <a:lnTo>
                    <a:pt x="3324859" y="203835"/>
                  </a:lnTo>
                  <a:lnTo>
                    <a:pt x="3341072" y="189015"/>
                  </a:lnTo>
                  <a:lnTo>
                    <a:pt x="3357308" y="174244"/>
                  </a:lnTo>
                  <a:lnTo>
                    <a:pt x="3373544" y="159472"/>
                  </a:lnTo>
                  <a:lnTo>
                    <a:pt x="3389756" y="144652"/>
                  </a:lnTo>
                  <a:lnTo>
                    <a:pt x="3405508" y="131375"/>
                  </a:lnTo>
                  <a:lnTo>
                    <a:pt x="3421475" y="118062"/>
                  </a:lnTo>
                  <a:lnTo>
                    <a:pt x="3437584" y="104773"/>
                  </a:lnTo>
                  <a:lnTo>
                    <a:pt x="3453765" y="91566"/>
                  </a:lnTo>
                  <a:lnTo>
                    <a:pt x="3461815" y="87147"/>
                  </a:lnTo>
                  <a:lnTo>
                    <a:pt x="3469687" y="82692"/>
                  </a:lnTo>
                  <a:lnTo>
                    <a:pt x="3477535" y="78261"/>
                  </a:lnTo>
                  <a:lnTo>
                    <a:pt x="3485515" y="73913"/>
                  </a:lnTo>
                  <a:lnTo>
                    <a:pt x="3493932" y="68712"/>
                  </a:lnTo>
                  <a:lnTo>
                    <a:pt x="3501993" y="63547"/>
                  </a:lnTo>
                  <a:lnTo>
                    <a:pt x="3509910" y="58358"/>
                  </a:lnTo>
                  <a:lnTo>
                    <a:pt x="3517900" y="53086"/>
                  </a:lnTo>
                  <a:lnTo>
                    <a:pt x="3525305" y="49480"/>
                  </a:lnTo>
                  <a:lnTo>
                    <a:pt x="3532568" y="45767"/>
                  </a:lnTo>
                  <a:lnTo>
                    <a:pt x="3539831" y="42031"/>
                  </a:lnTo>
                  <a:lnTo>
                    <a:pt x="3547236" y="38353"/>
                  </a:lnTo>
                  <a:lnTo>
                    <a:pt x="3555214" y="34748"/>
                  </a:lnTo>
                  <a:lnTo>
                    <a:pt x="3563048" y="31035"/>
                  </a:lnTo>
                  <a:lnTo>
                    <a:pt x="3570882" y="27299"/>
                  </a:lnTo>
                  <a:lnTo>
                    <a:pt x="3578859" y="23622"/>
                  </a:lnTo>
                  <a:lnTo>
                    <a:pt x="3586265" y="21464"/>
                  </a:lnTo>
                  <a:lnTo>
                    <a:pt x="3593528" y="19224"/>
                  </a:lnTo>
                  <a:lnTo>
                    <a:pt x="3600791" y="16960"/>
                  </a:lnTo>
                  <a:lnTo>
                    <a:pt x="3608197" y="14731"/>
                  </a:lnTo>
                  <a:lnTo>
                    <a:pt x="3616247" y="13303"/>
                  </a:lnTo>
                  <a:lnTo>
                    <a:pt x="3624119" y="11874"/>
                  </a:lnTo>
                  <a:lnTo>
                    <a:pt x="3631967" y="10445"/>
                  </a:lnTo>
                  <a:lnTo>
                    <a:pt x="3639947" y="9016"/>
                  </a:lnTo>
                  <a:lnTo>
                    <a:pt x="3647352" y="6786"/>
                  </a:lnTo>
                  <a:lnTo>
                    <a:pt x="3654615" y="4508"/>
                  </a:lnTo>
                  <a:lnTo>
                    <a:pt x="3661878" y="2230"/>
                  </a:lnTo>
                  <a:lnTo>
                    <a:pt x="3669283" y="0"/>
                  </a:lnTo>
                  <a:lnTo>
                    <a:pt x="3701669" y="0"/>
                  </a:lnTo>
                  <a:lnTo>
                    <a:pt x="3757295" y="5714"/>
                  </a:lnTo>
                  <a:lnTo>
                    <a:pt x="3763795" y="6516"/>
                  </a:lnTo>
                  <a:lnTo>
                    <a:pt x="3770439" y="7365"/>
                  </a:lnTo>
                  <a:lnTo>
                    <a:pt x="3777083" y="8215"/>
                  </a:lnTo>
                  <a:lnTo>
                    <a:pt x="3783583" y="9016"/>
                  </a:lnTo>
                  <a:lnTo>
                    <a:pt x="3790775" y="10445"/>
                  </a:lnTo>
                  <a:lnTo>
                    <a:pt x="3798252" y="11874"/>
                  </a:lnTo>
                  <a:lnTo>
                    <a:pt x="3805729" y="13303"/>
                  </a:lnTo>
                  <a:lnTo>
                    <a:pt x="3812921" y="14731"/>
                  </a:lnTo>
                  <a:lnTo>
                    <a:pt x="3819282" y="16960"/>
                  </a:lnTo>
                  <a:lnTo>
                    <a:pt x="3825621" y="19224"/>
                  </a:lnTo>
                  <a:lnTo>
                    <a:pt x="3831959" y="21464"/>
                  </a:lnTo>
                  <a:lnTo>
                    <a:pt x="3838321" y="23622"/>
                  </a:lnTo>
                  <a:lnTo>
                    <a:pt x="3845845" y="26594"/>
                  </a:lnTo>
                  <a:lnTo>
                    <a:pt x="3853370" y="29590"/>
                  </a:lnTo>
                  <a:lnTo>
                    <a:pt x="3860895" y="32587"/>
                  </a:lnTo>
                  <a:lnTo>
                    <a:pt x="3868420" y="35560"/>
                  </a:lnTo>
                  <a:lnTo>
                    <a:pt x="3874230" y="38477"/>
                  </a:lnTo>
                  <a:lnTo>
                    <a:pt x="3880040" y="41465"/>
                  </a:lnTo>
                  <a:lnTo>
                    <a:pt x="3885850" y="44453"/>
                  </a:lnTo>
                  <a:lnTo>
                    <a:pt x="3891660" y="47371"/>
                  </a:lnTo>
                  <a:lnTo>
                    <a:pt x="3899066" y="50288"/>
                  </a:lnTo>
                  <a:lnTo>
                    <a:pt x="3906329" y="53276"/>
                  </a:lnTo>
                  <a:lnTo>
                    <a:pt x="3913592" y="56264"/>
                  </a:lnTo>
                  <a:lnTo>
                    <a:pt x="3920998" y="59181"/>
                  </a:lnTo>
                  <a:lnTo>
                    <a:pt x="3976624" y="100456"/>
                  </a:lnTo>
                  <a:lnTo>
                    <a:pt x="4034535" y="144652"/>
                  </a:lnTo>
                  <a:lnTo>
                    <a:pt x="4049014" y="159472"/>
                  </a:lnTo>
                  <a:lnTo>
                    <a:pt x="4063492" y="174244"/>
                  </a:lnTo>
                  <a:lnTo>
                    <a:pt x="4077970" y="189015"/>
                  </a:lnTo>
                  <a:lnTo>
                    <a:pt x="4092448" y="203835"/>
                  </a:lnTo>
                  <a:lnTo>
                    <a:pt x="4108628" y="221585"/>
                  </a:lnTo>
                  <a:lnTo>
                    <a:pt x="4124737" y="239252"/>
                  </a:lnTo>
                  <a:lnTo>
                    <a:pt x="4156455" y="274574"/>
                  </a:lnTo>
                  <a:lnTo>
                    <a:pt x="4190476" y="315896"/>
                  </a:lnTo>
                  <a:lnTo>
                    <a:pt x="4207301" y="336528"/>
                  </a:lnTo>
                  <a:lnTo>
                    <a:pt x="4224401" y="357124"/>
                  </a:lnTo>
                  <a:lnTo>
                    <a:pt x="4243210" y="380710"/>
                  </a:lnTo>
                  <a:lnTo>
                    <a:pt x="4262294" y="404368"/>
                  </a:lnTo>
                  <a:lnTo>
                    <a:pt x="4281354" y="428025"/>
                  </a:lnTo>
                  <a:lnTo>
                    <a:pt x="4300093" y="451612"/>
                  </a:lnTo>
                  <a:lnTo>
                    <a:pt x="4376547" y="561086"/>
                  </a:lnTo>
                  <a:lnTo>
                    <a:pt x="4397525" y="592042"/>
                  </a:lnTo>
                  <a:lnTo>
                    <a:pt x="4418647" y="622998"/>
                  </a:lnTo>
                  <a:lnTo>
                    <a:pt x="4439769" y="653954"/>
                  </a:lnTo>
                  <a:lnTo>
                    <a:pt x="4460748" y="684911"/>
                  </a:lnTo>
                  <a:lnTo>
                    <a:pt x="4484334" y="718950"/>
                  </a:lnTo>
                  <a:lnTo>
                    <a:pt x="4507706" y="752919"/>
                  </a:lnTo>
                  <a:lnTo>
                    <a:pt x="4530935" y="786888"/>
                  </a:lnTo>
                  <a:lnTo>
                    <a:pt x="4554093" y="820927"/>
                  </a:lnTo>
                  <a:lnTo>
                    <a:pt x="4653788" y="974216"/>
                  </a:lnTo>
                  <a:lnTo>
                    <a:pt x="4880737" y="1334515"/>
                  </a:lnTo>
                  <a:lnTo>
                    <a:pt x="4905823" y="1372894"/>
                  </a:lnTo>
                  <a:lnTo>
                    <a:pt x="4931037" y="1411236"/>
                  </a:lnTo>
                  <a:lnTo>
                    <a:pt x="4956293" y="1449565"/>
                  </a:lnTo>
                  <a:lnTo>
                    <a:pt x="4981507" y="1487907"/>
                  </a:lnTo>
                  <a:lnTo>
                    <a:pt x="5006594" y="1526286"/>
                  </a:lnTo>
                  <a:lnTo>
                    <a:pt x="5129403" y="1709292"/>
                  </a:lnTo>
                  <a:lnTo>
                    <a:pt x="5160783" y="1752953"/>
                  </a:lnTo>
                  <a:lnTo>
                    <a:pt x="5192331" y="1796541"/>
                  </a:lnTo>
                  <a:lnTo>
                    <a:pt x="5223879" y="1840130"/>
                  </a:lnTo>
                  <a:lnTo>
                    <a:pt x="5255260" y="1883790"/>
                  </a:lnTo>
                  <a:lnTo>
                    <a:pt x="5286200" y="1924347"/>
                  </a:lnTo>
                  <a:lnTo>
                    <a:pt x="5317521" y="1964880"/>
                  </a:lnTo>
                  <a:lnTo>
                    <a:pt x="5348985" y="2005413"/>
                  </a:lnTo>
                  <a:lnTo>
                    <a:pt x="5380355" y="2045970"/>
                  </a:lnTo>
                  <a:lnTo>
                    <a:pt x="5395523" y="2065950"/>
                  </a:lnTo>
                  <a:lnTo>
                    <a:pt x="5410835" y="2085895"/>
                  </a:lnTo>
                  <a:lnTo>
                    <a:pt x="5426146" y="2105816"/>
                  </a:lnTo>
                  <a:lnTo>
                    <a:pt x="5441315" y="2125726"/>
                  </a:lnTo>
                  <a:lnTo>
                    <a:pt x="5457515" y="2144893"/>
                  </a:lnTo>
                  <a:lnTo>
                    <a:pt x="5473668" y="2164095"/>
                  </a:lnTo>
                  <a:lnTo>
                    <a:pt x="5489678" y="2183322"/>
                  </a:lnTo>
                  <a:lnTo>
                    <a:pt x="5505450" y="2202561"/>
                  </a:lnTo>
                  <a:lnTo>
                    <a:pt x="5522549" y="2221039"/>
                  </a:lnTo>
                  <a:lnTo>
                    <a:pt x="5539374" y="2239517"/>
                  </a:lnTo>
                  <a:lnTo>
                    <a:pt x="5556224" y="2257996"/>
                  </a:lnTo>
                  <a:lnTo>
                    <a:pt x="5573395" y="2276475"/>
                  </a:lnTo>
                  <a:lnTo>
                    <a:pt x="5589254" y="2294153"/>
                  </a:lnTo>
                  <a:lnTo>
                    <a:pt x="5605399" y="2311796"/>
                  </a:lnTo>
                  <a:lnTo>
                    <a:pt x="5621543" y="2329463"/>
                  </a:lnTo>
                  <a:lnTo>
                    <a:pt x="5637403" y="2347214"/>
                  </a:lnTo>
                  <a:lnTo>
                    <a:pt x="5653907" y="2363462"/>
                  </a:lnTo>
                  <a:lnTo>
                    <a:pt x="5670661" y="2379662"/>
                  </a:lnTo>
                  <a:lnTo>
                    <a:pt x="5687391" y="2395862"/>
                  </a:lnTo>
                  <a:lnTo>
                    <a:pt x="5703824" y="2412111"/>
                  </a:lnTo>
                  <a:lnTo>
                    <a:pt x="5720089" y="2428414"/>
                  </a:lnTo>
                  <a:lnTo>
                    <a:pt x="5736320" y="2444623"/>
                  </a:lnTo>
                  <a:lnTo>
                    <a:pt x="5752526" y="2460831"/>
                  </a:lnTo>
                  <a:lnTo>
                    <a:pt x="5768721" y="2477135"/>
                  </a:lnTo>
                  <a:lnTo>
                    <a:pt x="5785397" y="2492696"/>
                  </a:lnTo>
                  <a:lnTo>
                    <a:pt x="5802026" y="2508186"/>
                  </a:lnTo>
                  <a:lnTo>
                    <a:pt x="5818798" y="2523676"/>
                  </a:lnTo>
                  <a:lnTo>
                    <a:pt x="5835904" y="2539238"/>
                  </a:lnTo>
                  <a:lnTo>
                    <a:pt x="5853259" y="2554632"/>
                  </a:lnTo>
                  <a:lnTo>
                    <a:pt x="5870638" y="2570099"/>
                  </a:lnTo>
                  <a:lnTo>
                    <a:pt x="5888017" y="2585565"/>
                  </a:lnTo>
                  <a:lnTo>
                    <a:pt x="5905373" y="2600960"/>
                  </a:lnTo>
                  <a:lnTo>
                    <a:pt x="5922531" y="2615092"/>
                  </a:lnTo>
                  <a:lnTo>
                    <a:pt x="5939297" y="2629154"/>
                  </a:lnTo>
                  <a:lnTo>
                    <a:pt x="5955897" y="2643215"/>
                  </a:lnTo>
                  <a:lnTo>
                    <a:pt x="5972556" y="2657348"/>
                  </a:lnTo>
                  <a:lnTo>
                    <a:pt x="5990298" y="2671296"/>
                  </a:lnTo>
                  <a:lnTo>
                    <a:pt x="6007719" y="2685303"/>
                  </a:lnTo>
                  <a:lnTo>
                    <a:pt x="6025116" y="2699335"/>
                  </a:lnTo>
                  <a:lnTo>
                    <a:pt x="6042787" y="2713354"/>
                  </a:lnTo>
                  <a:lnTo>
                    <a:pt x="6113145" y="2763520"/>
                  </a:lnTo>
                  <a:lnTo>
                    <a:pt x="6131524" y="2775311"/>
                  </a:lnTo>
                  <a:lnTo>
                    <a:pt x="6149784" y="2787078"/>
                  </a:lnTo>
                  <a:lnTo>
                    <a:pt x="6168044" y="2798845"/>
                  </a:lnTo>
                  <a:lnTo>
                    <a:pt x="6186424" y="2810637"/>
                  </a:lnTo>
                  <a:lnTo>
                    <a:pt x="6259068" y="2858008"/>
                  </a:lnTo>
                  <a:lnTo>
                    <a:pt x="6277806" y="2868296"/>
                  </a:lnTo>
                  <a:lnTo>
                    <a:pt x="6296866" y="2878597"/>
                  </a:lnTo>
                  <a:lnTo>
                    <a:pt x="6315950" y="2888922"/>
                  </a:lnTo>
                  <a:lnTo>
                    <a:pt x="6334760" y="2899283"/>
                  </a:lnTo>
                  <a:lnTo>
                    <a:pt x="6353139" y="2910330"/>
                  </a:lnTo>
                  <a:lnTo>
                    <a:pt x="6371399" y="2921365"/>
                  </a:lnTo>
                  <a:lnTo>
                    <a:pt x="6389659" y="2932376"/>
                  </a:lnTo>
                  <a:lnTo>
                    <a:pt x="6408039" y="2943352"/>
                  </a:lnTo>
                  <a:lnTo>
                    <a:pt x="6486779" y="2978912"/>
                  </a:lnTo>
                  <a:lnTo>
                    <a:pt x="6505803" y="2987101"/>
                  </a:lnTo>
                  <a:lnTo>
                    <a:pt x="6524672" y="2995279"/>
                  </a:lnTo>
                  <a:lnTo>
                    <a:pt x="6543518" y="3003432"/>
                  </a:lnTo>
                  <a:lnTo>
                    <a:pt x="6562471" y="3011551"/>
                  </a:lnTo>
                  <a:lnTo>
                    <a:pt x="6582878" y="3019682"/>
                  </a:lnTo>
                  <a:lnTo>
                    <a:pt x="6603428" y="3027743"/>
                  </a:lnTo>
                  <a:lnTo>
                    <a:pt x="6623978" y="3035804"/>
                  </a:lnTo>
                  <a:lnTo>
                    <a:pt x="6644386" y="3043936"/>
                  </a:lnTo>
                  <a:lnTo>
                    <a:pt x="6723126" y="3070479"/>
                  </a:lnTo>
                  <a:lnTo>
                    <a:pt x="6743531" y="3077108"/>
                  </a:lnTo>
                  <a:lnTo>
                    <a:pt x="6764067" y="3083702"/>
                  </a:lnTo>
                  <a:lnTo>
                    <a:pt x="6784580" y="3090320"/>
                  </a:lnTo>
                  <a:lnTo>
                    <a:pt x="6804914" y="3097022"/>
                  </a:lnTo>
                  <a:lnTo>
                    <a:pt x="6826583" y="3102223"/>
                  </a:lnTo>
                  <a:lnTo>
                    <a:pt x="6848538" y="3107388"/>
                  </a:lnTo>
                  <a:lnTo>
                    <a:pt x="6870493" y="3112577"/>
                  </a:lnTo>
                  <a:lnTo>
                    <a:pt x="6892163" y="3117850"/>
                  </a:lnTo>
                  <a:lnTo>
                    <a:pt x="6913475" y="3122195"/>
                  </a:lnTo>
                  <a:lnTo>
                    <a:pt x="6934644" y="3126613"/>
                  </a:lnTo>
                  <a:lnTo>
                    <a:pt x="6955813" y="3131030"/>
                  </a:lnTo>
                  <a:lnTo>
                    <a:pt x="6977126" y="3135376"/>
                  </a:lnTo>
                  <a:lnTo>
                    <a:pt x="7065137" y="3150108"/>
                  </a:lnTo>
                  <a:lnTo>
                    <a:pt x="7087594" y="3153767"/>
                  </a:lnTo>
                  <a:lnTo>
                    <a:pt x="7109920" y="3157474"/>
                  </a:lnTo>
                  <a:lnTo>
                    <a:pt x="7132270" y="3161180"/>
                  </a:lnTo>
                  <a:lnTo>
                    <a:pt x="7154799" y="3164840"/>
                  </a:lnTo>
                  <a:lnTo>
                    <a:pt x="7268972" y="3176778"/>
                  </a:lnTo>
                  <a:lnTo>
                    <a:pt x="7377176" y="3182747"/>
                  </a:lnTo>
                  <a:lnTo>
                    <a:pt x="7560945" y="3197479"/>
                  </a:lnTo>
                  <a:lnTo>
                    <a:pt x="7709916" y="3200400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3811523" y="3313176"/>
              <a:ext cx="3546475" cy="2771140"/>
            </a:xfrm>
            <a:custGeom>
              <a:avLst/>
              <a:gdLst/>
              <a:ahLst/>
              <a:cxnLst/>
              <a:rect l="l" t="t" r="r" b="b"/>
              <a:pathLst>
                <a:path w="3546475" h="2771140">
                  <a:moveTo>
                    <a:pt x="1188720" y="0"/>
                  </a:moveTo>
                  <a:lnTo>
                    <a:pt x="1189736" y="2771013"/>
                  </a:lnTo>
                </a:path>
                <a:path w="3546475" h="2771140">
                  <a:moveTo>
                    <a:pt x="2362200" y="0"/>
                  </a:moveTo>
                  <a:lnTo>
                    <a:pt x="2363216" y="2771013"/>
                  </a:lnTo>
                </a:path>
                <a:path w="3546475" h="2771140">
                  <a:moveTo>
                    <a:pt x="608076" y="911351"/>
                  </a:moveTo>
                  <a:lnTo>
                    <a:pt x="608076" y="2758567"/>
                  </a:lnTo>
                </a:path>
                <a:path w="3546475" h="2771140">
                  <a:moveTo>
                    <a:pt x="2950464" y="911351"/>
                  </a:moveTo>
                  <a:lnTo>
                    <a:pt x="2950464" y="2758567"/>
                  </a:lnTo>
                </a:path>
                <a:path w="3546475" h="2771140">
                  <a:moveTo>
                    <a:pt x="0" y="1712976"/>
                  </a:moveTo>
                  <a:lnTo>
                    <a:pt x="0" y="2764917"/>
                  </a:lnTo>
                </a:path>
                <a:path w="3546475" h="2771140">
                  <a:moveTo>
                    <a:pt x="3546348" y="1712976"/>
                  </a:moveTo>
                  <a:lnTo>
                    <a:pt x="3546348" y="2764917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5002530" y="2777490"/>
              <a:ext cx="1176655" cy="3310254"/>
            </a:xfrm>
            <a:custGeom>
              <a:avLst/>
              <a:gdLst/>
              <a:ahLst/>
              <a:cxnLst/>
              <a:rect l="l" t="t" r="r" b="b"/>
              <a:pathLst>
                <a:path w="1176654" h="3310254">
                  <a:moveTo>
                    <a:pt x="0" y="1655064"/>
                  </a:moveTo>
                  <a:lnTo>
                    <a:pt x="490" y="1586845"/>
                  </a:lnTo>
                  <a:lnTo>
                    <a:pt x="1950" y="1519329"/>
                  </a:lnTo>
                  <a:lnTo>
                    <a:pt x="4359" y="1452568"/>
                  </a:lnTo>
                  <a:lnTo>
                    <a:pt x="7700" y="1386615"/>
                  </a:lnTo>
                  <a:lnTo>
                    <a:pt x="11952" y="1321524"/>
                  </a:lnTo>
                  <a:lnTo>
                    <a:pt x="17097" y="1257348"/>
                  </a:lnTo>
                  <a:lnTo>
                    <a:pt x="23117" y="1194140"/>
                  </a:lnTo>
                  <a:lnTo>
                    <a:pt x="29992" y="1131954"/>
                  </a:lnTo>
                  <a:lnTo>
                    <a:pt x="37703" y="1070842"/>
                  </a:lnTo>
                  <a:lnTo>
                    <a:pt x="46231" y="1010858"/>
                  </a:lnTo>
                  <a:lnTo>
                    <a:pt x="55558" y="952055"/>
                  </a:lnTo>
                  <a:lnTo>
                    <a:pt x="65665" y="894487"/>
                  </a:lnTo>
                  <a:lnTo>
                    <a:pt x="76532" y="838207"/>
                  </a:lnTo>
                  <a:lnTo>
                    <a:pt x="88141" y="783268"/>
                  </a:lnTo>
                  <a:lnTo>
                    <a:pt x="100472" y="729722"/>
                  </a:lnTo>
                  <a:lnTo>
                    <a:pt x="113507" y="677625"/>
                  </a:lnTo>
                  <a:lnTo>
                    <a:pt x="127227" y="627028"/>
                  </a:lnTo>
                  <a:lnTo>
                    <a:pt x="141613" y="577985"/>
                  </a:lnTo>
                  <a:lnTo>
                    <a:pt x="156646" y="530549"/>
                  </a:lnTo>
                  <a:lnTo>
                    <a:pt x="172307" y="484774"/>
                  </a:lnTo>
                  <a:lnTo>
                    <a:pt x="188577" y="440713"/>
                  </a:lnTo>
                  <a:lnTo>
                    <a:pt x="205437" y="398419"/>
                  </a:lnTo>
                  <a:lnTo>
                    <a:pt x="222869" y="357945"/>
                  </a:lnTo>
                  <a:lnTo>
                    <a:pt x="240852" y="319345"/>
                  </a:lnTo>
                  <a:lnTo>
                    <a:pt x="259370" y="282671"/>
                  </a:lnTo>
                  <a:lnTo>
                    <a:pt x="278401" y="247977"/>
                  </a:lnTo>
                  <a:lnTo>
                    <a:pt x="317933" y="184744"/>
                  </a:lnTo>
                  <a:lnTo>
                    <a:pt x="359294" y="130069"/>
                  </a:lnTo>
                  <a:lnTo>
                    <a:pt x="402336" y="84380"/>
                  </a:lnTo>
                  <a:lnTo>
                    <a:pt x="446904" y="48103"/>
                  </a:lnTo>
                  <a:lnTo>
                    <a:pt x="492850" y="21663"/>
                  </a:lnTo>
                  <a:lnTo>
                    <a:pt x="540020" y="5486"/>
                  </a:lnTo>
                  <a:lnTo>
                    <a:pt x="588264" y="0"/>
                  </a:lnTo>
                  <a:lnTo>
                    <a:pt x="612510" y="1380"/>
                  </a:lnTo>
                  <a:lnTo>
                    <a:pt x="660236" y="12265"/>
                  </a:lnTo>
                  <a:lnTo>
                    <a:pt x="706813" y="33626"/>
                  </a:lnTo>
                  <a:lnTo>
                    <a:pt x="752089" y="65039"/>
                  </a:lnTo>
                  <a:lnTo>
                    <a:pt x="795912" y="106075"/>
                  </a:lnTo>
                  <a:lnTo>
                    <a:pt x="838133" y="156310"/>
                  </a:lnTo>
                  <a:lnTo>
                    <a:pt x="878598" y="215317"/>
                  </a:lnTo>
                  <a:lnTo>
                    <a:pt x="917157" y="282671"/>
                  </a:lnTo>
                  <a:lnTo>
                    <a:pt x="935675" y="319345"/>
                  </a:lnTo>
                  <a:lnTo>
                    <a:pt x="953658" y="357945"/>
                  </a:lnTo>
                  <a:lnTo>
                    <a:pt x="971090" y="398419"/>
                  </a:lnTo>
                  <a:lnTo>
                    <a:pt x="987950" y="440713"/>
                  </a:lnTo>
                  <a:lnTo>
                    <a:pt x="1004220" y="484774"/>
                  </a:lnTo>
                  <a:lnTo>
                    <a:pt x="1019881" y="530549"/>
                  </a:lnTo>
                  <a:lnTo>
                    <a:pt x="1034914" y="577985"/>
                  </a:lnTo>
                  <a:lnTo>
                    <a:pt x="1049300" y="627028"/>
                  </a:lnTo>
                  <a:lnTo>
                    <a:pt x="1063020" y="677625"/>
                  </a:lnTo>
                  <a:lnTo>
                    <a:pt x="1076055" y="729722"/>
                  </a:lnTo>
                  <a:lnTo>
                    <a:pt x="1088386" y="783268"/>
                  </a:lnTo>
                  <a:lnTo>
                    <a:pt x="1099995" y="838207"/>
                  </a:lnTo>
                  <a:lnTo>
                    <a:pt x="1110862" y="894487"/>
                  </a:lnTo>
                  <a:lnTo>
                    <a:pt x="1120969" y="952055"/>
                  </a:lnTo>
                  <a:lnTo>
                    <a:pt x="1130296" y="1010858"/>
                  </a:lnTo>
                  <a:lnTo>
                    <a:pt x="1138824" y="1070842"/>
                  </a:lnTo>
                  <a:lnTo>
                    <a:pt x="1146535" y="1131954"/>
                  </a:lnTo>
                  <a:lnTo>
                    <a:pt x="1153410" y="1194140"/>
                  </a:lnTo>
                  <a:lnTo>
                    <a:pt x="1159430" y="1257348"/>
                  </a:lnTo>
                  <a:lnTo>
                    <a:pt x="1164575" y="1321524"/>
                  </a:lnTo>
                  <a:lnTo>
                    <a:pt x="1168827" y="1386615"/>
                  </a:lnTo>
                  <a:lnTo>
                    <a:pt x="1172168" y="1452568"/>
                  </a:lnTo>
                  <a:lnTo>
                    <a:pt x="1174577" y="1519329"/>
                  </a:lnTo>
                  <a:lnTo>
                    <a:pt x="1176037" y="1586845"/>
                  </a:lnTo>
                  <a:lnTo>
                    <a:pt x="1176528" y="1655064"/>
                  </a:lnTo>
                  <a:lnTo>
                    <a:pt x="1176037" y="1723282"/>
                  </a:lnTo>
                  <a:lnTo>
                    <a:pt x="1174577" y="1790798"/>
                  </a:lnTo>
                  <a:lnTo>
                    <a:pt x="1172168" y="1857559"/>
                  </a:lnTo>
                  <a:lnTo>
                    <a:pt x="1168827" y="1923512"/>
                  </a:lnTo>
                  <a:lnTo>
                    <a:pt x="1164575" y="1988603"/>
                  </a:lnTo>
                  <a:lnTo>
                    <a:pt x="1159430" y="2052779"/>
                  </a:lnTo>
                  <a:lnTo>
                    <a:pt x="1153410" y="2115987"/>
                  </a:lnTo>
                  <a:lnTo>
                    <a:pt x="1146535" y="2178173"/>
                  </a:lnTo>
                  <a:lnTo>
                    <a:pt x="1138824" y="2239285"/>
                  </a:lnTo>
                  <a:lnTo>
                    <a:pt x="1130296" y="2299269"/>
                  </a:lnTo>
                  <a:lnTo>
                    <a:pt x="1120969" y="2358072"/>
                  </a:lnTo>
                  <a:lnTo>
                    <a:pt x="1110862" y="2415640"/>
                  </a:lnTo>
                  <a:lnTo>
                    <a:pt x="1099995" y="2471920"/>
                  </a:lnTo>
                  <a:lnTo>
                    <a:pt x="1088386" y="2526859"/>
                  </a:lnTo>
                  <a:lnTo>
                    <a:pt x="1076055" y="2580405"/>
                  </a:lnTo>
                  <a:lnTo>
                    <a:pt x="1063020" y="2632502"/>
                  </a:lnTo>
                  <a:lnTo>
                    <a:pt x="1049300" y="2683099"/>
                  </a:lnTo>
                  <a:lnTo>
                    <a:pt x="1034914" y="2732142"/>
                  </a:lnTo>
                  <a:lnTo>
                    <a:pt x="1019881" y="2779578"/>
                  </a:lnTo>
                  <a:lnTo>
                    <a:pt x="1004220" y="2825353"/>
                  </a:lnTo>
                  <a:lnTo>
                    <a:pt x="987950" y="2869414"/>
                  </a:lnTo>
                  <a:lnTo>
                    <a:pt x="971090" y="2911708"/>
                  </a:lnTo>
                  <a:lnTo>
                    <a:pt x="953658" y="2952182"/>
                  </a:lnTo>
                  <a:lnTo>
                    <a:pt x="935675" y="2990782"/>
                  </a:lnTo>
                  <a:lnTo>
                    <a:pt x="917157" y="3027456"/>
                  </a:lnTo>
                  <a:lnTo>
                    <a:pt x="898126" y="3062150"/>
                  </a:lnTo>
                  <a:lnTo>
                    <a:pt x="858594" y="3125383"/>
                  </a:lnTo>
                  <a:lnTo>
                    <a:pt x="817233" y="3180058"/>
                  </a:lnTo>
                  <a:lnTo>
                    <a:pt x="774192" y="3225747"/>
                  </a:lnTo>
                  <a:lnTo>
                    <a:pt x="729623" y="3262024"/>
                  </a:lnTo>
                  <a:lnTo>
                    <a:pt x="683677" y="3288464"/>
                  </a:lnTo>
                  <a:lnTo>
                    <a:pt x="636507" y="3304641"/>
                  </a:lnTo>
                  <a:lnTo>
                    <a:pt x="588264" y="3310128"/>
                  </a:lnTo>
                  <a:lnTo>
                    <a:pt x="564017" y="3308747"/>
                  </a:lnTo>
                  <a:lnTo>
                    <a:pt x="516291" y="3297862"/>
                  </a:lnTo>
                  <a:lnTo>
                    <a:pt x="469714" y="3276501"/>
                  </a:lnTo>
                  <a:lnTo>
                    <a:pt x="424438" y="3245088"/>
                  </a:lnTo>
                  <a:lnTo>
                    <a:pt x="380615" y="3204052"/>
                  </a:lnTo>
                  <a:lnTo>
                    <a:pt x="338394" y="3153817"/>
                  </a:lnTo>
                  <a:lnTo>
                    <a:pt x="297929" y="3094810"/>
                  </a:lnTo>
                  <a:lnTo>
                    <a:pt x="259370" y="3027456"/>
                  </a:lnTo>
                  <a:lnTo>
                    <a:pt x="240852" y="2990782"/>
                  </a:lnTo>
                  <a:lnTo>
                    <a:pt x="222869" y="2952182"/>
                  </a:lnTo>
                  <a:lnTo>
                    <a:pt x="205437" y="2911708"/>
                  </a:lnTo>
                  <a:lnTo>
                    <a:pt x="188577" y="2869414"/>
                  </a:lnTo>
                  <a:lnTo>
                    <a:pt x="172307" y="2825353"/>
                  </a:lnTo>
                  <a:lnTo>
                    <a:pt x="156646" y="2779578"/>
                  </a:lnTo>
                  <a:lnTo>
                    <a:pt x="141613" y="2732142"/>
                  </a:lnTo>
                  <a:lnTo>
                    <a:pt x="127227" y="2683099"/>
                  </a:lnTo>
                  <a:lnTo>
                    <a:pt x="113507" y="2632502"/>
                  </a:lnTo>
                  <a:lnTo>
                    <a:pt x="100472" y="2580405"/>
                  </a:lnTo>
                  <a:lnTo>
                    <a:pt x="88141" y="2526859"/>
                  </a:lnTo>
                  <a:lnTo>
                    <a:pt x="76532" y="2471920"/>
                  </a:lnTo>
                  <a:lnTo>
                    <a:pt x="65665" y="2415640"/>
                  </a:lnTo>
                  <a:lnTo>
                    <a:pt x="55558" y="2358072"/>
                  </a:lnTo>
                  <a:lnTo>
                    <a:pt x="46231" y="2299269"/>
                  </a:lnTo>
                  <a:lnTo>
                    <a:pt x="37703" y="2239285"/>
                  </a:lnTo>
                  <a:lnTo>
                    <a:pt x="29992" y="2178173"/>
                  </a:lnTo>
                  <a:lnTo>
                    <a:pt x="23117" y="2115987"/>
                  </a:lnTo>
                  <a:lnTo>
                    <a:pt x="17097" y="2052779"/>
                  </a:lnTo>
                  <a:lnTo>
                    <a:pt x="11952" y="1988603"/>
                  </a:lnTo>
                  <a:lnTo>
                    <a:pt x="7700" y="1923512"/>
                  </a:lnTo>
                  <a:lnTo>
                    <a:pt x="4359" y="1857559"/>
                  </a:lnTo>
                  <a:lnTo>
                    <a:pt x="1950" y="1790798"/>
                  </a:lnTo>
                  <a:lnTo>
                    <a:pt x="490" y="1723282"/>
                  </a:lnTo>
                  <a:lnTo>
                    <a:pt x="0" y="1655064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820418" y="2518410"/>
              <a:ext cx="0" cy="3572510"/>
            </a:xfrm>
            <a:custGeom>
              <a:avLst/>
              <a:gdLst/>
              <a:ahLst/>
              <a:cxnLst/>
              <a:rect l="l" t="t" r="r" b="b"/>
              <a:pathLst>
                <a:path w="0" h="3572510">
                  <a:moveTo>
                    <a:pt x="0" y="0"/>
                  </a:moveTo>
                  <a:lnTo>
                    <a:pt x="0" y="3572256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1747266" y="2940558"/>
              <a:ext cx="81915" cy="2818130"/>
            </a:xfrm>
            <a:custGeom>
              <a:avLst/>
              <a:gdLst/>
              <a:ahLst/>
              <a:cxnLst/>
              <a:rect l="l" t="t" r="r" b="b"/>
              <a:pathLst>
                <a:path w="81914" h="2818129">
                  <a:moveTo>
                    <a:pt x="0" y="0"/>
                  </a:moveTo>
                  <a:lnTo>
                    <a:pt x="81533" y="0"/>
                  </a:lnTo>
                </a:path>
                <a:path w="81914" h="2818129">
                  <a:moveTo>
                    <a:pt x="0" y="569976"/>
                  </a:moveTo>
                  <a:lnTo>
                    <a:pt x="81533" y="569976"/>
                  </a:lnTo>
                </a:path>
                <a:path w="81914" h="2818129">
                  <a:moveTo>
                    <a:pt x="0" y="1118615"/>
                  </a:moveTo>
                  <a:lnTo>
                    <a:pt x="81533" y="1118615"/>
                  </a:lnTo>
                </a:path>
                <a:path w="81914" h="2818129">
                  <a:moveTo>
                    <a:pt x="0" y="1694688"/>
                  </a:moveTo>
                  <a:lnTo>
                    <a:pt x="81533" y="1694688"/>
                  </a:lnTo>
                </a:path>
                <a:path w="81914" h="2818129">
                  <a:moveTo>
                    <a:pt x="0" y="2255519"/>
                  </a:moveTo>
                  <a:lnTo>
                    <a:pt x="81533" y="2255519"/>
                  </a:lnTo>
                </a:path>
                <a:path w="81914" h="2818129">
                  <a:moveTo>
                    <a:pt x="0" y="2817876"/>
                  </a:moveTo>
                  <a:lnTo>
                    <a:pt x="81533" y="2817876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2113026" y="6076950"/>
              <a:ext cx="2895600" cy="81915"/>
            </a:xfrm>
            <a:custGeom>
              <a:avLst/>
              <a:gdLst/>
              <a:ahLst/>
              <a:cxnLst/>
              <a:rect l="l" t="t" r="r" b="b"/>
              <a:pathLst>
                <a:path w="2895600" h="81914">
                  <a:moveTo>
                    <a:pt x="0" y="0"/>
                  </a:moveTo>
                  <a:lnTo>
                    <a:pt x="0" y="81533"/>
                  </a:lnTo>
                </a:path>
                <a:path w="2895600" h="81914">
                  <a:moveTo>
                    <a:pt x="579119" y="0"/>
                  </a:moveTo>
                  <a:lnTo>
                    <a:pt x="579119" y="81533"/>
                  </a:lnTo>
                </a:path>
                <a:path w="2895600" h="81914">
                  <a:moveTo>
                    <a:pt x="1158239" y="0"/>
                  </a:moveTo>
                  <a:lnTo>
                    <a:pt x="1158239" y="81533"/>
                  </a:lnTo>
                </a:path>
                <a:path w="2895600" h="81914">
                  <a:moveTo>
                    <a:pt x="1737360" y="0"/>
                  </a:moveTo>
                  <a:lnTo>
                    <a:pt x="1737360" y="81533"/>
                  </a:lnTo>
                </a:path>
                <a:path w="2895600" h="81914">
                  <a:moveTo>
                    <a:pt x="2316479" y="0"/>
                  </a:moveTo>
                  <a:lnTo>
                    <a:pt x="2316479" y="81533"/>
                  </a:lnTo>
                </a:path>
                <a:path w="2895600" h="81914">
                  <a:moveTo>
                    <a:pt x="2895600" y="0"/>
                  </a:moveTo>
                  <a:lnTo>
                    <a:pt x="2895600" y="81533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5587745" y="6076950"/>
              <a:ext cx="579120" cy="81915"/>
            </a:xfrm>
            <a:custGeom>
              <a:avLst/>
              <a:gdLst/>
              <a:ahLst/>
              <a:cxnLst/>
              <a:rect l="l" t="t" r="r" b="b"/>
              <a:pathLst>
                <a:path w="579120" h="81914">
                  <a:moveTo>
                    <a:pt x="0" y="0"/>
                  </a:moveTo>
                  <a:lnTo>
                    <a:pt x="0" y="81533"/>
                  </a:lnTo>
                </a:path>
                <a:path w="579120" h="81914">
                  <a:moveTo>
                    <a:pt x="579119" y="0"/>
                  </a:moveTo>
                  <a:lnTo>
                    <a:pt x="579119" y="81533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6764274" y="6076950"/>
              <a:ext cx="1736089" cy="87630"/>
            </a:xfrm>
            <a:custGeom>
              <a:avLst/>
              <a:gdLst/>
              <a:ahLst/>
              <a:cxnLst/>
              <a:rect l="l" t="t" r="r" b="b"/>
              <a:pathLst>
                <a:path w="1736090" h="87629">
                  <a:moveTo>
                    <a:pt x="0" y="0"/>
                  </a:moveTo>
                  <a:lnTo>
                    <a:pt x="0" y="81533"/>
                  </a:lnTo>
                </a:path>
                <a:path w="1736090" h="87629">
                  <a:moveTo>
                    <a:pt x="560831" y="0"/>
                  </a:moveTo>
                  <a:lnTo>
                    <a:pt x="560831" y="81533"/>
                  </a:lnTo>
                </a:path>
                <a:path w="1736090" h="87629">
                  <a:moveTo>
                    <a:pt x="1158240" y="0"/>
                  </a:moveTo>
                  <a:lnTo>
                    <a:pt x="1158240" y="81533"/>
                  </a:lnTo>
                </a:path>
                <a:path w="1736090" h="87629">
                  <a:moveTo>
                    <a:pt x="1735835" y="6095"/>
                  </a:moveTo>
                  <a:lnTo>
                    <a:pt x="1735835" y="87630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9060942" y="6076950"/>
              <a:ext cx="0" cy="81915"/>
            </a:xfrm>
            <a:custGeom>
              <a:avLst/>
              <a:gdLst/>
              <a:ahLst/>
              <a:cxnLst/>
              <a:rect l="l" t="t" r="r" b="b"/>
              <a:pathLst>
                <a:path w="0" h="81914">
                  <a:moveTo>
                    <a:pt x="0" y="0"/>
                  </a:moveTo>
                  <a:lnTo>
                    <a:pt x="0" y="81533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7475" y="1168095"/>
            <a:ext cx="839787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measures </a:t>
            </a:r>
            <a:r>
              <a:rPr dirty="0" sz="2200" spc="-1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dirty="0" sz="2200" spc="-25">
                <a:solidFill>
                  <a:srgbClr val="404040"/>
                </a:solidFill>
                <a:latin typeface="Noto Sans"/>
                <a:cs typeface="Noto Sans"/>
              </a:rPr>
              <a:t>central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tendency </a:t>
            </a:r>
            <a:r>
              <a:rPr dirty="0" sz="2200" spc="-30">
                <a:solidFill>
                  <a:srgbClr val="404040"/>
                </a:solidFill>
                <a:latin typeface="Noto Sans"/>
                <a:cs typeface="Noto Sans"/>
              </a:rPr>
              <a:t>are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Mean, Median,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and</a:t>
            </a:r>
            <a:r>
              <a:rPr dirty="0" sz="2200" spc="28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Noto Sans"/>
                <a:cs typeface="Noto Sans"/>
              </a:rPr>
              <a:t>Mode.</a:t>
            </a:r>
            <a:endParaRPr sz="2200">
              <a:latin typeface="Noto Sans"/>
              <a:cs typeface="Noto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6809" y="268350"/>
            <a:ext cx="634301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70"/>
              <a:t>Measures </a:t>
            </a:r>
            <a:r>
              <a:rPr dirty="0" sz="3200" spc="65"/>
              <a:t>of </a:t>
            </a:r>
            <a:r>
              <a:rPr dirty="0" sz="3200" spc="50"/>
              <a:t>Central</a:t>
            </a:r>
            <a:r>
              <a:rPr dirty="0" sz="3200" spc="-175"/>
              <a:t> </a:t>
            </a:r>
            <a:r>
              <a:rPr dirty="0" sz="3200" spc="35"/>
              <a:t>Tendency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3875532" y="711708"/>
            <a:ext cx="8503919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138172" y="2267711"/>
          <a:ext cx="6471285" cy="5022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0310"/>
                <a:gridCol w="1407794"/>
              </a:tblGrid>
              <a:tr h="4170426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450" b="1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Mean </a:t>
                      </a:r>
                      <a:r>
                        <a:rPr dirty="0" sz="245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is </a:t>
                      </a:r>
                      <a:r>
                        <a:rPr dirty="0" sz="2450" spc="5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the</a:t>
                      </a:r>
                      <a:r>
                        <a:rPr dirty="0" sz="2450" spc="-5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450" spc="-15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average.</a:t>
                      </a:r>
                      <a:endParaRPr sz="2450">
                        <a:latin typeface="Carlito"/>
                        <a:cs typeface="Carlito"/>
                      </a:endParaRPr>
                    </a:p>
                    <a:p>
                      <a:pPr marL="91440" marR="147955">
                        <a:lnSpc>
                          <a:spcPts val="2950"/>
                        </a:lnSpc>
                        <a:spcBef>
                          <a:spcPts val="90"/>
                        </a:spcBef>
                      </a:pPr>
                      <a:r>
                        <a:rPr dirty="0" sz="2450" spc="-5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Determine </a:t>
                      </a:r>
                      <a:r>
                        <a:rPr dirty="0" sz="2450" spc="5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the mean </a:t>
                      </a:r>
                      <a:r>
                        <a:rPr dirty="0" sz="2450" spc="-15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score </a:t>
                      </a:r>
                      <a:r>
                        <a:rPr dirty="0" sz="245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of these </a:t>
                      </a:r>
                      <a:r>
                        <a:rPr dirty="0" sz="2450" spc="-5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Math </a:t>
                      </a:r>
                      <a:r>
                        <a:rPr dirty="0" sz="2450" spc="-1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scores.  </a:t>
                      </a:r>
                      <a:r>
                        <a:rPr dirty="0" sz="245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1.</a:t>
                      </a:r>
                      <a:r>
                        <a:rPr dirty="0" sz="2450" spc="-5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450" spc="5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80</a:t>
                      </a:r>
                      <a:endParaRPr sz="2450">
                        <a:latin typeface="Carlito"/>
                        <a:cs typeface="Carlito"/>
                      </a:endParaRPr>
                    </a:p>
                    <a:p>
                      <a:pPr marL="91440">
                        <a:lnSpc>
                          <a:spcPts val="2855"/>
                        </a:lnSpc>
                      </a:pPr>
                      <a:r>
                        <a:rPr dirty="0" sz="245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2.</a:t>
                      </a:r>
                      <a:r>
                        <a:rPr dirty="0" sz="2450" spc="-95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450" spc="5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70</a:t>
                      </a:r>
                      <a:endParaRPr sz="2450">
                        <a:latin typeface="Carlito"/>
                        <a:cs typeface="Carlit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245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3.</a:t>
                      </a:r>
                      <a:r>
                        <a:rPr dirty="0" sz="2450" spc="-95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450" spc="5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75</a:t>
                      </a:r>
                      <a:endParaRPr sz="2450">
                        <a:latin typeface="Carlito"/>
                        <a:cs typeface="Carlit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245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4.</a:t>
                      </a:r>
                      <a:r>
                        <a:rPr dirty="0" sz="2450" spc="-95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450" spc="5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90</a:t>
                      </a:r>
                      <a:endParaRPr sz="2450">
                        <a:latin typeface="Carlito"/>
                        <a:cs typeface="Carlit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45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5.</a:t>
                      </a:r>
                      <a:r>
                        <a:rPr dirty="0" sz="2450" spc="-95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450" spc="5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80</a:t>
                      </a:r>
                      <a:endParaRPr sz="2450">
                        <a:latin typeface="Carlito"/>
                        <a:cs typeface="Carlit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245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6.</a:t>
                      </a:r>
                      <a:r>
                        <a:rPr dirty="0" sz="2450" spc="-9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450" spc="5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78</a:t>
                      </a:r>
                      <a:endParaRPr sz="2450">
                        <a:latin typeface="Carlito"/>
                        <a:cs typeface="Carlit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45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7.</a:t>
                      </a:r>
                      <a:r>
                        <a:rPr dirty="0" sz="2450" spc="-95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450" spc="5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55</a:t>
                      </a:r>
                      <a:endParaRPr sz="2450">
                        <a:latin typeface="Carlito"/>
                        <a:cs typeface="Carlit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245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8.</a:t>
                      </a:r>
                      <a:r>
                        <a:rPr dirty="0" sz="2450" spc="-95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450" spc="5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60</a:t>
                      </a:r>
                      <a:endParaRPr sz="2450">
                        <a:latin typeface="Carlito"/>
                        <a:cs typeface="Carlit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245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9.</a:t>
                      </a:r>
                      <a:r>
                        <a:rPr dirty="0" sz="2450" spc="-95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450" spc="5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80</a:t>
                      </a:r>
                      <a:endParaRPr sz="2450">
                        <a:latin typeface="Carlito"/>
                        <a:cs typeface="Carlito"/>
                      </a:endParaRPr>
                    </a:p>
                  </a:txBody>
                  <a:tcPr marL="0" marR="0" marB="0" marT="27940">
                    <a:solidFill>
                      <a:srgbClr val="F8CEB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8139">
                <a:tc>
                  <a:txBody>
                    <a:bodyPr/>
                    <a:lstStyle/>
                    <a:p>
                      <a:pPr marL="91440">
                        <a:lnSpc>
                          <a:spcPts val="2720"/>
                        </a:lnSpc>
                      </a:pPr>
                      <a:r>
                        <a:rPr dirty="0" sz="2450" spc="5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Ʃ </a:t>
                      </a:r>
                      <a:r>
                        <a:rPr dirty="0" sz="245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[80+70+75+90+80+78+55+60+80]/9</a:t>
                      </a:r>
                      <a:endParaRPr sz="245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38100">
                      <a:solidFill>
                        <a:srgbClr val="FF1818"/>
                      </a:solidFill>
                      <a:prstDash val="solid"/>
                    </a:lnL>
                    <a:lnR w="38100">
                      <a:solidFill>
                        <a:srgbClr val="FF1818"/>
                      </a:solidFill>
                      <a:prstDash val="solid"/>
                    </a:lnR>
                    <a:lnT w="38100">
                      <a:solidFill>
                        <a:srgbClr val="FF1818"/>
                      </a:solidFill>
                      <a:prstDash val="solid"/>
                    </a:lnT>
                    <a:lnB w="38100">
                      <a:solidFill>
                        <a:srgbClr val="FF1818"/>
                      </a:solidFill>
                      <a:prstDash val="solid"/>
                    </a:lnB>
                    <a:solidFill>
                      <a:srgbClr val="F8CEB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1818"/>
                      </a:solidFill>
                      <a:prstDash val="solid"/>
                    </a:lnL>
                    <a:solidFill>
                      <a:srgbClr val="F8CEB1"/>
                    </a:solidFill>
                  </a:tcPr>
                </a:tc>
              </a:tr>
              <a:tr h="479298">
                <a:tc gridSpan="2">
                  <a:txBody>
                    <a:bodyPr/>
                    <a:lstStyle/>
                    <a:p>
                      <a:pPr marL="91440">
                        <a:lnSpc>
                          <a:spcPts val="2885"/>
                        </a:lnSpc>
                        <a:tabLst>
                          <a:tab pos="1207135" algn="l"/>
                        </a:tabLst>
                      </a:pPr>
                      <a:r>
                        <a:rPr dirty="0" sz="2450" b="1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Mean</a:t>
                      </a:r>
                      <a:r>
                        <a:rPr dirty="0" sz="2450" spc="-10" b="1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450" spc="5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=	</a:t>
                      </a:r>
                      <a:r>
                        <a:rPr dirty="0" sz="245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74.22</a:t>
                      </a:r>
                      <a:endParaRPr sz="245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solidFill>
                      <a:srgbClr val="F8CEB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9305543" y="2610611"/>
            <a:ext cx="5066030" cy="3496310"/>
          </a:xfrm>
          <a:custGeom>
            <a:avLst/>
            <a:gdLst/>
            <a:ahLst/>
            <a:cxnLst/>
            <a:rect l="l" t="t" r="r" b="b"/>
            <a:pathLst>
              <a:path w="5066030" h="3496310">
                <a:moveTo>
                  <a:pt x="5065775" y="0"/>
                </a:moveTo>
                <a:lnTo>
                  <a:pt x="0" y="0"/>
                </a:lnTo>
                <a:lnTo>
                  <a:pt x="0" y="3496055"/>
                </a:lnTo>
                <a:lnTo>
                  <a:pt x="5065775" y="3496055"/>
                </a:lnTo>
                <a:lnTo>
                  <a:pt x="5065775" y="0"/>
                </a:lnTo>
                <a:close/>
              </a:path>
            </a:pathLst>
          </a:custGeom>
          <a:solidFill>
            <a:srgbClr val="FFE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320783" y="2626233"/>
            <a:ext cx="4831080" cy="2952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200" marR="55816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385622"/>
                </a:solidFill>
                <a:latin typeface="Noto Sans"/>
                <a:cs typeface="Noto Sans"/>
              </a:rPr>
              <a:t>Median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50</a:t>
            </a:r>
            <a:r>
              <a:rPr dirty="0" baseline="24305" sz="2400" spc="-15">
                <a:solidFill>
                  <a:srgbClr val="404040"/>
                </a:solidFill>
                <a:latin typeface="Noto Sans"/>
                <a:cs typeface="Noto Sans"/>
              </a:rPr>
              <a:t>th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percentile.  </a:t>
            </a:r>
            <a:r>
              <a:rPr dirty="0" sz="2400">
                <a:solidFill>
                  <a:srgbClr val="404040"/>
                </a:solidFill>
                <a:latin typeface="Noto Sans"/>
                <a:cs typeface="Noto Sans"/>
              </a:rPr>
              <a:t>55 60 70 75 78 80 80 80</a:t>
            </a:r>
            <a:r>
              <a:rPr dirty="0" sz="2400" spc="-4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>
                <a:solidFill>
                  <a:srgbClr val="404040"/>
                </a:solidFill>
                <a:latin typeface="Noto Sans"/>
                <a:cs typeface="Noto Sans"/>
              </a:rPr>
              <a:t>90</a:t>
            </a:r>
            <a:endParaRPr sz="2400">
              <a:latin typeface="Noto Sans"/>
              <a:cs typeface="Noto Sans"/>
            </a:endParaRPr>
          </a:p>
          <a:p>
            <a:pPr marL="76200">
              <a:lnSpc>
                <a:spcPct val="100000"/>
              </a:lnSpc>
            </a:pPr>
            <a:r>
              <a:rPr dirty="0" sz="2400" b="1">
                <a:solidFill>
                  <a:srgbClr val="385622"/>
                </a:solidFill>
                <a:latin typeface="Noto Sans"/>
                <a:cs typeface="Noto Sans"/>
              </a:rPr>
              <a:t>Median </a:t>
            </a:r>
            <a:r>
              <a:rPr dirty="0" sz="2400">
                <a:latin typeface="Noto Sans"/>
                <a:cs typeface="Noto Sans"/>
              </a:rPr>
              <a:t>= </a:t>
            </a:r>
            <a:r>
              <a:rPr dirty="0" sz="2400" spc="-5">
                <a:solidFill>
                  <a:srgbClr val="404040"/>
                </a:solidFill>
                <a:latin typeface="Noto Sans"/>
                <a:cs typeface="Noto Sans"/>
              </a:rPr>
              <a:t>78</a:t>
            </a:r>
            <a:endParaRPr sz="24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200">
              <a:latin typeface="Noto Sans"/>
              <a:cs typeface="Noto Sans"/>
            </a:endParaRPr>
          </a:p>
          <a:p>
            <a:pPr marL="76200" marR="17780">
              <a:lnSpc>
                <a:spcPct val="100000"/>
              </a:lnSpc>
            </a:pPr>
            <a:r>
              <a:rPr dirty="0" sz="2400" b="1">
                <a:solidFill>
                  <a:srgbClr val="444443"/>
                </a:solidFill>
                <a:latin typeface="Noto Sans"/>
                <a:cs typeface="Noto Sans"/>
              </a:rPr>
              <a:t>Mode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the most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frequent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value.  </a:t>
            </a:r>
            <a:r>
              <a:rPr dirty="0" sz="2400">
                <a:solidFill>
                  <a:srgbClr val="404040"/>
                </a:solidFill>
                <a:latin typeface="Noto Sans"/>
                <a:cs typeface="Noto Sans"/>
              </a:rPr>
              <a:t>55 60 70 75 78 80 80 80 </a:t>
            </a:r>
            <a:r>
              <a:rPr dirty="0" sz="2400" spc="-5">
                <a:solidFill>
                  <a:srgbClr val="404040"/>
                </a:solidFill>
                <a:latin typeface="Noto Sans"/>
                <a:cs typeface="Noto Sans"/>
              </a:rPr>
              <a:t>90</a:t>
            </a:r>
            <a:endParaRPr sz="2400">
              <a:latin typeface="Noto Sans"/>
              <a:cs typeface="Noto Sans"/>
            </a:endParaRPr>
          </a:p>
          <a:p>
            <a:pPr marL="76200">
              <a:lnSpc>
                <a:spcPct val="100000"/>
              </a:lnSpc>
            </a:pPr>
            <a:r>
              <a:rPr dirty="0" sz="2400" b="1">
                <a:solidFill>
                  <a:srgbClr val="444443"/>
                </a:solidFill>
                <a:latin typeface="Noto Sans"/>
                <a:cs typeface="Noto Sans"/>
              </a:rPr>
              <a:t>Mode </a:t>
            </a:r>
            <a:r>
              <a:rPr dirty="0" sz="2400">
                <a:solidFill>
                  <a:srgbClr val="52504B"/>
                </a:solidFill>
                <a:latin typeface="Noto Sans"/>
                <a:cs typeface="Noto Sans"/>
              </a:rPr>
              <a:t>=</a:t>
            </a:r>
            <a:r>
              <a:rPr dirty="0" sz="2400" spc="-20">
                <a:solidFill>
                  <a:srgbClr val="52504B"/>
                </a:solidFill>
                <a:latin typeface="Noto Sans"/>
                <a:cs typeface="Noto Sans"/>
              </a:rPr>
              <a:t> </a:t>
            </a:r>
            <a:r>
              <a:rPr dirty="0" sz="2400">
                <a:solidFill>
                  <a:srgbClr val="52504B"/>
                </a:solidFill>
                <a:latin typeface="Noto Sans"/>
                <a:cs typeface="Noto Sans"/>
              </a:rPr>
              <a:t>80</a:t>
            </a:r>
            <a:endParaRPr sz="2400">
              <a:latin typeface="Noto Sans"/>
              <a:cs typeface="Noto San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30224" y="6431279"/>
            <a:ext cx="980440" cy="405765"/>
            <a:chOff x="1030224" y="6431279"/>
            <a:chExt cx="980440" cy="405765"/>
          </a:xfrm>
        </p:grpSpPr>
        <p:sp>
          <p:nvSpPr>
            <p:cNvPr id="9" name="object 9"/>
            <p:cNvSpPr/>
            <p:nvPr/>
          </p:nvSpPr>
          <p:spPr>
            <a:xfrm>
              <a:off x="1036320" y="6437375"/>
              <a:ext cx="967740" cy="393700"/>
            </a:xfrm>
            <a:custGeom>
              <a:avLst/>
              <a:gdLst/>
              <a:ahLst/>
              <a:cxnLst/>
              <a:rect l="l" t="t" r="r" b="b"/>
              <a:pathLst>
                <a:path w="967739" h="393700">
                  <a:moveTo>
                    <a:pt x="771144" y="0"/>
                  </a:moveTo>
                  <a:lnTo>
                    <a:pt x="771144" y="98298"/>
                  </a:lnTo>
                  <a:lnTo>
                    <a:pt x="0" y="98298"/>
                  </a:lnTo>
                  <a:lnTo>
                    <a:pt x="0" y="294894"/>
                  </a:lnTo>
                  <a:lnTo>
                    <a:pt x="771144" y="294894"/>
                  </a:lnTo>
                  <a:lnTo>
                    <a:pt x="771144" y="393192"/>
                  </a:lnTo>
                  <a:lnTo>
                    <a:pt x="967740" y="196596"/>
                  </a:lnTo>
                  <a:lnTo>
                    <a:pt x="77114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36320" y="6437375"/>
              <a:ext cx="967740" cy="393700"/>
            </a:xfrm>
            <a:custGeom>
              <a:avLst/>
              <a:gdLst/>
              <a:ahLst/>
              <a:cxnLst/>
              <a:rect l="l" t="t" r="r" b="b"/>
              <a:pathLst>
                <a:path w="967739" h="393700">
                  <a:moveTo>
                    <a:pt x="0" y="98298"/>
                  </a:moveTo>
                  <a:lnTo>
                    <a:pt x="771144" y="98298"/>
                  </a:lnTo>
                  <a:lnTo>
                    <a:pt x="771144" y="0"/>
                  </a:lnTo>
                  <a:lnTo>
                    <a:pt x="967740" y="196596"/>
                  </a:lnTo>
                  <a:lnTo>
                    <a:pt x="771144" y="393192"/>
                  </a:lnTo>
                  <a:lnTo>
                    <a:pt x="771144" y="294894"/>
                  </a:lnTo>
                  <a:lnTo>
                    <a:pt x="0" y="294894"/>
                  </a:lnTo>
                  <a:lnTo>
                    <a:pt x="0" y="98298"/>
                  </a:lnTo>
                  <a:close/>
                </a:path>
              </a:pathLst>
            </a:custGeom>
            <a:ln w="1219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11064240" y="2961132"/>
            <a:ext cx="3358515" cy="765175"/>
            <a:chOff x="11064240" y="2961132"/>
            <a:chExt cx="3358515" cy="765175"/>
          </a:xfrm>
        </p:grpSpPr>
        <p:sp>
          <p:nvSpPr>
            <p:cNvPr id="12" name="object 12"/>
            <p:cNvSpPr/>
            <p:nvPr/>
          </p:nvSpPr>
          <p:spPr>
            <a:xfrm>
              <a:off x="11078718" y="2975610"/>
              <a:ext cx="437515" cy="441959"/>
            </a:xfrm>
            <a:custGeom>
              <a:avLst/>
              <a:gdLst/>
              <a:ahLst/>
              <a:cxnLst/>
              <a:rect l="l" t="t" r="r" b="b"/>
              <a:pathLst>
                <a:path w="437515" h="441960">
                  <a:moveTo>
                    <a:pt x="0" y="220979"/>
                  </a:moveTo>
                  <a:lnTo>
                    <a:pt x="4443" y="176443"/>
                  </a:lnTo>
                  <a:lnTo>
                    <a:pt x="17186" y="134963"/>
                  </a:lnTo>
                  <a:lnTo>
                    <a:pt x="37350" y="97426"/>
                  </a:lnTo>
                  <a:lnTo>
                    <a:pt x="64055" y="64722"/>
                  </a:lnTo>
                  <a:lnTo>
                    <a:pt x="96422" y="37739"/>
                  </a:lnTo>
                  <a:lnTo>
                    <a:pt x="133570" y="17365"/>
                  </a:lnTo>
                  <a:lnTo>
                    <a:pt x="174620" y="4489"/>
                  </a:lnTo>
                  <a:lnTo>
                    <a:pt x="218693" y="0"/>
                  </a:lnTo>
                  <a:lnTo>
                    <a:pt x="262767" y="4489"/>
                  </a:lnTo>
                  <a:lnTo>
                    <a:pt x="303817" y="17365"/>
                  </a:lnTo>
                  <a:lnTo>
                    <a:pt x="340965" y="37739"/>
                  </a:lnTo>
                  <a:lnTo>
                    <a:pt x="373332" y="64722"/>
                  </a:lnTo>
                  <a:lnTo>
                    <a:pt x="400037" y="97426"/>
                  </a:lnTo>
                  <a:lnTo>
                    <a:pt x="420201" y="134963"/>
                  </a:lnTo>
                  <a:lnTo>
                    <a:pt x="432944" y="176443"/>
                  </a:lnTo>
                  <a:lnTo>
                    <a:pt x="437387" y="220979"/>
                  </a:lnTo>
                  <a:lnTo>
                    <a:pt x="432944" y="265516"/>
                  </a:lnTo>
                  <a:lnTo>
                    <a:pt x="420201" y="306996"/>
                  </a:lnTo>
                  <a:lnTo>
                    <a:pt x="400037" y="344533"/>
                  </a:lnTo>
                  <a:lnTo>
                    <a:pt x="373332" y="377237"/>
                  </a:lnTo>
                  <a:lnTo>
                    <a:pt x="340965" y="404220"/>
                  </a:lnTo>
                  <a:lnTo>
                    <a:pt x="303817" y="424594"/>
                  </a:lnTo>
                  <a:lnTo>
                    <a:pt x="262767" y="437470"/>
                  </a:lnTo>
                  <a:lnTo>
                    <a:pt x="218693" y="441960"/>
                  </a:lnTo>
                  <a:lnTo>
                    <a:pt x="174620" y="437470"/>
                  </a:lnTo>
                  <a:lnTo>
                    <a:pt x="133570" y="424594"/>
                  </a:lnTo>
                  <a:lnTo>
                    <a:pt x="96422" y="404220"/>
                  </a:lnTo>
                  <a:lnTo>
                    <a:pt x="64055" y="377237"/>
                  </a:lnTo>
                  <a:lnTo>
                    <a:pt x="37350" y="344533"/>
                  </a:lnTo>
                  <a:lnTo>
                    <a:pt x="17186" y="306996"/>
                  </a:lnTo>
                  <a:lnTo>
                    <a:pt x="4443" y="265516"/>
                  </a:lnTo>
                  <a:lnTo>
                    <a:pt x="0" y="220979"/>
                  </a:lnTo>
                  <a:close/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1292078" y="3707130"/>
              <a:ext cx="3130550" cy="0"/>
            </a:xfrm>
            <a:custGeom>
              <a:avLst/>
              <a:gdLst/>
              <a:ahLst/>
              <a:cxnLst/>
              <a:rect l="l" t="t" r="r" b="b"/>
              <a:pathLst>
                <a:path w="3130550" h="0">
                  <a:moveTo>
                    <a:pt x="0" y="0"/>
                  </a:moveTo>
                  <a:lnTo>
                    <a:pt x="3130295" y="0"/>
                  </a:lnTo>
                </a:path>
              </a:pathLst>
            </a:custGeom>
            <a:ln w="381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1250168" y="3444240"/>
              <a:ext cx="114300" cy="261620"/>
            </a:xfrm>
            <a:custGeom>
              <a:avLst/>
              <a:gdLst/>
              <a:ahLst/>
              <a:cxnLst/>
              <a:rect l="l" t="t" r="r" b="b"/>
              <a:pathLst>
                <a:path w="114300" h="261620">
                  <a:moveTo>
                    <a:pt x="38100" y="110465"/>
                  </a:moveTo>
                  <a:lnTo>
                    <a:pt x="38100" y="261620"/>
                  </a:lnTo>
                  <a:lnTo>
                    <a:pt x="76200" y="261620"/>
                  </a:lnTo>
                  <a:lnTo>
                    <a:pt x="76200" y="114300"/>
                  </a:lnTo>
                  <a:lnTo>
                    <a:pt x="57150" y="114300"/>
                  </a:lnTo>
                  <a:lnTo>
                    <a:pt x="38100" y="110465"/>
                  </a:lnTo>
                  <a:close/>
                </a:path>
                <a:path w="114300" h="261620">
                  <a:moveTo>
                    <a:pt x="76200" y="57150"/>
                  </a:moveTo>
                  <a:lnTo>
                    <a:pt x="38100" y="57150"/>
                  </a:lnTo>
                  <a:lnTo>
                    <a:pt x="38100" y="110465"/>
                  </a:lnTo>
                  <a:lnTo>
                    <a:pt x="57150" y="114300"/>
                  </a:lnTo>
                  <a:lnTo>
                    <a:pt x="76200" y="110465"/>
                  </a:lnTo>
                  <a:lnTo>
                    <a:pt x="76200" y="57150"/>
                  </a:lnTo>
                  <a:close/>
                </a:path>
                <a:path w="114300" h="261620">
                  <a:moveTo>
                    <a:pt x="76200" y="110465"/>
                  </a:moveTo>
                  <a:lnTo>
                    <a:pt x="57150" y="114300"/>
                  </a:lnTo>
                  <a:lnTo>
                    <a:pt x="76200" y="114300"/>
                  </a:lnTo>
                  <a:lnTo>
                    <a:pt x="76200" y="110465"/>
                  </a:lnTo>
                  <a:close/>
                </a:path>
                <a:path w="114300" h="261620">
                  <a:moveTo>
                    <a:pt x="57150" y="0"/>
                  </a:moveTo>
                  <a:lnTo>
                    <a:pt x="34879" y="4482"/>
                  </a:lnTo>
                  <a:lnTo>
                    <a:pt x="16716" y="16716"/>
                  </a:lnTo>
                  <a:lnTo>
                    <a:pt x="4482" y="34879"/>
                  </a:lnTo>
                  <a:lnTo>
                    <a:pt x="0" y="57150"/>
                  </a:lnTo>
                  <a:lnTo>
                    <a:pt x="4482" y="79420"/>
                  </a:lnTo>
                  <a:lnTo>
                    <a:pt x="16716" y="97583"/>
                  </a:lnTo>
                  <a:lnTo>
                    <a:pt x="34879" y="109817"/>
                  </a:lnTo>
                  <a:lnTo>
                    <a:pt x="38100" y="110465"/>
                  </a:lnTo>
                  <a:lnTo>
                    <a:pt x="38100" y="57150"/>
                  </a:lnTo>
                  <a:lnTo>
                    <a:pt x="114300" y="57150"/>
                  </a:lnTo>
                  <a:lnTo>
                    <a:pt x="109817" y="34879"/>
                  </a:lnTo>
                  <a:lnTo>
                    <a:pt x="97583" y="16716"/>
                  </a:lnTo>
                  <a:lnTo>
                    <a:pt x="79420" y="4482"/>
                  </a:lnTo>
                  <a:lnTo>
                    <a:pt x="57150" y="0"/>
                  </a:lnTo>
                  <a:close/>
                </a:path>
                <a:path w="114300" h="261620">
                  <a:moveTo>
                    <a:pt x="114300" y="57150"/>
                  </a:moveTo>
                  <a:lnTo>
                    <a:pt x="76200" y="57150"/>
                  </a:lnTo>
                  <a:lnTo>
                    <a:pt x="76200" y="110465"/>
                  </a:lnTo>
                  <a:lnTo>
                    <a:pt x="79420" y="109817"/>
                  </a:lnTo>
                  <a:lnTo>
                    <a:pt x="97583" y="97583"/>
                  </a:lnTo>
                  <a:lnTo>
                    <a:pt x="109817" y="79420"/>
                  </a:lnTo>
                  <a:lnTo>
                    <a:pt x="114300" y="5715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11654028" y="5268467"/>
            <a:ext cx="2936240" cy="313055"/>
            <a:chOff x="11654028" y="5268467"/>
            <a:chExt cx="2936240" cy="313055"/>
          </a:xfrm>
        </p:grpSpPr>
        <p:sp>
          <p:nvSpPr>
            <p:cNvPr id="16" name="object 16"/>
            <p:cNvSpPr/>
            <p:nvPr/>
          </p:nvSpPr>
          <p:spPr>
            <a:xfrm>
              <a:off x="11688318" y="5561837"/>
              <a:ext cx="2882900" cy="635"/>
            </a:xfrm>
            <a:custGeom>
              <a:avLst/>
              <a:gdLst/>
              <a:ahLst/>
              <a:cxnLst/>
              <a:rect l="l" t="t" r="r" b="b"/>
              <a:pathLst>
                <a:path w="2882900" h="635">
                  <a:moveTo>
                    <a:pt x="0" y="253"/>
                  </a:moveTo>
                  <a:lnTo>
                    <a:pt x="2882391" y="0"/>
                  </a:lnTo>
                </a:path>
              </a:pathLst>
            </a:custGeom>
            <a:ln w="381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1654028" y="5268467"/>
              <a:ext cx="978535" cy="294005"/>
            </a:xfrm>
            <a:custGeom>
              <a:avLst/>
              <a:gdLst/>
              <a:ahLst/>
              <a:cxnLst/>
              <a:rect l="l" t="t" r="r" b="b"/>
              <a:pathLst>
                <a:path w="978534" h="294004">
                  <a:moveTo>
                    <a:pt x="114300" y="57150"/>
                  </a:moveTo>
                  <a:lnTo>
                    <a:pt x="109816" y="34886"/>
                  </a:lnTo>
                  <a:lnTo>
                    <a:pt x="97574" y="16725"/>
                  </a:lnTo>
                  <a:lnTo>
                    <a:pt x="79413" y="4483"/>
                  </a:lnTo>
                  <a:lnTo>
                    <a:pt x="57150" y="0"/>
                  </a:lnTo>
                  <a:lnTo>
                    <a:pt x="34874" y="4483"/>
                  </a:lnTo>
                  <a:lnTo>
                    <a:pt x="16713" y="16725"/>
                  </a:lnTo>
                  <a:lnTo>
                    <a:pt x="4470" y="34886"/>
                  </a:lnTo>
                  <a:lnTo>
                    <a:pt x="0" y="57150"/>
                  </a:lnTo>
                  <a:lnTo>
                    <a:pt x="4470" y="79425"/>
                  </a:lnTo>
                  <a:lnTo>
                    <a:pt x="16713" y="97586"/>
                  </a:lnTo>
                  <a:lnTo>
                    <a:pt x="34874" y="109829"/>
                  </a:lnTo>
                  <a:lnTo>
                    <a:pt x="38100" y="110477"/>
                  </a:lnTo>
                  <a:lnTo>
                    <a:pt x="38100" y="293624"/>
                  </a:lnTo>
                  <a:lnTo>
                    <a:pt x="76200" y="293624"/>
                  </a:lnTo>
                  <a:lnTo>
                    <a:pt x="76200" y="114300"/>
                  </a:lnTo>
                  <a:lnTo>
                    <a:pt x="76200" y="110477"/>
                  </a:lnTo>
                  <a:lnTo>
                    <a:pt x="79413" y="109829"/>
                  </a:lnTo>
                  <a:lnTo>
                    <a:pt x="97574" y="97586"/>
                  </a:lnTo>
                  <a:lnTo>
                    <a:pt x="109816" y="79425"/>
                  </a:lnTo>
                  <a:lnTo>
                    <a:pt x="114300" y="57150"/>
                  </a:lnTo>
                  <a:close/>
                </a:path>
                <a:path w="978534" h="294004">
                  <a:moveTo>
                    <a:pt x="571500" y="57150"/>
                  </a:moveTo>
                  <a:lnTo>
                    <a:pt x="567016" y="34886"/>
                  </a:lnTo>
                  <a:lnTo>
                    <a:pt x="554774" y="16725"/>
                  </a:lnTo>
                  <a:lnTo>
                    <a:pt x="536613" y="4483"/>
                  </a:lnTo>
                  <a:lnTo>
                    <a:pt x="514350" y="0"/>
                  </a:lnTo>
                  <a:lnTo>
                    <a:pt x="492074" y="4483"/>
                  </a:lnTo>
                  <a:lnTo>
                    <a:pt x="473913" y="16725"/>
                  </a:lnTo>
                  <a:lnTo>
                    <a:pt x="461670" y="34886"/>
                  </a:lnTo>
                  <a:lnTo>
                    <a:pt x="457200" y="57150"/>
                  </a:lnTo>
                  <a:lnTo>
                    <a:pt x="461670" y="79425"/>
                  </a:lnTo>
                  <a:lnTo>
                    <a:pt x="473913" y="97586"/>
                  </a:lnTo>
                  <a:lnTo>
                    <a:pt x="492074" y="109829"/>
                  </a:lnTo>
                  <a:lnTo>
                    <a:pt x="495300" y="110477"/>
                  </a:lnTo>
                  <a:lnTo>
                    <a:pt x="495300" y="293624"/>
                  </a:lnTo>
                  <a:lnTo>
                    <a:pt x="533400" y="293624"/>
                  </a:lnTo>
                  <a:lnTo>
                    <a:pt x="533400" y="114300"/>
                  </a:lnTo>
                  <a:lnTo>
                    <a:pt x="533400" y="110477"/>
                  </a:lnTo>
                  <a:lnTo>
                    <a:pt x="536613" y="109829"/>
                  </a:lnTo>
                  <a:lnTo>
                    <a:pt x="554774" y="97586"/>
                  </a:lnTo>
                  <a:lnTo>
                    <a:pt x="567016" y="79425"/>
                  </a:lnTo>
                  <a:lnTo>
                    <a:pt x="571500" y="57150"/>
                  </a:lnTo>
                  <a:close/>
                </a:path>
                <a:path w="978534" h="294004">
                  <a:moveTo>
                    <a:pt x="978408" y="57150"/>
                  </a:moveTo>
                  <a:lnTo>
                    <a:pt x="973899" y="34886"/>
                  </a:lnTo>
                  <a:lnTo>
                    <a:pt x="961631" y="16725"/>
                  </a:lnTo>
                  <a:lnTo>
                    <a:pt x="943470" y="4483"/>
                  </a:lnTo>
                  <a:lnTo>
                    <a:pt x="921258" y="0"/>
                  </a:lnTo>
                  <a:lnTo>
                    <a:pt x="898982" y="4483"/>
                  </a:lnTo>
                  <a:lnTo>
                    <a:pt x="880821" y="16725"/>
                  </a:lnTo>
                  <a:lnTo>
                    <a:pt x="868578" y="34886"/>
                  </a:lnTo>
                  <a:lnTo>
                    <a:pt x="864108" y="57150"/>
                  </a:lnTo>
                  <a:lnTo>
                    <a:pt x="868578" y="79425"/>
                  </a:lnTo>
                  <a:lnTo>
                    <a:pt x="880821" y="97586"/>
                  </a:lnTo>
                  <a:lnTo>
                    <a:pt x="898982" y="109829"/>
                  </a:lnTo>
                  <a:lnTo>
                    <a:pt x="902208" y="110477"/>
                  </a:lnTo>
                  <a:lnTo>
                    <a:pt x="902208" y="293624"/>
                  </a:lnTo>
                  <a:lnTo>
                    <a:pt x="940308" y="293624"/>
                  </a:lnTo>
                  <a:lnTo>
                    <a:pt x="940308" y="114300"/>
                  </a:lnTo>
                  <a:lnTo>
                    <a:pt x="940308" y="110464"/>
                  </a:lnTo>
                  <a:lnTo>
                    <a:pt x="940308" y="57150"/>
                  </a:lnTo>
                  <a:lnTo>
                    <a:pt x="940308" y="110464"/>
                  </a:lnTo>
                  <a:lnTo>
                    <a:pt x="943470" y="109829"/>
                  </a:lnTo>
                  <a:lnTo>
                    <a:pt x="961631" y="97586"/>
                  </a:lnTo>
                  <a:lnTo>
                    <a:pt x="973899" y="79425"/>
                  </a:lnTo>
                  <a:lnTo>
                    <a:pt x="978408" y="5715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1307" y="1168095"/>
            <a:ext cx="12607925" cy="1384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percentile </a:t>
            </a:r>
            <a:r>
              <a:rPr dirty="0" sz="2200" spc="-10">
                <a:solidFill>
                  <a:srgbClr val="404040"/>
                </a:solidFill>
                <a:latin typeface="Noto Sans"/>
                <a:cs typeface="Noto Sans"/>
              </a:rPr>
              <a:t>(or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a centile) indicates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value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below which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dirty="0" sz="2200" spc="-40">
                <a:solidFill>
                  <a:srgbClr val="404040"/>
                </a:solidFill>
                <a:latin typeface="Noto Sans"/>
                <a:cs typeface="Noto Sans"/>
              </a:rPr>
              <a:t>given </a:t>
            </a:r>
            <a:r>
              <a:rPr dirty="0" sz="2200" spc="-35">
                <a:solidFill>
                  <a:srgbClr val="404040"/>
                </a:solidFill>
                <a:latin typeface="Noto Sans"/>
                <a:cs typeface="Noto Sans"/>
              </a:rPr>
              <a:t>percentage </a:t>
            </a:r>
            <a:r>
              <a:rPr dirty="0" sz="2200" spc="-10">
                <a:solidFill>
                  <a:srgbClr val="404040"/>
                </a:solidFill>
                <a:latin typeface="Noto Sans"/>
                <a:cs typeface="Noto Sans"/>
              </a:rPr>
              <a:t>of observations</a:t>
            </a:r>
            <a:r>
              <a:rPr dirty="0" sz="2200" spc="49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fall.</a:t>
            </a:r>
            <a:endParaRPr sz="22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00">
              <a:latin typeface="Noto Sans"/>
              <a:cs typeface="Noto Sans"/>
            </a:endParaRPr>
          </a:p>
          <a:p>
            <a:pPr marL="1546225">
              <a:lnSpc>
                <a:spcPct val="100000"/>
              </a:lnSpc>
            </a:pP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Observations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07458" y="268350"/>
            <a:ext cx="664083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60"/>
              <a:t>Percentiles </a:t>
            </a:r>
            <a:r>
              <a:rPr dirty="0" sz="3200" spc="50"/>
              <a:t>in </a:t>
            </a:r>
            <a:r>
              <a:rPr dirty="0" sz="3200" spc="45"/>
              <a:t>Data</a:t>
            </a:r>
            <a:r>
              <a:rPr dirty="0" sz="3200" spc="-130"/>
              <a:t> </a:t>
            </a:r>
            <a:r>
              <a:rPr dirty="0" sz="3200" spc="55"/>
              <a:t>Distribution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3875532" y="711708"/>
            <a:ext cx="8503919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3320796" y="2622804"/>
            <a:ext cx="5029200" cy="5605780"/>
            <a:chOff x="3320796" y="2622804"/>
            <a:chExt cx="5029200" cy="5605780"/>
          </a:xfrm>
        </p:grpSpPr>
        <p:sp>
          <p:nvSpPr>
            <p:cNvPr id="6" name="object 6"/>
            <p:cNvSpPr/>
            <p:nvPr/>
          </p:nvSpPr>
          <p:spPr>
            <a:xfrm>
              <a:off x="3320796" y="2622804"/>
              <a:ext cx="5029200" cy="1386840"/>
            </a:xfrm>
            <a:custGeom>
              <a:avLst/>
              <a:gdLst/>
              <a:ahLst/>
              <a:cxnLst/>
              <a:rect l="l" t="t" r="r" b="b"/>
              <a:pathLst>
                <a:path w="5029200" h="1386839">
                  <a:moveTo>
                    <a:pt x="5029200" y="0"/>
                  </a:moveTo>
                  <a:lnTo>
                    <a:pt x="0" y="0"/>
                  </a:lnTo>
                  <a:lnTo>
                    <a:pt x="0" y="1386840"/>
                  </a:lnTo>
                  <a:lnTo>
                    <a:pt x="5029200" y="1386840"/>
                  </a:lnTo>
                  <a:lnTo>
                    <a:pt x="5029200" y="0"/>
                  </a:lnTo>
                  <a:close/>
                </a:path>
              </a:pathLst>
            </a:custGeom>
            <a:solidFill>
              <a:srgbClr val="C2DA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320796" y="4027932"/>
              <a:ext cx="5029200" cy="1388745"/>
            </a:xfrm>
            <a:custGeom>
              <a:avLst/>
              <a:gdLst/>
              <a:ahLst/>
              <a:cxnLst/>
              <a:rect l="l" t="t" r="r" b="b"/>
              <a:pathLst>
                <a:path w="5029200" h="1388745">
                  <a:moveTo>
                    <a:pt x="5029200" y="0"/>
                  </a:moveTo>
                  <a:lnTo>
                    <a:pt x="0" y="0"/>
                  </a:lnTo>
                  <a:lnTo>
                    <a:pt x="0" y="1388364"/>
                  </a:lnTo>
                  <a:lnTo>
                    <a:pt x="5029200" y="1388364"/>
                  </a:lnTo>
                  <a:lnTo>
                    <a:pt x="5029200" y="0"/>
                  </a:lnTo>
                  <a:close/>
                </a:path>
              </a:pathLst>
            </a:custGeom>
            <a:solidFill>
              <a:srgbClr val="F7C5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320796" y="5434583"/>
              <a:ext cx="5029200" cy="1388745"/>
            </a:xfrm>
            <a:custGeom>
              <a:avLst/>
              <a:gdLst/>
              <a:ahLst/>
              <a:cxnLst/>
              <a:rect l="l" t="t" r="r" b="b"/>
              <a:pathLst>
                <a:path w="5029200" h="1388745">
                  <a:moveTo>
                    <a:pt x="5029200" y="0"/>
                  </a:moveTo>
                  <a:lnTo>
                    <a:pt x="0" y="0"/>
                  </a:lnTo>
                  <a:lnTo>
                    <a:pt x="0" y="1388364"/>
                  </a:lnTo>
                  <a:lnTo>
                    <a:pt x="5029200" y="1388364"/>
                  </a:lnTo>
                  <a:lnTo>
                    <a:pt x="5029200" y="0"/>
                  </a:lnTo>
                  <a:close/>
                </a:path>
              </a:pathLst>
            </a:custGeom>
            <a:solidFill>
              <a:srgbClr val="FFE4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320796" y="6839712"/>
              <a:ext cx="5029200" cy="1388745"/>
            </a:xfrm>
            <a:custGeom>
              <a:avLst/>
              <a:gdLst/>
              <a:ahLst/>
              <a:cxnLst/>
              <a:rect l="l" t="t" r="r" b="b"/>
              <a:pathLst>
                <a:path w="5029200" h="1388745">
                  <a:moveTo>
                    <a:pt x="5029200" y="0"/>
                  </a:moveTo>
                  <a:lnTo>
                    <a:pt x="0" y="0"/>
                  </a:lnTo>
                  <a:lnTo>
                    <a:pt x="0" y="1388364"/>
                  </a:lnTo>
                  <a:lnTo>
                    <a:pt x="5029200" y="1388364"/>
                  </a:lnTo>
                  <a:lnTo>
                    <a:pt x="5029200" y="0"/>
                  </a:lnTo>
                  <a:close/>
                </a:path>
              </a:pathLst>
            </a:custGeom>
            <a:solidFill>
              <a:srgbClr val="C5E0B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500628" y="2750311"/>
            <a:ext cx="360680" cy="5342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404040"/>
                </a:solidFill>
                <a:latin typeface="Noto Sans"/>
                <a:cs typeface="Noto Sans"/>
              </a:rPr>
              <a:t>98</a:t>
            </a:r>
            <a:endParaRPr sz="2400">
              <a:latin typeface="Noto Sans"/>
              <a:cs typeface="Noto Sans"/>
            </a:endParaRPr>
          </a:p>
          <a:p>
            <a:pPr>
              <a:lnSpc>
                <a:spcPct val="100000"/>
              </a:lnSpc>
            </a:pPr>
            <a:r>
              <a:rPr dirty="0" sz="2400" spc="-5">
                <a:solidFill>
                  <a:srgbClr val="404040"/>
                </a:solidFill>
                <a:latin typeface="Noto Sans"/>
                <a:cs typeface="Noto Sans"/>
              </a:rPr>
              <a:t>95</a:t>
            </a:r>
            <a:endParaRPr sz="2400">
              <a:latin typeface="Noto Sans"/>
              <a:cs typeface="Noto Sans"/>
            </a:endParaRPr>
          </a:p>
          <a:p>
            <a:pPr>
              <a:lnSpc>
                <a:spcPct val="100000"/>
              </a:lnSpc>
            </a:pPr>
            <a:r>
              <a:rPr dirty="0" sz="2400" spc="-5">
                <a:solidFill>
                  <a:srgbClr val="404040"/>
                </a:solidFill>
                <a:latin typeface="Noto Sans"/>
                <a:cs typeface="Noto Sans"/>
              </a:rPr>
              <a:t>92</a:t>
            </a:r>
            <a:endParaRPr sz="24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2430"/>
              </a:spcBef>
            </a:pPr>
            <a:r>
              <a:rPr dirty="0" sz="2400" spc="-5">
                <a:solidFill>
                  <a:srgbClr val="404040"/>
                </a:solidFill>
                <a:latin typeface="Noto Sans"/>
                <a:cs typeface="Noto Sans"/>
              </a:rPr>
              <a:t>90</a:t>
            </a:r>
            <a:endParaRPr sz="24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404040"/>
                </a:solidFill>
                <a:latin typeface="Noto Sans"/>
                <a:cs typeface="Noto Sans"/>
              </a:rPr>
              <a:t>85</a:t>
            </a:r>
            <a:endParaRPr sz="2400">
              <a:latin typeface="Noto Sans"/>
              <a:cs typeface="Noto Sans"/>
            </a:endParaRPr>
          </a:p>
          <a:p>
            <a:pPr>
              <a:lnSpc>
                <a:spcPct val="100000"/>
              </a:lnSpc>
            </a:pPr>
            <a:r>
              <a:rPr dirty="0" sz="2400" spc="-5">
                <a:solidFill>
                  <a:srgbClr val="404040"/>
                </a:solidFill>
                <a:latin typeface="Noto Sans"/>
                <a:cs typeface="Noto Sans"/>
              </a:rPr>
              <a:t>81</a:t>
            </a:r>
            <a:endParaRPr sz="24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2430"/>
              </a:spcBef>
            </a:pPr>
            <a:r>
              <a:rPr dirty="0" sz="2400" spc="-5">
                <a:solidFill>
                  <a:srgbClr val="404040"/>
                </a:solidFill>
                <a:latin typeface="Noto Sans"/>
                <a:cs typeface="Noto Sans"/>
              </a:rPr>
              <a:t>79</a:t>
            </a:r>
            <a:endParaRPr sz="2400">
              <a:latin typeface="Noto Sans"/>
              <a:cs typeface="Noto Sans"/>
            </a:endParaRPr>
          </a:p>
          <a:p>
            <a:pPr>
              <a:lnSpc>
                <a:spcPct val="100000"/>
              </a:lnSpc>
            </a:pPr>
            <a:r>
              <a:rPr dirty="0" sz="2400" spc="-5">
                <a:solidFill>
                  <a:srgbClr val="404040"/>
                </a:solidFill>
                <a:latin typeface="Noto Sans"/>
                <a:cs typeface="Noto Sans"/>
              </a:rPr>
              <a:t>70</a:t>
            </a:r>
            <a:endParaRPr sz="2400">
              <a:latin typeface="Noto Sans"/>
              <a:cs typeface="Noto Sans"/>
            </a:endParaRPr>
          </a:p>
          <a:p>
            <a:pPr>
              <a:lnSpc>
                <a:spcPct val="100000"/>
              </a:lnSpc>
            </a:pPr>
            <a:r>
              <a:rPr dirty="0" sz="2400" spc="-5">
                <a:solidFill>
                  <a:srgbClr val="404040"/>
                </a:solidFill>
                <a:latin typeface="Noto Sans"/>
                <a:cs typeface="Noto Sans"/>
              </a:rPr>
              <a:t>63</a:t>
            </a:r>
            <a:endParaRPr sz="24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2435"/>
              </a:spcBef>
            </a:pPr>
            <a:r>
              <a:rPr dirty="0" sz="2400" spc="-5">
                <a:solidFill>
                  <a:srgbClr val="404040"/>
                </a:solidFill>
                <a:latin typeface="Noto Sans"/>
                <a:cs typeface="Noto Sans"/>
              </a:rPr>
              <a:t>55</a:t>
            </a:r>
            <a:endParaRPr sz="2400">
              <a:latin typeface="Noto Sans"/>
              <a:cs typeface="Noto Sans"/>
            </a:endParaRPr>
          </a:p>
          <a:p>
            <a:pPr>
              <a:lnSpc>
                <a:spcPct val="100000"/>
              </a:lnSpc>
            </a:pPr>
            <a:r>
              <a:rPr dirty="0" sz="2400" spc="-5">
                <a:solidFill>
                  <a:srgbClr val="404040"/>
                </a:solidFill>
                <a:latin typeface="Noto Sans"/>
                <a:cs typeface="Noto Sans"/>
              </a:rPr>
              <a:t>47</a:t>
            </a:r>
            <a:endParaRPr sz="2400">
              <a:latin typeface="Noto Sans"/>
              <a:cs typeface="Noto Sans"/>
            </a:endParaRPr>
          </a:p>
          <a:p>
            <a:pPr>
              <a:lnSpc>
                <a:spcPct val="100000"/>
              </a:lnSpc>
            </a:pPr>
            <a:r>
              <a:rPr dirty="0" sz="2400" spc="-5">
                <a:solidFill>
                  <a:srgbClr val="404040"/>
                </a:solidFill>
                <a:latin typeface="Noto Sans"/>
                <a:cs typeface="Noto Sans"/>
              </a:rPr>
              <a:t>42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41265" y="3553205"/>
            <a:ext cx="27051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75</a:t>
            </a:r>
            <a:r>
              <a:rPr dirty="0" baseline="24305" sz="2400" spc="-15">
                <a:solidFill>
                  <a:srgbClr val="404040"/>
                </a:solidFill>
                <a:latin typeface="Noto Sans"/>
                <a:cs typeface="Noto Sans"/>
              </a:rPr>
              <a:t>th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percentile</a:t>
            </a:r>
            <a:r>
              <a:rPr dirty="0" sz="2400" spc="-21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Noto Sans"/>
                <a:cs typeface="Noto Sans"/>
              </a:rPr>
              <a:t>=91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6665" y="4947920"/>
            <a:ext cx="2752090" cy="1809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50th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percentile</a:t>
            </a:r>
            <a:r>
              <a:rPr dirty="0" sz="2400" spc="-2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Noto Sans"/>
                <a:cs typeface="Noto Sans"/>
              </a:rPr>
              <a:t>=80</a:t>
            </a:r>
            <a:endParaRPr sz="2400">
              <a:latin typeface="Noto Sans"/>
              <a:cs typeface="Noto Sans"/>
            </a:endParaRPr>
          </a:p>
          <a:p>
            <a:pPr>
              <a:lnSpc>
                <a:spcPct val="100000"/>
              </a:lnSpc>
            </a:pPr>
            <a:endParaRPr sz="32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Noto Sans"/>
              <a:cs typeface="Noto Sans"/>
            </a:endParaRPr>
          </a:p>
          <a:p>
            <a:pPr>
              <a:lnSpc>
                <a:spcPct val="100000"/>
              </a:lnSpc>
            </a:pP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25th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percentile</a:t>
            </a:r>
            <a:r>
              <a:rPr dirty="0" sz="2400" spc="-2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Noto Sans"/>
                <a:cs typeface="Noto Sans"/>
              </a:rPr>
              <a:t>=59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24364" y="6388734"/>
            <a:ext cx="18700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First</a:t>
            </a:r>
            <a:r>
              <a:rPr dirty="0" sz="2400" spc="-5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Quartile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446769" y="6565392"/>
            <a:ext cx="1304925" cy="86995"/>
          </a:xfrm>
          <a:custGeom>
            <a:avLst/>
            <a:gdLst/>
            <a:ahLst/>
            <a:cxnLst/>
            <a:rect l="l" t="t" r="r" b="b"/>
            <a:pathLst>
              <a:path w="1304925" h="86995">
                <a:moveTo>
                  <a:pt x="86868" y="0"/>
                </a:moveTo>
                <a:lnTo>
                  <a:pt x="0" y="43433"/>
                </a:lnTo>
                <a:lnTo>
                  <a:pt x="86868" y="86867"/>
                </a:lnTo>
                <a:lnTo>
                  <a:pt x="86868" y="57911"/>
                </a:lnTo>
                <a:lnTo>
                  <a:pt x="72389" y="57911"/>
                </a:lnTo>
                <a:lnTo>
                  <a:pt x="72389" y="28955"/>
                </a:lnTo>
                <a:lnTo>
                  <a:pt x="86868" y="28955"/>
                </a:lnTo>
                <a:lnTo>
                  <a:pt x="86868" y="0"/>
                </a:lnTo>
                <a:close/>
              </a:path>
              <a:path w="1304925" h="86995">
                <a:moveTo>
                  <a:pt x="86868" y="28955"/>
                </a:moveTo>
                <a:lnTo>
                  <a:pt x="72389" y="28955"/>
                </a:lnTo>
                <a:lnTo>
                  <a:pt x="72389" y="57911"/>
                </a:lnTo>
                <a:lnTo>
                  <a:pt x="86868" y="57911"/>
                </a:lnTo>
                <a:lnTo>
                  <a:pt x="86868" y="28955"/>
                </a:lnTo>
                <a:close/>
              </a:path>
              <a:path w="1304925" h="86995">
                <a:moveTo>
                  <a:pt x="1304544" y="28955"/>
                </a:moveTo>
                <a:lnTo>
                  <a:pt x="86868" y="28955"/>
                </a:lnTo>
                <a:lnTo>
                  <a:pt x="86868" y="57911"/>
                </a:lnTo>
                <a:lnTo>
                  <a:pt x="1304544" y="57911"/>
                </a:lnTo>
                <a:lnTo>
                  <a:pt x="1304544" y="28955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0024364" y="4991480"/>
            <a:ext cx="3922395" cy="4006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50">
                <a:solidFill>
                  <a:srgbClr val="404040"/>
                </a:solidFill>
                <a:latin typeface="Noto Sans"/>
                <a:cs typeface="Noto Sans"/>
              </a:rPr>
              <a:t>Second </a:t>
            </a:r>
            <a:r>
              <a:rPr dirty="0" sz="2450" spc="-10">
                <a:solidFill>
                  <a:srgbClr val="404040"/>
                </a:solidFill>
                <a:latin typeface="Noto Sans"/>
                <a:cs typeface="Noto Sans"/>
              </a:rPr>
              <a:t>Quartile </a:t>
            </a:r>
            <a:r>
              <a:rPr dirty="0" sz="2450" spc="-5">
                <a:solidFill>
                  <a:srgbClr val="404040"/>
                </a:solidFill>
                <a:latin typeface="Noto Sans"/>
                <a:cs typeface="Noto Sans"/>
              </a:rPr>
              <a:t>or</a:t>
            </a:r>
            <a:r>
              <a:rPr dirty="0" sz="2450" spc="-10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50" spc="-5">
                <a:solidFill>
                  <a:srgbClr val="404040"/>
                </a:solidFill>
                <a:latin typeface="Noto Sans"/>
                <a:cs typeface="Noto Sans"/>
              </a:rPr>
              <a:t>Median</a:t>
            </a:r>
            <a:endParaRPr sz="2450">
              <a:latin typeface="Noto Sans"/>
              <a:cs typeface="Noto San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495538" y="5096255"/>
            <a:ext cx="1304925" cy="86995"/>
          </a:xfrm>
          <a:custGeom>
            <a:avLst/>
            <a:gdLst/>
            <a:ahLst/>
            <a:cxnLst/>
            <a:rect l="l" t="t" r="r" b="b"/>
            <a:pathLst>
              <a:path w="1304925" h="86995">
                <a:moveTo>
                  <a:pt x="86867" y="0"/>
                </a:moveTo>
                <a:lnTo>
                  <a:pt x="0" y="43434"/>
                </a:lnTo>
                <a:lnTo>
                  <a:pt x="86867" y="86868"/>
                </a:lnTo>
                <a:lnTo>
                  <a:pt x="86867" y="57912"/>
                </a:lnTo>
                <a:lnTo>
                  <a:pt x="72389" y="57912"/>
                </a:lnTo>
                <a:lnTo>
                  <a:pt x="72389" y="28956"/>
                </a:lnTo>
                <a:lnTo>
                  <a:pt x="86867" y="28956"/>
                </a:lnTo>
                <a:lnTo>
                  <a:pt x="86867" y="0"/>
                </a:lnTo>
                <a:close/>
              </a:path>
              <a:path w="1304925" h="86995">
                <a:moveTo>
                  <a:pt x="86867" y="28956"/>
                </a:moveTo>
                <a:lnTo>
                  <a:pt x="72389" y="28956"/>
                </a:lnTo>
                <a:lnTo>
                  <a:pt x="72389" y="57912"/>
                </a:lnTo>
                <a:lnTo>
                  <a:pt x="86867" y="57912"/>
                </a:lnTo>
                <a:lnTo>
                  <a:pt x="86867" y="28956"/>
                </a:lnTo>
                <a:close/>
              </a:path>
              <a:path w="1304925" h="86995">
                <a:moveTo>
                  <a:pt x="1304543" y="28956"/>
                </a:moveTo>
                <a:lnTo>
                  <a:pt x="86867" y="28956"/>
                </a:lnTo>
                <a:lnTo>
                  <a:pt x="86867" y="57912"/>
                </a:lnTo>
                <a:lnTo>
                  <a:pt x="1304543" y="57912"/>
                </a:lnTo>
                <a:lnTo>
                  <a:pt x="1304543" y="28956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0024364" y="3583940"/>
            <a:ext cx="19970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Third</a:t>
            </a:r>
            <a:r>
              <a:rPr dirty="0" sz="2400" spc="-5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Quartile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495538" y="3744467"/>
            <a:ext cx="1304925" cy="86995"/>
          </a:xfrm>
          <a:custGeom>
            <a:avLst/>
            <a:gdLst/>
            <a:ahLst/>
            <a:cxnLst/>
            <a:rect l="l" t="t" r="r" b="b"/>
            <a:pathLst>
              <a:path w="1304925" h="86995">
                <a:moveTo>
                  <a:pt x="86867" y="0"/>
                </a:moveTo>
                <a:lnTo>
                  <a:pt x="0" y="43434"/>
                </a:lnTo>
                <a:lnTo>
                  <a:pt x="86867" y="86868"/>
                </a:lnTo>
                <a:lnTo>
                  <a:pt x="86867" y="57912"/>
                </a:lnTo>
                <a:lnTo>
                  <a:pt x="72389" y="57912"/>
                </a:lnTo>
                <a:lnTo>
                  <a:pt x="72389" y="28956"/>
                </a:lnTo>
                <a:lnTo>
                  <a:pt x="86867" y="28956"/>
                </a:lnTo>
                <a:lnTo>
                  <a:pt x="86867" y="0"/>
                </a:lnTo>
                <a:close/>
              </a:path>
              <a:path w="1304925" h="86995">
                <a:moveTo>
                  <a:pt x="86867" y="28956"/>
                </a:moveTo>
                <a:lnTo>
                  <a:pt x="72389" y="28956"/>
                </a:lnTo>
                <a:lnTo>
                  <a:pt x="72389" y="57912"/>
                </a:lnTo>
                <a:lnTo>
                  <a:pt x="86867" y="57912"/>
                </a:lnTo>
                <a:lnTo>
                  <a:pt x="86867" y="28956"/>
                </a:lnTo>
                <a:close/>
              </a:path>
              <a:path w="1304925" h="86995">
                <a:moveTo>
                  <a:pt x="1304543" y="28956"/>
                </a:moveTo>
                <a:lnTo>
                  <a:pt x="86867" y="28956"/>
                </a:lnTo>
                <a:lnTo>
                  <a:pt x="86867" y="57912"/>
                </a:lnTo>
                <a:lnTo>
                  <a:pt x="1304543" y="57912"/>
                </a:lnTo>
                <a:lnTo>
                  <a:pt x="1304543" y="28956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" name="object 19"/>
          <p:cNvGrpSpPr/>
          <p:nvPr/>
        </p:nvGrpSpPr>
        <p:grpSpPr>
          <a:xfrm>
            <a:off x="3281171" y="2593848"/>
            <a:ext cx="5102860" cy="5649595"/>
            <a:chOff x="3281171" y="2593848"/>
            <a:chExt cx="5102860" cy="5649595"/>
          </a:xfrm>
        </p:grpSpPr>
        <p:sp>
          <p:nvSpPr>
            <p:cNvPr id="20" name="object 20"/>
            <p:cNvSpPr/>
            <p:nvPr/>
          </p:nvSpPr>
          <p:spPr>
            <a:xfrm>
              <a:off x="4746497" y="3521202"/>
              <a:ext cx="3590925" cy="3310254"/>
            </a:xfrm>
            <a:custGeom>
              <a:avLst/>
              <a:gdLst/>
              <a:ahLst/>
              <a:cxnLst/>
              <a:rect l="l" t="t" r="r" b="b"/>
              <a:pathLst>
                <a:path w="3590925" h="3310254">
                  <a:moveTo>
                    <a:pt x="12191" y="478536"/>
                  </a:moveTo>
                  <a:lnTo>
                    <a:pt x="3590544" y="478536"/>
                  </a:lnTo>
                  <a:lnTo>
                    <a:pt x="3590544" y="0"/>
                  </a:lnTo>
                  <a:lnTo>
                    <a:pt x="12191" y="0"/>
                  </a:lnTo>
                  <a:lnTo>
                    <a:pt x="12191" y="478536"/>
                  </a:lnTo>
                  <a:close/>
                </a:path>
                <a:path w="3590925" h="3310254">
                  <a:moveTo>
                    <a:pt x="12191" y="1874520"/>
                  </a:moveTo>
                  <a:lnTo>
                    <a:pt x="3590544" y="1874520"/>
                  </a:lnTo>
                  <a:lnTo>
                    <a:pt x="3590544" y="1395984"/>
                  </a:lnTo>
                  <a:lnTo>
                    <a:pt x="12191" y="1395984"/>
                  </a:lnTo>
                  <a:lnTo>
                    <a:pt x="12191" y="1874520"/>
                  </a:lnTo>
                  <a:close/>
                </a:path>
                <a:path w="3590925" h="3310254">
                  <a:moveTo>
                    <a:pt x="0" y="3310128"/>
                  </a:moveTo>
                  <a:lnTo>
                    <a:pt x="3578352" y="3310128"/>
                  </a:lnTo>
                  <a:lnTo>
                    <a:pt x="3578352" y="2831592"/>
                  </a:lnTo>
                  <a:lnTo>
                    <a:pt x="0" y="2831592"/>
                  </a:lnTo>
                  <a:lnTo>
                    <a:pt x="0" y="3310128"/>
                  </a:lnTo>
                  <a:close/>
                </a:path>
              </a:pathLst>
            </a:custGeom>
            <a:ln w="28956">
              <a:solidFill>
                <a:srgbClr val="FF181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295649" y="2608326"/>
              <a:ext cx="5073650" cy="5621020"/>
            </a:xfrm>
            <a:custGeom>
              <a:avLst/>
              <a:gdLst/>
              <a:ahLst/>
              <a:cxnLst/>
              <a:rect l="l" t="t" r="r" b="b"/>
              <a:pathLst>
                <a:path w="5073650" h="5621020">
                  <a:moveTo>
                    <a:pt x="0" y="5620512"/>
                  </a:moveTo>
                  <a:lnTo>
                    <a:pt x="5073396" y="5620512"/>
                  </a:lnTo>
                  <a:lnTo>
                    <a:pt x="5073396" y="0"/>
                  </a:lnTo>
                  <a:lnTo>
                    <a:pt x="0" y="0"/>
                  </a:lnTo>
                  <a:lnTo>
                    <a:pt x="0" y="5620512"/>
                  </a:lnTo>
                  <a:close/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9292" y="1165606"/>
            <a:ext cx="12124055" cy="1332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60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Dispersion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denotes </a:t>
            </a:r>
            <a:r>
              <a:rPr dirty="0" sz="2400" spc="-30">
                <a:solidFill>
                  <a:srgbClr val="404040"/>
                </a:solidFill>
                <a:latin typeface="Noto Sans"/>
                <a:cs typeface="Noto Sans"/>
              </a:rPr>
              <a:t>how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stretched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or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squeezed a distribution</a:t>
            </a:r>
            <a:r>
              <a:rPr dirty="0" sz="2400" spc="21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is.</a:t>
            </a:r>
            <a:endParaRPr sz="24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</a:pPr>
            <a:r>
              <a:rPr dirty="0" sz="2450" spc="-5">
                <a:latin typeface="Carlito"/>
                <a:cs typeface="Carlito"/>
              </a:rPr>
              <a:t>Observations</a:t>
            </a:r>
            <a:endParaRPr sz="245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98969" y="268350"/>
            <a:ext cx="225933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60"/>
              <a:t>Dispersion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3875532" y="711708"/>
            <a:ext cx="8503919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9952" y="2595372"/>
            <a:ext cx="4572000" cy="1388745"/>
          </a:xfrm>
          <a:custGeom>
            <a:avLst/>
            <a:gdLst/>
            <a:ahLst/>
            <a:cxnLst/>
            <a:rect l="l" t="t" r="r" b="b"/>
            <a:pathLst>
              <a:path w="4572000" h="1388745">
                <a:moveTo>
                  <a:pt x="4572000" y="0"/>
                </a:moveTo>
                <a:lnTo>
                  <a:pt x="0" y="0"/>
                </a:lnTo>
                <a:lnTo>
                  <a:pt x="0" y="1388364"/>
                </a:lnTo>
                <a:lnTo>
                  <a:pt x="4572000" y="1388364"/>
                </a:lnTo>
                <a:lnTo>
                  <a:pt x="4572000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18996" y="2695701"/>
            <a:ext cx="342900" cy="114935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50" spc="5">
                <a:latin typeface="Carlito"/>
                <a:cs typeface="Carlito"/>
              </a:rPr>
              <a:t>98</a:t>
            </a:r>
            <a:endParaRPr sz="24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450" spc="5">
                <a:latin typeface="Carlito"/>
                <a:cs typeface="Carlito"/>
              </a:rPr>
              <a:t>95</a:t>
            </a:r>
            <a:endParaRPr sz="24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2450" spc="5">
                <a:latin typeface="Carlito"/>
                <a:cs typeface="Carlito"/>
              </a:rPr>
              <a:t>92</a:t>
            </a:r>
            <a:endParaRPr sz="24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18616" y="3988308"/>
            <a:ext cx="4572000" cy="1388745"/>
          </a:xfrm>
          <a:custGeom>
            <a:avLst/>
            <a:gdLst/>
            <a:ahLst/>
            <a:cxnLst/>
            <a:rect l="l" t="t" r="r" b="b"/>
            <a:pathLst>
              <a:path w="4572000" h="1388745">
                <a:moveTo>
                  <a:pt x="4572000" y="0"/>
                </a:moveTo>
                <a:lnTo>
                  <a:pt x="0" y="0"/>
                </a:lnTo>
                <a:lnTo>
                  <a:pt x="0" y="1388364"/>
                </a:lnTo>
                <a:lnTo>
                  <a:pt x="4572000" y="1388364"/>
                </a:lnTo>
                <a:lnTo>
                  <a:pt x="4572000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97660" y="4089653"/>
            <a:ext cx="342900" cy="11487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50" spc="5">
                <a:latin typeface="Carlito"/>
                <a:cs typeface="Carlito"/>
              </a:rPr>
              <a:t>90</a:t>
            </a:r>
            <a:endParaRPr sz="24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450" spc="5">
                <a:latin typeface="Carlito"/>
                <a:cs typeface="Carlito"/>
              </a:rPr>
              <a:t>85</a:t>
            </a:r>
            <a:endParaRPr sz="24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2450" spc="5">
                <a:latin typeface="Carlito"/>
                <a:cs typeface="Carlito"/>
              </a:rPr>
              <a:t>81</a:t>
            </a:r>
            <a:endParaRPr sz="245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07947" y="5366003"/>
            <a:ext cx="4572000" cy="1371600"/>
          </a:xfrm>
          <a:custGeom>
            <a:avLst/>
            <a:gdLst/>
            <a:ahLst/>
            <a:cxnLst/>
            <a:rect l="l" t="t" r="r" b="b"/>
            <a:pathLst>
              <a:path w="4572000" h="1371600">
                <a:moveTo>
                  <a:pt x="0" y="1371600"/>
                </a:moveTo>
                <a:lnTo>
                  <a:pt x="4572000" y="1371600"/>
                </a:lnTo>
                <a:lnTo>
                  <a:pt x="45720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86688" y="5466714"/>
            <a:ext cx="342900" cy="114935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50" spc="5">
                <a:latin typeface="Carlito"/>
                <a:cs typeface="Carlito"/>
              </a:rPr>
              <a:t>79</a:t>
            </a:r>
            <a:endParaRPr sz="24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450" spc="5">
                <a:latin typeface="Carlito"/>
                <a:cs typeface="Carlito"/>
              </a:rPr>
              <a:t>70</a:t>
            </a:r>
            <a:endParaRPr sz="24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2450" spc="5">
                <a:latin typeface="Carlito"/>
                <a:cs typeface="Carlito"/>
              </a:rPr>
              <a:t>63</a:t>
            </a:r>
            <a:endParaRPr sz="245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07947" y="6737604"/>
            <a:ext cx="4572000" cy="1388745"/>
          </a:xfrm>
          <a:custGeom>
            <a:avLst/>
            <a:gdLst/>
            <a:ahLst/>
            <a:cxnLst/>
            <a:rect l="l" t="t" r="r" b="b"/>
            <a:pathLst>
              <a:path w="4572000" h="1388745">
                <a:moveTo>
                  <a:pt x="4572000" y="0"/>
                </a:moveTo>
                <a:lnTo>
                  <a:pt x="0" y="0"/>
                </a:lnTo>
                <a:lnTo>
                  <a:pt x="0" y="1388364"/>
                </a:lnTo>
                <a:lnTo>
                  <a:pt x="4572000" y="1388364"/>
                </a:lnTo>
                <a:lnTo>
                  <a:pt x="4572000" y="0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86688" y="6838569"/>
            <a:ext cx="342900" cy="114935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50" spc="5">
                <a:latin typeface="Carlito"/>
                <a:cs typeface="Carlito"/>
              </a:rPr>
              <a:t>55</a:t>
            </a:r>
            <a:endParaRPr sz="24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450" spc="5">
                <a:latin typeface="Carlito"/>
                <a:cs typeface="Carlito"/>
              </a:rPr>
              <a:t>47</a:t>
            </a:r>
            <a:endParaRPr sz="24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2450" spc="5">
                <a:latin typeface="Carlito"/>
                <a:cs typeface="Carlito"/>
              </a:rPr>
              <a:t>42</a:t>
            </a:r>
            <a:endParaRPr sz="245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09139" y="3581145"/>
            <a:ext cx="2529840" cy="4006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2450" spc="10">
                <a:latin typeface="Carlito"/>
                <a:cs typeface="Carlito"/>
              </a:rPr>
              <a:t>75</a:t>
            </a:r>
            <a:r>
              <a:rPr dirty="0" baseline="26041" sz="2400" spc="15">
                <a:latin typeface="Carlito"/>
                <a:cs typeface="Carlito"/>
              </a:rPr>
              <a:t>th </a:t>
            </a:r>
            <a:r>
              <a:rPr dirty="0" sz="2450" spc="-5">
                <a:latin typeface="Carlito"/>
                <a:cs typeface="Carlito"/>
              </a:rPr>
              <a:t>percentile </a:t>
            </a:r>
            <a:r>
              <a:rPr dirty="0" sz="2450" spc="5">
                <a:latin typeface="Carlito"/>
                <a:cs typeface="Carlito"/>
              </a:rPr>
              <a:t>=</a:t>
            </a:r>
            <a:r>
              <a:rPr dirty="0" sz="2450" spc="-280">
                <a:latin typeface="Carlito"/>
                <a:cs typeface="Carlito"/>
              </a:rPr>
              <a:t> </a:t>
            </a:r>
            <a:r>
              <a:rPr dirty="0" sz="2450" spc="5">
                <a:latin typeface="Carlito"/>
                <a:cs typeface="Carlito"/>
              </a:rPr>
              <a:t>91</a:t>
            </a:r>
            <a:endParaRPr sz="245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90748" y="4950078"/>
            <a:ext cx="2529840" cy="4006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2450" spc="10">
                <a:latin typeface="Carlito"/>
                <a:cs typeface="Carlito"/>
              </a:rPr>
              <a:t>50</a:t>
            </a:r>
            <a:r>
              <a:rPr dirty="0" baseline="26041" sz="2400" spc="15">
                <a:latin typeface="Carlito"/>
                <a:cs typeface="Carlito"/>
              </a:rPr>
              <a:t>th </a:t>
            </a:r>
            <a:r>
              <a:rPr dirty="0" sz="2450" spc="-5">
                <a:latin typeface="Carlito"/>
                <a:cs typeface="Carlito"/>
              </a:rPr>
              <a:t>percentile </a:t>
            </a:r>
            <a:r>
              <a:rPr dirty="0" sz="2450" spc="5">
                <a:latin typeface="Carlito"/>
                <a:cs typeface="Carlito"/>
              </a:rPr>
              <a:t>=</a:t>
            </a:r>
            <a:r>
              <a:rPr dirty="0" sz="2450" spc="-280">
                <a:latin typeface="Carlito"/>
                <a:cs typeface="Carlito"/>
              </a:rPr>
              <a:t> </a:t>
            </a:r>
            <a:r>
              <a:rPr dirty="0" sz="2450" spc="5">
                <a:latin typeface="Carlito"/>
                <a:cs typeface="Carlito"/>
              </a:rPr>
              <a:t>80</a:t>
            </a:r>
            <a:endParaRPr sz="245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90748" y="6338442"/>
            <a:ext cx="2529840" cy="4006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2450" spc="10">
                <a:latin typeface="Carlito"/>
                <a:cs typeface="Carlito"/>
              </a:rPr>
              <a:t>25</a:t>
            </a:r>
            <a:r>
              <a:rPr dirty="0" baseline="26041" sz="2400" spc="15">
                <a:latin typeface="Carlito"/>
                <a:cs typeface="Carlito"/>
              </a:rPr>
              <a:t>th </a:t>
            </a:r>
            <a:r>
              <a:rPr dirty="0" sz="2450" spc="-5">
                <a:latin typeface="Carlito"/>
                <a:cs typeface="Carlito"/>
              </a:rPr>
              <a:t>percentile </a:t>
            </a:r>
            <a:r>
              <a:rPr dirty="0" sz="2450" spc="5">
                <a:latin typeface="Carlito"/>
                <a:cs typeface="Carlito"/>
              </a:rPr>
              <a:t>=</a:t>
            </a:r>
            <a:r>
              <a:rPr dirty="0" sz="2450" spc="-280">
                <a:latin typeface="Carlito"/>
                <a:cs typeface="Carlito"/>
              </a:rPr>
              <a:t> </a:t>
            </a:r>
            <a:r>
              <a:rPr dirty="0" sz="2450" spc="5">
                <a:latin typeface="Carlito"/>
                <a:cs typeface="Carlito"/>
              </a:rPr>
              <a:t>59</a:t>
            </a:r>
            <a:endParaRPr sz="2450">
              <a:latin typeface="Carlito"/>
              <a:cs typeface="Carli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30808" y="2595372"/>
            <a:ext cx="4261485" cy="5638800"/>
          </a:xfrm>
          <a:custGeom>
            <a:avLst/>
            <a:gdLst/>
            <a:ahLst/>
            <a:cxnLst/>
            <a:rect l="l" t="t" r="r" b="b"/>
            <a:pathLst>
              <a:path w="4261485" h="5638800">
                <a:moveTo>
                  <a:pt x="9143" y="92455"/>
                </a:moveTo>
                <a:lnTo>
                  <a:pt x="16408" y="56471"/>
                </a:lnTo>
                <a:lnTo>
                  <a:pt x="36221" y="27082"/>
                </a:lnTo>
                <a:lnTo>
                  <a:pt x="65609" y="7266"/>
                </a:lnTo>
                <a:lnTo>
                  <a:pt x="101600" y="0"/>
                </a:lnTo>
                <a:lnTo>
                  <a:pt x="471423" y="0"/>
                </a:lnTo>
                <a:lnTo>
                  <a:pt x="507408" y="7266"/>
                </a:lnTo>
                <a:lnTo>
                  <a:pt x="536797" y="27082"/>
                </a:lnTo>
                <a:lnTo>
                  <a:pt x="556613" y="56471"/>
                </a:lnTo>
                <a:lnTo>
                  <a:pt x="563879" y="92455"/>
                </a:lnTo>
                <a:lnTo>
                  <a:pt x="563879" y="498855"/>
                </a:lnTo>
                <a:lnTo>
                  <a:pt x="556613" y="534840"/>
                </a:lnTo>
                <a:lnTo>
                  <a:pt x="536797" y="564229"/>
                </a:lnTo>
                <a:lnTo>
                  <a:pt x="507408" y="584045"/>
                </a:lnTo>
                <a:lnTo>
                  <a:pt x="471423" y="591312"/>
                </a:lnTo>
                <a:lnTo>
                  <a:pt x="101600" y="591312"/>
                </a:lnTo>
                <a:lnTo>
                  <a:pt x="65609" y="584045"/>
                </a:lnTo>
                <a:lnTo>
                  <a:pt x="36221" y="564229"/>
                </a:lnTo>
                <a:lnTo>
                  <a:pt x="16408" y="534840"/>
                </a:lnTo>
                <a:lnTo>
                  <a:pt x="9143" y="498855"/>
                </a:lnTo>
                <a:lnTo>
                  <a:pt x="9143" y="92455"/>
                </a:lnTo>
                <a:close/>
              </a:path>
              <a:path w="4261485" h="5638800">
                <a:moveTo>
                  <a:pt x="0" y="5139944"/>
                </a:moveTo>
                <a:lnTo>
                  <a:pt x="7264" y="5103959"/>
                </a:lnTo>
                <a:lnTo>
                  <a:pt x="27077" y="5074570"/>
                </a:lnTo>
                <a:lnTo>
                  <a:pt x="56465" y="5054754"/>
                </a:lnTo>
                <a:lnTo>
                  <a:pt x="92455" y="5047488"/>
                </a:lnTo>
                <a:lnTo>
                  <a:pt x="462279" y="5047488"/>
                </a:lnTo>
                <a:lnTo>
                  <a:pt x="498264" y="5054754"/>
                </a:lnTo>
                <a:lnTo>
                  <a:pt x="527653" y="5074570"/>
                </a:lnTo>
                <a:lnTo>
                  <a:pt x="547469" y="5103959"/>
                </a:lnTo>
                <a:lnTo>
                  <a:pt x="554735" y="5139944"/>
                </a:lnTo>
                <a:lnTo>
                  <a:pt x="554735" y="5546344"/>
                </a:lnTo>
                <a:lnTo>
                  <a:pt x="547469" y="5582328"/>
                </a:lnTo>
                <a:lnTo>
                  <a:pt x="527653" y="5611717"/>
                </a:lnTo>
                <a:lnTo>
                  <a:pt x="498264" y="5631533"/>
                </a:lnTo>
                <a:lnTo>
                  <a:pt x="462279" y="5638800"/>
                </a:lnTo>
                <a:lnTo>
                  <a:pt x="92455" y="5638800"/>
                </a:lnTo>
                <a:lnTo>
                  <a:pt x="56465" y="5631533"/>
                </a:lnTo>
                <a:lnTo>
                  <a:pt x="27077" y="5611717"/>
                </a:lnTo>
                <a:lnTo>
                  <a:pt x="7264" y="5582328"/>
                </a:lnTo>
                <a:lnTo>
                  <a:pt x="0" y="5546344"/>
                </a:lnTo>
                <a:lnTo>
                  <a:pt x="0" y="5139944"/>
                </a:lnTo>
                <a:close/>
              </a:path>
              <a:path w="4261485" h="5638800">
                <a:moveTo>
                  <a:pt x="3496055" y="971803"/>
                </a:moveTo>
                <a:lnTo>
                  <a:pt x="3503322" y="935819"/>
                </a:lnTo>
                <a:lnTo>
                  <a:pt x="3523138" y="906430"/>
                </a:lnTo>
                <a:lnTo>
                  <a:pt x="3552527" y="886614"/>
                </a:lnTo>
                <a:lnTo>
                  <a:pt x="3588512" y="879348"/>
                </a:lnTo>
                <a:lnTo>
                  <a:pt x="3958336" y="879348"/>
                </a:lnTo>
                <a:lnTo>
                  <a:pt x="3994320" y="886614"/>
                </a:lnTo>
                <a:lnTo>
                  <a:pt x="4023709" y="906430"/>
                </a:lnTo>
                <a:lnTo>
                  <a:pt x="4043525" y="935819"/>
                </a:lnTo>
                <a:lnTo>
                  <a:pt x="4050791" y="971803"/>
                </a:lnTo>
                <a:lnTo>
                  <a:pt x="4050791" y="1378203"/>
                </a:lnTo>
                <a:lnTo>
                  <a:pt x="4043525" y="1414188"/>
                </a:lnTo>
                <a:lnTo>
                  <a:pt x="4023709" y="1443577"/>
                </a:lnTo>
                <a:lnTo>
                  <a:pt x="3994320" y="1463393"/>
                </a:lnTo>
                <a:lnTo>
                  <a:pt x="3958336" y="1470660"/>
                </a:lnTo>
                <a:lnTo>
                  <a:pt x="3588512" y="1470660"/>
                </a:lnTo>
                <a:lnTo>
                  <a:pt x="3552527" y="1463393"/>
                </a:lnTo>
                <a:lnTo>
                  <a:pt x="3523138" y="1443577"/>
                </a:lnTo>
                <a:lnTo>
                  <a:pt x="3503322" y="1414188"/>
                </a:lnTo>
                <a:lnTo>
                  <a:pt x="3496055" y="1378203"/>
                </a:lnTo>
                <a:lnTo>
                  <a:pt x="3496055" y="971803"/>
                </a:lnTo>
                <a:close/>
              </a:path>
              <a:path w="4261485" h="5638800">
                <a:moveTo>
                  <a:pt x="3707891" y="3787902"/>
                </a:moveTo>
                <a:lnTo>
                  <a:pt x="3715136" y="3752010"/>
                </a:lnTo>
                <a:lnTo>
                  <a:pt x="3734895" y="3722703"/>
                </a:lnTo>
                <a:lnTo>
                  <a:pt x="3764202" y="3702944"/>
                </a:lnTo>
                <a:lnTo>
                  <a:pt x="3800093" y="3695700"/>
                </a:lnTo>
                <a:lnTo>
                  <a:pt x="4168902" y="3695700"/>
                </a:lnTo>
                <a:lnTo>
                  <a:pt x="4204793" y="3702944"/>
                </a:lnTo>
                <a:lnTo>
                  <a:pt x="4234100" y="3722703"/>
                </a:lnTo>
                <a:lnTo>
                  <a:pt x="4253859" y="3752010"/>
                </a:lnTo>
                <a:lnTo>
                  <a:pt x="4261104" y="3787902"/>
                </a:lnTo>
                <a:lnTo>
                  <a:pt x="4261104" y="4194809"/>
                </a:lnTo>
                <a:lnTo>
                  <a:pt x="4253859" y="4230701"/>
                </a:lnTo>
                <a:lnTo>
                  <a:pt x="4234100" y="4260008"/>
                </a:lnTo>
                <a:lnTo>
                  <a:pt x="4204793" y="4279767"/>
                </a:lnTo>
                <a:lnTo>
                  <a:pt x="4168902" y="4287011"/>
                </a:lnTo>
                <a:lnTo>
                  <a:pt x="3800093" y="4287011"/>
                </a:lnTo>
                <a:lnTo>
                  <a:pt x="3764202" y="4279767"/>
                </a:lnTo>
                <a:lnTo>
                  <a:pt x="3734895" y="4260008"/>
                </a:lnTo>
                <a:lnTo>
                  <a:pt x="3715136" y="4230701"/>
                </a:lnTo>
                <a:lnTo>
                  <a:pt x="3707891" y="4194809"/>
                </a:lnTo>
                <a:lnTo>
                  <a:pt x="3707891" y="3787902"/>
                </a:lnTo>
                <a:close/>
              </a:path>
              <a:path w="4261485" h="5638800">
                <a:moveTo>
                  <a:pt x="9143" y="2861564"/>
                </a:moveTo>
                <a:lnTo>
                  <a:pt x="16290" y="2826192"/>
                </a:lnTo>
                <a:lnTo>
                  <a:pt x="35779" y="2797286"/>
                </a:lnTo>
                <a:lnTo>
                  <a:pt x="64683" y="2777785"/>
                </a:lnTo>
                <a:lnTo>
                  <a:pt x="100075" y="2770631"/>
                </a:lnTo>
                <a:lnTo>
                  <a:pt x="463803" y="2770631"/>
                </a:lnTo>
                <a:lnTo>
                  <a:pt x="499175" y="2777785"/>
                </a:lnTo>
                <a:lnTo>
                  <a:pt x="528081" y="2797286"/>
                </a:lnTo>
                <a:lnTo>
                  <a:pt x="547582" y="2826192"/>
                </a:lnTo>
                <a:lnTo>
                  <a:pt x="554735" y="2861564"/>
                </a:lnTo>
                <a:lnTo>
                  <a:pt x="554735" y="4051300"/>
                </a:lnTo>
                <a:lnTo>
                  <a:pt x="547582" y="4086671"/>
                </a:lnTo>
                <a:lnTo>
                  <a:pt x="528081" y="4115577"/>
                </a:lnTo>
                <a:lnTo>
                  <a:pt x="499175" y="4135078"/>
                </a:lnTo>
                <a:lnTo>
                  <a:pt x="463803" y="4142231"/>
                </a:lnTo>
                <a:lnTo>
                  <a:pt x="100075" y="4142231"/>
                </a:lnTo>
                <a:lnTo>
                  <a:pt x="64683" y="4135078"/>
                </a:lnTo>
                <a:lnTo>
                  <a:pt x="35779" y="4115577"/>
                </a:lnTo>
                <a:lnTo>
                  <a:pt x="16290" y="4086671"/>
                </a:lnTo>
                <a:lnTo>
                  <a:pt x="9143" y="4051300"/>
                </a:lnTo>
                <a:lnTo>
                  <a:pt x="9143" y="2861564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454151" y="2548127"/>
            <a:ext cx="440690" cy="5584190"/>
            <a:chOff x="454151" y="2548127"/>
            <a:chExt cx="440690" cy="5584190"/>
          </a:xfrm>
        </p:grpSpPr>
        <p:sp>
          <p:nvSpPr>
            <p:cNvPr id="18" name="object 18"/>
            <p:cNvSpPr/>
            <p:nvPr/>
          </p:nvSpPr>
          <p:spPr>
            <a:xfrm>
              <a:off x="460247" y="2554223"/>
              <a:ext cx="428625" cy="5572125"/>
            </a:xfrm>
            <a:custGeom>
              <a:avLst/>
              <a:gdLst/>
              <a:ahLst/>
              <a:cxnLst/>
              <a:rect l="l" t="t" r="r" b="b"/>
              <a:pathLst>
                <a:path w="428625" h="5572125">
                  <a:moveTo>
                    <a:pt x="214122" y="0"/>
                  </a:moveTo>
                  <a:lnTo>
                    <a:pt x="0" y="214122"/>
                  </a:lnTo>
                  <a:lnTo>
                    <a:pt x="107061" y="214122"/>
                  </a:lnTo>
                  <a:lnTo>
                    <a:pt x="107061" y="5357622"/>
                  </a:lnTo>
                  <a:lnTo>
                    <a:pt x="0" y="5357622"/>
                  </a:lnTo>
                  <a:lnTo>
                    <a:pt x="214122" y="5571744"/>
                  </a:lnTo>
                  <a:lnTo>
                    <a:pt x="428243" y="5357622"/>
                  </a:lnTo>
                  <a:lnTo>
                    <a:pt x="321183" y="5357622"/>
                  </a:lnTo>
                  <a:lnTo>
                    <a:pt x="321183" y="214122"/>
                  </a:lnTo>
                  <a:lnTo>
                    <a:pt x="428243" y="214122"/>
                  </a:lnTo>
                  <a:lnTo>
                    <a:pt x="21412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60247" y="2554223"/>
              <a:ext cx="428625" cy="5572125"/>
            </a:xfrm>
            <a:custGeom>
              <a:avLst/>
              <a:gdLst/>
              <a:ahLst/>
              <a:cxnLst/>
              <a:rect l="l" t="t" r="r" b="b"/>
              <a:pathLst>
                <a:path w="428625" h="5572125">
                  <a:moveTo>
                    <a:pt x="0" y="214122"/>
                  </a:moveTo>
                  <a:lnTo>
                    <a:pt x="214122" y="0"/>
                  </a:lnTo>
                  <a:lnTo>
                    <a:pt x="428243" y="214122"/>
                  </a:lnTo>
                  <a:lnTo>
                    <a:pt x="321183" y="214122"/>
                  </a:lnTo>
                  <a:lnTo>
                    <a:pt x="321183" y="5357622"/>
                  </a:lnTo>
                  <a:lnTo>
                    <a:pt x="428243" y="5357622"/>
                  </a:lnTo>
                  <a:lnTo>
                    <a:pt x="214122" y="5571744"/>
                  </a:lnTo>
                  <a:lnTo>
                    <a:pt x="0" y="5357622"/>
                  </a:lnTo>
                  <a:lnTo>
                    <a:pt x="107061" y="5357622"/>
                  </a:lnTo>
                  <a:lnTo>
                    <a:pt x="107061" y="214122"/>
                  </a:lnTo>
                  <a:lnTo>
                    <a:pt x="0" y="21412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7303007" y="3403091"/>
            <a:ext cx="7999730" cy="4057015"/>
          </a:xfrm>
          <a:prstGeom prst="rect">
            <a:avLst/>
          </a:prstGeom>
          <a:solidFill>
            <a:srgbClr val="FAE4D5"/>
          </a:solidFill>
        </p:spPr>
        <p:txBody>
          <a:bodyPr wrap="square" lIns="0" tIns="198120" rIns="0" bIns="0" rtlCol="0" vert="horz">
            <a:spAutoFit/>
          </a:bodyPr>
          <a:lstStyle/>
          <a:p>
            <a:pPr marL="288290" marR="555625">
              <a:lnSpc>
                <a:spcPct val="100000"/>
              </a:lnSpc>
              <a:spcBef>
                <a:spcPts val="1560"/>
              </a:spcBef>
            </a:pPr>
            <a:r>
              <a:rPr dirty="0" sz="2400" spc="-35" b="1">
                <a:latin typeface="Noto Sans"/>
                <a:cs typeface="Noto Sans"/>
              </a:rPr>
              <a:t>Range</a:t>
            </a:r>
            <a:r>
              <a:rPr dirty="0" sz="2400" spc="-35">
                <a:latin typeface="Noto Sans"/>
                <a:cs typeface="Noto Sans"/>
              </a:rPr>
              <a:t>: </a:t>
            </a:r>
            <a:r>
              <a:rPr dirty="0" sz="2400" spc="-15">
                <a:latin typeface="Noto Sans"/>
                <a:cs typeface="Noto Sans"/>
              </a:rPr>
              <a:t>The difference between the </a:t>
            </a:r>
            <a:r>
              <a:rPr dirty="0" sz="2400" spc="-20">
                <a:latin typeface="Noto Sans"/>
                <a:cs typeface="Noto Sans"/>
              </a:rPr>
              <a:t>maximum </a:t>
            </a:r>
            <a:r>
              <a:rPr dirty="0" sz="2400" spc="-15">
                <a:latin typeface="Noto Sans"/>
                <a:cs typeface="Noto Sans"/>
              </a:rPr>
              <a:t>and  minimum</a:t>
            </a:r>
            <a:r>
              <a:rPr dirty="0" sz="2400">
                <a:latin typeface="Noto Sans"/>
                <a:cs typeface="Noto Sans"/>
              </a:rPr>
              <a:t> </a:t>
            </a:r>
            <a:r>
              <a:rPr dirty="0" sz="2400" spc="-15">
                <a:latin typeface="Noto Sans"/>
                <a:cs typeface="Noto Sans"/>
              </a:rPr>
              <a:t>values</a:t>
            </a:r>
            <a:endParaRPr sz="2400">
              <a:latin typeface="Noto Sans"/>
              <a:cs typeface="Noto Sans"/>
            </a:endParaRPr>
          </a:p>
          <a:p>
            <a:pPr marL="288290" marR="509270">
              <a:lnSpc>
                <a:spcPct val="100000"/>
              </a:lnSpc>
              <a:spcBef>
                <a:spcPts val="2880"/>
              </a:spcBef>
            </a:pPr>
            <a:r>
              <a:rPr dirty="0" sz="2400" spc="-15" b="1">
                <a:latin typeface="Noto Sans"/>
                <a:cs typeface="Noto Sans"/>
              </a:rPr>
              <a:t>Inter-quartile </a:t>
            </a:r>
            <a:r>
              <a:rPr dirty="0" sz="2400" spc="-35" b="1">
                <a:latin typeface="Noto Sans"/>
                <a:cs typeface="Noto Sans"/>
              </a:rPr>
              <a:t>Range</a:t>
            </a:r>
            <a:r>
              <a:rPr dirty="0" sz="2400" spc="-35">
                <a:latin typeface="Noto Sans"/>
                <a:cs typeface="Noto Sans"/>
              </a:rPr>
              <a:t>: </a:t>
            </a:r>
            <a:r>
              <a:rPr dirty="0" sz="2400" spc="-20">
                <a:latin typeface="Noto Sans"/>
                <a:cs typeface="Noto Sans"/>
              </a:rPr>
              <a:t>Difference </a:t>
            </a:r>
            <a:r>
              <a:rPr dirty="0" sz="2400" spc="-15">
                <a:latin typeface="Noto Sans"/>
                <a:cs typeface="Noto Sans"/>
              </a:rPr>
              <a:t>between the </a:t>
            </a:r>
            <a:r>
              <a:rPr dirty="0" sz="2400" spc="-10">
                <a:latin typeface="Noto Sans"/>
                <a:cs typeface="Noto Sans"/>
              </a:rPr>
              <a:t>25</a:t>
            </a:r>
            <a:r>
              <a:rPr dirty="0" baseline="24305" sz="2400" spc="-15">
                <a:latin typeface="Noto Sans"/>
                <a:cs typeface="Noto Sans"/>
              </a:rPr>
              <a:t>th  </a:t>
            </a:r>
            <a:r>
              <a:rPr dirty="0" sz="2400" spc="-15">
                <a:latin typeface="Noto Sans"/>
                <a:cs typeface="Noto Sans"/>
              </a:rPr>
              <a:t>and </a:t>
            </a:r>
            <a:r>
              <a:rPr dirty="0" sz="2400" spc="-10">
                <a:latin typeface="Noto Sans"/>
                <a:cs typeface="Noto Sans"/>
              </a:rPr>
              <a:t>75</a:t>
            </a:r>
            <a:r>
              <a:rPr dirty="0" baseline="24305" sz="2400" spc="-15">
                <a:latin typeface="Noto Sans"/>
                <a:cs typeface="Noto Sans"/>
              </a:rPr>
              <a:t>th</a:t>
            </a:r>
            <a:r>
              <a:rPr dirty="0" baseline="24305" sz="2400" spc="367">
                <a:latin typeface="Noto Sans"/>
                <a:cs typeface="Noto Sans"/>
              </a:rPr>
              <a:t> </a:t>
            </a:r>
            <a:r>
              <a:rPr dirty="0" sz="2400" spc="-15">
                <a:latin typeface="Noto Sans"/>
                <a:cs typeface="Noto Sans"/>
              </a:rPr>
              <a:t>percentiles</a:t>
            </a:r>
            <a:endParaRPr sz="24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Noto Sans"/>
              <a:cs typeface="Noto Sans"/>
            </a:endParaRPr>
          </a:p>
          <a:p>
            <a:pPr marL="288290">
              <a:lnSpc>
                <a:spcPct val="100000"/>
              </a:lnSpc>
            </a:pPr>
            <a:r>
              <a:rPr dirty="0" sz="2400" spc="-10" b="1">
                <a:latin typeface="Noto Sans"/>
                <a:cs typeface="Noto Sans"/>
              </a:rPr>
              <a:t>Variance</a:t>
            </a:r>
            <a:r>
              <a:rPr dirty="0" sz="2400" spc="-10">
                <a:latin typeface="Noto Sans"/>
                <a:cs typeface="Noto Sans"/>
              </a:rPr>
              <a:t>: </a:t>
            </a:r>
            <a:r>
              <a:rPr dirty="0" sz="2400" spc="-15">
                <a:latin typeface="Noto Sans"/>
                <a:cs typeface="Noto Sans"/>
              </a:rPr>
              <a:t>Data values </a:t>
            </a:r>
            <a:r>
              <a:rPr dirty="0" sz="2400" spc="-20">
                <a:latin typeface="Noto Sans"/>
                <a:cs typeface="Noto Sans"/>
              </a:rPr>
              <a:t>around the </a:t>
            </a:r>
            <a:r>
              <a:rPr dirty="0" sz="2400" spc="-10">
                <a:latin typeface="Noto Sans"/>
                <a:cs typeface="Noto Sans"/>
              </a:rPr>
              <a:t>Mean.</a:t>
            </a:r>
            <a:r>
              <a:rPr dirty="0" sz="2400" spc="110">
                <a:latin typeface="Noto Sans"/>
                <a:cs typeface="Noto Sans"/>
              </a:rPr>
              <a:t> </a:t>
            </a:r>
            <a:r>
              <a:rPr dirty="0" sz="2400" spc="-10">
                <a:latin typeface="Noto Sans"/>
                <a:cs typeface="Noto Sans"/>
              </a:rPr>
              <a:t>(74.75)</a:t>
            </a:r>
            <a:endParaRPr sz="24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Noto Sans"/>
              <a:cs typeface="Noto Sans"/>
            </a:endParaRPr>
          </a:p>
          <a:p>
            <a:pPr marL="288290" marR="742950">
              <a:lnSpc>
                <a:spcPct val="100000"/>
              </a:lnSpc>
            </a:pPr>
            <a:r>
              <a:rPr dirty="0" sz="2400" spc="-10" b="1">
                <a:latin typeface="Noto Sans"/>
                <a:cs typeface="Noto Sans"/>
              </a:rPr>
              <a:t>Standard Deviation: </a:t>
            </a:r>
            <a:r>
              <a:rPr dirty="0" sz="2400" spc="-15">
                <a:latin typeface="Noto Sans"/>
                <a:cs typeface="Noto Sans"/>
              </a:rPr>
              <a:t>Square </a:t>
            </a:r>
            <a:r>
              <a:rPr dirty="0" sz="2400" spc="-20">
                <a:latin typeface="Noto Sans"/>
                <a:cs typeface="Noto Sans"/>
              </a:rPr>
              <a:t>root </a:t>
            </a:r>
            <a:r>
              <a:rPr dirty="0" sz="2400" spc="-10">
                <a:latin typeface="Noto Sans"/>
                <a:cs typeface="Noto Sans"/>
              </a:rPr>
              <a:t>of </a:t>
            </a:r>
            <a:r>
              <a:rPr dirty="0" sz="2400" spc="-15">
                <a:latin typeface="Noto Sans"/>
                <a:cs typeface="Noto Sans"/>
              </a:rPr>
              <a:t>the variance  </a:t>
            </a:r>
            <a:r>
              <a:rPr dirty="0" sz="2400" spc="-20">
                <a:latin typeface="Noto Sans"/>
                <a:cs typeface="Noto Sans"/>
              </a:rPr>
              <a:t>measured </a:t>
            </a:r>
            <a:r>
              <a:rPr dirty="0" sz="2400" spc="-15">
                <a:latin typeface="Noto Sans"/>
                <a:cs typeface="Noto Sans"/>
              </a:rPr>
              <a:t>in small</a:t>
            </a:r>
            <a:r>
              <a:rPr dirty="0" sz="2400" spc="80">
                <a:latin typeface="Noto Sans"/>
                <a:cs typeface="Noto Sans"/>
              </a:rPr>
              <a:t> </a:t>
            </a:r>
            <a:r>
              <a:rPr dirty="0" sz="2400" spc="-15">
                <a:latin typeface="Noto Sans"/>
                <a:cs typeface="Noto Sans"/>
              </a:rPr>
              <a:t>units</a:t>
            </a:r>
            <a:endParaRPr sz="24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83940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Knowledge</a:t>
            </a:r>
            <a:r>
              <a:rPr dirty="0" spc="-85"/>
              <a:t> </a:t>
            </a:r>
            <a:r>
              <a:rPr dirty="0"/>
              <a:t>Check</a:t>
            </a:r>
          </a:p>
        </p:txBody>
      </p:sp>
      <p:sp>
        <p:nvSpPr>
          <p:cNvPr id="3" name="object 3"/>
          <p:cNvSpPr/>
          <p:nvPr/>
        </p:nvSpPr>
        <p:spPr>
          <a:xfrm>
            <a:off x="3608832" y="3169920"/>
            <a:ext cx="3555491" cy="30312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6250919" cy="99060"/>
            <a:chOff x="0" y="0"/>
            <a:chExt cx="16250919" cy="9906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457325" cy="99060"/>
            </a:xfrm>
            <a:custGeom>
              <a:avLst/>
              <a:gdLst/>
              <a:ahLst/>
              <a:cxnLst/>
              <a:rect l="l" t="t" r="r" b="b"/>
              <a:pathLst>
                <a:path w="1457325" h="99060">
                  <a:moveTo>
                    <a:pt x="0" y="99059"/>
                  </a:moveTo>
                  <a:lnTo>
                    <a:pt x="1456944" y="99059"/>
                  </a:lnTo>
                  <a:lnTo>
                    <a:pt x="1456944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56944" y="0"/>
              <a:ext cx="7101840" cy="99060"/>
            </a:xfrm>
            <a:custGeom>
              <a:avLst/>
              <a:gdLst/>
              <a:ahLst/>
              <a:cxnLst/>
              <a:rect l="l" t="t" r="r" b="b"/>
              <a:pathLst>
                <a:path w="7101840" h="99060">
                  <a:moveTo>
                    <a:pt x="0" y="99059"/>
                  </a:moveTo>
                  <a:lnTo>
                    <a:pt x="7101840" y="99059"/>
                  </a:lnTo>
                  <a:lnTo>
                    <a:pt x="7101840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558783" y="0"/>
              <a:ext cx="1405255" cy="99060"/>
            </a:xfrm>
            <a:custGeom>
              <a:avLst/>
              <a:gdLst/>
              <a:ahLst/>
              <a:cxnLst/>
              <a:rect l="l" t="t" r="r" b="b"/>
              <a:pathLst>
                <a:path w="1405254" h="99060">
                  <a:moveTo>
                    <a:pt x="0" y="99059"/>
                  </a:moveTo>
                  <a:lnTo>
                    <a:pt x="1405127" y="99059"/>
                  </a:lnTo>
                  <a:lnTo>
                    <a:pt x="1405127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963911" y="0"/>
              <a:ext cx="469900" cy="99060"/>
            </a:xfrm>
            <a:custGeom>
              <a:avLst/>
              <a:gdLst/>
              <a:ahLst/>
              <a:cxnLst/>
              <a:rect l="l" t="t" r="r" b="b"/>
              <a:pathLst>
                <a:path w="469900" h="99060">
                  <a:moveTo>
                    <a:pt x="0" y="99059"/>
                  </a:moveTo>
                  <a:lnTo>
                    <a:pt x="469392" y="99059"/>
                  </a:lnTo>
                  <a:lnTo>
                    <a:pt x="469392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433304" y="0"/>
              <a:ext cx="166370" cy="99060"/>
            </a:xfrm>
            <a:custGeom>
              <a:avLst/>
              <a:gdLst/>
              <a:ahLst/>
              <a:cxnLst/>
              <a:rect l="l" t="t" r="r" b="b"/>
              <a:pathLst>
                <a:path w="166370" h="99060">
                  <a:moveTo>
                    <a:pt x="0" y="99059"/>
                  </a:moveTo>
                  <a:lnTo>
                    <a:pt x="166116" y="99059"/>
                  </a:lnTo>
                  <a:lnTo>
                    <a:pt x="166116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599419" y="0"/>
              <a:ext cx="1668780" cy="99060"/>
            </a:xfrm>
            <a:custGeom>
              <a:avLst/>
              <a:gdLst/>
              <a:ahLst/>
              <a:cxnLst/>
              <a:rect l="l" t="t" r="r" b="b"/>
              <a:pathLst>
                <a:path w="1668779" h="99060">
                  <a:moveTo>
                    <a:pt x="0" y="99059"/>
                  </a:moveTo>
                  <a:lnTo>
                    <a:pt x="1668779" y="99059"/>
                  </a:lnTo>
                  <a:lnTo>
                    <a:pt x="1668779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2268200" y="0"/>
              <a:ext cx="3982720" cy="99060"/>
            </a:xfrm>
            <a:custGeom>
              <a:avLst/>
              <a:gdLst/>
              <a:ahLst/>
              <a:cxnLst/>
              <a:rect l="l" t="t" r="r" b="b"/>
              <a:pathLst>
                <a:path w="3982719" h="99060">
                  <a:moveTo>
                    <a:pt x="0" y="99059"/>
                  </a:moveTo>
                  <a:lnTo>
                    <a:pt x="3982211" y="99059"/>
                  </a:lnTo>
                  <a:lnTo>
                    <a:pt x="3982211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3E96C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6256635" cy="650875"/>
            <a:chOff x="0" y="0"/>
            <a:chExt cx="16256635" cy="65087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0" y="650748"/>
                  </a:moveTo>
                  <a:lnTo>
                    <a:pt x="7101840" y="650748"/>
                  </a:lnTo>
                  <a:lnTo>
                    <a:pt x="71018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0" y="650748"/>
                  </a:moveTo>
                  <a:lnTo>
                    <a:pt x="1405127" y="650748"/>
                  </a:lnTo>
                  <a:lnTo>
                    <a:pt x="1405127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0" y="650748"/>
                  </a:moveTo>
                  <a:lnTo>
                    <a:pt x="469392" y="650748"/>
                  </a:lnTo>
                  <a:lnTo>
                    <a:pt x="469392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439400" y="0"/>
              <a:ext cx="166370" cy="650875"/>
            </a:xfrm>
            <a:custGeom>
              <a:avLst/>
              <a:gdLst/>
              <a:ahLst/>
              <a:cxnLst/>
              <a:rect l="l" t="t" r="r" b="b"/>
              <a:pathLst>
                <a:path w="166370" h="650875">
                  <a:moveTo>
                    <a:pt x="0" y="650748"/>
                  </a:moveTo>
                  <a:lnTo>
                    <a:pt x="166116" y="650748"/>
                  </a:lnTo>
                  <a:lnTo>
                    <a:pt x="166116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605516" y="0"/>
              <a:ext cx="1670685" cy="650875"/>
            </a:xfrm>
            <a:custGeom>
              <a:avLst/>
              <a:gdLst/>
              <a:ahLst/>
              <a:cxnLst/>
              <a:rect l="l" t="t" r="r" b="b"/>
              <a:pathLst>
                <a:path w="1670684" h="650875">
                  <a:moveTo>
                    <a:pt x="0" y="650748"/>
                  </a:moveTo>
                  <a:lnTo>
                    <a:pt x="1670303" y="650748"/>
                  </a:lnTo>
                  <a:lnTo>
                    <a:pt x="1670303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2275819" y="0"/>
              <a:ext cx="3980815" cy="650875"/>
            </a:xfrm>
            <a:custGeom>
              <a:avLst/>
              <a:gdLst/>
              <a:ahLst/>
              <a:cxnLst/>
              <a:rect l="l" t="t" r="r" b="b"/>
              <a:pathLst>
                <a:path w="3980815" h="650875">
                  <a:moveTo>
                    <a:pt x="0" y="650748"/>
                  </a:moveTo>
                  <a:lnTo>
                    <a:pt x="3980687" y="650748"/>
                  </a:lnTo>
                  <a:lnTo>
                    <a:pt x="3980687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483108" y="769619"/>
            <a:ext cx="15389860" cy="1734820"/>
            <a:chOff x="483108" y="769619"/>
            <a:chExt cx="15389860" cy="1734820"/>
          </a:xfrm>
        </p:grpSpPr>
        <p:sp>
          <p:nvSpPr>
            <p:cNvPr id="11" name="object 11"/>
            <p:cNvSpPr/>
            <p:nvPr/>
          </p:nvSpPr>
          <p:spPr>
            <a:xfrm>
              <a:off x="489204" y="775715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188463" y="775715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w="0"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14165580" y="47244"/>
            <a:ext cx="1761744" cy="637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3872971" y="3934967"/>
            <a:ext cx="1969007" cy="1679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95300" y="781812"/>
            <a:ext cx="1690370" cy="1710055"/>
          </a:xfrm>
          <a:prstGeom prst="rect">
            <a:avLst/>
          </a:prstGeom>
          <a:solidFill>
            <a:srgbClr val="9CDAE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/>
              <a:cs typeface="Times New Roman"/>
            </a:endParaRPr>
          </a:p>
          <a:p>
            <a:pPr marL="559435" marR="206375" indent="-304800">
              <a:lnSpc>
                <a:spcPct val="100000"/>
              </a:lnSpc>
            </a:pPr>
            <a:r>
              <a:rPr dirty="0" sz="1800">
                <a:latin typeface="Carlito"/>
                <a:cs typeface="Carlito"/>
              </a:rPr>
              <a:t>KN</a:t>
            </a:r>
            <a:r>
              <a:rPr dirty="0" sz="1800" spc="-30">
                <a:latin typeface="Carlito"/>
                <a:cs typeface="Carlito"/>
              </a:rPr>
              <a:t>O</a:t>
            </a:r>
            <a:r>
              <a:rPr dirty="0" sz="1800" spc="-5">
                <a:latin typeface="Carlito"/>
                <a:cs typeface="Carlito"/>
              </a:rPr>
              <a:t>WLE</a:t>
            </a:r>
            <a:r>
              <a:rPr dirty="0" sz="1800" spc="-10">
                <a:latin typeface="Carlito"/>
                <a:cs typeface="Carlito"/>
              </a:rPr>
              <a:t>D</a:t>
            </a:r>
            <a:r>
              <a:rPr dirty="0" sz="1800">
                <a:latin typeface="Carlito"/>
                <a:cs typeface="Carlito"/>
              </a:rPr>
              <a:t>GE  </a:t>
            </a:r>
            <a:r>
              <a:rPr dirty="0" sz="1800" spc="-15">
                <a:latin typeface="Carlito"/>
                <a:cs typeface="Carlito"/>
              </a:rPr>
              <a:t>CHECK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42948" y="3072764"/>
            <a:ext cx="5666105" cy="330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05"/>
              </a:lnSpc>
              <a:tabLst>
                <a:tab pos="678180" algn="l"/>
              </a:tabLst>
            </a:pPr>
            <a:r>
              <a:rPr dirty="0" sz="2800" spc="-5">
                <a:latin typeface="Carlito"/>
                <a:cs typeface="Carlito"/>
              </a:rPr>
              <a:t>a.	</a:t>
            </a:r>
            <a:r>
              <a:rPr dirty="0" sz="2000" spc="-40">
                <a:latin typeface="Noto Sans"/>
                <a:cs typeface="Noto Sans"/>
              </a:rPr>
              <a:t>Range </a:t>
            </a:r>
            <a:r>
              <a:rPr dirty="0" sz="2000" spc="-5">
                <a:latin typeface="Noto Sans"/>
                <a:cs typeface="Noto Sans"/>
              </a:rPr>
              <a:t>of </a:t>
            </a:r>
            <a:r>
              <a:rPr dirty="0" sz="2000" spc="-15">
                <a:latin typeface="Noto Sans"/>
                <a:cs typeface="Noto Sans"/>
              </a:rPr>
              <a:t>the </a:t>
            </a:r>
            <a:r>
              <a:rPr dirty="0" sz="2000" spc="-10">
                <a:latin typeface="Noto Sans"/>
                <a:cs typeface="Noto Sans"/>
              </a:rPr>
              <a:t>values </a:t>
            </a:r>
            <a:r>
              <a:rPr dirty="0" sz="2000" spc="-15">
                <a:latin typeface="Noto Sans"/>
                <a:cs typeface="Noto Sans"/>
              </a:rPr>
              <a:t>present </a:t>
            </a:r>
            <a:r>
              <a:rPr dirty="0" sz="2000" spc="-10">
                <a:latin typeface="Noto Sans"/>
                <a:cs typeface="Noto Sans"/>
              </a:rPr>
              <a:t>in </a:t>
            </a:r>
            <a:r>
              <a:rPr dirty="0" sz="2000" spc="-15">
                <a:latin typeface="Noto Sans"/>
                <a:cs typeface="Noto Sans"/>
              </a:rPr>
              <a:t>the</a:t>
            </a:r>
            <a:r>
              <a:rPr dirty="0" sz="2000" spc="15">
                <a:latin typeface="Noto Sans"/>
                <a:cs typeface="Noto Sans"/>
              </a:rPr>
              <a:t> </a:t>
            </a:r>
            <a:r>
              <a:rPr dirty="0" sz="2000" spc="-10">
                <a:latin typeface="Noto Sans"/>
                <a:cs typeface="Noto Sans"/>
              </a:rPr>
              <a:t>dataset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42948" y="3793363"/>
            <a:ext cx="3003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Carlito"/>
                <a:cs typeface="Carlito"/>
              </a:rPr>
              <a:t>b.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42948" y="4614417"/>
            <a:ext cx="2667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Carlito"/>
                <a:cs typeface="Carlito"/>
              </a:rPr>
              <a:t>c.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42948" y="5535879"/>
            <a:ext cx="5864860" cy="331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10"/>
              </a:lnSpc>
              <a:tabLst>
                <a:tab pos="678180" algn="l"/>
              </a:tabLst>
            </a:pPr>
            <a:r>
              <a:rPr dirty="0" sz="2800" spc="-10">
                <a:latin typeface="Carlito"/>
                <a:cs typeface="Carlito"/>
              </a:rPr>
              <a:t>d.	</a:t>
            </a:r>
            <a:r>
              <a:rPr dirty="0" baseline="1388" sz="3000" spc="-7">
                <a:latin typeface="Noto Sans"/>
                <a:cs typeface="Noto Sans"/>
              </a:rPr>
              <a:t>Size of </a:t>
            </a:r>
            <a:r>
              <a:rPr dirty="0" baseline="1388" sz="3000" spc="-22">
                <a:latin typeface="Noto Sans"/>
                <a:cs typeface="Noto Sans"/>
              </a:rPr>
              <a:t>the </a:t>
            </a:r>
            <a:r>
              <a:rPr dirty="0" baseline="1388" sz="3000" spc="-15">
                <a:latin typeface="Noto Sans"/>
                <a:cs typeface="Noto Sans"/>
              </a:rPr>
              <a:t>sample </a:t>
            </a:r>
            <a:r>
              <a:rPr dirty="0" baseline="1388" sz="3000" spc="-30">
                <a:latin typeface="Noto Sans"/>
                <a:cs typeface="Noto Sans"/>
              </a:rPr>
              <a:t>drawn </a:t>
            </a:r>
            <a:r>
              <a:rPr dirty="0" baseline="1388" sz="3000" spc="-22">
                <a:latin typeface="Noto Sans"/>
                <a:cs typeface="Noto Sans"/>
              </a:rPr>
              <a:t>from </a:t>
            </a:r>
            <a:r>
              <a:rPr dirty="0" baseline="1388" sz="3000" spc="-15">
                <a:latin typeface="Noto Sans"/>
                <a:cs typeface="Noto Sans"/>
              </a:rPr>
              <a:t>a</a:t>
            </a:r>
            <a:r>
              <a:rPr dirty="0" baseline="1388" sz="3000" spc="-30">
                <a:latin typeface="Noto Sans"/>
                <a:cs typeface="Noto Sans"/>
              </a:rPr>
              <a:t> </a:t>
            </a:r>
            <a:r>
              <a:rPr dirty="0" baseline="1388" sz="3000" spc="-15">
                <a:latin typeface="Noto Sans"/>
                <a:cs typeface="Noto Sans"/>
              </a:rPr>
              <a:t>population</a:t>
            </a:r>
            <a:endParaRPr baseline="1388" sz="3000">
              <a:latin typeface="Noto Sans"/>
              <a:cs typeface="Noto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91511" y="1448561"/>
            <a:ext cx="1366901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Noto Sans"/>
                <a:cs typeface="Noto Sans"/>
              </a:rPr>
              <a:t>What </a:t>
            </a:r>
            <a:r>
              <a:rPr dirty="0" sz="2000" spc="-5">
                <a:latin typeface="Noto Sans"/>
                <a:cs typeface="Noto Sans"/>
              </a:rPr>
              <a:t>does </a:t>
            </a:r>
            <a:r>
              <a:rPr dirty="0" sz="2000" spc="-15">
                <a:latin typeface="Noto Sans"/>
                <a:cs typeface="Noto Sans"/>
              </a:rPr>
              <a:t>frequency</a:t>
            </a:r>
            <a:r>
              <a:rPr dirty="0" sz="2000" spc="-20">
                <a:latin typeface="Noto Sans"/>
                <a:cs typeface="Noto Sans"/>
              </a:rPr>
              <a:t> </a:t>
            </a:r>
            <a:r>
              <a:rPr dirty="0" sz="2000" spc="-15">
                <a:latin typeface="Noto Sans"/>
                <a:cs typeface="Noto Sans"/>
              </a:rPr>
              <a:t>indicate?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08682" y="3898772"/>
            <a:ext cx="66751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Noto Sans"/>
                <a:cs typeface="Noto Sans"/>
              </a:rPr>
              <a:t>Number </a:t>
            </a:r>
            <a:r>
              <a:rPr dirty="0" sz="2000" spc="-5">
                <a:latin typeface="Noto Sans"/>
                <a:cs typeface="Noto Sans"/>
              </a:rPr>
              <a:t>of </a:t>
            </a:r>
            <a:r>
              <a:rPr dirty="0" sz="2000" spc="-15">
                <a:latin typeface="Noto Sans"/>
                <a:cs typeface="Noto Sans"/>
              </a:rPr>
              <a:t>occurrences </a:t>
            </a:r>
            <a:r>
              <a:rPr dirty="0" sz="2000" spc="-5">
                <a:latin typeface="Noto Sans"/>
                <a:cs typeface="Noto Sans"/>
              </a:rPr>
              <a:t>of </a:t>
            </a:r>
            <a:r>
              <a:rPr dirty="0" sz="2000" spc="-10">
                <a:latin typeface="Noto Sans"/>
                <a:cs typeface="Noto Sans"/>
              </a:rPr>
              <a:t>a </a:t>
            </a:r>
            <a:r>
              <a:rPr dirty="0" sz="2000" spc="-15">
                <a:latin typeface="Noto Sans"/>
                <a:cs typeface="Noto Sans"/>
              </a:rPr>
              <a:t>particular </a:t>
            </a:r>
            <a:r>
              <a:rPr dirty="0" sz="2000" spc="-10">
                <a:latin typeface="Noto Sans"/>
                <a:cs typeface="Noto Sans"/>
              </a:rPr>
              <a:t>value in a</a:t>
            </a:r>
            <a:r>
              <a:rPr dirty="0" sz="2000">
                <a:latin typeface="Noto Sans"/>
                <a:cs typeface="Noto Sans"/>
              </a:rPr>
              <a:t> </a:t>
            </a:r>
            <a:r>
              <a:rPr dirty="0" sz="2000" spc="-15">
                <a:latin typeface="Noto Sans"/>
                <a:cs typeface="Noto Sans"/>
              </a:rPr>
              <a:t>dataset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08682" y="4705857"/>
            <a:ext cx="32042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">
                <a:latin typeface="Noto Sans"/>
                <a:cs typeface="Noto Sans"/>
              </a:rPr>
              <a:t>How spread </a:t>
            </a:r>
            <a:r>
              <a:rPr dirty="0" sz="2000" spc="-10">
                <a:latin typeface="Noto Sans"/>
                <a:cs typeface="Noto Sans"/>
              </a:rPr>
              <a:t>out </a:t>
            </a:r>
            <a:r>
              <a:rPr dirty="0" sz="2000" spc="-15">
                <a:latin typeface="Noto Sans"/>
                <a:cs typeface="Noto Sans"/>
              </a:rPr>
              <a:t>the data</a:t>
            </a:r>
            <a:r>
              <a:rPr dirty="0" sz="2000" spc="-10">
                <a:latin typeface="Noto Sans"/>
                <a:cs typeface="Noto Sans"/>
              </a:rPr>
              <a:t> is</a:t>
            </a:r>
            <a:endParaRPr sz="20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46"/>
            <a:ext cx="16248888" cy="9140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95829" y="2248890"/>
            <a:ext cx="6638925" cy="5850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18465">
              <a:lnSpc>
                <a:spcPct val="120000"/>
              </a:lnSpc>
              <a:spcBef>
                <a:spcPts val="100"/>
              </a:spcBef>
            </a:pP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The difference 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between 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statistical 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and 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non-statistical  analysis</a:t>
            </a:r>
            <a:endParaRPr sz="2000">
              <a:latin typeface="Noto Sans"/>
              <a:cs typeface="Noto Sans"/>
            </a:endParaRPr>
          </a:p>
          <a:p>
            <a:pPr marL="12700" marR="5080">
              <a:lnSpc>
                <a:spcPct val="120000"/>
              </a:lnSpc>
              <a:spcBef>
                <a:spcPts val="1120"/>
              </a:spcBef>
            </a:pP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The two 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major </a:t>
            </a:r>
            <a:r>
              <a:rPr dirty="0" sz="2000" spc="-25">
                <a:solidFill>
                  <a:srgbClr val="404040"/>
                </a:solidFill>
                <a:latin typeface="Noto Sans"/>
                <a:cs typeface="Noto Sans"/>
              </a:rPr>
              <a:t>categories </a:t>
            </a:r>
            <a:r>
              <a:rPr dirty="0" sz="2000" spc="-5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statistical analysis 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and 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their  differences</a:t>
            </a:r>
            <a:endParaRPr sz="200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The statistical analysis</a:t>
            </a:r>
            <a:r>
              <a:rPr dirty="0" sz="2000" spc="-2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process</a:t>
            </a:r>
            <a:endParaRPr sz="20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</a:pPr>
            <a:r>
              <a:rPr dirty="0" sz="2000" spc="-20">
                <a:solidFill>
                  <a:srgbClr val="404040"/>
                </a:solidFill>
                <a:latin typeface="Noto Sans"/>
                <a:cs typeface="Noto Sans"/>
              </a:rPr>
              <a:t>Mean, median, mode, 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and</a:t>
            </a:r>
            <a:r>
              <a:rPr dirty="0" sz="2000" spc="2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percentile</a:t>
            </a:r>
            <a:endParaRPr sz="20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>
              <a:latin typeface="Noto Sans"/>
              <a:cs typeface="Noto Sans"/>
            </a:endParaRPr>
          </a:p>
          <a:p>
            <a:pPr marL="12700" marR="1295400">
              <a:lnSpc>
                <a:spcPct val="120000"/>
              </a:lnSpc>
            </a:pP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Data 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distribution 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and 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various methods </a:t>
            </a:r>
            <a:r>
              <a:rPr dirty="0" sz="2000" spc="-5">
                <a:solidFill>
                  <a:srgbClr val="404040"/>
                </a:solidFill>
                <a:latin typeface="Noto Sans"/>
                <a:cs typeface="Noto Sans"/>
              </a:rPr>
              <a:t>of  </a:t>
            </a:r>
            <a:r>
              <a:rPr dirty="0" sz="2000" spc="-30">
                <a:solidFill>
                  <a:srgbClr val="404040"/>
                </a:solidFill>
                <a:latin typeface="Noto Sans"/>
                <a:cs typeface="Noto Sans"/>
              </a:rPr>
              <a:t>representing 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it</a:t>
            </a:r>
            <a:endParaRPr sz="200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Hypothesis </a:t>
            </a:r>
            <a:r>
              <a:rPr dirty="0" sz="2000" spc="-30">
                <a:solidFill>
                  <a:srgbClr val="404040"/>
                </a:solidFill>
                <a:latin typeface="Noto Sans"/>
                <a:cs typeface="Noto Sans"/>
              </a:rPr>
              <a:t>testing 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and 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Chi </a:t>
            </a:r>
            <a:r>
              <a:rPr dirty="0" sz="2000" spc="-20">
                <a:solidFill>
                  <a:srgbClr val="404040"/>
                </a:solidFill>
                <a:latin typeface="Noto Sans"/>
                <a:cs typeface="Noto Sans"/>
              </a:rPr>
              <a:t>square 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test</a:t>
            </a:r>
            <a:endParaRPr sz="20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</a:pP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Types </a:t>
            </a:r>
            <a:r>
              <a:rPr dirty="0" sz="2000" spc="-5">
                <a:solidFill>
                  <a:srgbClr val="404040"/>
                </a:solidFill>
                <a:latin typeface="Noto Sans"/>
                <a:cs typeface="Noto Sans"/>
              </a:rPr>
              <a:t>of</a:t>
            </a:r>
            <a:r>
              <a:rPr dirty="0" sz="2000" spc="2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frequencies</a:t>
            </a:r>
            <a:endParaRPr sz="20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Noto Sans"/>
              <a:cs typeface="Noto Sans"/>
            </a:endParaRPr>
          </a:p>
          <a:p>
            <a:pPr marL="16510">
              <a:lnSpc>
                <a:spcPct val="100000"/>
              </a:lnSpc>
              <a:spcBef>
                <a:spcPts val="5"/>
              </a:spcBef>
            </a:pP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Correlation matrix and 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its</a:t>
            </a:r>
            <a:r>
              <a:rPr dirty="0" sz="2000" spc="-2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uses</a:t>
            </a:r>
            <a:endParaRPr sz="2000">
              <a:latin typeface="Noto Sans"/>
              <a:cs typeface="Noto San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55648" y="2336292"/>
            <a:ext cx="218440" cy="5852160"/>
            <a:chOff x="1755648" y="2336292"/>
            <a:chExt cx="218440" cy="5852160"/>
          </a:xfrm>
        </p:grpSpPr>
        <p:sp>
          <p:nvSpPr>
            <p:cNvPr id="5" name="object 5"/>
            <p:cNvSpPr/>
            <p:nvPr/>
          </p:nvSpPr>
          <p:spPr>
            <a:xfrm>
              <a:off x="1770888" y="2336291"/>
              <a:ext cx="180340" cy="5852160"/>
            </a:xfrm>
            <a:custGeom>
              <a:avLst/>
              <a:gdLst/>
              <a:ahLst/>
              <a:cxnLst/>
              <a:rect l="l" t="t" r="r" b="b"/>
              <a:pathLst>
                <a:path w="180339" h="5852159">
                  <a:moveTo>
                    <a:pt x="179832" y="2535936"/>
                  </a:moveTo>
                  <a:lnTo>
                    <a:pt x="172758" y="2500947"/>
                  </a:lnTo>
                  <a:lnTo>
                    <a:pt x="153543" y="2472436"/>
                  </a:lnTo>
                  <a:lnTo>
                    <a:pt x="153416" y="2472309"/>
                  </a:lnTo>
                  <a:lnTo>
                    <a:pt x="153416" y="2535936"/>
                  </a:lnTo>
                  <a:lnTo>
                    <a:pt x="148412" y="2560650"/>
                  </a:lnTo>
                  <a:lnTo>
                    <a:pt x="134810" y="2580830"/>
                  </a:lnTo>
                  <a:lnTo>
                    <a:pt x="114617" y="2594445"/>
                  </a:lnTo>
                  <a:lnTo>
                    <a:pt x="109715" y="2595435"/>
                  </a:lnTo>
                  <a:lnTo>
                    <a:pt x="109715" y="2476449"/>
                  </a:lnTo>
                  <a:lnTo>
                    <a:pt x="114617" y="2477439"/>
                  </a:lnTo>
                  <a:lnTo>
                    <a:pt x="134810" y="2491041"/>
                  </a:lnTo>
                  <a:lnTo>
                    <a:pt x="148412" y="2511234"/>
                  </a:lnTo>
                  <a:lnTo>
                    <a:pt x="153416" y="2535936"/>
                  </a:lnTo>
                  <a:lnTo>
                    <a:pt x="153416" y="2472309"/>
                  </a:lnTo>
                  <a:lnTo>
                    <a:pt x="124904" y="2453094"/>
                  </a:lnTo>
                  <a:lnTo>
                    <a:pt x="109715" y="2450033"/>
                  </a:lnTo>
                  <a:lnTo>
                    <a:pt x="109715" y="0"/>
                  </a:lnTo>
                  <a:lnTo>
                    <a:pt x="64008" y="0"/>
                  </a:lnTo>
                  <a:lnTo>
                    <a:pt x="64008" y="2451265"/>
                  </a:lnTo>
                  <a:lnTo>
                    <a:pt x="64008" y="2478252"/>
                  </a:lnTo>
                  <a:lnTo>
                    <a:pt x="64008" y="2593644"/>
                  </a:lnTo>
                  <a:lnTo>
                    <a:pt x="45021" y="2580830"/>
                  </a:lnTo>
                  <a:lnTo>
                    <a:pt x="31407" y="2560650"/>
                  </a:lnTo>
                  <a:lnTo>
                    <a:pt x="26416" y="2535936"/>
                  </a:lnTo>
                  <a:lnTo>
                    <a:pt x="31407" y="2511234"/>
                  </a:lnTo>
                  <a:lnTo>
                    <a:pt x="45021" y="2491041"/>
                  </a:lnTo>
                  <a:lnTo>
                    <a:pt x="64008" y="2478252"/>
                  </a:lnTo>
                  <a:lnTo>
                    <a:pt x="64008" y="2451265"/>
                  </a:lnTo>
                  <a:lnTo>
                    <a:pt x="54914" y="2453094"/>
                  </a:lnTo>
                  <a:lnTo>
                    <a:pt x="26327" y="2472359"/>
                  </a:lnTo>
                  <a:lnTo>
                    <a:pt x="7061" y="2500947"/>
                  </a:lnTo>
                  <a:lnTo>
                    <a:pt x="0" y="2535936"/>
                  </a:lnTo>
                  <a:lnTo>
                    <a:pt x="7061" y="2570937"/>
                  </a:lnTo>
                  <a:lnTo>
                    <a:pt x="26327" y="2599525"/>
                  </a:lnTo>
                  <a:lnTo>
                    <a:pt x="54914" y="2618790"/>
                  </a:lnTo>
                  <a:lnTo>
                    <a:pt x="64008" y="2620632"/>
                  </a:lnTo>
                  <a:lnTo>
                    <a:pt x="64008" y="5852160"/>
                  </a:lnTo>
                  <a:lnTo>
                    <a:pt x="109715" y="5852160"/>
                  </a:lnTo>
                  <a:lnTo>
                    <a:pt x="109715" y="2621864"/>
                  </a:lnTo>
                  <a:lnTo>
                    <a:pt x="124904" y="2618790"/>
                  </a:lnTo>
                  <a:lnTo>
                    <a:pt x="153492" y="2599525"/>
                  </a:lnTo>
                  <a:lnTo>
                    <a:pt x="172758" y="2570937"/>
                  </a:lnTo>
                  <a:lnTo>
                    <a:pt x="179832" y="2535936"/>
                  </a:lnTo>
                  <a:close/>
                </a:path>
              </a:pathLst>
            </a:custGeom>
            <a:solidFill>
              <a:srgbClr val="50BD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55648" y="2404872"/>
              <a:ext cx="211835" cy="21183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55648" y="3244596"/>
              <a:ext cx="211835" cy="2118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755648" y="4009644"/>
              <a:ext cx="211835" cy="21183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771650" y="4845558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89916" y="0"/>
                  </a:moveTo>
                  <a:lnTo>
                    <a:pt x="54917" y="7066"/>
                  </a:lnTo>
                  <a:lnTo>
                    <a:pt x="26336" y="26336"/>
                  </a:lnTo>
                  <a:lnTo>
                    <a:pt x="7066" y="54917"/>
                  </a:lnTo>
                  <a:lnTo>
                    <a:pt x="0" y="89915"/>
                  </a:lnTo>
                  <a:lnTo>
                    <a:pt x="7066" y="124914"/>
                  </a:lnTo>
                  <a:lnTo>
                    <a:pt x="26336" y="153495"/>
                  </a:lnTo>
                  <a:lnTo>
                    <a:pt x="54917" y="172765"/>
                  </a:lnTo>
                  <a:lnTo>
                    <a:pt x="89916" y="179831"/>
                  </a:lnTo>
                  <a:lnTo>
                    <a:pt x="124914" y="172765"/>
                  </a:lnTo>
                  <a:lnTo>
                    <a:pt x="153495" y="153495"/>
                  </a:lnTo>
                  <a:lnTo>
                    <a:pt x="172765" y="124914"/>
                  </a:lnTo>
                  <a:lnTo>
                    <a:pt x="179831" y="89915"/>
                  </a:lnTo>
                  <a:lnTo>
                    <a:pt x="172765" y="54917"/>
                  </a:lnTo>
                  <a:lnTo>
                    <a:pt x="153495" y="26336"/>
                  </a:lnTo>
                  <a:lnTo>
                    <a:pt x="124914" y="7066"/>
                  </a:lnTo>
                  <a:lnTo>
                    <a:pt x="89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71650" y="4845558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0" y="89915"/>
                  </a:moveTo>
                  <a:lnTo>
                    <a:pt x="7066" y="54917"/>
                  </a:lnTo>
                  <a:lnTo>
                    <a:pt x="26336" y="26336"/>
                  </a:lnTo>
                  <a:lnTo>
                    <a:pt x="54917" y="7066"/>
                  </a:lnTo>
                  <a:lnTo>
                    <a:pt x="89916" y="0"/>
                  </a:lnTo>
                  <a:lnTo>
                    <a:pt x="124914" y="7066"/>
                  </a:lnTo>
                  <a:lnTo>
                    <a:pt x="153495" y="26336"/>
                  </a:lnTo>
                  <a:lnTo>
                    <a:pt x="172765" y="54917"/>
                  </a:lnTo>
                  <a:lnTo>
                    <a:pt x="179831" y="89915"/>
                  </a:lnTo>
                  <a:lnTo>
                    <a:pt x="172765" y="124914"/>
                  </a:lnTo>
                  <a:lnTo>
                    <a:pt x="153495" y="153495"/>
                  </a:lnTo>
                  <a:lnTo>
                    <a:pt x="124914" y="172765"/>
                  </a:lnTo>
                  <a:lnTo>
                    <a:pt x="89916" y="179831"/>
                  </a:lnTo>
                  <a:lnTo>
                    <a:pt x="54917" y="172765"/>
                  </a:lnTo>
                  <a:lnTo>
                    <a:pt x="26336" y="153495"/>
                  </a:lnTo>
                  <a:lnTo>
                    <a:pt x="7066" y="124914"/>
                  </a:lnTo>
                  <a:lnTo>
                    <a:pt x="0" y="89915"/>
                  </a:lnTo>
                  <a:close/>
                </a:path>
              </a:pathLst>
            </a:custGeom>
            <a:ln w="32004">
              <a:solidFill>
                <a:srgbClr val="50BD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55648" y="5681472"/>
              <a:ext cx="211835" cy="21183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55648" y="6443472"/>
              <a:ext cx="211835" cy="21183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755648" y="7790688"/>
              <a:ext cx="211835" cy="2118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761744" y="7194804"/>
              <a:ext cx="211835" cy="21183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418326" y="420750"/>
            <a:ext cx="372554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100"/>
              <a:t>What </a:t>
            </a:r>
            <a:r>
              <a:rPr dirty="0" sz="3200" spc="45"/>
              <a:t>You’ll</a:t>
            </a:r>
            <a:r>
              <a:rPr dirty="0" sz="3200" spc="-165"/>
              <a:t> </a:t>
            </a:r>
            <a:r>
              <a:rPr dirty="0" sz="3200" spc="55"/>
              <a:t>Learn</a:t>
            </a:r>
            <a:endParaRPr sz="3200"/>
          </a:p>
        </p:txBody>
      </p:sp>
      <p:sp>
        <p:nvSpPr>
          <p:cNvPr id="16" name="object 16"/>
          <p:cNvSpPr/>
          <p:nvPr/>
        </p:nvSpPr>
        <p:spPr>
          <a:xfrm>
            <a:off x="6295644" y="864108"/>
            <a:ext cx="3939540" cy="2529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3108" y="675131"/>
            <a:ext cx="15389860" cy="1734820"/>
            <a:chOff x="483108" y="675131"/>
            <a:chExt cx="15389860" cy="1734820"/>
          </a:xfrm>
        </p:grpSpPr>
        <p:sp>
          <p:nvSpPr>
            <p:cNvPr id="3" name="object 3"/>
            <p:cNvSpPr/>
            <p:nvPr/>
          </p:nvSpPr>
          <p:spPr>
            <a:xfrm>
              <a:off x="489204" y="681227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188463" y="681227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w="0" h="1722120">
                  <a:moveTo>
                    <a:pt x="0" y="0"/>
                  </a:moveTo>
                  <a:lnTo>
                    <a:pt x="0" y="1722120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3872971" y="3840479"/>
            <a:ext cx="1969007" cy="1679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95300" y="687323"/>
            <a:ext cx="1690370" cy="1710055"/>
          </a:xfrm>
          <a:prstGeom prst="rect">
            <a:avLst/>
          </a:prstGeom>
          <a:solidFill>
            <a:srgbClr val="9CDAE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algn="ctr" marL="42545">
              <a:lnSpc>
                <a:spcPct val="100000"/>
              </a:lnSpc>
              <a:spcBef>
                <a:spcPts val="1705"/>
              </a:spcBef>
            </a:pPr>
            <a:r>
              <a:rPr dirty="0" sz="1800" spc="-10">
                <a:latin typeface="Noto Sans"/>
                <a:cs typeface="Noto Sans"/>
              </a:rPr>
              <a:t>KNOWLEDGE</a:t>
            </a:r>
            <a:endParaRPr sz="1800">
              <a:latin typeface="Noto Sans"/>
              <a:cs typeface="Noto Sans"/>
            </a:endParaRPr>
          </a:p>
          <a:p>
            <a:pPr algn="ctr" marL="41910">
              <a:lnSpc>
                <a:spcPct val="100000"/>
              </a:lnSpc>
            </a:pPr>
            <a:r>
              <a:rPr dirty="0" sz="1800" spc="-5">
                <a:latin typeface="Noto Sans"/>
                <a:cs typeface="Noto Sans"/>
              </a:rPr>
              <a:t>CHECK</a:t>
            </a:r>
            <a:endParaRPr sz="1800">
              <a:latin typeface="Noto Sans"/>
              <a:cs typeface="Noto San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-6350" y="6783068"/>
            <a:ext cx="16269335" cy="2367280"/>
            <a:chOff x="-6350" y="6783068"/>
            <a:chExt cx="16269335" cy="2367280"/>
          </a:xfrm>
        </p:grpSpPr>
        <p:sp>
          <p:nvSpPr>
            <p:cNvPr id="8" name="object 8"/>
            <p:cNvSpPr/>
            <p:nvPr/>
          </p:nvSpPr>
          <p:spPr>
            <a:xfrm>
              <a:off x="0" y="6789418"/>
              <a:ext cx="16256508" cy="23545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6789418"/>
              <a:ext cx="16256635" cy="2354580"/>
            </a:xfrm>
            <a:custGeom>
              <a:avLst/>
              <a:gdLst/>
              <a:ahLst/>
              <a:cxnLst/>
              <a:rect l="l" t="t" r="r" b="b"/>
              <a:pathLst>
                <a:path w="16256635" h="2354579">
                  <a:moveTo>
                    <a:pt x="16256508" y="0"/>
                  </a:moveTo>
                  <a:lnTo>
                    <a:pt x="0" y="0"/>
                  </a:lnTo>
                  <a:lnTo>
                    <a:pt x="0" y="2354578"/>
                  </a:lnTo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94131" y="8287510"/>
              <a:ext cx="15668244" cy="8564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742948" y="2954223"/>
            <a:ext cx="2355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Noto Sans"/>
                <a:cs typeface="Noto Sans"/>
              </a:rPr>
              <a:t>a.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42948" y="3811015"/>
            <a:ext cx="2482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Noto Sans"/>
                <a:cs typeface="Noto Sans"/>
              </a:rPr>
              <a:t>b.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42948" y="4597145"/>
            <a:ext cx="2159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Noto Sans"/>
                <a:cs typeface="Noto Sans"/>
              </a:rPr>
              <a:t>c.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42948" y="5400801"/>
            <a:ext cx="2482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Noto Sans"/>
                <a:cs typeface="Noto Sans"/>
              </a:rPr>
              <a:t>d.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8248" y="6860488"/>
            <a:ext cx="253936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Noto Sans"/>
                <a:cs typeface="Noto Sans"/>
              </a:rPr>
              <a:t>The </a:t>
            </a:r>
            <a:r>
              <a:rPr dirty="0" sz="2000" spc="-15">
                <a:latin typeface="Noto Sans"/>
                <a:cs typeface="Noto Sans"/>
              </a:rPr>
              <a:t>correct answer</a:t>
            </a:r>
            <a:r>
              <a:rPr dirty="0" sz="2000" spc="-85">
                <a:latin typeface="Noto Sans"/>
                <a:cs typeface="Noto Sans"/>
              </a:rPr>
              <a:t> </a:t>
            </a:r>
            <a:r>
              <a:rPr dirty="0" sz="2000" spc="-5">
                <a:latin typeface="Noto Sans"/>
                <a:cs typeface="Noto Sans"/>
              </a:rPr>
              <a:t>is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94715" y="7356347"/>
            <a:ext cx="15480792" cy="32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0" y="0"/>
            <a:ext cx="16250919" cy="99060"/>
            <a:chOff x="0" y="0"/>
            <a:chExt cx="16250919" cy="99060"/>
          </a:xfrm>
        </p:grpSpPr>
        <p:sp>
          <p:nvSpPr>
            <p:cNvPr id="18" name="object 18"/>
            <p:cNvSpPr/>
            <p:nvPr/>
          </p:nvSpPr>
          <p:spPr>
            <a:xfrm>
              <a:off x="0" y="0"/>
              <a:ext cx="1457325" cy="99060"/>
            </a:xfrm>
            <a:custGeom>
              <a:avLst/>
              <a:gdLst/>
              <a:ahLst/>
              <a:cxnLst/>
              <a:rect l="l" t="t" r="r" b="b"/>
              <a:pathLst>
                <a:path w="1457325" h="99060">
                  <a:moveTo>
                    <a:pt x="0" y="99059"/>
                  </a:moveTo>
                  <a:lnTo>
                    <a:pt x="1456944" y="99059"/>
                  </a:lnTo>
                  <a:lnTo>
                    <a:pt x="1456944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456944" y="0"/>
              <a:ext cx="7101840" cy="99060"/>
            </a:xfrm>
            <a:custGeom>
              <a:avLst/>
              <a:gdLst/>
              <a:ahLst/>
              <a:cxnLst/>
              <a:rect l="l" t="t" r="r" b="b"/>
              <a:pathLst>
                <a:path w="7101840" h="99060">
                  <a:moveTo>
                    <a:pt x="0" y="99059"/>
                  </a:moveTo>
                  <a:lnTo>
                    <a:pt x="7101840" y="99059"/>
                  </a:lnTo>
                  <a:lnTo>
                    <a:pt x="7101840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558783" y="0"/>
              <a:ext cx="1405255" cy="99060"/>
            </a:xfrm>
            <a:custGeom>
              <a:avLst/>
              <a:gdLst/>
              <a:ahLst/>
              <a:cxnLst/>
              <a:rect l="l" t="t" r="r" b="b"/>
              <a:pathLst>
                <a:path w="1405254" h="99060">
                  <a:moveTo>
                    <a:pt x="0" y="99059"/>
                  </a:moveTo>
                  <a:lnTo>
                    <a:pt x="1405127" y="99059"/>
                  </a:lnTo>
                  <a:lnTo>
                    <a:pt x="1405127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963911" y="0"/>
              <a:ext cx="469900" cy="99060"/>
            </a:xfrm>
            <a:custGeom>
              <a:avLst/>
              <a:gdLst/>
              <a:ahLst/>
              <a:cxnLst/>
              <a:rect l="l" t="t" r="r" b="b"/>
              <a:pathLst>
                <a:path w="469900" h="99060">
                  <a:moveTo>
                    <a:pt x="0" y="99059"/>
                  </a:moveTo>
                  <a:lnTo>
                    <a:pt x="469392" y="99059"/>
                  </a:lnTo>
                  <a:lnTo>
                    <a:pt x="469392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0433304" y="0"/>
              <a:ext cx="166370" cy="99060"/>
            </a:xfrm>
            <a:custGeom>
              <a:avLst/>
              <a:gdLst/>
              <a:ahLst/>
              <a:cxnLst/>
              <a:rect l="l" t="t" r="r" b="b"/>
              <a:pathLst>
                <a:path w="166370" h="99060">
                  <a:moveTo>
                    <a:pt x="0" y="99059"/>
                  </a:moveTo>
                  <a:lnTo>
                    <a:pt x="166116" y="99059"/>
                  </a:lnTo>
                  <a:lnTo>
                    <a:pt x="166116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599419" y="0"/>
              <a:ext cx="1668780" cy="99060"/>
            </a:xfrm>
            <a:custGeom>
              <a:avLst/>
              <a:gdLst/>
              <a:ahLst/>
              <a:cxnLst/>
              <a:rect l="l" t="t" r="r" b="b"/>
              <a:pathLst>
                <a:path w="1668779" h="99060">
                  <a:moveTo>
                    <a:pt x="0" y="99059"/>
                  </a:moveTo>
                  <a:lnTo>
                    <a:pt x="1668779" y="99059"/>
                  </a:lnTo>
                  <a:lnTo>
                    <a:pt x="1668779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2268200" y="0"/>
              <a:ext cx="3982720" cy="99060"/>
            </a:xfrm>
            <a:custGeom>
              <a:avLst/>
              <a:gdLst/>
              <a:ahLst/>
              <a:cxnLst/>
              <a:rect l="l" t="t" r="r" b="b"/>
              <a:pathLst>
                <a:path w="3982719" h="99060">
                  <a:moveTo>
                    <a:pt x="0" y="99059"/>
                  </a:moveTo>
                  <a:lnTo>
                    <a:pt x="3982211" y="99059"/>
                  </a:lnTo>
                  <a:lnTo>
                    <a:pt x="3982211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3E96C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2191511" y="1335989"/>
            <a:ext cx="1366901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dirty="0" sz="2200" spc="-20">
                <a:latin typeface="Noto Sans"/>
                <a:cs typeface="Noto Sans"/>
              </a:rPr>
              <a:t>What </a:t>
            </a:r>
            <a:r>
              <a:rPr dirty="0" sz="2200" spc="-10">
                <a:latin typeface="Noto Sans"/>
                <a:cs typeface="Noto Sans"/>
              </a:rPr>
              <a:t>does </a:t>
            </a:r>
            <a:r>
              <a:rPr dirty="0" sz="2200" spc="-20">
                <a:latin typeface="Noto Sans"/>
                <a:cs typeface="Noto Sans"/>
              </a:rPr>
              <a:t>frequency</a:t>
            </a:r>
            <a:r>
              <a:rPr dirty="0" sz="2200" spc="75">
                <a:latin typeface="Noto Sans"/>
                <a:cs typeface="Noto Sans"/>
              </a:rPr>
              <a:t> </a:t>
            </a:r>
            <a:r>
              <a:rPr dirty="0" sz="2200" spc="-20">
                <a:latin typeface="Noto Sans"/>
                <a:cs typeface="Noto Sans"/>
              </a:rPr>
              <a:t>indicate?</a:t>
            </a:r>
            <a:endParaRPr sz="2200">
              <a:latin typeface="Noto Sans"/>
              <a:cs typeface="Noto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08682" y="2977642"/>
            <a:ext cx="50006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40">
                <a:latin typeface="Noto Sans"/>
                <a:cs typeface="Noto Sans"/>
              </a:rPr>
              <a:t>Range </a:t>
            </a:r>
            <a:r>
              <a:rPr dirty="0" sz="2000" spc="-5">
                <a:latin typeface="Noto Sans"/>
                <a:cs typeface="Noto Sans"/>
              </a:rPr>
              <a:t>of </a:t>
            </a:r>
            <a:r>
              <a:rPr dirty="0" sz="2000" spc="-15">
                <a:latin typeface="Noto Sans"/>
                <a:cs typeface="Noto Sans"/>
              </a:rPr>
              <a:t>the </a:t>
            </a:r>
            <a:r>
              <a:rPr dirty="0" sz="2000" spc="-10">
                <a:latin typeface="Noto Sans"/>
                <a:cs typeface="Noto Sans"/>
              </a:rPr>
              <a:t>values </a:t>
            </a:r>
            <a:r>
              <a:rPr dirty="0" sz="2000" spc="-15">
                <a:latin typeface="Noto Sans"/>
                <a:cs typeface="Noto Sans"/>
              </a:rPr>
              <a:t>present </a:t>
            </a:r>
            <a:r>
              <a:rPr dirty="0" sz="2000" spc="-10">
                <a:latin typeface="Noto Sans"/>
                <a:cs typeface="Noto Sans"/>
              </a:rPr>
              <a:t>in </a:t>
            </a:r>
            <a:r>
              <a:rPr dirty="0" sz="2000" spc="-15">
                <a:latin typeface="Noto Sans"/>
                <a:cs typeface="Noto Sans"/>
              </a:rPr>
              <a:t>the</a:t>
            </a:r>
            <a:r>
              <a:rPr dirty="0" sz="2000" spc="15">
                <a:latin typeface="Noto Sans"/>
                <a:cs typeface="Noto Sans"/>
              </a:rPr>
              <a:t> </a:t>
            </a:r>
            <a:r>
              <a:rPr dirty="0" sz="2000" spc="-10">
                <a:latin typeface="Noto Sans"/>
                <a:cs typeface="Noto Sans"/>
              </a:rPr>
              <a:t>dataset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08682" y="3803395"/>
            <a:ext cx="66751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Noto Sans"/>
                <a:cs typeface="Noto Sans"/>
              </a:rPr>
              <a:t>Number </a:t>
            </a:r>
            <a:r>
              <a:rPr dirty="0" sz="2000" spc="-5">
                <a:latin typeface="Noto Sans"/>
                <a:cs typeface="Noto Sans"/>
              </a:rPr>
              <a:t>of </a:t>
            </a:r>
            <a:r>
              <a:rPr dirty="0" sz="2000" spc="-15">
                <a:latin typeface="Noto Sans"/>
                <a:cs typeface="Noto Sans"/>
              </a:rPr>
              <a:t>occurrences </a:t>
            </a:r>
            <a:r>
              <a:rPr dirty="0" sz="2000" spc="-5">
                <a:latin typeface="Noto Sans"/>
                <a:cs typeface="Noto Sans"/>
              </a:rPr>
              <a:t>of </a:t>
            </a:r>
            <a:r>
              <a:rPr dirty="0" sz="2000" spc="-10">
                <a:latin typeface="Noto Sans"/>
                <a:cs typeface="Noto Sans"/>
              </a:rPr>
              <a:t>a </a:t>
            </a:r>
            <a:r>
              <a:rPr dirty="0" sz="2000" spc="-15">
                <a:latin typeface="Noto Sans"/>
                <a:cs typeface="Noto Sans"/>
              </a:rPr>
              <a:t>particular </a:t>
            </a:r>
            <a:r>
              <a:rPr dirty="0" sz="2000" spc="-10">
                <a:latin typeface="Noto Sans"/>
                <a:cs typeface="Noto Sans"/>
              </a:rPr>
              <a:t>value in a</a:t>
            </a:r>
            <a:r>
              <a:rPr dirty="0" sz="2000">
                <a:latin typeface="Noto Sans"/>
                <a:cs typeface="Noto Sans"/>
              </a:rPr>
              <a:t> </a:t>
            </a:r>
            <a:r>
              <a:rPr dirty="0" sz="2000" spc="-15">
                <a:latin typeface="Noto Sans"/>
                <a:cs typeface="Noto Sans"/>
              </a:rPr>
              <a:t>dataset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08682" y="4610480"/>
            <a:ext cx="32042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">
                <a:latin typeface="Noto Sans"/>
                <a:cs typeface="Noto Sans"/>
              </a:rPr>
              <a:t>How spread </a:t>
            </a:r>
            <a:r>
              <a:rPr dirty="0" sz="2000" spc="-10">
                <a:latin typeface="Noto Sans"/>
                <a:cs typeface="Noto Sans"/>
              </a:rPr>
              <a:t>out </a:t>
            </a:r>
            <a:r>
              <a:rPr dirty="0" sz="2000" spc="-15">
                <a:latin typeface="Noto Sans"/>
                <a:cs typeface="Noto Sans"/>
              </a:rPr>
              <a:t>the data</a:t>
            </a:r>
            <a:r>
              <a:rPr dirty="0" sz="2000" spc="-10">
                <a:latin typeface="Noto Sans"/>
                <a:cs typeface="Noto Sans"/>
              </a:rPr>
              <a:t> is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08682" y="5435600"/>
            <a:ext cx="51987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Noto Sans"/>
                <a:cs typeface="Noto Sans"/>
              </a:rPr>
              <a:t>Size of </a:t>
            </a:r>
            <a:r>
              <a:rPr dirty="0" sz="2000" spc="-15">
                <a:latin typeface="Noto Sans"/>
                <a:cs typeface="Noto Sans"/>
              </a:rPr>
              <a:t>the sample </a:t>
            </a:r>
            <a:r>
              <a:rPr dirty="0" sz="2000" spc="-20">
                <a:latin typeface="Noto Sans"/>
                <a:cs typeface="Noto Sans"/>
              </a:rPr>
              <a:t>drawn </a:t>
            </a:r>
            <a:r>
              <a:rPr dirty="0" sz="2000" spc="-15">
                <a:latin typeface="Noto Sans"/>
                <a:cs typeface="Noto Sans"/>
              </a:rPr>
              <a:t>from </a:t>
            </a:r>
            <a:r>
              <a:rPr dirty="0" sz="2000" spc="-10">
                <a:latin typeface="Noto Sans"/>
                <a:cs typeface="Noto Sans"/>
              </a:rPr>
              <a:t>a</a:t>
            </a:r>
            <a:r>
              <a:rPr dirty="0" sz="2000" spc="10">
                <a:latin typeface="Noto Sans"/>
                <a:cs typeface="Noto Sans"/>
              </a:rPr>
              <a:t> </a:t>
            </a:r>
            <a:r>
              <a:rPr dirty="0" sz="2000" spc="-10">
                <a:latin typeface="Noto Sans"/>
                <a:cs typeface="Noto Sans"/>
              </a:rPr>
              <a:t>population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8248" y="7477125"/>
            <a:ext cx="1123251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Noto Sans"/>
                <a:cs typeface="Noto Sans"/>
              </a:rPr>
              <a:t>Explanation: </a:t>
            </a:r>
            <a:r>
              <a:rPr dirty="0" sz="2000" spc="-15">
                <a:latin typeface="Noto Sans"/>
                <a:cs typeface="Noto Sans"/>
              </a:rPr>
              <a:t>Frequency indicates the number </a:t>
            </a:r>
            <a:r>
              <a:rPr dirty="0" sz="2000" spc="-5">
                <a:latin typeface="Noto Sans"/>
                <a:cs typeface="Noto Sans"/>
              </a:rPr>
              <a:t>of </a:t>
            </a:r>
            <a:r>
              <a:rPr dirty="0" sz="2000" spc="-15">
                <a:latin typeface="Noto Sans"/>
                <a:cs typeface="Noto Sans"/>
              </a:rPr>
              <a:t>occurrences </a:t>
            </a:r>
            <a:r>
              <a:rPr dirty="0" sz="2000" spc="-5">
                <a:latin typeface="Noto Sans"/>
                <a:cs typeface="Noto Sans"/>
              </a:rPr>
              <a:t>of </a:t>
            </a:r>
            <a:r>
              <a:rPr dirty="0" sz="2000" spc="-10">
                <a:latin typeface="Noto Sans"/>
                <a:cs typeface="Noto Sans"/>
              </a:rPr>
              <a:t>a </a:t>
            </a:r>
            <a:r>
              <a:rPr dirty="0" sz="2000" spc="-15">
                <a:latin typeface="Noto Sans"/>
                <a:cs typeface="Noto Sans"/>
              </a:rPr>
              <a:t>particular </a:t>
            </a:r>
            <a:r>
              <a:rPr dirty="0" sz="2000" spc="-10">
                <a:latin typeface="Noto Sans"/>
                <a:cs typeface="Noto Sans"/>
              </a:rPr>
              <a:t>value in a</a:t>
            </a:r>
            <a:r>
              <a:rPr dirty="0" sz="2000" spc="50">
                <a:latin typeface="Noto Sans"/>
                <a:cs typeface="Noto Sans"/>
              </a:rPr>
              <a:t> </a:t>
            </a:r>
            <a:r>
              <a:rPr dirty="0" sz="2000" spc="-10">
                <a:latin typeface="Noto Sans"/>
                <a:cs typeface="Noto Sans"/>
              </a:rPr>
              <a:t>dataset.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51250" y="6795261"/>
            <a:ext cx="38798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8055" sz="3000" b="1">
                <a:solidFill>
                  <a:srgbClr val="3B9F37"/>
                </a:solidFill>
                <a:latin typeface="Noto Sans"/>
                <a:cs typeface="Noto Sans"/>
              </a:rPr>
              <a:t>b</a:t>
            </a:r>
            <a:r>
              <a:rPr dirty="0" baseline="-18055" sz="3000" spc="127" b="1">
                <a:solidFill>
                  <a:srgbClr val="3B9F37"/>
                </a:solidFill>
                <a:latin typeface="Noto Sans"/>
                <a:cs typeface="Noto Sans"/>
              </a:rPr>
              <a:t> </a:t>
            </a:r>
            <a:r>
              <a:rPr dirty="0" sz="200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889" y="1168095"/>
            <a:ext cx="583946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Graphical </a:t>
            </a:r>
            <a:r>
              <a:rPr dirty="0" sz="2200" spc="-25">
                <a:solidFill>
                  <a:srgbClr val="404040"/>
                </a:solidFill>
                <a:latin typeface="Noto Sans"/>
                <a:cs typeface="Noto Sans"/>
              </a:rPr>
              <a:t>representation </a:t>
            </a:r>
            <a:r>
              <a:rPr dirty="0" sz="2200" spc="-1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data</a:t>
            </a:r>
            <a:r>
              <a:rPr dirty="0" sz="2200" spc="17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distribution</a:t>
            </a:r>
            <a:endParaRPr sz="2200">
              <a:latin typeface="Noto Sans"/>
              <a:cs typeface="Noto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17257" y="268350"/>
            <a:ext cx="222377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35"/>
              <a:t>Histogram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3875532" y="711708"/>
            <a:ext cx="8503919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020043" y="7552943"/>
            <a:ext cx="2723515" cy="439420"/>
          </a:xfrm>
          <a:prstGeom prst="rect">
            <a:avLst/>
          </a:prstGeom>
          <a:solidFill>
            <a:srgbClr val="FFC000"/>
          </a:solidFill>
        </p:spPr>
        <p:txBody>
          <a:bodyPr wrap="square" lIns="0" tIns="31115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245"/>
              </a:spcBef>
            </a:pP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bin</a:t>
            </a:r>
            <a:endParaRPr sz="2200">
              <a:latin typeface="Noto Sans"/>
              <a:cs typeface="Noto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5337" y="1978660"/>
            <a:ext cx="7668895" cy="5482590"/>
          </a:xfrm>
          <a:prstGeom prst="rect">
            <a:avLst/>
          </a:prstGeom>
        </p:spPr>
        <p:txBody>
          <a:bodyPr wrap="square" lIns="0" tIns="1803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dirty="0" sz="2400" spc="-10" b="1">
                <a:solidFill>
                  <a:srgbClr val="404040"/>
                </a:solidFill>
                <a:latin typeface="Noto Sans"/>
                <a:cs typeface="Noto Sans"/>
              </a:rPr>
              <a:t>Features </a:t>
            </a:r>
            <a:r>
              <a:rPr dirty="0" sz="2400" spc="-5" b="1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dirty="0" sz="2400" b="1">
                <a:solidFill>
                  <a:srgbClr val="404040"/>
                </a:solidFill>
                <a:latin typeface="Noto Sans"/>
                <a:cs typeface="Noto Sans"/>
              </a:rPr>
              <a:t>a</a:t>
            </a:r>
            <a:r>
              <a:rPr dirty="0" sz="2400" spc="-30" b="1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25" b="1">
                <a:solidFill>
                  <a:srgbClr val="404040"/>
                </a:solidFill>
                <a:latin typeface="Noto Sans"/>
                <a:cs typeface="Noto Sans"/>
              </a:rPr>
              <a:t>Histogram:</a:t>
            </a:r>
            <a:endParaRPr sz="2400">
              <a:latin typeface="Noto Sans"/>
              <a:cs typeface="Noto Sans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85">
                <a:solidFill>
                  <a:srgbClr val="404040"/>
                </a:solidFill>
                <a:latin typeface="Noto Sans"/>
                <a:cs typeface="Noto Sans"/>
              </a:rPr>
              <a:t>It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was first introduced </a:t>
            </a:r>
            <a:r>
              <a:rPr dirty="0" sz="2400" spc="-35">
                <a:solidFill>
                  <a:srgbClr val="404040"/>
                </a:solidFill>
                <a:latin typeface="Noto Sans"/>
                <a:cs typeface="Noto Sans"/>
              </a:rPr>
              <a:t>by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Karl</a:t>
            </a:r>
            <a:r>
              <a:rPr dirty="0" sz="2400" spc="15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Pearson.</a:t>
            </a:r>
            <a:endParaRPr sz="2400">
              <a:latin typeface="Noto Sans"/>
              <a:cs typeface="Noto Sans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90">
                <a:solidFill>
                  <a:srgbClr val="404040"/>
                </a:solidFill>
                <a:latin typeface="Noto Sans"/>
                <a:cs typeface="Noto Sans"/>
              </a:rPr>
              <a:t>To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construct a </a:t>
            </a:r>
            <a:r>
              <a:rPr dirty="0" sz="2400" spc="-40">
                <a:solidFill>
                  <a:srgbClr val="404040"/>
                </a:solidFill>
                <a:latin typeface="Noto Sans"/>
                <a:cs typeface="Noto Sans"/>
              </a:rPr>
              <a:t>Histogram, </a:t>
            </a:r>
            <a:r>
              <a:rPr dirty="0" sz="2400" spc="-25">
                <a:solidFill>
                  <a:srgbClr val="404040"/>
                </a:solidFill>
                <a:latin typeface="Noto Sans"/>
                <a:cs typeface="Noto Sans"/>
              </a:rPr>
              <a:t>“bin”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dirty="0" sz="2400" spc="-55">
                <a:solidFill>
                  <a:srgbClr val="404040"/>
                </a:solidFill>
                <a:latin typeface="Noto Sans"/>
                <a:cs typeface="Noto Sans"/>
              </a:rPr>
              <a:t>range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of</a:t>
            </a:r>
            <a:r>
              <a:rPr dirty="0" sz="2400" spc="25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values.</a:t>
            </a:r>
            <a:endParaRPr sz="2400">
              <a:latin typeface="Noto Sans"/>
              <a:cs typeface="Noto Sans"/>
            </a:endParaRPr>
          </a:p>
          <a:p>
            <a:pPr marL="354965" marR="5080" indent="-35496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Bins </a:t>
            </a:r>
            <a:r>
              <a:rPr dirty="0" sz="2400" spc="-30">
                <a:solidFill>
                  <a:srgbClr val="404040"/>
                </a:solidFill>
                <a:latin typeface="Noto Sans"/>
                <a:cs typeface="Noto Sans"/>
              </a:rPr>
              <a:t>are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consecutive, </a:t>
            </a:r>
            <a:r>
              <a:rPr dirty="0" sz="2400" spc="-25">
                <a:solidFill>
                  <a:srgbClr val="404040"/>
                </a:solidFill>
                <a:latin typeface="Noto Sans"/>
                <a:cs typeface="Noto Sans"/>
              </a:rPr>
              <a:t>non-overlapping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intervals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a  variable.</a:t>
            </a:r>
            <a:endParaRPr sz="2400">
              <a:latin typeface="Noto Sans"/>
              <a:cs typeface="Noto Sans"/>
            </a:endParaRPr>
          </a:p>
          <a:p>
            <a:pPr marL="355600" indent="-342900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Bins </a:t>
            </a:r>
            <a:r>
              <a:rPr dirty="0" sz="2400" spc="-30">
                <a:solidFill>
                  <a:srgbClr val="404040"/>
                </a:solidFill>
                <a:latin typeface="Noto Sans"/>
                <a:cs typeface="Noto Sans"/>
              </a:rPr>
              <a:t>are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equal</a:t>
            </a:r>
            <a:r>
              <a:rPr dirty="0" sz="2400" spc="5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size.</a:t>
            </a:r>
            <a:endParaRPr sz="2400">
              <a:latin typeface="Noto Sans"/>
              <a:cs typeface="Noto Sans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The bars </a:t>
            </a:r>
            <a:r>
              <a:rPr dirty="0" sz="2400" spc="-25">
                <a:solidFill>
                  <a:srgbClr val="404040"/>
                </a:solidFill>
                <a:latin typeface="Noto Sans"/>
                <a:cs typeface="Noto Sans"/>
              </a:rPr>
              <a:t>represent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the</a:t>
            </a:r>
            <a:r>
              <a:rPr dirty="0" sz="2400" spc="4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bins.</a:t>
            </a:r>
            <a:endParaRPr sz="2400">
              <a:latin typeface="Noto Sans"/>
              <a:cs typeface="Noto Sans"/>
            </a:endParaRPr>
          </a:p>
          <a:p>
            <a:pPr marL="354965" marR="308610" indent="-35496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dirty="0" sz="2400" spc="-40">
                <a:solidFill>
                  <a:srgbClr val="404040"/>
                </a:solidFill>
                <a:latin typeface="Noto Sans"/>
                <a:cs typeface="Noto Sans"/>
              </a:rPr>
              <a:t>height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bar </a:t>
            </a:r>
            <a:r>
              <a:rPr dirty="0" sz="2400" spc="-25">
                <a:solidFill>
                  <a:srgbClr val="404040"/>
                </a:solidFill>
                <a:latin typeface="Noto Sans"/>
                <a:cs typeface="Noto Sans"/>
              </a:rPr>
              <a:t>represents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frequency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of 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the values in the</a:t>
            </a:r>
            <a:r>
              <a:rPr dirty="0" sz="2400" spc="6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bin.</a:t>
            </a:r>
            <a:endParaRPr sz="2400">
              <a:latin typeface="Noto Sans"/>
              <a:cs typeface="Noto Sans"/>
            </a:endParaRPr>
          </a:p>
          <a:p>
            <a:pPr marL="355600" marR="75819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85">
                <a:solidFill>
                  <a:srgbClr val="404040"/>
                </a:solidFill>
                <a:latin typeface="Noto Sans"/>
                <a:cs typeface="Noto Sans"/>
              </a:rPr>
              <a:t>It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helps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assess the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probability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distribution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a  variable.</a:t>
            </a:r>
            <a:endParaRPr sz="2400">
              <a:latin typeface="Noto Sans"/>
              <a:cs typeface="Noto San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905743" y="2849879"/>
            <a:ext cx="2755900" cy="3439795"/>
            <a:chOff x="10905743" y="2849879"/>
            <a:chExt cx="2755900" cy="3439795"/>
          </a:xfrm>
        </p:grpSpPr>
        <p:sp>
          <p:nvSpPr>
            <p:cNvPr id="8" name="object 8"/>
            <p:cNvSpPr/>
            <p:nvPr/>
          </p:nvSpPr>
          <p:spPr>
            <a:xfrm>
              <a:off x="10911839" y="4911851"/>
              <a:ext cx="457200" cy="1371600"/>
            </a:xfrm>
            <a:custGeom>
              <a:avLst/>
              <a:gdLst/>
              <a:ahLst/>
              <a:cxnLst/>
              <a:rect l="l" t="t" r="r" b="b"/>
              <a:pathLst>
                <a:path w="457200" h="1371600">
                  <a:moveTo>
                    <a:pt x="457200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457200" y="13716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911839" y="4911851"/>
              <a:ext cx="457200" cy="1371600"/>
            </a:xfrm>
            <a:custGeom>
              <a:avLst/>
              <a:gdLst/>
              <a:ahLst/>
              <a:cxnLst/>
              <a:rect l="l" t="t" r="r" b="b"/>
              <a:pathLst>
                <a:path w="457200" h="1371600">
                  <a:moveTo>
                    <a:pt x="0" y="1371600"/>
                  </a:moveTo>
                  <a:lnTo>
                    <a:pt x="457200" y="13716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1369039" y="3541775"/>
              <a:ext cx="457200" cy="2741930"/>
            </a:xfrm>
            <a:custGeom>
              <a:avLst/>
              <a:gdLst/>
              <a:ahLst/>
              <a:cxnLst/>
              <a:rect l="l" t="t" r="r" b="b"/>
              <a:pathLst>
                <a:path w="457200" h="2741929">
                  <a:moveTo>
                    <a:pt x="457200" y="0"/>
                  </a:moveTo>
                  <a:lnTo>
                    <a:pt x="0" y="0"/>
                  </a:lnTo>
                  <a:lnTo>
                    <a:pt x="0" y="2741676"/>
                  </a:lnTo>
                  <a:lnTo>
                    <a:pt x="457200" y="2741676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1369039" y="3541775"/>
              <a:ext cx="457200" cy="2741930"/>
            </a:xfrm>
            <a:custGeom>
              <a:avLst/>
              <a:gdLst/>
              <a:ahLst/>
              <a:cxnLst/>
              <a:rect l="l" t="t" r="r" b="b"/>
              <a:pathLst>
                <a:path w="457200" h="2741929">
                  <a:moveTo>
                    <a:pt x="0" y="2741676"/>
                  </a:moveTo>
                  <a:lnTo>
                    <a:pt x="457200" y="2741676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274167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1826239" y="3541775"/>
              <a:ext cx="457200" cy="2741930"/>
            </a:xfrm>
            <a:custGeom>
              <a:avLst/>
              <a:gdLst/>
              <a:ahLst/>
              <a:cxnLst/>
              <a:rect l="l" t="t" r="r" b="b"/>
              <a:pathLst>
                <a:path w="457200" h="2741929">
                  <a:moveTo>
                    <a:pt x="457200" y="0"/>
                  </a:moveTo>
                  <a:lnTo>
                    <a:pt x="0" y="0"/>
                  </a:lnTo>
                  <a:lnTo>
                    <a:pt x="0" y="2741676"/>
                  </a:lnTo>
                  <a:lnTo>
                    <a:pt x="457200" y="2741676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1826239" y="3541775"/>
              <a:ext cx="457200" cy="2741930"/>
            </a:xfrm>
            <a:custGeom>
              <a:avLst/>
              <a:gdLst/>
              <a:ahLst/>
              <a:cxnLst/>
              <a:rect l="l" t="t" r="r" b="b"/>
              <a:pathLst>
                <a:path w="457200" h="2741929">
                  <a:moveTo>
                    <a:pt x="0" y="2741676"/>
                  </a:moveTo>
                  <a:lnTo>
                    <a:pt x="457200" y="2741676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274167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2283439" y="2855975"/>
              <a:ext cx="457200" cy="3427729"/>
            </a:xfrm>
            <a:custGeom>
              <a:avLst/>
              <a:gdLst/>
              <a:ahLst/>
              <a:cxnLst/>
              <a:rect l="l" t="t" r="r" b="b"/>
              <a:pathLst>
                <a:path w="457200" h="3427729">
                  <a:moveTo>
                    <a:pt x="457200" y="0"/>
                  </a:moveTo>
                  <a:lnTo>
                    <a:pt x="0" y="0"/>
                  </a:lnTo>
                  <a:lnTo>
                    <a:pt x="0" y="3427476"/>
                  </a:lnTo>
                  <a:lnTo>
                    <a:pt x="457200" y="3427476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2283439" y="2855975"/>
              <a:ext cx="457200" cy="3427729"/>
            </a:xfrm>
            <a:custGeom>
              <a:avLst/>
              <a:gdLst/>
              <a:ahLst/>
              <a:cxnLst/>
              <a:rect l="l" t="t" r="r" b="b"/>
              <a:pathLst>
                <a:path w="457200" h="3427729">
                  <a:moveTo>
                    <a:pt x="0" y="3427476"/>
                  </a:moveTo>
                  <a:lnTo>
                    <a:pt x="457200" y="3427476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747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2740639" y="4227575"/>
              <a:ext cx="457200" cy="2056130"/>
            </a:xfrm>
            <a:custGeom>
              <a:avLst/>
              <a:gdLst/>
              <a:ahLst/>
              <a:cxnLst/>
              <a:rect l="l" t="t" r="r" b="b"/>
              <a:pathLst>
                <a:path w="457200" h="2056129">
                  <a:moveTo>
                    <a:pt x="457200" y="0"/>
                  </a:moveTo>
                  <a:lnTo>
                    <a:pt x="0" y="0"/>
                  </a:lnTo>
                  <a:lnTo>
                    <a:pt x="0" y="2055876"/>
                  </a:lnTo>
                  <a:lnTo>
                    <a:pt x="457200" y="2055876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2740639" y="4227575"/>
              <a:ext cx="457200" cy="2056130"/>
            </a:xfrm>
            <a:custGeom>
              <a:avLst/>
              <a:gdLst/>
              <a:ahLst/>
              <a:cxnLst/>
              <a:rect l="l" t="t" r="r" b="b"/>
              <a:pathLst>
                <a:path w="457200" h="2056129">
                  <a:moveTo>
                    <a:pt x="0" y="2055876"/>
                  </a:moveTo>
                  <a:lnTo>
                    <a:pt x="457200" y="2055876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205587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3197839" y="5597651"/>
              <a:ext cx="457200" cy="685800"/>
            </a:xfrm>
            <a:custGeom>
              <a:avLst/>
              <a:gdLst/>
              <a:ahLst/>
              <a:cxnLst/>
              <a:rect l="l" t="t" r="r" b="b"/>
              <a:pathLst>
                <a:path w="457200" h="685800">
                  <a:moveTo>
                    <a:pt x="4572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457200" y="6858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3197839" y="5597651"/>
              <a:ext cx="457200" cy="685800"/>
            </a:xfrm>
            <a:custGeom>
              <a:avLst/>
              <a:gdLst/>
              <a:ahLst/>
              <a:cxnLst/>
              <a:rect l="l" t="t" r="r" b="b"/>
              <a:pathLst>
                <a:path w="457200" h="685800">
                  <a:moveTo>
                    <a:pt x="0" y="685800"/>
                  </a:moveTo>
                  <a:lnTo>
                    <a:pt x="457200" y="6858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14136623" y="5591555"/>
            <a:ext cx="469900" cy="698500"/>
            <a:chOff x="14136623" y="5591555"/>
            <a:chExt cx="469900" cy="698500"/>
          </a:xfrm>
        </p:grpSpPr>
        <p:sp>
          <p:nvSpPr>
            <p:cNvPr id="21" name="object 21"/>
            <p:cNvSpPr/>
            <p:nvPr/>
          </p:nvSpPr>
          <p:spPr>
            <a:xfrm>
              <a:off x="14142719" y="5597651"/>
              <a:ext cx="457200" cy="685800"/>
            </a:xfrm>
            <a:custGeom>
              <a:avLst/>
              <a:gdLst/>
              <a:ahLst/>
              <a:cxnLst/>
              <a:rect l="l" t="t" r="r" b="b"/>
              <a:pathLst>
                <a:path w="457200" h="685800">
                  <a:moveTo>
                    <a:pt x="4572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457200" y="6858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4142719" y="5597651"/>
              <a:ext cx="457200" cy="685800"/>
            </a:xfrm>
            <a:custGeom>
              <a:avLst/>
              <a:gdLst/>
              <a:ahLst/>
              <a:cxnLst/>
              <a:rect l="l" t="t" r="r" b="b"/>
              <a:pathLst>
                <a:path w="457200" h="685800">
                  <a:moveTo>
                    <a:pt x="0" y="685800"/>
                  </a:moveTo>
                  <a:lnTo>
                    <a:pt x="457200" y="6858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0331957" y="2530601"/>
          <a:ext cx="4843145" cy="3876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189"/>
                <a:gridCol w="467359"/>
                <a:gridCol w="452119"/>
                <a:gridCol w="456565"/>
                <a:gridCol w="456565"/>
                <a:gridCol w="456564"/>
                <a:gridCol w="455294"/>
                <a:gridCol w="452119"/>
                <a:gridCol w="496570"/>
                <a:gridCol w="436879"/>
                <a:gridCol w="584835"/>
              </a:tblGrid>
              <a:tr h="3261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7E7E7E"/>
                      </a:solidFill>
                      <a:prstDash val="solid"/>
                    </a:lnR>
                    <a:lnB w="28575">
                      <a:solidFill>
                        <a:srgbClr val="7E7E7E"/>
                      </a:solidFill>
                      <a:prstDash val="solid"/>
                    </a:lnB>
                  </a:tcPr>
                </a:tc>
                <a:tc gridSpan="10"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7E7E7E"/>
                      </a:solidFill>
                      <a:prstDash val="solid"/>
                    </a:lnL>
                    <a:lnB w="28575">
                      <a:solidFill>
                        <a:srgbClr val="7E7E7E"/>
                      </a:solidFill>
                      <a:prstDash val="solid"/>
                    </a:lnB>
                  </a:tcPr>
                </a:tc>
                <a:tc rowSpan="6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6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6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6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6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6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6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6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6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</a:tcPr>
                </a:tc>
                <a:tc gridSpan="10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7E7E7E"/>
                      </a:solidFill>
                      <a:prstDash val="solid"/>
                    </a:lnL>
                    <a:lnB w="28575">
                      <a:solidFill>
                        <a:srgbClr val="7E7E7E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</a:tcPr>
                </a:tc>
                <a:tc gridSpan="10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7E7E7E"/>
                      </a:solidFill>
                      <a:prstDash val="solid"/>
                    </a:lnL>
                    <a:lnB w="28575">
                      <a:solidFill>
                        <a:srgbClr val="7E7E7E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842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</a:tcPr>
                </a:tc>
                <a:tc gridSpan="10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7E7E7E"/>
                      </a:solidFill>
                      <a:prstDash val="solid"/>
                    </a:lnL>
                    <a:lnB w="28575">
                      <a:solidFill>
                        <a:srgbClr val="7E7E7E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</a:tcPr>
                </a:tc>
                <a:tc gridSpan="10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7E7E7E"/>
                      </a:solidFill>
                      <a:prstDash val="solid"/>
                    </a:lnL>
                    <a:lnB w="28575">
                      <a:solidFill>
                        <a:srgbClr val="7E7E7E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</a:tcPr>
                </a:tc>
                <a:tc gridSpan="10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7E7E7E"/>
                      </a:solidFill>
                      <a:prstDash val="solid"/>
                    </a:lnL>
                    <a:lnB w="28575">
                      <a:solidFill>
                        <a:srgbClr val="7E7E7E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280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7E7E7E"/>
                      </a:solidFill>
                      <a:prstDash val="solid"/>
                    </a:lnL>
                    <a:lnT w="28575">
                      <a:solidFill>
                        <a:srgbClr val="7E7E7E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10762868" y="6306302"/>
            <a:ext cx="4065270" cy="840105"/>
          </a:xfrm>
          <a:prstGeom prst="rect">
            <a:avLst/>
          </a:prstGeom>
        </p:spPr>
        <p:txBody>
          <a:bodyPr wrap="square" lIns="0" tIns="1149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  <a:tabLst>
                <a:tab pos="472440" algn="l"/>
                <a:tab pos="932815" algn="l"/>
                <a:tab pos="1393190" algn="l"/>
                <a:tab pos="1853564" algn="l"/>
                <a:tab pos="2313305" algn="l"/>
                <a:tab pos="2773680" algn="l"/>
                <a:tab pos="3234055" algn="l"/>
              </a:tabLst>
            </a:pPr>
            <a:r>
              <a:rPr dirty="0" sz="2000" spc="-5">
                <a:solidFill>
                  <a:srgbClr val="404040"/>
                </a:solidFill>
                <a:latin typeface="Noto Sans"/>
                <a:cs typeface="Noto Sans"/>
              </a:rPr>
              <a:t>20	30	40	50	60	70	80	90</a:t>
            </a:r>
            <a:r>
              <a:rPr dirty="0" sz="2000" spc="14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100</a:t>
            </a:r>
            <a:endParaRPr sz="2000">
              <a:latin typeface="Noto Sans"/>
              <a:cs typeface="Noto Sans"/>
            </a:endParaRPr>
          </a:p>
          <a:p>
            <a:pPr algn="ctr" marR="700405">
              <a:lnSpc>
                <a:spcPct val="100000"/>
              </a:lnSpc>
              <a:spcBef>
                <a:spcPts val="805"/>
              </a:spcBef>
            </a:pPr>
            <a:r>
              <a:rPr dirty="0" sz="2000" spc="-50" b="1">
                <a:solidFill>
                  <a:srgbClr val="404040"/>
                </a:solidFill>
                <a:latin typeface="Noto Sans"/>
                <a:cs typeface="Noto Sans"/>
              </a:rPr>
              <a:t>Age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102342" y="6074155"/>
            <a:ext cx="1714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404040"/>
                </a:solidFill>
                <a:latin typeface="Noto Sans"/>
                <a:cs typeface="Noto Sans"/>
              </a:rPr>
              <a:t>0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890886" y="5434660"/>
            <a:ext cx="38417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1</a:t>
            </a:r>
            <a:r>
              <a:rPr dirty="0" sz="2000" spc="-5">
                <a:solidFill>
                  <a:srgbClr val="404040"/>
                </a:solidFill>
                <a:latin typeface="Noto Sans"/>
                <a:cs typeface="Noto Sans"/>
              </a:rPr>
              <a:t>.0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890886" y="4731257"/>
            <a:ext cx="3835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2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.0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890886" y="4046601"/>
            <a:ext cx="3835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3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.0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890886" y="3403853"/>
            <a:ext cx="3835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4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.0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890886" y="2686050"/>
            <a:ext cx="3835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5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.0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294244" y="4000417"/>
            <a:ext cx="372110" cy="1350010"/>
          </a:xfrm>
          <a:prstGeom prst="rect">
            <a:avLst/>
          </a:prstGeom>
        </p:spPr>
        <p:txBody>
          <a:bodyPr wrap="square" lIns="0" tIns="3048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2000" spc="-5" b="1">
                <a:solidFill>
                  <a:srgbClr val="404040"/>
                </a:solidFill>
                <a:latin typeface="Noto Sans"/>
                <a:cs typeface="Noto Sans"/>
              </a:rPr>
              <a:t>Frequency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1164061" y="6352794"/>
            <a:ext cx="76200" cy="1163955"/>
          </a:xfrm>
          <a:custGeom>
            <a:avLst/>
            <a:gdLst/>
            <a:ahLst/>
            <a:cxnLst/>
            <a:rect l="l" t="t" r="r" b="b"/>
            <a:pathLst>
              <a:path w="76200" h="1163954">
                <a:moveTo>
                  <a:pt x="48006" y="63499"/>
                </a:moveTo>
                <a:lnTo>
                  <a:pt x="28194" y="63499"/>
                </a:lnTo>
                <a:lnTo>
                  <a:pt x="28194" y="1163827"/>
                </a:lnTo>
                <a:lnTo>
                  <a:pt x="48006" y="1163827"/>
                </a:lnTo>
                <a:lnTo>
                  <a:pt x="48006" y="63499"/>
                </a:lnTo>
                <a:close/>
              </a:path>
              <a:path w="76200" h="1163954">
                <a:moveTo>
                  <a:pt x="38100" y="0"/>
                </a:moveTo>
                <a:lnTo>
                  <a:pt x="0" y="76199"/>
                </a:lnTo>
                <a:lnTo>
                  <a:pt x="28194" y="76199"/>
                </a:lnTo>
                <a:lnTo>
                  <a:pt x="28194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1163954">
                <a:moveTo>
                  <a:pt x="69850" y="63499"/>
                </a:moveTo>
                <a:lnTo>
                  <a:pt x="48006" y="63499"/>
                </a:lnTo>
                <a:lnTo>
                  <a:pt x="48006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1641073" y="6352794"/>
            <a:ext cx="76200" cy="1163955"/>
          </a:xfrm>
          <a:custGeom>
            <a:avLst/>
            <a:gdLst/>
            <a:ahLst/>
            <a:cxnLst/>
            <a:rect l="l" t="t" r="r" b="b"/>
            <a:pathLst>
              <a:path w="76200" h="1163954">
                <a:moveTo>
                  <a:pt x="48005" y="63499"/>
                </a:moveTo>
                <a:lnTo>
                  <a:pt x="28194" y="63499"/>
                </a:lnTo>
                <a:lnTo>
                  <a:pt x="28194" y="1163827"/>
                </a:lnTo>
                <a:lnTo>
                  <a:pt x="48005" y="1163827"/>
                </a:lnTo>
                <a:lnTo>
                  <a:pt x="48005" y="63499"/>
                </a:lnTo>
                <a:close/>
              </a:path>
              <a:path w="76200" h="1163954">
                <a:moveTo>
                  <a:pt x="38100" y="0"/>
                </a:moveTo>
                <a:lnTo>
                  <a:pt x="0" y="76199"/>
                </a:lnTo>
                <a:lnTo>
                  <a:pt x="28194" y="76199"/>
                </a:lnTo>
                <a:lnTo>
                  <a:pt x="28194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1163954">
                <a:moveTo>
                  <a:pt x="69850" y="63499"/>
                </a:moveTo>
                <a:lnTo>
                  <a:pt x="48005" y="63499"/>
                </a:lnTo>
                <a:lnTo>
                  <a:pt x="48005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3459206" y="6352794"/>
            <a:ext cx="76200" cy="1163955"/>
          </a:xfrm>
          <a:custGeom>
            <a:avLst/>
            <a:gdLst/>
            <a:ahLst/>
            <a:cxnLst/>
            <a:rect l="l" t="t" r="r" b="b"/>
            <a:pathLst>
              <a:path w="76200" h="1163954">
                <a:moveTo>
                  <a:pt x="48005" y="63499"/>
                </a:moveTo>
                <a:lnTo>
                  <a:pt x="28194" y="63499"/>
                </a:lnTo>
                <a:lnTo>
                  <a:pt x="28194" y="1163827"/>
                </a:lnTo>
                <a:lnTo>
                  <a:pt x="48005" y="1163827"/>
                </a:lnTo>
                <a:lnTo>
                  <a:pt x="48005" y="63499"/>
                </a:lnTo>
                <a:close/>
              </a:path>
              <a:path w="76200" h="1163954">
                <a:moveTo>
                  <a:pt x="38100" y="0"/>
                </a:moveTo>
                <a:lnTo>
                  <a:pt x="0" y="76199"/>
                </a:lnTo>
                <a:lnTo>
                  <a:pt x="28194" y="76199"/>
                </a:lnTo>
                <a:lnTo>
                  <a:pt x="28194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1163954">
                <a:moveTo>
                  <a:pt x="69850" y="63499"/>
                </a:moveTo>
                <a:lnTo>
                  <a:pt x="48005" y="63499"/>
                </a:lnTo>
                <a:lnTo>
                  <a:pt x="48005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1258" y="268350"/>
            <a:ext cx="679577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50"/>
              <a:t>Bell </a:t>
            </a:r>
            <a:r>
              <a:rPr dirty="0" sz="3200" spc="70"/>
              <a:t>Curve </a:t>
            </a:r>
            <a:r>
              <a:rPr dirty="0" sz="3200"/>
              <a:t>– </a:t>
            </a:r>
            <a:r>
              <a:rPr dirty="0" sz="3200" spc="60"/>
              <a:t>Normal</a:t>
            </a:r>
            <a:r>
              <a:rPr dirty="0" sz="3200" spc="-160"/>
              <a:t> </a:t>
            </a:r>
            <a:r>
              <a:rPr dirty="0" sz="3200" spc="55"/>
              <a:t>Distribution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6207252" y="711708"/>
            <a:ext cx="3840479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693291" y="1168095"/>
            <a:ext cx="12861290" cy="96646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dirty="0" sz="2200" spc="-10">
                <a:solidFill>
                  <a:srgbClr val="404040"/>
                </a:solidFill>
                <a:latin typeface="Noto Sans"/>
                <a:cs typeface="Noto Sans"/>
              </a:rPr>
              <a:t>bell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curve </a:t>
            </a:r>
            <a:r>
              <a:rPr dirty="0" sz="2200" spc="-1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characterized </a:t>
            </a:r>
            <a:r>
              <a:rPr dirty="0" sz="2200" spc="-40">
                <a:solidFill>
                  <a:srgbClr val="404040"/>
                </a:solidFill>
                <a:latin typeface="Noto Sans"/>
                <a:cs typeface="Noto Sans"/>
              </a:rPr>
              <a:t>by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its </a:t>
            </a:r>
            <a:r>
              <a:rPr dirty="0" sz="2200" spc="-10">
                <a:solidFill>
                  <a:srgbClr val="404040"/>
                </a:solidFill>
                <a:latin typeface="Noto Sans"/>
                <a:cs typeface="Noto Sans"/>
              </a:rPr>
              <a:t>bell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shape and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two </a:t>
            </a:r>
            <a:r>
              <a:rPr dirty="0" sz="2200" spc="-25">
                <a:solidFill>
                  <a:srgbClr val="404040"/>
                </a:solidFill>
                <a:latin typeface="Noto Sans"/>
                <a:cs typeface="Noto Sans"/>
              </a:rPr>
              <a:t>parameters,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mean and </a:t>
            </a:r>
            <a:r>
              <a:rPr dirty="0" sz="2200" spc="-25">
                <a:solidFill>
                  <a:srgbClr val="404040"/>
                </a:solidFill>
                <a:latin typeface="Noto Sans"/>
                <a:cs typeface="Noto Sans"/>
              </a:rPr>
              <a:t>standard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 deviation.</a:t>
            </a:r>
            <a:endParaRPr sz="2200">
              <a:latin typeface="Noto Sans"/>
              <a:cs typeface="Noto Sans"/>
            </a:endParaRPr>
          </a:p>
          <a:p>
            <a:pPr algn="r" marR="2073910">
              <a:lnSpc>
                <a:spcPct val="100000"/>
              </a:lnSpc>
              <a:spcBef>
                <a:spcPts val="2370"/>
              </a:spcBef>
            </a:pPr>
            <a:r>
              <a:rPr dirty="0" sz="2000" spc="-10">
                <a:latin typeface="Noto Sans"/>
                <a:cs typeface="Noto Sans"/>
              </a:rPr>
              <a:t>Normal</a:t>
            </a:r>
            <a:r>
              <a:rPr dirty="0" sz="2000" spc="-70">
                <a:latin typeface="Noto Sans"/>
                <a:cs typeface="Noto Sans"/>
              </a:rPr>
              <a:t> </a:t>
            </a:r>
            <a:r>
              <a:rPr dirty="0" sz="2000" spc="-15">
                <a:latin typeface="Noto Sans"/>
                <a:cs typeface="Noto Sans"/>
              </a:rPr>
              <a:t>Curve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5987" y="6868668"/>
            <a:ext cx="995172" cy="9387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44727" y="2146554"/>
            <a:ext cx="19335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404040"/>
                </a:solidFill>
                <a:latin typeface="Noto Sans"/>
                <a:cs typeface="Noto Sans"/>
              </a:rPr>
              <a:t>Bell curve</a:t>
            </a:r>
            <a:r>
              <a:rPr dirty="0" sz="2400" spc="-90" b="1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5" b="1">
                <a:solidFill>
                  <a:srgbClr val="404040"/>
                </a:solidFill>
                <a:latin typeface="Noto Sans"/>
                <a:cs typeface="Noto Sans"/>
              </a:rPr>
              <a:t>is: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4727" y="2512313"/>
            <a:ext cx="8267065" cy="1896110"/>
          </a:xfrm>
          <a:prstGeom prst="rect">
            <a:avLst/>
          </a:prstGeom>
        </p:spPr>
        <p:txBody>
          <a:bodyPr wrap="square" lIns="0" tIns="1149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Symmetric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around the</a:t>
            </a:r>
            <a:r>
              <a:rPr dirty="0" sz="2400" spc="3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Noto Sans"/>
                <a:cs typeface="Noto Sans"/>
              </a:rPr>
              <a:t>mean,</a:t>
            </a:r>
            <a:endParaRPr sz="2400">
              <a:latin typeface="Noto Sans"/>
              <a:cs typeface="Noto Sans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Symmetric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on both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sides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the</a:t>
            </a:r>
            <a:r>
              <a:rPr dirty="0" sz="2400" spc="6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Noto Sans"/>
                <a:cs typeface="Noto Sans"/>
              </a:rPr>
              <a:t>center,</a:t>
            </a:r>
            <a:endParaRPr sz="2400">
              <a:latin typeface="Noto Sans"/>
              <a:cs typeface="Noto Sans"/>
            </a:endParaRPr>
          </a:p>
          <a:p>
            <a:pPr marL="355600" indent="-3429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40">
                <a:solidFill>
                  <a:srgbClr val="404040"/>
                </a:solidFill>
                <a:latin typeface="Noto Sans"/>
                <a:cs typeface="Noto Sans"/>
              </a:rPr>
              <a:t>Having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equal </a:t>
            </a:r>
            <a:r>
              <a:rPr dirty="0" sz="2400" spc="-25">
                <a:solidFill>
                  <a:srgbClr val="404040"/>
                </a:solidFill>
                <a:latin typeface="Noto Sans"/>
                <a:cs typeface="Noto Sans"/>
              </a:rPr>
              <a:t>mean,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median,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and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mode</a:t>
            </a:r>
            <a:r>
              <a:rPr dirty="0" sz="2400" spc="15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values,</a:t>
            </a:r>
            <a:endParaRPr sz="2400">
              <a:latin typeface="Noto Sans"/>
              <a:cs typeface="Noto Sans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Denser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in the center and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less dense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in the tails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or</a:t>
            </a:r>
            <a:r>
              <a:rPr dirty="0" sz="2400" spc="18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sides,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4727" y="4384039"/>
            <a:ext cx="6857365" cy="958215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Defined </a:t>
            </a:r>
            <a:r>
              <a:rPr dirty="0" sz="2400" spc="-30">
                <a:solidFill>
                  <a:srgbClr val="404040"/>
                </a:solidFill>
                <a:latin typeface="Noto Sans"/>
                <a:cs typeface="Noto Sans"/>
              </a:rPr>
              <a:t>by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mean and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standard deviation,</a:t>
            </a:r>
            <a:r>
              <a:rPr dirty="0" sz="2400" spc="6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and</a:t>
            </a:r>
            <a:endParaRPr sz="2400">
              <a:latin typeface="Noto Sans"/>
              <a:cs typeface="Noto Sans"/>
            </a:endParaRPr>
          </a:p>
          <a:p>
            <a:pPr marL="355600" indent="-3429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25">
                <a:solidFill>
                  <a:srgbClr val="404040"/>
                </a:solidFill>
                <a:latin typeface="Noto Sans"/>
                <a:cs typeface="Noto Sans"/>
              </a:rPr>
              <a:t>Known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as the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“Gaussian”</a:t>
            </a:r>
            <a:r>
              <a:rPr dirty="0" sz="2400" spc="6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curve.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39239" y="6873240"/>
            <a:ext cx="13742035" cy="919480"/>
          </a:xfrm>
          <a:prstGeom prst="rect">
            <a:avLst/>
          </a:prstGeom>
          <a:ln w="12192">
            <a:solidFill>
              <a:srgbClr val="00A99D"/>
            </a:solidFill>
          </a:ln>
        </p:spPr>
        <p:txBody>
          <a:bodyPr wrap="square" lIns="0" tIns="300355" rIns="0" bIns="0" rtlCol="0" vert="horz">
            <a:spAutoFit/>
          </a:bodyPr>
          <a:lstStyle/>
          <a:p>
            <a:pPr marL="368300">
              <a:lnSpc>
                <a:spcPct val="100000"/>
              </a:lnSpc>
              <a:spcBef>
                <a:spcPts val="2365"/>
              </a:spcBef>
            </a:pP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The Bell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curve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fully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characterized </a:t>
            </a:r>
            <a:r>
              <a:rPr dirty="0" sz="2400" spc="-35">
                <a:solidFill>
                  <a:srgbClr val="404040"/>
                </a:solidFill>
                <a:latin typeface="Noto Sans"/>
                <a:cs typeface="Noto Sans"/>
              </a:rPr>
              <a:t>by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the mean </a:t>
            </a:r>
            <a:r>
              <a:rPr dirty="0" sz="2400" spc="-5">
                <a:solidFill>
                  <a:srgbClr val="404040"/>
                </a:solidFill>
                <a:latin typeface="Noto Sans"/>
                <a:cs typeface="Noto Sans"/>
              </a:rPr>
              <a:t>(μ)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and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standard deviation</a:t>
            </a:r>
            <a:r>
              <a:rPr dirty="0" sz="2400" spc="24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(σ).</a:t>
            </a:r>
            <a:endParaRPr sz="2400">
              <a:latin typeface="Noto Sans"/>
              <a:cs typeface="Noto San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487282" y="2921380"/>
            <a:ext cx="6757670" cy="2938145"/>
            <a:chOff x="8487282" y="2921380"/>
            <a:chExt cx="6757670" cy="2938145"/>
          </a:xfrm>
        </p:grpSpPr>
        <p:sp>
          <p:nvSpPr>
            <p:cNvPr id="11" name="object 11"/>
            <p:cNvSpPr/>
            <p:nvPr/>
          </p:nvSpPr>
          <p:spPr>
            <a:xfrm>
              <a:off x="8487282" y="5715170"/>
              <a:ext cx="497840" cy="137160"/>
            </a:xfrm>
            <a:custGeom>
              <a:avLst/>
              <a:gdLst/>
              <a:ahLst/>
              <a:cxnLst/>
              <a:rect l="l" t="t" r="r" b="b"/>
              <a:pathLst>
                <a:path w="497840" h="137160">
                  <a:moveTo>
                    <a:pt x="458644" y="0"/>
                  </a:moveTo>
                  <a:lnTo>
                    <a:pt x="448564" y="6465"/>
                  </a:lnTo>
                  <a:lnTo>
                    <a:pt x="434387" y="18121"/>
                  </a:lnTo>
                  <a:lnTo>
                    <a:pt x="413639" y="29039"/>
                  </a:lnTo>
                  <a:lnTo>
                    <a:pt x="353996" y="49819"/>
                  </a:lnTo>
                  <a:lnTo>
                    <a:pt x="314823" y="61561"/>
                  </a:lnTo>
                  <a:lnTo>
                    <a:pt x="267589" y="72981"/>
                  </a:lnTo>
                  <a:lnTo>
                    <a:pt x="213961" y="82282"/>
                  </a:lnTo>
                  <a:lnTo>
                    <a:pt x="77220" y="101556"/>
                  </a:lnTo>
                  <a:lnTo>
                    <a:pt x="23757" y="110126"/>
                  </a:lnTo>
                  <a:lnTo>
                    <a:pt x="0" y="117050"/>
                  </a:lnTo>
                  <a:lnTo>
                    <a:pt x="14216" y="122556"/>
                  </a:lnTo>
                  <a:lnTo>
                    <a:pt x="56463" y="127110"/>
                  </a:lnTo>
                  <a:lnTo>
                    <a:pt x="114473" y="130373"/>
                  </a:lnTo>
                  <a:lnTo>
                    <a:pt x="175983" y="132001"/>
                  </a:lnTo>
                  <a:lnTo>
                    <a:pt x="228726" y="131655"/>
                  </a:lnTo>
                  <a:lnTo>
                    <a:pt x="279555" y="132250"/>
                  </a:lnTo>
                  <a:lnTo>
                    <a:pt x="338205" y="134985"/>
                  </a:lnTo>
                  <a:lnTo>
                    <a:pt x="396738" y="136940"/>
                  </a:lnTo>
                  <a:lnTo>
                    <a:pt x="447219" y="135195"/>
                  </a:lnTo>
                  <a:lnTo>
                    <a:pt x="481711" y="126829"/>
                  </a:lnTo>
                  <a:lnTo>
                    <a:pt x="497788" y="101078"/>
                  </a:lnTo>
                  <a:lnTo>
                    <a:pt x="493553" y="63884"/>
                  </a:lnTo>
                  <a:lnTo>
                    <a:pt x="479746" y="27620"/>
                  </a:lnTo>
                  <a:lnTo>
                    <a:pt x="467106" y="4655"/>
                  </a:lnTo>
                  <a:lnTo>
                    <a:pt x="458644" y="0"/>
                  </a:lnTo>
                  <a:close/>
                </a:path>
              </a:pathLst>
            </a:custGeom>
            <a:solidFill>
              <a:srgbClr val="2C6FA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003535" y="4154423"/>
              <a:ext cx="538480" cy="1699260"/>
            </a:xfrm>
            <a:custGeom>
              <a:avLst/>
              <a:gdLst/>
              <a:ahLst/>
              <a:cxnLst/>
              <a:rect l="l" t="t" r="r" b="b"/>
              <a:pathLst>
                <a:path w="538479" h="1699260">
                  <a:moveTo>
                    <a:pt x="537972" y="0"/>
                  </a:moveTo>
                  <a:lnTo>
                    <a:pt x="467995" y="107950"/>
                  </a:lnTo>
                  <a:lnTo>
                    <a:pt x="400812" y="207645"/>
                  </a:lnTo>
                  <a:lnTo>
                    <a:pt x="330835" y="307466"/>
                  </a:lnTo>
                  <a:lnTo>
                    <a:pt x="266319" y="401827"/>
                  </a:lnTo>
                  <a:lnTo>
                    <a:pt x="196342" y="493649"/>
                  </a:lnTo>
                  <a:lnTo>
                    <a:pt x="67183" y="660780"/>
                  </a:lnTo>
                  <a:lnTo>
                    <a:pt x="0" y="736346"/>
                  </a:lnTo>
                  <a:lnTo>
                    <a:pt x="0" y="1699260"/>
                  </a:lnTo>
                  <a:lnTo>
                    <a:pt x="537972" y="1699260"/>
                  </a:lnTo>
                  <a:lnTo>
                    <a:pt x="537972" y="0"/>
                  </a:lnTo>
                  <a:close/>
                </a:path>
              </a:pathLst>
            </a:custGeom>
            <a:solidFill>
              <a:srgbClr val="94BD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468611" y="4890516"/>
              <a:ext cx="535305" cy="963294"/>
            </a:xfrm>
            <a:custGeom>
              <a:avLst/>
              <a:gdLst/>
              <a:ahLst/>
              <a:cxnLst/>
              <a:rect l="l" t="t" r="r" b="b"/>
              <a:pathLst>
                <a:path w="535304" h="963295">
                  <a:moveTo>
                    <a:pt x="534924" y="0"/>
                  </a:moveTo>
                  <a:lnTo>
                    <a:pt x="467741" y="78232"/>
                  </a:lnTo>
                  <a:lnTo>
                    <a:pt x="327914" y="223900"/>
                  </a:lnTo>
                  <a:lnTo>
                    <a:pt x="260731" y="291338"/>
                  </a:lnTo>
                  <a:lnTo>
                    <a:pt x="193548" y="350774"/>
                  </a:lnTo>
                  <a:lnTo>
                    <a:pt x="129032" y="410083"/>
                  </a:lnTo>
                  <a:lnTo>
                    <a:pt x="61849" y="464058"/>
                  </a:lnTo>
                  <a:lnTo>
                    <a:pt x="0" y="515366"/>
                  </a:lnTo>
                  <a:lnTo>
                    <a:pt x="0" y="963168"/>
                  </a:lnTo>
                  <a:lnTo>
                    <a:pt x="534924" y="963168"/>
                  </a:lnTo>
                  <a:lnTo>
                    <a:pt x="534924" y="0"/>
                  </a:lnTo>
                  <a:close/>
                </a:path>
              </a:pathLst>
            </a:custGeom>
            <a:solidFill>
              <a:srgbClr val="7BAE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541507" y="3336036"/>
              <a:ext cx="536575" cy="2517775"/>
            </a:xfrm>
            <a:custGeom>
              <a:avLst/>
              <a:gdLst/>
              <a:ahLst/>
              <a:cxnLst/>
              <a:rect l="l" t="t" r="r" b="b"/>
              <a:pathLst>
                <a:path w="536575" h="2517775">
                  <a:moveTo>
                    <a:pt x="536448" y="0"/>
                  </a:moveTo>
                  <a:lnTo>
                    <a:pt x="479806" y="70103"/>
                  </a:lnTo>
                  <a:lnTo>
                    <a:pt x="423164" y="151129"/>
                  </a:lnTo>
                  <a:lnTo>
                    <a:pt x="310007" y="321055"/>
                  </a:lnTo>
                  <a:lnTo>
                    <a:pt x="188722" y="504571"/>
                  </a:lnTo>
                  <a:lnTo>
                    <a:pt x="70103" y="704341"/>
                  </a:lnTo>
                  <a:lnTo>
                    <a:pt x="0" y="817626"/>
                  </a:lnTo>
                  <a:lnTo>
                    <a:pt x="0" y="2517648"/>
                  </a:lnTo>
                  <a:lnTo>
                    <a:pt x="536448" y="251764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1077955" y="2933699"/>
              <a:ext cx="535305" cy="2923540"/>
            </a:xfrm>
            <a:custGeom>
              <a:avLst/>
              <a:gdLst/>
              <a:ahLst/>
              <a:cxnLst/>
              <a:rect l="l" t="t" r="r" b="b"/>
              <a:pathLst>
                <a:path w="535304" h="2923540">
                  <a:moveTo>
                    <a:pt x="534924" y="0"/>
                  </a:moveTo>
                  <a:lnTo>
                    <a:pt x="532257" y="0"/>
                  </a:lnTo>
                  <a:lnTo>
                    <a:pt x="502666" y="5461"/>
                  </a:lnTo>
                  <a:lnTo>
                    <a:pt x="470408" y="10795"/>
                  </a:lnTo>
                  <a:lnTo>
                    <a:pt x="405892" y="29717"/>
                  </a:lnTo>
                  <a:lnTo>
                    <a:pt x="309118" y="83692"/>
                  </a:lnTo>
                  <a:lnTo>
                    <a:pt x="276860" y="107950"/>
                  </a:lnTo>
                  <a:lnTo>
                    <a:pt x="239268" y="135000"/>
                  </a:lnTo>
                  <a:lnTo>
                    <a:pt x="207010" y="164591"/>
                  </a:lnTo>
                  <a:lnTo>
                    <a:pt x="139826" y="234823"/>
                  </a:lnTo>
                  <a:lnTo>
                    <a:pt x="69850" y="313054"/>
                  </a:lnTo>
                  <a:lnTo>
                    <a:pt x="0" y="402209"/>
                  </a:lnTo>
                  <a:lnTo>
                    <a:pt x="0" y="2920365"/>
                  </a:lnTo>
                  <a:lnTo>
                    <a:pt x="534924" y="2923032"/>
                  </a:lnTo>
                  <a:lnTo>
                    <a:pt x="534924" y="0"/>
                  </a:lnTo>
                  <a:close/>
                </a:path>
              </a:pathLst>
            </a:custGeom>
            <a:solidFill>
              <a:srgbClr val="DDED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932163" y="5405627"/>
              <a:ext cx="536575" cy="448309"/>
            </a:xfrm>
            <a:custGeom>
              <a:avLst/>
              <a:gdLst/>
              <a:ahLst/>
              <a:cxnLst/>
              <a:rect l="l" t="t" r="r" b="b"/>
              <a:pathLst>
                <a:path w="536575" h="448310">
                  <a:moveTo>
                    <a:pt x="536447" y="0"/>
                  </a:moveTo>
                  <a:lnTo>
                    <a:pt x="463676" y="53975"/>
                  </a:lnTo>
                  <a:lnTo>
                    <a:pt x="393572" y="99822"/>
                  </a:lnTo>
                  <a:lnTo>
                    <a:pt x="323468" y="148462"/>
                  </a:lnTo>
                  <a:lnTo>
                    <a:pt x="256031" y="186182"/>
                  </a:lnTo>
                  <a:lnTo>
                    <a:pt x="191388" y="226695"/>
                  </a:lnTo>
                  <a:lnTo>
                    <a:pt x="61975" y="288798"/>
                  </a:lnTo>
                  <a:lnTo>
                    <a:pt x="0" y="315849"/>
                  </a:lnTo>
                  <a:lnTo>
                    <a:pt x="0" y="448056"/>
                  </a:lnTo>
                  <a:lnTo>
                    <a:pt x="536447" y="448056"/>
                  </a:lnTo>
                  <a:lnTo>
                    <a:pt x="53644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1612879" y="2933699"/>
              <a:ext cx="536575" cy="2923540"/>
            </a:xfrm>
            <a:custGeom>
              <a:avLst/>
              <a:gdLst/>
              <a:ahLst/>
              <a:cxnLst/>
              <a:rect l="l" t="t" r="r" b="b"/>
              <a:pathLst>
                <a:path w="536575" h="2923540">
                  <a:moveTo>
                    <a:pt x="0" y="0"/>
                  </a:moveTo>
                  <a:lnTo>
                    <a:pt x="0" y="2923032"/>
                  </a:lnTo>
                  <a:lnTo>
                    <a:pt x="536448" y="2923032"/>
                  </a:lnTo>
                  <a:lnTo>
                    <a:pt x="536448" y="399414"/>
                  </a:lnTo>
                  <a:lnTo>
                    <a:pt x="455549" y="296925"/>
                  </a:lnTo>
                  <a:lnTo>
                    <a:pt x="382777" y="210565"/>
                  </a:lnTo>
                  <a:lnTo>
                    <a:pt x="345059" y="175387"/>
                  </a:lnTo>
                  <a:lnTo>
                    <a:pt x="312674" y="145796"/>
                  </a:lnTo>
                  <a:lnTo>
                    <a:pt x="280416" y="113411"/>
                  </a:lnTo>
                  <a:lnTo>
                    <a:pt x="248030" y="91821"/>
                  </a:lnTo>
                  <a:lnTo>
                    <a:pt x="218313" y="67437"/>
                  </a:lnTo>
                  <a:lnTo>
                    <a:pt x="186054" y="48640"/>
                  </a:lnTo>
                  <a:lnTo>
                    <a:pt x="123951" y="21589"/>
                  </a:lnTo>
                  <a:lnTo>
                    <a:pt x="61975" y="8127"/>
                  </a:lnTo>
                  <a:lnTo>
                    <a:pt x="32385" y="5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ED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2149327" y="3332987"/>
              <a:ext cx="535305" cy="2524125"/>
            </a:xfrm>
            <a:custGeom>
              <a:avLst/>
              <a:gdLst/>
              <a:ahLst/>
              <a:cxnLst/>
              <a:rect l="l" t="t" r="r" b="b"/>
              <a:pathLst>
                <a:path w="535304" h="2524125">
                  <a:moveTo>
                    <a:pt x="0" y="0"/>
                  </a:moveTo>
                  <a:lnTo>
                    <a:pt x="0" y="2523744"/>
                  </a:lnTo>
                  <a:lnTo>
                    <a:pt x="534924" y="2523744"/>
                  </a:lnTo>
                  <a:lnTo>
                    <a:pt x="534924" y="798957"/>
                  </a:lnTo>
                  <a:lnTo>
                    <a:pt x="376300" y="547877"/>
                  </a:lnTo>
                  <a:lnTo>
                    <a:pt x="236600" y="334645"/>
                  </a:lnTo>
                  <a:lnTo>
                    <a:pt x="110236" y="151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3758671" y="5405627"/>
              <a:ext cx="536575" cy="452755"/>
            </a:xfrm>
            <a:custGeom>
              <a:avLst/>
              <a:gdLst/>
              <a:ahLst/>
              <a:cxnLst/>
              <a:rect l="l" t="t" r="r" b="b"/>
              <a:pathLst>
                <a:path w="536575" h="452754">
                  <a:moveTo>
                    <a:pt x="0" y="0"/>
                  </a:moveTo>
                  <a:lnTo>
                    <a:pt x="0" y="449961"/>
                  </a:lnTo>
                  <a:lnTo>
                    <a:pt x="536448" y="452627"/>
                  </a:lnTo>
                  <a:lnTo>
                    <a:pt x="536448" y="301751"/>
                  </a:lnTo>
                  <a:lnTo>
                    <a:pt x="396240" y="237109"/>
                  </a:lnTo>
                  <a:lnTo>
                    <a:pt x="328930" y="204724"/>
                  </a:lnTo>
                  <a:lnTo>
                    <a:pt x="258826" y="169672"/>
                  </a:lnTo>
                  <a:lnTo>
                    <a:pt x="129413" y="88900"/>
                  </a:lnTo>
                  <a:lnTo>
                    <a:pt x="61976" y="430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4295119" y="5707379"/>
              <a:ext cx="500380" cy="151130"/>
            </a:xfrm>
            <a:custGeom>
              <a:avLst/>
              <a:gdLst/>
              <a:ahLst/>
              <a:cxnLst/>
              <a:rect l="l" t="t" r="r" b="b"/>
              <a:pathLst>
                <a:path w="500380" h="151129">
                  <a:moveTo>
                    <a:pt x="0" y="0"/>
                  </a:moveTo>
                  <a:lnTo>
                    <a:pt x="0" y="150875"/>
                  </a:lnTo>
                  <a:lnTo>
                    <a:pt x="499872" y="150875"/>
                  </a:lnTo>
                  <a:lnTo>
                    <a:pt x="499872" y="118491"/>
                  </a:lnTo>
                  <a:lnTo>
                    <a:pt x="435356" y="107823"/>
                  </a:lnTo>
                  <a:lnTo>
                    <a:pt x="368173" y="99695"/>
                  </a:lnTo>
                  <a:lnTo>
                    <a:pt x="303657" y="88900"/>
                  </a:lnTo>
                  <a:lnTo>
                    <a:pt x="241935" y="72771"/>
                  </a:lnTo>
                  <a:lnTo>
                    <a:pt x="182753" y="56515"/>
                  </a:lnTo>
                  <a:lnTo>
                    <a:pt x="59182" y="18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7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3223747" y="4882895"/>
              <a:ext cx="535305" cy="974090"/>
            </a:xfrm>
            <a:custGeom>
              <a:avLst/>
              <a:gdLst/>
              <a:ahLst/>
              <a:cxnLst/>
              <a:rect l="l" t="t" r="r" b="b"/>
              <a:pathLst>
                <a:path w="535305" h="974089">
                  <a:moveTo>
                    <a:pt x="0" y="0"/>
                  </a:moveTo>
                  <a:lnTo>
                    <a:pt x="0" y="973836"/>
                  </a:lnTo>
                  <a:lnTo>
                    <a:pt x="534923" y="973836"/>
                  </a:lnTo>
                  <a:lnTo>
                    <a:pt x="534923" y="523366"/>
                  </a:lnTo>
                  <a:lnTo>
                    <a:pt x="462407" y="466725"/>
                  </a:lnTo>
                  <a:lnTo>
                    <a:pt x="325246" y="350646"/>
                  </a:lnTo>
                  <a:lnTo>
                    <a:pt x="260730" y="283209"/>
                  </a:lnTo>
                  <a:lnTo>
                    <a:pt x="126365" y="148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AE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2684251" y="4131563"/>
              <a:ext cx="539750" cy="1725295"/>
            </a:xfrm>
            <a:custGeom>
              <a:avLst/>
              <a:gdLst/>
              <a:ahLst/>
              <a:cxnLst/>
              <a:rect l="l" t="t" r="r" b="b"/>
              <a:pathLst>
                <a:path w="539750" h="1725295">
                  <a:moveTo>
                    <a:pt x="0" y="0"/>
                  </a:moveTo>
                  <a:lnTo>
                    <a:pt x="0" y="1725168"/>
                  </a:lnTo>
                  <a:lnTo>
                    <a:pt x="539496" y="1725168"/>
                  </a:lnTo>
                  <a:lnTo>
                    <a:pt x="539496" y="750570"/>
                  </a:lnTo>
                  <a:lnTo>
                    <a:pt x="472059" y="669544"/>
                  </a:lnTo>
                  <a:lnTo>
                    <a:pt x="407288" y="585851"/>
                  </a:lnTo>
                  <a:lnTo>
                    <a:pt x="342519" y="499490"/>
                  </a:lnTo>
                  <a:lnTo>
                    <a:pt x="275081" y="410337"/>
                  </a:lnTo>
                  <a:lnTo>
                    <a:pt x="145669" y="221361"/>
                  </a:lnTo>
                  <a:lnTo>
                    <a:pt x="16128" y="21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BD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4794991" y="5826251"/>
              <a:ext cx="449580" cy="32384"/>
            </a:xfrm>
            <a:custGeom>
              <a:avLst/>
              <a:gdLst/>
              <a:ahLst/>
              <a:cxnLst/>
              <a:rect l="l" t="t" r="r" b="b"/>
              <a:pathLst>
                <a:path w="449580" h="32385">
                  <a:moveTo>
                    <a:pt x="2667" y="0"/>
                  </a:moveTo>
                  <a:lnTo>
                    <a:pt x="0" y="0"/>
                  </a:lnTo>
                  <a:lnTo>
                    <a:pt x="0" y="32003"/>
                  </a:lnTo>
                  <a:lnTo>
                    <a:pt x="449579" y="32003"/>
                  </a:lnTo>
                  <a:lnTo>
                    <a:pt x="358013" y="29337"/>
                  </a:lnTo>
                  <a:lnTo>
                    <a:pt x="253111" y="24002"/>
                  </a:lnTo>
                  <a:lnTo>
                    <a:pt x="134619" y="1333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rgbClr val="F5F7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1613641" y="2935985"/>
              <a:ext cx="0" cy="2908935"/>
            </a:xfrm>
            <a:custGeom>
              <a:avLst/>
              <a:gdLst/>
              <a:ahLst/>
              <a:cxnLst/>
              <a:rect l="l" t="t" r="r" b="b"/>
              <a:pathLst>
                <a:path w="0" h="2908935">
                  <a:moveTo>
                    <a:pt x="0" y="2908427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F060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1069573" y="3361181"/>
              <a:ext cx="1093470" cy="2461260"/>
            </a:xfrm>
            <a:custGeom>
              <a:avLst/>
              <a:gdLst/>
              <a:ahLst/>
              <a:cxnLst/>
              <a:rect l="l" t="t" r="r" b="b"/>
              <a:pathLst>
                <a:path w="1093470" h="2461260">
                  <a:moveTo>
                    <a:pt x="0" y="0"/>
                  </a:moveTo>
                  <a:lnTo>
                    <a:pt x="1093343" y="409447"/>
                  </a:lnTo>
                </a:path>
                <a:path w="1093470" h="2461260">
                  <a:moveTo>
                    <a:pt x="0" y="437388"/>
                  </a:moveTo>
                  <a:lnTo>
                    <a:pt x="1093343" y="846835"/>
                  </a:lnTo>
                </a:path>
                <a:path w="1093470" h="2461260">
                  <a:moveTo>
                    <a:pt x="0" y="1098803"/>
                  </a:moveTo>
                  <a:lnTo>
                    <a:pt x="1093343" y="1508252"/>
                  </a:lnTo>
                </a:path>
                <a:path w="1093470" h="2461260">
                  <a:moveTo>
                    <a:pt x="0" y="1603247"/>
                  </a:moveTo>
                  <a:lnTo>
                    <a:pt x="1093343" y="2012695"/>
                  </a:lnTo>
                </a:path>
                <a:path w="1093470" h="2461260">
                  <a:moveTo>
                    <a:pt x="0" y="2051303"/>
                  </a:moveTo>
                  <a:lnTo>
                    <a:pt x="1093343" y="2460752"/>
                  </a:lnTo>
                </a:path>
              </a:pathLst>
            </a:custGeom>
            <a:ln w="25908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8341868" y="5899150"/>
            <a:ext cx="29260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3070" algn="l"/>
                <a:tab pos="1042669" algn="l"/>
                <a:tab pos="1497330" algn="l"/>
                <a:tab pos="2118995" algn="l"/>
                <a:tab pos="2561590" algn="l"/>
              </a:tabLst>
            </a:pPr>
            <a:r>
              <a:rPr dirty="0" sz="1600" spc="-5">
                <a:latin typeface="Noto Sans"/>
                <a:cs typeface="Noto Sans"/>
              </a:rPr>
              <a:t>-3</a:t>
            </a:r>
            <a:r>
              <a:rPr dirty="0" sz="1600" spc="-5">
                <a:latin typeface="Noto Sans"/>
                <a:cs typeface="Noto Sans"/>
              </a:rPr>
              <a:t>	</a:t>
            </a:r>
            <a:r>
              <a:rPr dirty="0" sz="1600" spc="-5">
                <a:latin typeface="Noto Sans"/>
                <a:cs typeface="Noto Sans"/>
              </a:rPr>
              <a:t>-</a:t>
            </a:r>
            <a:r>
              <a:rPr dirty="0" sz="1600" spc="-5">
                <a:latin typeface="Noto Sans"/>
                <a:cs typeface="Noto Sans"/>
              </a:rPr>
              <a:t>2</a:t>
            </a:r>
            <a:r>
              <a:rPr dirty="0" sz="1600" spc="-10">
                <a:latin typeface="Noto Sans"/>
                <a:cs typeface="Noto Sans"/>
              </a:rPr>
              <a:t>.</a:t>
            </a:r>
            <a:r>
              <a:rPr dirty="0" sz="1600" spc="-5">
                <a:latin typeface="Noto Sans"/>
                <a:cs typeface="Noto Sans"/>
              </a:rPr>
              <a:t>5</a:t>
            </a:r>
            <a:r>
              <a:rPr dirty="0" sz="1600">
                <a:latin typeface="Noto Sans"/>
                <a:cs typeface="Noto Sans"/>
              </a:rPr>
              <a:t>	</a:t>
            </a:r>
            <a:r>
              <a:rPr dirty="0" sz="1600" spc="-5">
                <a:latin typeface="Noto Sans"/>
                <a:cs typeface="Noto Sans"/>
              </a:rPr>
              <a:t>-2</a:t>
            </a:r>
            <a:r>
              <a:rPr dirty="0" sz="1600">
                <a:latin typeface="Noto Sans"/>
                <a:cs typeface="Noto Sans"/>
              </a:rPr>
              <a:t>	</a:t>
            </a:r>
            <a:r>
              <a:rPr dirty="0" sz="1600" spc="-5">
                <a:latin typeface="Noto Sans"/>
                <a:cs typeface="Noto Sans"/>
              </a:rPr>
              <a:t>-</a:t>
            </a:r>
            <a:r>
              <a:rPr dirty="0" sz="1600" spc="-5">
                <a:latin typeface="Noto Sans"/>
                <a:cs typeface="Noto Sans"/>
              </a:rPr>
              <a:t>1</a:t>
            </a:r>
            <a:r>
              <a:rPr dirty="0" sz="1600" spc="-10">
                <a:latin typeface="Noto Sans"/>
                <a:cs typeface="Noto Sans"/>
              </a:rPr>
              <a:t>.</a:t>
            </a:r>
            <a:r>
              <a:rPr dirty="0" sz="1600" spc="-5">
                <a:latin typeface="Noto Sans"/>
                <a:cs typeface="Noto Sans"/>
              </a:rPr>
              <a:t>5</a:t>
            </a:r>
            <a:r>
              <a:rPr dirty="0" sz="1600">
                <a:latin typeface="Noto Sans"/>
                <a:cs typeface="Noto Sans"/>
              </a:rPr>
              <a:t>	</a:t>
            </a:r>
            <a:r>
              <a:rPr dirty="0" sz="1600" spc="-5">
                <a:latin typeface="Noto Sans"/>
                <a:cs typeface="Noto Sans"/>
              </a:rPr>
              <a:t>-1</a:t>
            </a:r>
            <a:r>
              <a:rPr dirty="0" sz="1600">
                <a:latin typeface="Noto Sans"/>
                <a:cs typeface="Noto Sans"/>
              </a:rPr>
              <a:t>	</a:t>
            </a:r>
            <a:r>
              <a:rPr dirty="0" sz="1600" spc="-5">
                <a:latin typeface="Noto Sans"/>
                <a:cs typeface="Noto Sans"/>
              </a:rPr>
              <a:t>-</a:t>
            </a:r>
            <a:r>
              <a:rPr dirty="0" sz="1600" spc="-5">
                <a:latin typeface="Noto Sans"/>
                <a:cs typeface="Noto Sans"/>
              </a:rPr>
              <a:t>0</a:t>
            </a:r>
            <a:r>
              <a:rPr dirty="0" sz="1600" spc="-10">
                <a:latin typeface="Noto Sans"/>
                <a:cs typeface="Noto Sans"/>
              </a:rPr>
              <a:t>.</a:t>
            </a:r>
            <a:r>
              <a:rPr dirty="0" sz="1600" spc="-5">
                <a:latin typeface="Noto Sans"/>
                <a:cs typeface="Noto Sans"/>
              </a:rPr>
              <a:t>5</a:t>
            </a:r>
            <a:endParaRPr sz="1600">
              <a:latin typeface="Noto Sans"/>
              <a:cs typeface="Noto San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557761" y="5899150"/>
            <a:ext cx="329755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4659" algn="l"/>
                <a:tab pos="1075690" algn="l"/>
                <a:tab pos="1506855" algn="l"/>
                <a:tab pos="2139315" algn="l"/>
                <a:tab pos="2581275" algn="l"/>
                <a:tab pos="3168650" algn="l"/>
              </a:tabLst>
            </a:pPr>
            <a:r>
              <a:rPr dirty="0" sz="1600" spc="-5">
                <a:latin typeface="Noto Sans"/>
                <a:cs typeface="Noto Sans"/>
              </a:rPr>
              <a:t>0</a:t>
            </a:r>
            <a:r>
              <a:rPr dirty="0" sz="1600" spc="-5">
                <a:latin typeface="Noto Sans"/>
                <a:cs typeface="Noto Sans"/>
              </a:rPr>
              <a:t>	</a:t>
            </a:r>
            <a:r>
              <a:rPr dirty="0" sz="1600" spc="-5">
                <a:latin typeface="Noto Sans"/>
                <a:cs typeface="Noto Sans"/>
              </a:rPr>
              <a:t>0</a:t>
            </a:r>
            <a:r>
              <a:rPr dirty="0" sz="1600" spc="-10">
                <a:latin typeface="Noto Sans"/>
                <a:cs typeface="Noto Sans"/>
              </a:rPr>
              <a:t>.</a:t>
            </a:r>
            <a:r>
              <a:rPr dirty="0" sz="1600" spc="-5">
                <a:latin typeface="Noto Sans"/>
                <a:cs typeface="Noto Sans"/>
              </a:rPr>
              <a:t>5</a:t>
            </a:r>
            <a:r>
              <a:rPr dirty="0" sz="1600">
                <a:latin typeface="Noto Sans"/>
                <a:cs typeface="Noto Sans"/>
              </a:rPr>
              <a:t>	</a:t>
            </a:r>
            <a:r>
              <a:rPr dirty="0" sz="1600" spc="-5">
                <a:latin typeface="Noto Sans"/>
                <a:cs typeface="Noto Sans"/>
              </a:rPr>
              <a:t>1</a:t>
            </a:r>
            <a:r>
              <a:rPr dirty="0" sz="1600">
                <a:latin typeface="Noto Sans"/>
                <a:cs typeface="Noto Sans"/>
              </a:rPr>
              <a:t>	</a:t>
            </a:r>
            <a:r>
              <a:rPr dirty="0" sz="1600" spc="-5">
                <a:latin typeface="Noto Sans"/>
                <a:cs typeface="Noto Sans"/>
              </a:rPr>
              <a:t>1</a:t>
            </a:r>
            <a:r>
              <a:rPr dirty="0" sz="1600" spc="-10">
                <a:latin typeface="Noto Sans"/>
                <a:cs typeface="Noto Sans"/>
              </a:rPr>
              <a:t>.</a:t>
            </a:r>
            <a:r>
              <a:rPr dirty="0" sz="1600" spc="-5">
                <a:latin typeface="Noto Sans"/>
                <a:cs typeface="Noto Sans"/>
              </a:rPr>
              <a:t>5</a:t>
            </a:r>
            <a:r>
              <a:rPr dirty="0" sz="1600">
                <a:latin typeface="Noto Sans"/>
                <a:cs typeface="Noto Sans"/>
              </a:rPr>
              <a:t>	</a:t>
            </a:r>
            <a:r>
              <a:rPr dirty="0" sz="1600" spc="-5">
                <a:latin typeface="Noto Sans"/>
                <a:cs typeface="Noto Sans"/>
              </a:rPr>
              <a:t>2</a:t>
            </a:r>
            <a:r>
              <a:rPr dirty="0" sz="1600">
                <a:latin typeface="Noto Sans"/>
                <a:cs typeface="Noto Sans"/>
              </a:rPr>
              <a:t>	</a:t>
            </a:r>
            <a:r>
              <a:rPr dirty="0" sz="1600" spc="-5">
                <a:latin typeface="Noto Sans"/>
                <a:cs typeface="Noto Sans"/>
              </a:rPr>
              <a:t>2</a:t>
            </a:r>
            <a:r>
              <a:rPr dirty="0" sz="1600" spc="-10">
                <a:latin typeface="Noto Sans"/>
                <a:cs typeface="Noto Sans"/>
              </a:rPr>
              <a:t>.</a:t>
            </a:r>
            <a:r>
              <a:rPr dirty="0" sz="1600" spc="-5">
                <a:latin typeface="Noto Sans"/>
                <a:cs typeface="Noto Sans"/>
              </a:rPr>
              <a:t>5</a:t>
            </a:r>
            <a:r>
              <a:rPr dirty="0" sz="1600">
                <a:latin typeface="Noto Sans"/>
                <a:cs typeface="Noto Sans"/>
              </a:rPr>
              <a:t>	</a:t>
            </a:r>
            <a:r>
              <a:rPr dirty="0" sz="1600" spc="-5">
                <a:latin typeface="Noto Sans"/>
                <a:cs typeface="Noto Sans"/>
              </a:rPr>
              <a:t>3</a:t>
            </a:r>
            <a:endParaRPr sz="1600">
              <a:latin typeface="Noto Sans"/>
              <a:cs typeface="Noto San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076558" y="4225797"/>
            <a:ext cx="106235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Noto Sans"/>
                <a:cs typeface="Noto Sans"/>
              </a:rPr>
              <a:t>19.1%</a:t>
            </a:r>
            <a:r>
              <a:rPr dirty="0" sz="1400" spc="-120">
                <a:latin typeface="Noto Sans"/>
                <a:cs typeface="Noto Sans"/>
              </a:rPr>
              <a:t> </a:t>
            </a:r>
            <a:r>
              <a:rPr dirty="0" sz="1400" spc="-5">
                <a:latin typeface="Noto Sans"/>
                <a:cs typeface="Noto Sans"/>
              </a:rPr>
              <a:t>19.1%</a:t>
            </a:r>
            <a:endParaRPr sz="1400">
              <a:latin typeface="Noto Sans"/>
              <a:cs typeface="Noto San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140565" y="4751958"/>
            <a:ext cx="5257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Noto Sans"/>
                <a:cs typeface="Noto Sans"/>
              </a:rPr>
              <a:t>15.0%</a:t>
            </a:r>
            <a:endParaRPr sz="1400">
              <a:latin typeface="Noto Sans"/>
              <a:cs typeface="Noto San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721843" y="5187441"/>
            <a:ext cx="4241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Noto Sans"/>
                <a:cs typeface="Noto Sans"/>
              </a:rPr>
              <a:t>9.2%</a:t>
            </a:r>
            <a:endParaRPr sz="1400">
              <a:latin typeface="Noto Sans"/>
              <a:cs typeface="Noto San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281406" y="5454776"/>
            <a:ext cx="4241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Noto Sans"/>
                <a:cs typeface="Noto Sans"/>
              </a:rPr>
              <a:t>4.4%</a:t>
            </a:r>
            <a:endParaRPr sz="1400">
              <a:latin typeface="Noto Sans"/>
              <a:cs typeface="Noto San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779500" y="5617590"/>
            <a:ext cx="4241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Noto Sans"/>
                <a:cs typeface="Noto Sans"/>
              </a:rPr>
              <a:t>1.7%</a:t>
            </a:r>
            <a:endParaRPr sz="1400">
              <a:latin typeface="Noto Sans"/>
              <a:cs typeface="Noto San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530331" y="4751958"/>
            <a:ext cx="5257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Noto Sans"/>
                <a:cs typeface="Noto Sans"/>
              </a:rPr>
              <a:t>15.0%</a:t>
            </a:r>
            <a:endParaRPr sz="1400">
              <a:latin typeface="Noto Sans"/>
              <a:cs typeface="Noto San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071354" y="5187441"/>
            <a:ext cx="4241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Noto Sans"/>
                <a:cs typeface="Noto Sans"/>
              </a:rPr>
              <a:t>9.2%</a:t>
            </a:r>
            <a:endParaRPr sz="1400">
              <a:latin typeface="Noto Sans"/>
              <a:cs typeface="Noto San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565005" y="5454776"/>
            <a:ext cx="4241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Noto Sans"/>
                <a:cs typeface="Noto Sans"/>
              </a:rPr>
              <a:t>4.4%</a:t>
            </a:r>
            <a:endParaRPr sz="1400">
              <a:latin typeface="Noto Sans"/>
              <a:cs typeface="Noto San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034398" y="5610605"/>
            <a:ext cx="4241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Noto Sans"/>
                <a:cs typeface="Noto Sans"/>
              </a:rPr>
              <a:t>1.7%</a:t>
            </a:r>
            <a:endParaRPr sz="1400">
              <a:latin typeface="Noto Sans"/>
              <a:cs typeface="Noto San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079740" y="5305805"/>
            <a:ext cx="9385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Noto Sans"/>
                <a:cs typeface="Noto Sans"/>
              </a:rPr>
              <a:t>0.1%</a:t>
            </a:r>
            <a:r>
              <a:rPr dirty="0" sz="1400" spc="125">
                <a:latin typeface="Noto Sans"/>
                <a:cs typeface="Noto Sans"/>
              </a:rPr>
              <a:t> </a:t>
            </a:r>
            <a:r>
              <a:rPr dirty="0" baseline="1984" sz="2100" spc="-7">
                <a:latin typeface="Noto Sans"/>
                <a:cs typeface="Noto Sans"/>
              </a:rPr>
              <a:t>0.5%</a:t>
            </a:r>
            <a:endParaRPr baseline="1984" sz="2100">
              <a:latin typeface="Noto Sans"/>
              <a:cs typeface="Noto San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251063" y="5538215"/>
            <a:ext cx="560705" cy="300990"/>
          </a:xfrm>
          <a:custGeom>
            <a:avLst/>
            <a:gdLst/>
            <a:ahLst/>
            <a:cxnLst/>
            <a:rect l="l" t="t" r="r" b="b"/>
            <a:pathLst>
              <a:path w="560704" h="300989">
                <a:moveTo>
                  <a:pt x="103378" y="199771"/>
                </a:moveTo>
                <a:lnTo>
                  <a:pt x="102362" y="195834"/>
                </a:lnTo>
                <a:lnTo>
                  <a:pt x="96266" y="192278"/>
                </a:lnTo>
                <a:lnTo>
                  <a:pt x="92456" y="193294"/>
                </a:lnTo>
                <a:lnTo>
                  <a:pt x="58039" y="252298"/>
                </a:lnTo>
                <a:lnTo>
                  <a:pt x="58039" y="0"/>
                </a:lnTo>
                <a:lnTo>
                  <a:pt x="45339" y="0"/>
                </a:lnTo>
                <a:lnTo>
                  <a:pt x="45339" y="252298"/>
                </a:lnTo>
                <a:lnTo>
                  <a:pt x="10922" y="193294"/>
                </a:lnTo>
                <a:lnTo>
                  <a:pt x="7112" y="192278"/>
                </a:lnTo>
                <a:lnTo>
                  <a:pt x="1016" y="195834"/>
                </a:lnTo>
                <a:lnTo>
                  <a:pt x="0" y="199771"/>
                </a:lnTo>
                <a:lnTo>
                  <a:pt x="51689" y="288429"/>
                </a:lnTo>
                <a:lnTo>
                  <a:pt x="59016" y="275844"/>
                </a:lnTo>
                <a:lnTo>
                  <a:pt x="103378" y="199771"/>
                </a:lnTo>
                <a:close/>
              </a:path>
              <a:path w="560704" h="300989">
                <a:moveTo>
                  <a:pt x="560578" y="211836"/>
                </a:moveTo>
                <a:lnTo>
                  <a:pt x="559562" y="207899"/>
                </a:lnTo>
                <a:lnTo>
                  <a:pt x="553466" y="204343"/>
                </a:lnTo>
                <a:lnTo>
                  <a:pt x="549656" y="205359"/>
                </a:lnTo>
                <a:lnTo>
                  <a:pt x="515239" y="264363"/>
                </a:lnTo>
                <a:lnTo>
                  <a:pt x="515239" y="9144"/>
                </a:lnTo>
                <a:lnTo>
                  <a:pt x="502539" y="9144"/>
                </a:lnTo>
                <a:lnTo>
                  <a:pt x="502539" y="264363"/>
                </a:lnTo>
                <a:lnTo>
                  <a:pt x="468122" y="205359"/>
                </a:lnTo>
                <a:lnTo>
                  <a:pt x="464312" y="204343"/>
                </a:lnTo>
                <a:lnTo>
                  <a:pt x="458216" y="207899"/>
                </a:lnTo>
                <a:lnTo>
                  <a:pt x="457200" y="211836"/>
                </a:lnTo>
                <a:lnTo>
                  <a:pt x="458978" y="214757"/>
                </a:lnTo>
                <a:lnTo>
                  <a:pt x="508889" y="300367"/>
                </a:lnTo>
                <a:lnTo>
                  <a:pt x="516216" y="287782"/>
                </a:lnTo>
                <a:lnTo>
                  <a:pt x="558800" y="214757"/>
                </a:lnTo>
                <a:lnTo>
                  <a:pt x="560578" y="21183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4284197" y="5310885"/>
            <a:ext cx="9385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Noto Sans"/>
                <a:cs typeface="Noto Sans"/>
              </a:rPr>
              <a:t>0.5%</a:t>
            </a:r>
            <a:r>
              <a:rPr dirty="0" sz="1400" spc="130">
                <a:latin typeface="Noto Sans"/>
                <a:cs typeface="Noto Sans"/>
              </a:rPr>
              <a:t> </a:t>
            </a:r>
            <a:r>
              <a:rPr dirty="0" baseline="1984" sz="2100" spc="-7">
                <a:latin typeface="Noto Sans"/>
                <a:cs typeface="Noto Sans"/>
              </a:rPr>
              <a:t>0.1%</a:t>
            </a:r>
            <a:endParaRPr baseline="1984" sz="2100">
              <a:latin typeface="Noto Sans"/>
              <a:cs typeface="Noto Sans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8150352" y="2932176"/>
            <a:ext cx="7272655" cy="2935605"/>
            <a:chOff x="8150352" y="2932176"/>
            <a:chExt cx="7272655" cy="2935605"/>
          </a:xfrm>
        </p:grpSpPr>
        <p:sp>
          <p:nvSpPr>
            <p:cNvPr id="41" name="object 41"/>
            <p:cNvSpPr/>
            <p:nvPr/>
          </p:nvSpPr>
          <p:spPr>
            <a:xfrm>
              <a:off x="14453743" y="5542787"/>
              <a:ext cx="562610" cy="302260"/>
            </a:xfrm>
            <a:custGeom>
              <a:avLst/>
              <a:gdLst/>
              <a:ahLst/>
              <a:cxnLst/>
              <a:rect l="l" t="t" r="r" b="b"/>
              <a:pathLst>
                <a:path w="562609" h="302260">
                  <a:moveTo>
                    <a:pt x="103378" y="199771"/>
                  </a:moveTo>
                  <a:lnTo>
                    <a:pt x="102362" y="195834"/>
                  </a:lnTo>
                  <a:lnTo>
                    <a:pt x="96266" y="192278"/>
                  </a:lnTo>
                  <a:lnTo>
                    <a:pt x="92456" y="193294"/>
                  </a:lnTo>
                  <a:lnTo>
                    <a:pt x="58039" y="252298"/>
                  </a:lnTo>
                  <a:lnTo>
                    <a:pt x="51676" y="263182"/>
                  </a:lnTo>
                  <a:lnTo>
                    <a:pt x="58026" y="252298"/>
                  </a:lnTo>
                  <a:lnTo>
                    <a:pt x="58039" y="0"/>
                  </a:lnTo>
                  <a:lnTo>
                    <a:pt x="45339" y="0"/>
                  </a:lnTo>
                  <a:lnTo>
                    <a:pt x="45339" y="252298"/>
                  </a:lnTo>
                  <a:lnTo>
                    <a:pt x="10922" y="193294"/>
                  </a:lnTo>
                  <a:lnTo>
                    <a:pt x="7112" y="192278"/>
                  </a:lnTo>
                  <a:lnTo>
                    <a:pt x="1016" y="195834"/>
                  </a:lnTo>
                  <a:lnTo>
                    <a:pt x="0" y="199771"/>
                  </a:lnTo>
                  <a:lnTo>
                    <a:pt x="51689" y="288417"/>
                  </a:lnTo>
                  <a:lnTo>
                    <a:pt x="59093" y="275717"/>
                  </a:lnTo>
                  <a:lnTo>
                    <a:pt x="103378" y="199771"/>
                  </a:lnTo>
                  <a:close/>
                </a:path>
                <a:path w="562609" h="302260">
                  <a:moveTo>
                    <a:pt x="562102" y="213360"/>
                  </a:moveTo>
                  <a:lnTo>
                    <a:pt x="561086" y="209423"/>
                  </a:lnTo>
                  <a:lnTo>
                    <a:pt x="554990" y="205867"/>
                  </a:lnTo>
                  <a:lnTo>
                    <a:pt x="551180" y="206883"/>
                  </a:lnTo>
                  <a:lnTo>
                    <a:pt x="516763" y="265887"/>
                  </a:lnTo>
                  <a:lnTo>
                    <a:pt x="516763" y="10668"/>
                  </a:lnTo>
                  <a:lnTo>
                    <a:pt x="504063" y="10668"/>
                  </a:lnTo>
                  <a:lnTo>
                    <a:pt x="504063" y="265887"/>
                  </a:lnTo>
                  <a:lnTo>
                    <a:pt x="469646" y="206883"/>
                  </a:lnTo>
                  <a:lnTo>
                    <a:pt x="465836" y="205867"/>
                  </a:lnTo>
                  <a:lnTo>
                    <a:pt x="459740" y="209423"/>
                  </a:lnTo>
                  <a:lnTo>
                    <a:pt x="458724" y="213360"/>
                  </a:lnTo>
                  <a:lnTo>
                    <a:pt x="460502" y="216281"/>
                  </a:lnTo>
                  <a:lnTo>
                    <a:pt x="510413" y="301879"/>
                  </a:lnTo>
                  <a:lnTo>
                    <a:pt x="517740" y="289318"/>
                  </a:lnTo>
                  <a:lnTo>
                    <a:pt x="560324" y="216281"/>
                  </a:lnTo>
                  <a:lnTo>
                    <a:pt x="562102" y="21336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8161782" y="2943606"/>
              <a:ext cx="7249795" cy="2912745"/>
            </a:xfrm>
            <a:custGeom>
              <a:avLst/>
              <a:gdLst/>
              <a:ahLst/>
              <a:cxnLst/>
              <a:rect l="l" t="t" r="r" b="b"/>
              <a:pathLst>
                <a:path w="7249794" h="2912745">
                  <a:moveTo>
                    <a:pt x="0" y="2912364"/>
                  </a:moveTo>
                  <a:lnTo>
                    <a:pt x="7249668" y="2912364"/>
                  </a:lnTo>
                </a:path>
                <a:path w="7249794" h="2912745">
                  <a:moveTo>
                    <a:pt x="76200" y="2901188"/>
                  </a:moveTo>
                  <a:lnTo>
                    <a:pt x="153416" y="2898521"/>
                  </a:lnTo>
                  <a:lnTo>
                    <a:pt x="233425" y="2898521"/>
                  </a:lnTo>
                  <a:lnTo>
                    <a:pt x="320421" y="2890393"/>
                  </a:lnTo>
                  <a:lnTo>
                    <a:pt x="424307" y="2877058"/>
                  </a:lnTo>
                  <a:lnTo>
                    <a:pt x="438013" y="2874353"/>
                  </a:lnTo>
                  <a:lnTo>
                    <a:pt x="451754" y="2871612"/>
                  </a:lnTo>
                  <a:lnTo>
                    <a:pt x="465615" y="2868896"/>
                  </a:lnTo>
                  <a:lnTo>
                    <a:pt x="479678" y="2866263"/>
                  </a:lnTo>
                  <a:lnTo>
                    <a:pt x="535177" y="2855468"/>
                  </a:lnTo>
                  <a:lnTo>
                    <a:pt x="549822" y="2851503"/>
                  </a:lnTo>
                  <a:lnTo>
                    <a:pt x="564324" y="2847467"/>
                  </a:lnTo>
                  <a:lnTo>
                    <a:pt x="578826" y="2843430"/>
                  </a:lnTo>
                  <a:lnTo>
                    <a:pt x="593471" y="2839466"/>
                  </a:lnTo>
                  <a:lnTo>
                    <a:pt x="608990" y="2835501"/>
                  </a:lnTo>
                  <a:lnTo>
                    <a:pt x="624284" y="2831465"/>
                  </a:lnTo>
                  <a:lnTo>
                    <a:pt x="639601" y="2827428"/>
                  </a:lnTo>
                  <a:lnTo>
                    <a:pt x="655193" y="2823464"/>
                  </a:lnTo>
                  <a:lnTo>
                    <a:pt x="671492" y="2817407"/>
                  </a:lnTo>
                  <a:lnTo>
                    <a:pt x="687863" y="2811399"/>
                  </a:lnTo>
                  <a:lnTo>
                    <a:pt x="704377" y="2805390"/>
                  </a:lnTo>
                  <a:lnTo>
                    <a:pt x="721106" y="2799334"/>
                  </a:lnTo>
                  <a:lnTo>
                    <a:pt x="737568" y="2793277"/>
                  </a:lnTo>
                  <a:lnTo>
                    <a:pt x="754126" y="2787269"/>
                  </a:lnTo>
                  <a:lnTo>
                    <a:pt x="770683" y="2781260"/>
                  </a:lnTo>
                  <a:lnTo>
                    <a:pt x="787146" y="2775204"/>
                  </a:lnTo>
                  <a:lnTo>
                    <a:pt x="856615" y="2745486"/>
                  </a:lnTo>
                  <a:lnTo>
                    <a:pt x="873672" y="2737502"/>
                  </a:lnTo>
                  <a:lnTo>
                    <a:pt x="890968" y="2729531"/>
                  </a:lnTo>
                  <a:lnTo>
                    <a:pt x="908264" y="2721536"/>
                  </a:lnTo>
                  <a:lnTo>
                    <a:pt x="925322" y="2713482"/>
                  </a:lnTo>
                  <a:lnTo>
                    <a:pt x="996950" y="2675636"/>
                  </a:lnTo>
                  <a:lnTo>
                    <a:pt x="1015454" y="2664968"/>
                  </a:lnTo>
                  <a:lnTo>
                    <a:pt x="1034113" y="2654300"/>
                  </a:lnTo>
                  <a:lnTo>
                    <a:pt x="1052796" y="2643632"/>
                  </a:lnTo>
                  <a:lnTo>
                    <a:pt x="1071372" y="2632964"/>
                  </a:lnTo>
                  <a:lnTo>
                    <a:pt x="1090705" y="2620902"/>
                  </a:lnTo>
                  <a:lnTo>
                    <a:pt x="1109932" y="2608770"/>
                  </a:lnTo>
                  <a:lnTo>
                    <a:pt x="1129182" y="2596638"/>
                  </a:lnTo>
                  <a:lnTo>
                    <a:pt x="1225677" y="2530856"/>
                  </a:lnTo>
                  <a:lnTo>
                    <a:pt x="1304290" y="2474722"/>
                  </a:lnTo>
                  <a:lnTo>
                    <a:pt x="1345692" y="2442400"/>
                  </a:lnTo>
                  <a:lnTo>
                    <a:pt x="1366262" y="2426251"/>
                  </a:lnTo>
                  <a:lnTo>
                    <a:pt x="1387094" y="2410079"/>
                  </a:lnTo>
                  <a:lnTo>
                    <a:pt x="1469263" y="2343150"/>
                  </a:lnTo>
                  <a:lnTo>
                    <a:pt x="1489773" y="2323679"/>
                  </a:lnTo>
                  <a:lnTo>
                    <a:pt x="1510379" y="2304161"/>
                  </a:lnTo>
                  <a:lnTo>
                    <a:pt x="1531127" y="2284642"/>
                  </a:lnTo>
                  <a:lnTo>
                    <a:pt x="1552067" y="2265172"/>
                  </a:lnTo>
                  <a:lnTo>
                    <a:pt x="1636268" y="2181987"/>
                  </a:lnTo>
                  <a:lnTo>
                    <a:pt x="1658266" y="2159924"/>
                  </a:lnTo>
                  <a:lnTo>
                    <a:pt x="1680146" y="2137791"/>
                  </a:lnTo>
                  <a:lnTo>
                    <a:pt x="1702026" y="2115657"/>
                  </a:lnTo>
                  <a:lnTo>
                    <a:pt x="1724025" y="2093595"/>
                  </a:lnTo>
                  <a:lnTo>
                    <a:pt x="1746005" y="2068661"/>
                  </a:lnTo>
                  <a:lnTo>
                    <a:pt x="1767855" y="2043763"/>
                  </a:lnTo>
                  <a:lnTo>
                    <a:pt x="1789729" y="2018889"/>
                  </a:lnTo>
                  <a:lnTo>
                    <a:pt x="1811782" y="1994027"/>
                  </a:lnTo>
                  <a:lnTo>
                    <a:pt x="1833760" y="1967833"/>
                  </a:lnTo>
                  <a:lnTo>
                    <a:pt x="1855597" y="1941639"/>
                  </a:lnTo>
                  <a:lnTo>
                    <a:pt x="1877433" y="1915445"/>
                  </a:lnTo>
                  <a:lnTo>
                    <a:pt x="1899412" y="1889252"/>
                  </a:lnTo>
                  <a:lnTo>
                    <a:pt x="1992122" y="1779397"/>
                  </a:lnTo>
                  <a:lnTo>
                    <a:pt x="2082673" y="1661160"/>
                  </a:lnTo>
                  <a:lnTo>
                    <a:pt x="2105150" y="1629743"/>
                  </a:lnTo>
                  <a:lnTo>
                    <a:pt x="2127519" y="1598231"/>
                  </a:lnTo>
                  <a:lnTo>
                    <a:pt x="2149913" y="1566719"/>
                  </a:lnTo>
                  <a:lnTo>
                    <a:pt x="2172462" y="1535303"/>
                  </a:lnTo>
                  <a:lnTo>
                    <a:pt x="2196115" y="1501014"/>
                  </a:lnTo>
                  <a:lnTo>
                    <a:pt x="2219864" y="1466738"/>
                  </a:lnTo>
                  <a:lnTo>
                    <a:pt x="2243756" y="1432486"/>
                  </a:lnTo>
                  <a:lnTo>
                    <a:pt x="2267839" y="1398270"/>
                  </a:lnTo>
                  <a:lnTo>
                    <a:pt x="2291014" y="1361334"/>
                  </a:lnTo>
                  <a:lnTo>
                    <a:pt x="2314273" y="1324435"/>
                  </a:lnTo>
                  <a:lnTo>
                    <a:pt x="2337651" y="1287559"/>
                  </a:lnTo>
                  <a:lnTo>
                    <a:pt x="2361184" y="1250696"/>
                  </a:lnTo>
                  <a:lnTo>
                    <a:pt x="2384081" y="1212461"/>
                  </a:lnTo>
                  <a:lnTo>
                    <a:pt x="2407300" y="1174178"/>
                  </a:lnTo>
                  <a:lnTo>
                    <a:pt x="2430639" y="1135895"/>
                  </a:lnTo>
                  <a:lnTo>
                    <a:pt x="2453894" y="1097661"/>
                  </a:lnTo>
                  <a:lnTo>
                    <a:pt x="2480885" y="1053132"/>
                  </a:lnTo>
                  <a:lnTo>
                    <a:pt x="2508004" y="1008561"/>
                  </a:lnTo>
                  <a:lnTo>
                    <a:pt x="2535165" y="963966"/>
                  </a:lnTo>
                  <a:lnTo>
                    <a:pt x="2562284" y="919365"/>
                  </a:lnTo>
                  <a:lnTo>
                    <a:pt x="2589276" y="874776"/>
                  </a:lnTo>
                  <a:lnTo>
                    <a:pt x="2606353" y="847988"/>
                  </a:lnTo>
                  <a:lnTo>
                    <a:pt x="2623693" y="821166"/>
                  </a:lnTo>
                  <a:lnTo>
                    <a:pt x="2641032" y="794319"/>
                  </a:lnTo>
                  <a:lnTo>
                    <a:pt x="2658110" y="767461"/>
                  </a:lnTo>
                  <a:lnTo>
                    <a:pt x="2673901" y="741973"/>
                  </a:lnTo>
                  <a:lnTo>
                    <a:pt x="2689669" y="716534"/>
                  </a:lnTo>
                  <a:lnTo>
                    <a:pt x="2705437" y="691094"/>
                  </a:lnTo>
                  <a:lnTo>
                    <a:pt x="2721229" y="665607"/>
                  </a:lnTo>
                  <a:lnTo>
                    <a:pt x="2738584" y="641453"/>
                  </a:lnTo>
                  <a:lnTo>
                    <a:pt x="2755963" y="617347"/>
                  </a:lnTo>
                  <a:lnTo>
                    <a:pt x="2773342" y="593240"/>
                  </a:lnTo>
                  <a:lnTo>
                    <a:pt x="2790698" y="569087"/>
                  </a:lnTo>
                  <a:lnTo>
                    <a:pt x="2805957" y="546858"/>
                  </a:lnTo>
                  <a:lnTo>
                    <a:pt x="2821241" y="524700"/>
                  </a:lnTo>
                  <a:lnTo>
                    <a:pt x="2836525" y="502542"/>
                  </a:lnTo>
                  <a:lnTo>
                    <a:pt x="2851785" y="480314"/>
                  </a:lnTo>
                  <a:lnTo>
                    <a:pt x="2867856" y="459529"/>
                  </a:lnTo>
                  <a:lnTo>
                    <a:pt x="2883677" y="438721"/>
                  </a:lnTo>
                  <a:lnTo>
                    <a:pt x="2899523" y="417913"/>
                  </a:lnTo>
                  <a:lnTo>
                    <a:pt x="2915666" y="397129"/>
                  </a:lnTo>
                  <a:lnTo>
                    <a:pt x="2930816" y="377033"/>
                  </a:lnTo>
                  <a:lnTo>
                    <a:pt x="2961118" y="336889"/>
                  </a:lnTo>
                  <a:lnTo>
                    <a:pt x="3039872" y="247015"/>
                  </a:lnTo>
                  <a:lnTo>
                    <a:pt x="3054604" y="231548"/>
                  </a:lnTo>
                  <a:lnTo>
                    <a:pt x="3069240" y="216154"/>
                  </a:lnTo>
                  <a:lnTo>
                    <a:pt x="3083734" y="200759"/>
                  </a:lnTo>
                  <a:lnTo>
                    <a:pt x="3098038" y="185293"/>
                  </a:lnTo>
                  <a:lnTo>
                    <a:pt x="3112801" y="171807"/>
                  </a:lnTo>
                  <a:lnTo>
                    <a:pt x="3127565" y="158369"/>
                  </a:lnTo>
                  <a:lnTo>
                    <a:pt x="3142329" y="144930"/>
                  </a:lnTo>
                  <a:lnTo>
                    <a:pt x="3157093" y="131445"/>
                  </a:lnTo>
                  <a:lnTo>
                    <a:pt x="3200580" y="95226"/>
                  </a:lnTo>
                  <a:lnTo>
                    <a:pt x="3222549" y="79220"/>
                  </a:lnTo>
                  <a:lnTo>
                    <a:pt x="3229673" y="75184"/>
                  </a:lnTo>
                  <a:lnTo>
                    <a:pt x="3236797" y="71147"/>
                  </a:lnTo>
                  <a:lnTo>
                    <a:pt x="3244088" y="67183"/>
                  </a:lnTo>
                  <a:lnTo>
                    <a:pt x="3251763" y="62458"/>
                  </a:lnTo>
                  <a:lnTo>
                    <a:pt x="3259105" y="57769"/>
                  </a:lnTo>
                  <a:lnTo>
                    <a:pt x="3266305" y="53056"/>
                  </a:lnTo>
                  <a:lnTo>
                    <a:pt x="3273552" y="48260"/>
                  </a:lnTo>
                  <a:lnTo>
                    <a:pt x="3280290" y="44961"/>
                  </a:lnTo>
                  <a:lnTo>
                    <a:pt x="3286886" y="41592"/>
                  </a:lnTo>
                  <a:lnTo>
                    <a:pt x="3293483" y="38223"/>
                  </a:lnTo>
                  <a:lnTo>
                    <a:pt x="3300222" y="34925"/>
                  </a:lnTo>
                  <a:lnTo>
                    <a:pt x="3307457" y="31626"/>
                  </a:lnTo>
                  <a:lnTo>
                    <a:pt x="3314573" y="28257"/>
                  </a:lnTo>
                  <a:lnTo>
                    <a:pt x="3321688" y="24888"/>
                  </a:lnTo>
                  <a:lnTo>
                    <a:pt x="3328924" y="21590"/>
                  </a:lnTo>
                  <a:lnTo>
                    <a:pt x="3335680" y="19550"/>
                  </a:lnTo>
                  <a:lnTo>
                    <a:pt x="3342306" y="17462"/>
                  </a:lnTo>
                  <a:lnTo>
                    <a:pt x="3348908" y="15374"/>
                  </a:lnTo>
                  <a:lnTo>
                    <a:pt x="3355594" y="13335"/>
                  </a:lnTo>
                  <a:lnTo>
                    <a:pt x="3362902" y="12074"/>
                  </a:lnTo>
                  <a:lnTo>
                    <a:pt x="3370056" y="10779"/>
                  </a:lnTo>
                  <a:lnTo>
                    <a:pt x="3377185" y="9459"/>
                  </a:lnTo>
                  <a:lnTo>
                    <a:pt x="3384423" y="8128"/>
                  </a:lnTo>
                  <a:lnTo>
                    <a:pt x="3391161" y="6161"/>
                  </a:lnTo>
                  <a:lnTo>
                    <a:pt x="3397757" y="4111"/>
                  </a:lnTo>
                  <a:lnTo>
                    <a:pt x="3404354" y="2037"/>
                  </a:lnTo>
                  <a:lnTo>
                    <a:pt x="3411093" y="0"/>
                  </a:lnTo>
                  <a:lnTo>
                    <a:pt x="3440557" y="0"/>
                  </a:lnTo>
                  <a:lnTo>
                    <a:pt x="3491103" y="5207"/>
                  </a:lnTo>
                  <a:lnTo>
                    <a:pt x="3498850" y="6096"/>
                  </a:lnTo>
                  <a:lnTo>
                    <a:pt x="3507232" y="7239"/>
                  </a:lnTo>
                  <a:lnTo>
                    <a:pt x="3514979" y="8128"/>
                  </a:lnTo>
                  <a:lnTo>
                    <a:pt x="3521503" y="9459"/>
                  </a:lnTo>
                  <a:lnTo>
                    <a:pt x="3528314" y="10779"/>
                  </a:lnTo>
                  <a:lnTo>
                    <a:pt x="3535124" y="12074"/>
                  </a:lnTo>
                  <a:lnTo>
                    <a:pt x="3541649" y="13335"/>
                  </a:lnTo>
                  <a:lnTo>
                    <a:pt x="3549396" y="16002"/>
                  </a:lnTo>
                  <a:lnTo>
                    <a:pt x="3557016" y="18923"/>
                  </a:lnTo>
                  <a:lnTo>
                    <a:pt x="3564763" y="21590"/>
                  </a:lnTo>
                  <a:lnTo>
                    <a:pt x="3571621" y="24221"/>
                  </a:lnTo>
                  <a:lnTo>
                    <a:pt x="3578479" y="26924"/>
                  </a:lnTo>
                  <a:lnTo>
                    <a:pt x="3585336" y="29626"/>
                  </a:lnTo>
                  <a:lnTo>
                    <a:pt x="3592195" y="32258"/>
                  </a:lnTo>
                  <a:lnTo>
                    <a:pt x="3599179" y="35814"/>
                  </a:lnTo>
                  <a:lnTo>
                    <a:pt x="3606165" y="39624"/>
                  </a:lnTo>
                  <a:lnTo>
                    <a:pt x="3613150" y="43053"/>
                  </a:lnTo>
                  <a:lnTo>
                    <a:pt x="3619906" y="45739"/>
                  </a:lnTo>
                  <a:lnTo>
                    <a:pt x="3626532" y="48450"/>
                  </a:lnTo>
                  <a:lnTo>
                    <a:pt x="3633134" y="51161"/>
                  </a:lnTo>
                  <a:lnTo>
                    <a:pt x="3639820" y="53848"/>
                  </a:lnTo>
                  <a:lnTo>
                    <a:pt x="3690366" y="91313"/>
                  </a:lnTo>
                  <a:lnTo>
                    <a:pt x="3743071" y="131445"/>
                  </a:lnTo>
                  <a:lnTo>
                    <a:pt x="3756215" y="144930"/>
                  </a:lnTo>
                  <a:lnTo>
                    <a:pt x="3769359" y="158369"/>
                  </a:lnTo>
                  <a:lnTo>
                    <a:pt x="3810400" y="201425"/>
                  </a:lnTo>
                  <a:lnTo>
                    <a:pt x="3839618" y="233549"/>
                  </a:lnTo>
                  <a:lnTo>
                    <a:pt x="3869515" y="268446"/>
                  </a:lnTo>
                  <a:lnTo>
                    <a:pt x="3884803" y="287210"/>
                  </a:lnTo>
                  <a:lnTo>
                    <a:pt x="3900090" y="305974"/>
                  </a:lnTo>
                  <a:lnTo>
                    <a:pt x="3915664" y="324739"/>
                  </a:lnTo>
                  <a:lnTo>
                    <a:pt x="3932741" y="346134"/>
                  </a:lnTo>
                  <a:lnTo>
                    <a:pt x="3950080" y="367601"/>
                  </a:lnTo>
                  <a:lnTo>
                    <a:pt x="3967420" y="389068"/>
                  </a:lnTo>
                  <a:lnTo>
                    <a:pt x="3984498" y="410464"/>
                  </a:lnTo>
                  <a:lnTo>
                    <a:pt x="4053967" y="510032"/>
                  </a:lnTo>
                  <a:lnTo>
                    <a:pt x="4073020" y="538150"/>
                  </a:lnTo>
                  <a:lnTo>
                    <a:pt x="4092194" y="566293"/>
                  </a:lnTo>
                  <a:lnTo>
                    <a:pt x="4111367" y="594435"/>
                  </a:lnTo>
                  <a:lnTo>
                    <a:pt x="4130421" y="622554"/>
                  </a:lnTo>
                  <a:lnTo>
                    <a:pt x="4151911" y="653543"/>
                  </a:lnTo>
                  <a:lnTo>
                    <a:pt x="4194321" y="715333"/>
                  </a:lnTo>
                  <a:lnTo>
                    <a:pt x="4305935" y="885571"/>
                  </a:lnTo>
                  <a:lnTo>
                    <a:pt x="4512183" y="1213231"/>
                  </a:lnTo>
                  <a:lnTo>
                    <a:pt x="4540742" y="1256815"/>
                  </a:lnTo>
                  <a:lnTo>
                    <a:pt x="4569396" y="1300352"/>
                  </a:lnTo>
                  <a:lnTo>
                    <a:pt x="4598050" y="1343890"/>
                  </a:lnTo>
                  <a:lnTo>
                    <a:pt x="4626610" y="1387475"/>
                  </a:lnTo>
                  <a:lnTo>
                    <a:pt x="4738116" y="1553845"/>
                  </a:lnTo>
                  <a:lnTo>
                    <a:pt x="4766692" y="1593524"/>
                  </a:lnTo>
                  <a:lnTo>
                    <a:pt x="4795377" y="1633156"/>
                  </a:lnTo>
                  <a:lnTo>
                    <a:pt x="4824037" y="1672788"/>
                  </a:lnTo>
                  <a:lnTo>
                    <a:pt x="4852543" y="1712468"/>
                  </a:lnTo>
                  <a:lnTo>
                    <a:pt x="4880679" y="1749329"/>
                  </a:lnTo>
                  <a:lnTo>
                    <a:pt x="4909137" y="1786191"/>
                  </a:lnTo>
                  <a:lnTo>
                    <a:pt x="4937714" y="1823053"/>
                  </a:lnTo>
                  <a:lnTo>
                    <a:pt x="4966208" y="1859915"/>
                  </a:lnTo>
                  <a:lnTo>
                    <a:pt x="4980023" y="1878012"/>
                  </a:lnTo>
                  <a:lnTo>
                    <a:pt x="4993957" y="1896110"/>
                  </a:lnTo>
                  <a:lnTo>
                    <a:pt x="5007891" y="1914207"/>
                  </a:lnTo>
                  <a:lnTo>
                    <a:pt x="5021707" y="1932305"/>
                  </a:lnTo>
                  <a:lnTo>
                    <a:pt x="5036440" y="1949809"/>
                  </a:lnTo>
                  <a:lnTo>
                    <a:pt x="5051091" y="1967277"/>
                  </a:lnTo>
                  <a:lnTo>
                    <a:pt x="5065623" y="1984722"/>
                  </a:lnTo>
                  <a:lnTo>
                    <a:pt x="5080000" y="2002155"/>
                  </a:lnTo>
                  <a:lnTo>
                    <a:pt x="5095519" y="2018992"/>
                  </a:lnTo>
                  <a:lnTo>
                    <a:pt x="5110813" y="2035794"/>
                  </a:lnTo>
                  <a:lnTo>
                    <a:pt x="5126130" y="2052572"/>
                  </a:lnTo>
                  <a:lnTo>
                    <a:pt x="5141722" y="2069338"/>
                  </a:lnTo>
                  <a:lnTo>
                    <a:pt x="5156134" y="2085470"/>
                  </a:lnTo>
                  <a:lnTo>
                    <a:pt x="5170820" y="2101532"/>
                  </a:lnTo>
                  <a:lnTo>
                    <a:pt x="5185531" y="2117594"/>
                  </a:lnTo>
                  <a:lnTo>
                    <a:pt x="5200014" y="2133727"/>
                  </a:lnTo>
                  <a:lnTo>
                    <a:pt x="5214923" y="2148472"/>
                  </a:lnTo>
                  <a:lnTo>
                    <a:pt x="5230129" y="2163206"/>
                  </a:lnTo>
                  <a:lnTo>
                    <a:pt x="5245359" y="2177964"/>
                  </a:lnTo>
                  <a:lnTo>
                    <a:pt x="5260339" y="2192782"/>
                  </a:lnTo>
                  <a:lnTo>
                    <a:pt x="5275030" y="2207581"/>
                  </a:lnTo>
                  <a:lnTo>
                    <a:pt x="5289756" y="2222309"/>
                  </a:lnTo>
                  <a:lnTo>
                    <a:pt x="5304506" y="2237037"/>
                  </a:lnTo>
                  <a:lnTo>
                    <a:pt x="5319268" y="2251837"/>
                  </a:lnTo>
                  <a:lnTo>
                    <a:pt x="5334420" y="2265969"/>
                  </a:lnTo>
                  <a:lnTo>
                    <a:pt x="5349525" y="2280031"/>
                  </a:lnTo>
                  <a:lnTo>
                    <a:pt x="5364773" y="2294092"/>
                  </a:lnTo>
                  <a:lnTo>
                    <a:pt x="5380355" y="2308225"/>
                  </a:lnTo>
                  <a:lnTo>
                    <a:pt x="5396093" y="2322264"/>
                  </a:lnTo>
                  <a:lnTo>
                    <a:pt x="5411866" y="2336339"/>
                  </a:lnTo>
                  <a:lnTo>
                    <a:pt x="5427664" y="2350390"/>
                  </a:lnTo>
                  <a:lnTo>
                    <a:pt x="5443474" y="2364359"/>
                  </a:lnTo>
                  <a:lnTo>
                    <a:pt x="5459037" y="2377180"/>
                  </a:lnTo>
                  <a:lnTo>
                    <a:pt x="5474255" y="2389965"/>
                  </a:lnTo>
                  <a:lnTo>
                    <a:pt x="5489354" y="2402774"/>
                  </a:lnTo>
                  <a:lnTo>
                    <a:pt x="5504560" y="2415667"/>
                  </a:lnTo>
                  <a:lnTo>
                    <a:pt x="5520632" y="2428319"/>
                  </a:lnTo>
                  <a:lnTo>
                    <a:pt x="5536453" y="2441067"/>
                  </a:lnTo>
                  <a:lnTo>
                    <a:pt x="5552299" y="2453814"/>
                  </a:lnTo>
                  <a:lnTo>
                    <a:pt x="5568441" y="2466467"/>
                  </a:lnTo>
                  <a:lnTo>
                    <a:pt x="5632196" y="2512187"/>
                  </a:lnTo>
                  <a:lnTo>
                    <a:pt x="5648954" y="2522874"/>
                  </a:lnTo>
                  <a:lnTo>
                    <a:pt x="5665581" y="2533586"/>
                  </a:lnTo>
                  <a:lnTo>
                    <a:pt x="5682184" y="2544298"/>
                  </a:lnTo>
                  <a:lnTo>
                    <a:pt x="5698871" y="2554986"/>
                  </a:lnTo>
                  <a:lnTo>
                    <a:pt x="5764910" y="2598039"/>
                  </a:lnTo>
                  <a:lnTo>
                    <a:pt x="5781986" y="2607393"/>
                  </a:lnTo>
                  <a:lnTo>
                    <a:pt x="5799312" y="2616771"/>
                  </a:lnTo>
                  <a:lnTo>
                    <a:pt x="5816613" y="2626149"/>
                  </a:lnTo>
                  <a:lnTo>
                    <a:pt x="5833618" y="2635504"/>
                  </a:lnTo>
                  <a:lnTo>
                    <a:pt x="5850376" y="2645578"/>
                  </a:lnTo>
                  <a:lnTo>
                    <a:pt x="5867003" y="2655617"/>
                  </a:lnTo>
                  <a:lnTo>
                    <a:pt x="5883606" y="2665632"/>
                  </a:lnTo>
                  <a:lnTo>
                    <a:pt x="5900293" y="2675636"/>
                  </a:lnTo>
                  <a:lnTo>
                    <a:pt x="5971921" y="2708021"/>
                  </a:lnTo>
                  <a:lnTo>
                    <a:pt x="5989159" y="2715448"/>
                  </a:lnTo>
                  <a:lnTo>
                    <a:pt x="6006290" y="2722864"/>
                  </a:lnTo>
                  <a:lnTo>
                    <a:pt x="6023445" y="2730255"/>
                  </a:lnTo>
                  <a:lnTo>
                    <a:pt x="6040755" y="2737612"/>
                  </a:lnTo>
                  <a:lnTo>
                    <a:pt x="6059257" y="2745001"/>
                  </a:lnTo>
                  <a:lnTo>
                    <a:pt x="6077902" y="2752344"/>
                  </a:lnTo>
                  <a:lnTo>
                    <a:pt x="6096547" y="2759686"/>
                  </a:lnTo>
                  <a:lnTo>
                    <a:pt x="6186678" y="2791206"/>
                  </a:lnTo>
                  <a:lnTo>
                    <a:pt x="6223841" y="2803271"/>
                  </a:lnTo>
                  <a:lnTo>
                    <a:pt x="6242524" y="2809279"/>
                  </a:lnTo>
                  <a:lnTo>
                    <a:pt x="6261100" y="2815336"/>
                  </a:lnTo>
                  <a:lnTo>
                    <a:pt x="6280769" y="2820078"/>
                  </a:lnTo>
                  <a:lnTo>
                    <a:pt x="6300724" y="2824797"/>
                  </a:lnTo>
                  <a:lnTo>
                    <a:pt x="6320678" y="2829516"/>
                  </a:lnTo>
                  <a:lnTo>
                    <a:pt x="6340348" y="2834259"/>
                  </a:lnTo>
                  <a:lnTo>
                    <a:pt x="6359735" y="2838223"/>
                  </a:lnTo>
                  <a:lnTo>
                    <a:pt x="6378956" y="2842260"/>
                  </a:lnTo>
                  <a:lnTo>
                    <a:pt x="6398176" y="2846296"/>
                  </a:lnTo>
                  <a:lnTo>
                    <a:pt x="6417564" y="2850261"/>
                  </a:lnTo>
                  <a:lnTo>
                    <a:pt x="6497574" y="2863596"/>
                  </a:lnTo>
                  <a:lnTo>
                    <a:pt x="6517955" y="2866949"/>
                  </a:lnTo>
                  <a:lnTo>
                    <a:pt x="6538229" y="2870327"/>
                  </a:lnTo>
                  <a:lnTo>
                    <a:pt x="6558528" y="2873704"/>
                  </a:lnTo>
                  <a:lnTo>
                    <a:pt x="6578981" y="2877058"/>
                  </a:lnTo>
                  <a:lnTo>
                    <a:pt x="6682866" y="2887726"/>
                  </a:lnTo>
                  <a:lnTo>
                    <a:pt x="6781037" y="2893314"/>
                  </a:lnTo>
                  <a:lnTo>
                    <a:pt x="6948170" y="2906649"/>
                  </a:lnTo>
                  <a:lnTo>
                    <a:pt x="7083552" y="2909316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9997440" y="3340608"/>
              <a:ext cx="3223260" cy="2518410"/>
            </a:xfrm>
            <a:custGeom>
              <a:avLst/>
              <a:gdLst/>
              <a:ahLst/>
              <a:cxnLst/>
              <a:rect l="l" t="t" r="r" b="b"/>
              <a:pathLst>
                <a:path w="3223259" h="2518410">
                  <a:moveTo>
                    <a:pt x="1078991" y="0"/>
                  </a:moveTo>
                  <a:lnTo>
                    <a:pt x="1079880" y="2518282"/>
                  </a:lnTo>
                </a:path>
                <a:path w="3223259" h="2518410">
                  <a:moveTo>
                    <a:pt x="2147315" y="0"/>
                  </a:moveTo>
                  <a:lnTo>
                    <a:pt x="2148204" y="2518282"/>
                  </a:lnTo>
                </a:path>
                <a:path w="3223259" h="2518410">
                  <a:moveTo>
                    <a:pt x="551687" y="827531"/>
                  </a:moveTo>
                  <a:lnTo>
                    <a:pt x="551687" y="2506344"/>
                  </a:lnTo>
                </a:path>
                <a:path w="3223259" h="2518410">
                  <a:moveTo>
                    <a:pt x="2682239" y="827531"/>
                  </a:moveTo>
                  <a:lnTo>
                    <a:pt x="2682239" y="2506344"/>
                  </a:lnTo>
                </a:path>
                <a:path w="3223259" h="2518410">
                  <a:moveTo>
                    <a:pt x="0" y="1557527"/>
                  </a:moveTo>
                  <a:lnTo>
                    <a:pt x="0" y="2513583"/>
                  </a:lnTo>
                </a:path>
                <a:path w="3223259" h="2518410">
                  <a:moveTo>
                    <a:pt x="3223259" y="1557527"/>
                  </a:moveTo>
                  <a:lnTo>
                    <a:pt x="3223259" y="2513583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10604372" y="2067535"/>
            <a:ext cx="2291080" cy="834390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 sz="2000" spc="-15">
                <a:latin typeface="Noto Sans"/>
                <a:cs typeface="Noto Sans"/>
              </a:rPr>
              <a:t>Standard</a:t>
            </a:r>
            <a:r>
              <a:rPr dirty="0" sz="2000" spc="-50">
                <a:latin typeface="Noto Sans"/>
                <a:cs typeface="Noto Sans"/>
              </a:rPr>
              <a:t> </a:t>
            </a:r>
            <a:r>
              <a:rPr dirty="0" sz="2000" spc="-15">
                <a:latin typeface="Noto Sans"/>
                <a:cs typeface="Noto Sans"/>
              </a:rPr>
              <a:t>Deviation</a:t>
            </a:r>
            <a:endParaRPr sz="2000">
              <a:latin typeface="Noto Sans"/>
              <a:cs typeface="Noto Sans"/>
            </a:endParaRPr>
          </a:p>
          <a:p>
            <a:pPr marL="717550">
              <a:lnSpc>
                <a:spcPct val="100000"/>
              </a:lnSpc>
              <a:spcBef>
                <a:spcPts val="785"/>
              </a:spcBef>
            </a:pPr>
            <a:r>
              <a:rPr dirty="0" sz="2000" spc="-10">
                <a:latin typeface="Noto Sans"/>
                <a:cs typeface="Noto Sans"/>
              </a:rPr>
              <a:t>Mean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044178" y="3286455"/>
            <a:ext cx="7753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Noto Sans"/>
                <a:cs typeface="Noto Sans"/>
              </a:rPr>
              <a:t>Dense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9499218" y="3639311"/>
            <a:ext cx="2101215" cy="1294765"/>
          </a:xfrm>
          <a:custGeom>
            <a:avLst/>
            <a:gdLst/>
            <a:ahLst/>
            <a:cxnLst/>
            <a:rect l="l" t="t" r="r" b="b"/>
            <a:pathLst>
              <a:path w="2101215" h="1294764">
                <a:moveTo>
                  <a:pt x="2031019" y="1262939"/>
                </a:moveTo>
                <a:lnTo>
                  <a:pt x="2016252" y="1287017"/>
                </a:lnTo>
                <a:lnTo>
                  <a:pt x="2101214" y="1294384"/>
                </a:lnTo>
                <a:lnTo>
                  <a:pt x="2085791" y="1269618"/>
                </a:lnTo>
                <a:lnTo>
                  <a:pt x="2041905" y="1269618"/>
                </a:lnTo>
                <a:lnTo>
                  <a:pt x="2031019" y="1262939"/>
                </a:lnTo>
                <a:close/>
              </a:path>
              <a:path w="2101215" h="1294764">
                <a:moveTo>
                  <a:pt x="2041358" y="1246080"/>
                </a:moveTo>
                <a:lnTo>
                  <a:pt x="2031019" y="1262939"/>
                </a:lnTo>
                <a:lnTo>
                  <a:pt x="2041905" y="1269618"/>
                </a:lnTo>
                <a:lnTo>
                  <a:pt x="2052192" y="1252727"/>
                </a:lnTo>
                <a:lnTo>
                  <a:pt x="2041358" y="1246080"/>
                </a:lnTo>
                <a:close/>
              </a:path>
              <a:path w="2101215" h="1294764">
                <a:moveTo>
                  <a:pt x="2056129" y="1221993"/>
                </a:moveTo>
                <a:lnTo>
                  <a:pt x="2041358" y="1246080"/>
                </a:lnTo>
                <a:lnTo>
                  <a:pt x="2052192" y="1252727"/>
                </a:lnTo>
                <a:lnTo>
                  <a:pt x="2041905" y="1269618"/>
                </a:lnTo>
                <a:lnTo>
                  <a:pt x="2085791" y="1269618"/>
                </a:lnTo>
                <a:lnTo>
                  <a:pt x="2056129" y="1221993"/>
                </a:lnTo>
                <a:close/>
              </a:path>
              <a:path w="2101215" h="1294764">
                <a:moveTo>
                  <a:pt x="10413" y="0"/>
                </a:moveTo>
                <a:lnTo>
                  <a:pt x="0" y="16763"/>
                </a:lnTo>
                <a:lnTo>
                  <a:pt x="2031019" y="1262939"/>
                </a:lnTo>
                <a:lnTo>
                  <a:pt x="2041358" y="1246080"/>
                </a:lnTo>
                <a:lnTo>
                  <a:pt x="10413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8447658" y="4668773"/>
            <a:ext cx="5073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5">
                <a:latin typeface="Noto Sans"/>
                <a:cs typeface="Noto Sans"/>
              </a:rPr>
              <a:t>tails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971026" y="4844033"/>
            <a:ext cx="5459095" cy="128270"/>
          </a:xfrm>
          <a:custGeom>
            <a:avLst/>
            <a:gdLst/>
            <a:ahLst/>
            <a:cxnLst/>
            <a:rect l="l" t="t" r="r" b="b"/>
            <a:pathLst>
              <a:path w="5459094" h="128270">
                <a:moveTo>
                  <a:pt x="769112" y="38100"/>
                </a:moveTo>
                <a:lnTo>
                  <a:pt x="749300" y="28194"/>
                </a:lnTo>
                <a:lnTo>
                  <a:pt x="692912" y="0"/>
                </a:lnTo>
                <a:lnTo>
                  <a:pt x="692912" y="28194"/>
                </a:lnTo>
                <a:lnTo>
                  <a:pt x="0" y="28194"/>
                </a:lnTo>
                <a:lnTo>
                  <a:pt x="0" y="48006"/>
                </a:lnTo>
                <a:lnTo>
                  <a:pt x="692912" y="48006"/>
                </a:lnTo>
                <a:lnTo>
                  <a:pt x="692912" y="76200"/>
                </a:lnTo>
                <a:lnTo>
                  <a:pt x="749300" y="48006"/>
                </a:lnTo>
                <a:lnTo>
                  <a:pt x="769112" y="38100"/>
                </a:lnTo>
                <a:close/>
              </a:path>
              <a:path w="5459094" h="128270">
                <a:moveTo>
                  <a:pt x="5459095" y="80010"/>
                </a:moveTo>
                <a:lnTo>
                  <a:pt x="4750308" y="80010"/>
                </a:lnTo>
                <a:lnTo>
                  <a:pt x="4750308" y="51816"/>
                </a:lnTo>
                <a:lnTo>
                  <a:pt x="4674108" y="89916"/>
                </a:lnTo>
                <a:lnTo>
                  <a:pt x="4750308" y="128016"/>
                </a:lnTo>
                <a:lnTo>
                  <a:pt x="4750308" y="99822"/>
                </a:lnTo>
                <a:lnTo>
                  <a:pt x="5459095" y="99822"/>
                </a:lnTo>
                <a:lnTo>
                  <a:pt x="5459095" y="8001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14536928" y="4728463"/>
            <a:ext cx="5073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5">
                <a:latin typeface="Noto Sans"/>
                <a:cs typeface="Noto Sans"/>
              </a:rPr>
              <a:t>tails</a:t>
            </a:r>
            <a:endParaRPr sz="20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19493" y="268350"/>
            <a:ext cx="301942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55"/>
              <a:t>The </a:t>
            </a:r>
            <a:r>
              <a:rPr dirty="0" sz="3200" spc="50"/>
              <a:t>Bell</a:t>
            </a:r>
            <a:r>
              <a:rPr dirty="0" sz="3200" spc="-114"/>
              <a:t> </a:t>
            </a:r>
            <a:r>
              <a:rPr dirty="0" sz="3200" spc="70"/>
              <a:t>Curve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5109971" y="711708"/>
            <a:ext cx="6035039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946273" y="1168095"/>
            <a:ext cx="1036129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dirty="0" sz="2200" spc="-10">
                <a:solidFill>
                  <a:srgbClr val="404040"/>
                </a:solidFill>
                <a:latin typeface="Noto Sans"/>
                <a:cs typeface="Noto Sans"/>
              </a:rPr>
              <a:t>Bell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curve </a:t>
            </a:r>
            <a:r>
              <a:rPr dirty="0" sz="2200" spc="-1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divided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into </a:t>
            </a:r>
            <a:r>
              <a:rPr dirty="0" sz="2200" spc="-25">
                <a:solidFill>
                  <a:srgbClr val="404040"/>
                </a:solidFill>
                <a:latin typeface="Noto Sans"/>
                <a:cs typeface="Noto Sans"/>
              </a:rPr>
              <a:t>three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parts to understand data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distribution</a:t>
            </a:r>
            <a:r>
              <a:rPr dirty="0" sz="2200" spc="48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better.</a:t>
            </a:r>
            <a:endParaRPr sz="2200">
              <a:latin typeface="Noto Sans"/>
              <a:cs typeface="Noto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60692" y="2609088"/>
            <a:ext cx="3845560" cy="769620"/>
          </a:xfrm>
          <a:prstGeom prst="rect">
            <a:avLst/>
          </a:prstGeom>
          <a:solidFill>
            <a:srgbClr val="F6BA00"/>
          </a:solidFill>
        </p:spPr>
        <p:txBody>
          <a:bodyPr wrap="square" lIns="0" tIns="3111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dirty="0" sz="2200" spc="-20">
                <a:latin typeface="Noto Sans"/>
                <a:cs typeface="Noto Sans"/>
              </a:rPr>
              <a:t>Peak </a:t>
            </a:r>
            <a:r>
              <a:rPr dirty="0" sz="2200" spc="-5">
                <a:latin typeface="Noto Sans"/>
                <a:cs typeface="Noto Sans"/>
              </a:rPr>
              <a:t>= </a:t>
            </a:r>
            <a:r>
              <a:rPr dirty="0" sz="2200" spc="-20">
                <a:latin typeface="Noto Sans"/>
                <a:cs typeface="Noto Sans"/>
              </a:rPr>
              <a:t>Within </a:t>
            </a:r>
            <a:r>
              <a:rPr dirty="0" sz="2200" spc="-10">
                <a:latin typeface="Noto Sans"/>
                <a:cs typeface="Noto Sans"/>
              </a:rPr>
              <a:t>one</a:t>
            </a:r>
            <a:r>
              <a:rPr dirty="0" sz="2200" spc="80">
                <a:latin typeface="Noto Sans"/>
                <a:cs typeface="Noto Sans"/>
              </a:rPr>
              <a:t> </a:t>
            </a:r>
            <a:r>
              <a:rPr dirty="0" sz="2200" spc="-25">
                <a:latin typeface="Noto Sans"/>
                <a:cs typeface="Noto Sans"/>
              </a:rPr>
              <a:t>standard</a:t>
            </a:r>
            <a:endParaRPr sz="2200">
              <a:latin typeface="Noto Sans"/>
              <a:cs typeface="Noto Sans"/>
            </a:endParaRPr>
          </a:p>
          <a:p>
            <a:pPr marL="92075">
              <a:lnSpc>
                <a:spcPct val="100000"/>
              </a:lnSpc>
            </a:pPr>
            <a:r>
              <a:rPr dirty="0" sz="2200" spc="-20">
                <a:latin typeface="Noto Sans"/>
                <a:cs typeface="Noto Sans"/>
              </a:rPr>
              <a:t>deviation </a:t>
            </a:r>
            <a:r>
              <a:rPr dirty="0" sz="2200" spc="-25">
                <a:latin typeface="Noto Sans"/>
                <a:cs typeface="Noto Sans"/>
              </a:rPr>
              <a:t>from </a:t>
            </a:r>
            <a:r>
              <a:rPr dirty="0" sz="2200" spc="-20">
                <a:latin typeface="Noto Sans"/>
                <a:cs typeface="Noto Sans"/>
              </a:rPr>
              <a:t>the</a:t>
            </a:r>
            <a:r>
              <a:rPr dirty="0" sz="2200" spc="65">
                <a:latin typeface="Noto Sans"/>
                <a:cs typeface="Noto Sans"/>
              </a:rPr>
              <a:t> </a:t>
            </a:r>
            <a:r>
              <a:rPr dirty="0" sz="2200" spc="-20">
                <a:latin typeface="Noto Sans"/>
                <a:cs typeface="Noto Sans"/>
              </a:rPr>
              <a:t>mean</a:t>
            </a:r>
            <a:endParaRPr sz="2200">
              <a:latin typeface="Noto Sans"/>
              <a:cs typeface="Noto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57616" y="4456176"/>
            <a:ext cx="4991100" cy="769620"/>
          </a:xfrm>
          <a:custGeom>
            <a:avLst/>
            <a:gdLst/>
            <a:ahLst/>
            <a:cxnLst/>
            <a:rect l="l" t="t" r="r" b="b"/>
            <a:pathLst>
              <a:path w="4991100" h="769620">
                <a:moveTo>
                  <a:pt x="4991099" y="0"/>
                </a:moveTo>
                <a:lnTo>
                  <a:pt x="0" y="0"/>
                </a:lnTo>
                <a:lnTo>
                  <a:pt x="0" y="769620"/>
                </a:lnTo>
                <a:lnTo>
                  <a:pt x="4991099" y="769620"/>
                </a:lnTo>
                <a:lnTo>
                  <a:pt x="4991099" y="0"/>
                </a:lnTo>
                <a:close/>
              </a:path>
            </a:pathLst>
          </a:custGeom>
          <a:solidFill>
            <a:srgbClr val="82D2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357616" y="4456176"/>
            <a:ext cx="4991100" cy="76962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245"/>
              </a:spcBef>
            </a:pPr>
            <a:r>
              <a:rPr dirty="0" sz="2200" spc="-20">
                <a:latin typeface="Noto Sans"/>
                <a:cs typeface="Noto Sans"/>
              </a:rPr>
              <a:t>Flanks </a:t>
            </a:r>
            <a:r>
              <a:rPr dirty="0" sz="2200" spc="-5">
                <a:latin typeface="Noto Sans"/>
                <a:cs typeface="Noto Sans"/>
              </a:rPr>
              <a:t>= </a:t>
            </a:r>
            <a:r>
              <a:rPr dirty="0" sz="2200" spc="-10">
                <a:latin typeface="Noto Sans"/>
                <a:cs typeface="Noto Sans"/>
              </a:rPr>
              <a:t>Between one </a:t>
            </a:r>
            <a:r>
              <a:rPr dirty="0" sz="2200" spc="-15">
                <a:latin typeface="Noto Sans"/>
                <a:cs typeface="Noto Sans"/>
              </a:rPr>
              <a:t>and</a:t>
            </a:r>
            <a:r>
              <a:rPr dirty="0" sz="2200" spc="55">
                <a:latin typeface="Noto Sans"/>
                <a:cs typeface="Noto Sans"/>
              </a:rPr>
              <a:t> </a:t>
            </a:r>
            <a:r>
              <a:rPr dirty="0" sz="2200" spc="-20">
                <a:latin typeface="Noto Sans"/>
                <a:cs typeface="Noto Sans"/>
              </a:rPr>
              <a:t>two</a:t>
            </a:r>
            <a:endParaRPr sz="2200">
              <a:latin typeface="Noto Sans"/>
              <a:cs typeface="Noto Sans"/>
            </a:endParaRPr>
          </a:p>
          <a:p>
            <a:pPr marL="92710">
              <a:lnSpc>
                <a:spcPct val="100000"/>
              </a:lnSpc>
            </a:pPr>
            <a:r>
              <a:rPr dirty="0" sz="2200" spc="-25">
                <a:latin typeface="Noto Sans"/>
                <a:cs typeface="Noto Sans"/>
              </a:rPr>
              <a:t>standard </a:t>
            </a:r>
            <a:r>
              <a:rPr dirty="0" sz="2200" spc="-20">
                <a:latin typeface="Noto Sans"/>
                <a:cs typeface="Noto Sans"/>
              </a:rPr>
              <a:t>deviations </a:t>
            </a:r>
            <a:r>
              <a:rPr dirty="0" sz="2200" spc="-25">
                <a:latin typeface="Noto Sans"/>
                <a:cs typeface="Noto Sans"/>
              </a:rPr>
              <a:t>from </a:t>
            </a:r>
            <a:r>
              <a:rPr dirty="0" sz="2200" spc="-20">
                <a:latin typeface="Noto Sans"/>
                <a:cs typeface="Noto Sans"/>
              </a:rPr>
              <a:t>the</a:t>
            </a:r>
            <a:r>
              <a:rPr dirty="0" sz="2200" spc="145">
                <a:latin typeface="Noto Sans"/>
                <a:cs typeface="Noto Sans"/>
              </a:rPr>
              <a:t> </a:t>
            </a:r>
            <a:r>
              <a:rPr dirty="0" sz="2200" spc="-20">
                <a:latin typeface="Noto Sans"/>
                <a:cs typeface="Noto Sans"/>
              </a:rPr>
              <a:t>mean</a:t>
            </a:r>
            <a:endParaRPr sz="2200">
              <a:latin typeface="Noto Sans"/>
              <a:cs typeface="Noto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186159" y="6339840"/>
            <a:ext cx="3888104" cy="769620"/>
          </a:xfrm>
          <a:custGeom>
            <a:avLst/>
            <a:gdLst/>
            <a:ahLst/>
            <a:cxnLst/>
            <a:rect l="l" t="t" r="r" b="b"/>
            <a:pathLst>
              <a:path w="3888105" h="769620">
                <a:moveTo>
                  <a:pt x="3887724" y="0"/>
                </a:moveTo>
                <a:lnTo>
                  <a:pt x="0" y="0"/>
                </a:lnTo>
                <a:lnTo>
                  <a:pt x="0" y="769619"/>
                </a:lnTo>
                <a:lnTo>
                  <a:pt x="3887724" y="769619"/>
                </a:lnTo>
                <a:lnTo>
                  <a:pt x="388772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186159" y="6339840"/>
            <a:ext cx="3888104" cy="76962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dirty="0" sz="2200" spc="-65">
                <a:latin typeface="Noto Sans"/>
                <a:cs typeface="Noto Sans"/>
              </a:rPr>
              <a:t>Tail </a:t>
            </a:r>
            <a:r>
              <a:rPr dirty="0" sz="2200" spc="-5">
                <a:latin typeface="Noto Sans"/>
                <a:cs typeface="Noto Sans"/>
              </a:rPr>
              <a:t>= </a:t>
            </a:r>
            <a:r>
              <a:rPr dirty="0" sz="2200" spc="-20">
                <a:latin typeface="Noto Sans"/>
                <a:cs typeface="Noto Sans"/>
              </a:rPr>
              <a:t>Beyond two</a:t>
            </a:r>
            <a:r>
              <a:rPr dirty="0" sz="2200" spc="120">
                <a:latin typeface="Noto Sans"/>
                <a:cs typeface="Noto Sans"/>
              </a:rPr>
              <a:t> </a:t>
            </a:r>
            <a:r>
              <a:rPr dirty="0" sz="2200" spc="-25">
                <a:latin typeface="Noto Sans"/>
                <a:cs typeface="Noto Sans"/>
              </a:rPr>
              <a:t>standard</a:t>
            </a:r>
            <a:endParaRPr sz="2200">
              <a:latin typeface="Noto Sans"/>
              <a:cs typeface="Noto Sans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dirty="0" sz="2200" spc="-20">
                <a:latin typeface="Noto Sans"/>
                <a:cs typeface="Noto Sans"/>
              </a:rPr>
              <a:t>deviations </a:t>
            </a:r>
            <a:r>
              <a:rPr dirty="0" sz="2200" spc="-25">
                <a:latin typeface="Noto Sans"/>
                <a:cs typeface="Noto Sans"/>
              </a:rPr>
              <a:t>from </a:t>
            </a:r>
            <a:r>
              <a:rPr dirty="0" sz="2200" spc="-20">
                <a:latin typeface="Noto Sans"/>
                <a:cs typeface="Noto Sans"/>
              </a:rPr>
              <a:t>the</a:t>
            </a:r>
            <a:r>
              <a:rPr dirty="0" sz="2200" spc="85">
                <a:latin typeface="Noto Sans"/>
                <a:cs typeface="Noto Sans"/>
              </a:rPr>
              <a:t> </a:t>
            </a:r>
            <a:r>
              <a:rPr dirty="0" sz="2200" spc="-20">
                <a:latin typeface="Noto Sans"/>
                <a:cs typeface="Noto Sans"/>
              </a:rPr>
              <a:t>mean</a:t>
            </a:r>
            <a:endParaRPr sz="2200">
              <a:latin typeface="Noto Sans"/>
              <a:cs typeface="Noto San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202308" y="3375533"/>
            <a:ext cx="10339070" cy="3905250"/>
            <a:chOff x="1202308" y="3375533"/>
            <a:chExt cx="10339070" cy="3905250"/>
          </a:xfrm>
        </p:grpSpPr>
        <p:sp>
          <p:nvSpPr>
            <p:cNvPr id="11" name="object 11"/>
            <p:cNvSpPr/>
            <p:nvPr/>
          </p:nvSpPr>
          <p:spPr>
            <a:xfrm>
              <a:off x="1209293" y="3382518"/>
              <a:ext cx="10325100" cy="3888104"/>
            </a:xfrm>
            <a:custGeom>
              <a:avLst/>
              <a:gdLst/>
              <a:ahLst/>
              <a:cxnLst/>
              <a:rect l="l" t="t" r="r" b="b"/>
              <a:pathLst>
                <a:path w="10325100" h="3888104">
                  <a:moveTo>
                    <a:pt x="0" y="3876802"/>
                  </a:moveTo>
                  <a:lnTo>
                    <a:pt x="113792" y="3873373"/>
                  </a:lnTo>
                  <a:lnTo>
                    <a:pt x="231647" y="3873373"/>
                  </a:lnTo>
                  <a:lnTo>
                    <a:pt x="359791" y="3862451"/>
                  </a:lnTo>
                  <a:lnTo>
                    <a:pt x="512953" y="3844544"/>
                  </a:lnTo>
                  <a:lnTo>
                    <a:pt x="533088" y="3840980"/>
                  </a:lnTo>
                  <a:lnTo>
                    <a:pt x="553354" y="3837368"/>
                  </a:lnTo>
                  <a:lnTo>
                    <a:pt x="573835" y="3833756"/>
                  </a:lnTo>
                  <a:lnTo>
                    <a:pt x="594613" y="3830193"/>
                  </a:lnTo>
                  <a:lnTo>
                    <a:pt x="676275" y="3815842"/>
                  </a:lnTo>
                  <a:lnTo>
                    <a:pt x="697833" y="3810523"/>
                  </a:lnTo>
                  <a:lnTo>
                    <a:pt x="719201" y="3805110"/>
                  </a:lnTo>
                  <a:lnTo>
                    <a:pt x="740568" y="3799697"/>
                  </a:lnTo>
                  <a:lnTo>
                    <a:pt x="762126" y="3794379"/>
                  </a:lnTo>
                  <a:lnTo>
                    <a:pt x="785050" y="3789080"/>
                  </a:lnTo>
                  <a:lnTo>
                    <a:pt x="807593" y="3783711"/>
                  </a:lnTo>
                  <a:lnTo>
                    <a:pt x="830135" y="3778341"/>
                  </a:lnTo>
                  <a:lnTo>
                    <a:pt x="853058" y="3773043"/>
                  </a:lnTo>
                  <a:lnTo>
                    <a:pt x="877153" y="3764930"/>
                  </a:lnTo>
                  <a:lnTo>
                    <a:pt x="901319" y="3756914"/>
                  </a:lnTo>
                  <a:lnTo>
                    <a:pt x="925675" y="3748897"/>
                  </a:lnTo>
                  <a:lnTo>
                    <a:pt x="950341" y="3740785"/>
                  </a:lnTo>
                  <a:lnTo>
                    <a:pt x="974522" y="3732655"/>
                  </a:lnTo>
                  <a:lnTo>
                    <a:pt x="998918" y="3724608"/>
                  </a:lnTo>
                  <a:lnTo>
                    <a:pt x="1023314" y="3716585"/>
                  </a:lnTo>
                  <a:lnTo>
                    <a:pt x="1047495" y="3708527"/>
                  </a:lnTo>
                  <a:lnTo>
                    <a:pt x="1149858" y="3668903"/>
                  </a:lnTo>
                  <a:lnTo>
                    <a:pt x="1175033" y="3658125"/>
                  </a:lnTo>
                  <a:lnTo>
                    <a:pt x="1200578" y="3647455"/>
                  </a:lnTo>
                  <a:lnTo>
                    <a:pt x="1226099" y="3636809"/>
                  </a:lnTo>
                  <a:lnTo>
                    <a:pt x="1251204" y="3626104"/>
                  </a:lnTo>
                  <a:lnTo>
                    <a:pt x="1356741" y="3575558"/>
                  </a:lnTo>
                  <a:lnTo>
                    <a:pt x="1384046" y="3561270"/>
                  </a:lnTo>
                  <a:lnTo>
                    <a:pt x="1411541" y="3546983"/>
                  </a:lnTo>
                  <a:lnTo>
                    <a:pt x="1439037" y="3532695"/>
                  </a:lnTo>
                  <a:lnTo>
                    <a:pt x="1466342" y="3518408"/>
                  </a:lnTo>
                  <a:lnTo>
                    <a:pt x="1494853" y="3502273"/>
                  </a:lnTo>
                  <a:lnTo>
                    <a:pt x="1523174" y="3486102"/>
                  </a:lnTo>
                  <a:lnTo>
                    <a:pt x="1551495" y="3469955"/>
                  </a:lnTo>
                  <a:lnTo>
                    <a:pt x="1693799" y="3381883"/>
                  </a:lnTo>
                  <a:lnTo>
                    <a:pt x="1809623" y="3306953"/>
                  </a:lnTo>
                  <a:lnTo>
                    <a:pt x="1870646" y="3263773"/>
                  </a:lnTo>
                  <a:lnTo>
                    <a:pt x="1900955" y="3242194"/>
                  </a:lnTo>
                  <a:lnTo>
                    <a:pt x="1931670" y="3220593"/>
                  </a:lnTo>
                  <a:lnTo>
                    <a:pt x="2052573" y="3131185"/>
                  </a:lnTo>
                  <a:lnTo>
                    <a:pt x="2082859" y="3105142"/>
                  </a:lnTo>
                  <a:lnTo>
                    <a:pt x="2113216" y="3079051"/>
                  </a:lnTo>
                  <a:lnTo>
                    <a:pt x="2143763" y="3052960"/>
                  </a:lnTo>
                  <a:lnTo>
                    <a:pt x="2174621" y="3026918"/>
                  </a:lnTo>
                  <a:lnTo>
                    <a:pt x="2298700" y="2915793"/>
                  </a:lnTo>
                  <a:lnTo>
                    <a:pt x="2331116" y="2886299"/>
                  </a:lnTo>
                  <a:lnTo>
                    <a:pt x="2363343" y="2856722"/>
                  </a:lnTo>
                  <a:lnTo>
                    <a:pt x="2395569" y="2827121"/>
                  </a:lnTo>
                  <a:lnTo>
                    <a:pt x="2427985" y="2797556"/>
                  </a:lnTo>
                  <a:lnTo>
                    <a:pt x="2460402" y="2764313"/>
                  </a:lnTo>
                  <a:lnTo>
                    <a:pt x="2492629" y="2731071"/>
                  </a:lnTo>
                  <a:lnTo>
                    <a:pt x="2524855" y="2697829"/>
                  </a:lnTo>
                  <a:lnTo>
                    <a:pt x="2557272" y="2664587"/>
                  </a:lnTo>
                  <a:lnTo>
                    <a:pt x="2589668" y="2629628"/>
                  </a:lnTo>
                  <a:lnTo>
                    <a:pt x="2621851" y="2594657"/>
                  </a:lnTo>
                  <a:lnTo>
                    <a:pt x="2654034" y="2559663"/>
                  </a:lnTo>
                  <a:lnTo>
                    <a:pt x="2686431" y="2524633"/>
                  </a:lnTo>
                  <a:lnTo>
                    <a:pt x="2822956" y="2377694"/>
                  </a:lnTo>
                  <a:lnTo>
                    <a:pt x="2956433" y="2219833"/>
                  </a:lnTo>
                  <a:lnTo>
                    <a:pt x="2989611" y="2177841"/>
                  </a:lnTo>
                  <a:lnTo>
                    <a:pt x="3022600" y="2135743"/>
                  </a:lnTo>
                  <a:lnTo>
                    <a:pt x="3055588" y="2093620"/>
                  </a:lnTo>
                  <a:lnTo>
                    <a:pt x="3088767" y="2051558"/>
                  </a:lnTo>
                  <a:lnTo>
                    <a:pt x="3116677" y="2014919"/>
                  </a:lnTo>
                  <a:lnTo>
                    <a:pt x="3144655" y="1978298"/>
                  </a:lnTo>
                  <a:lnTo>
                    <a:pt x="3172736" y="1941683"/>
                  </a:lnTo>
                  <a:lnTo>
                    <a:pt x="3200957" y="1905062"/>
                  </a:lnTo>
                  <a:lnTo>
                    <a:pt x="3229356" y="1868424"/>
                  </a:lnTo>
                  <a:lnTo>
                    <a:pt x="3256656" y="1829015"/>
                  </a:lnTo>
                  <a:lnTo>
                    <a:pt x="3284024" y="1789588"/>
                  </a:lnTo>
                  <a:lnTo>
                    <a:pt x="3311496" y="1750155"/>
                  </a:lnTo>
                  <a:lnTo>
                    <a:pt x="3339108" y="1710728"/>
                  </a:lnTo>
                  <a:lnTo>
                    <a:pt x="3366897" y="1671320"/>
                  </a:lnTo>
                  <a:lnTo>
                    <a:pt x="3393799" y="1630450"/>
                  </a:lnTo>
                  <a:lnTo>
                    <a:pt x="3421061" y="1589544"/>
                  </a:lnTo>
                  <a:lnTo>
                    <a:pt x="3448525" y="1548625"/>
                  </a:lnTo>
                  <a:lnTo>
                    <a:pt x="3476031" y="1507719"/>
                  </a:lnTo>
                  <a:lnTo>
                    <a:pt x="3503422" y="1466850"/>
                  </a:lnTo>
                  <a:lnTo>
                    <a:pt x="3531835" y="1424327"/>
                  </a:lnTo>
                  <a:lnTo>
                    <a:pt x="3560337" y="1381782"/>
                  </a:lnTo>
                  <a:lnTo>
                    <a:pt x="3588893" y="1339223"/>
                  </a:lnTo>
                  <a:lnTo>
                    <a:pt x="3617467" y="1296661"/>
                  </a:lnTo>
                  <a:lnTo>
                    <a:pt x="3646023" y="1254102"/>
                  </a:lnTo>
                  <a:lnTo>
                    <a:pt x="3674525" y="1211557"/>
                  </a:lnTo>
                  <a:lnTo>
                    <a:pt x="3702939" y="1169035"/>
                  </a:lnTo>
                  <a:lnTo>
                    <a:pt x="3728114" y="1133145"/>
                  </a:lnTo>
                  <a:lnTo>
                    <a:pt x="3753659" y="1097280"/>
                  </a:lnTo>
                  <a:lnTo>
                    <a:pt x="3779180" y="1061414"/>
                  </a:lnTo>
                  <a:lnTo>
                    <a:pt x="3804284" y="1025525"/>
                  </a:lnTo>
                  <a:lnTo>
                    <a:pt x="3827545" y="991485"/>
                  </a:lnTo>
                  <a:lnTo>
                    <a:pt x="3850830" y="957516"/>
                  </a:lnTo>
                  <a:lnTo>
                    <a:pt x="3874115" y="923547"/>
                  </a:lnTo>
                  <a:lnTo>
                    <a:pt x="3897376" y="889508"/>
                  </a:lnTo>
                  <a:lnTo>
                    <a:pt x="3922978" y="857184"/>
                  </a:lnTo>
                  <a:lnTo>
                    <a:pt x="3948557" y="824944"/>
                  </a:lnTo>
                  <a:lnTo>
                    <a:pt x="3974135" y="792728"/>
                  </a:lnTo>
                  <a:lnTo>
                    <a:pt x="3999738" y="760476"/>
                  </a:lnTo>
                  <a:lnTo>
                    <a:pt x="4022217" y="730744"/>
                  </a:lnTo>
                  <a:lnTo>
                    <a:pt x="4044696" y="701119"/>
                  </a:lnTo>
                  <a:lnTo>
                    <a:pt x="4067175" y="671518"/>
                  </a:lnTo>
                  <a:lnTo>
                    <a:pt x="4089654" y="641858"/>
                  </a:lnTo>
                  <a:lnTo>
                    <a:pt x="4113412" y="614082"/>
                  </a:lnTo>
                  <a:lnTo>
                    <a:pt x="4136755" y="586247"/>
                  </a:lnTo>
                  <a:lnTo>
                    <a:pt x="4160073" y="558436"/>
                  </a:lnTo>
                  <a:lnTo>
                    <a:pt x="4183760" y="530733"/>
                  </a:lnTo>
                  <a:lnTo>
                    <a:pt x="4206152" y="503874"/>
                  </a:lnTo>
                  <a:lnTo>
                    <a:pt x="4228401" y="477027"/>
                  </a:lnTo>
                  <a:lnTo>
                    <a:pt x="4250840" y="450205"/>
                  </a:lnTo>
                  <a:lnTo>
                    <a:pt x="4273804" y="423418"/>
                  </a:lnTo>
                  <a:lnTo>
                    <a:pt x="4366895" y="330073"/>
                  </a:lnTo>
                  <a:lnTo>
                    <a:pt x="4388594" y="309443"/>
                  </a:lnTo>
                  <a:lnTo>
                    <a:pt x="4410186" y="288861"/>
                  </a:lnTo>
                  <a:lnTo>
                    <a:pt x="4431563" y="268279"/>
                  </a:lnTo>
                  <a:lnTo>
                    <a:pt x="4452620" y="247650"/>
                  </a:lnTo>
                  <a:lnTo>
                    <a:pt x="4474337" y="229614"/>
                  </a:lnTo>
                  <a:lnTo>
                    <a:pt x="4496054" y="211661"/>
                  </a:lnTo>
                  <a:lnTo>
                    <a:pt x="4517771" y="193732"/>
                  </a:lnTo>
                  <a:lnTo>
                    <a:pt x="4539488" y="175768"/>
                  </a:lnTo>
                  <a:lnTo>
                    <a:pt x="4582033" y="143446"/>
                  </a:lnTo>
                  <a:lnTo>
                    <a:pt x="4625340" y="111125"/>
                  </a:lnTo>
                  <a:lnTo>
                    <a:pt x="4636039" y="105826"/>
                  </a:lnTo>
                  <a:lnTo>
                    <a:pt x="4646549" y="100457"/>
                  </a:lnTo>
                  <a:lnTo>
                    <a:pt x="4657058" y="95087"/>
                  </a:lnTo>
                  <a:lnTo>
                    <a:pt x="4667758" y="89789"/>
                  </a:lnTo>
                  <a:lnTo>
                    <a:pt x="4679045" y="83464"/>
                  </a:lnTo>
                  <a:lnTo>
                    <a:pt x="4689856" y="77200"/>
                  </a:lnTo>
                  <a:lnTo>
                    <a:pt x="4700476" y="70911"/>
                  </a:lnTo>
                  <a:lnTo>
                    <a:pt x="4711192" y="64516"/>
                  </a:lnTo>
                  <a:lnTo>
                    <a:pt x="4721109" y="60074"/>
                  </a:lnTo>
                  <a:lnTo>
                    <a:pt x="4730813" y="55562"/>
                  </a:lnTo>
                  <a:lnTo>
                    <a:pt x="4740517" y="51050"/>
                  </a:lnTo>
                  <a:lnTo>
                    <a:pt x="4750434" y="46609"/>
                  </a:lnTo>
                  <a:lnTo>
                    <a:pt x="4761134" y="42169"/>
                  </a:lnTo>
                  <a:lnTo>
                    <a:pt x="4771644" y="37671"/>
                  </a:lnTo>
                  <a:lnTo>
                    <a:pt x="4782153" y="33196"/>
                  </a:lnTo>
                  <a:lnTo>
                    <a:pt x="4792853" y="28829"/>
                  </a:lnTo>
                  <a:lnTo>
                    <a:pt x="4802790" y="26104"/>
                  </a:lnTo>
                  <a:lnTo>
                    <a:pt x="4812537" y="23320"/>
                  </a:lnTo>
                  <a:lnTo>
                    <a:pt x="4822285" y="20560"/>
                  </a:lnTo>
                  <a:lnTo>
                    <a:pt x="4832223" y="17907"/>
                  </a:lnTo>
                  <a:lnTo>
                    <a:pt x="4842902" y="16119"/>
                  </a:lnTo>
                  <a:lnTo>
                    <a:pt x="4853368" y="14366"/>
                  </a:lnTo>
                  <a:lnTo>
                    <a:pt x="4863834" y="12638"/>
                  </a:lnTo>
                  <a:lnTo>
                    <a:pt x="4874514" y="10922"/>
                  </a:lnTo>
                  <a:lnTo>
                    <a:pt x="4884451" y="8215"/>
                  </a:lnTo>
                  <a:lnTo>
                    <a:pt x="4894199" y="5461"/>
                  </a:lnTo>
                  <a:lnTo>
                    <a:pt x="4903946" y="2706"/>
                  </a:lnTo>
                  <a:lnTo>
                    <a:pt x="4913883" y="0"/>
                  </a:lnTo>
                  <a:lnTo>
                    <a:pt x="4957318" y="0"/>
                  </a:lnTo>
                  <a:lnTo>
                    <a:pt x="5031740" y="6985"/>
                  </a:lnTo>
                  <a:lnTo>
                    <a:pt x="5040451" y="7921"/>
                  </a:lnTo>
                  <a:lnTo>
                    <a:pt x="5049329" y="8953"/>
                  </a:lnTo>
                  <a:lnTo>
                    <a:pt x="5058207" y="9985"/>
                  </a:lnTo>
                  <a:lnTo>
                    <a:pt x="5066919" y="10922"/>
                  </a:lnTo>
                  <a:lnTo>
                    <a:pt x="5076569" y="12638"/>
                  </a:lnTo>
                  <a:lnTo>
                    <a:pt x="5086588" y="14366"/>
                  </a:lnTo>
                  <a:lnTo>
                    <a:pt x="5096583" y="16119"/>
                  </a:lnTo>
                  <a:lnTo>
                    <a:pt x="5106161" y="17907"/>
                  </a:lnTo>
                  <a:lnTo>
                    <a:pt x="5114714" y="20560"/>
                  </a:lnTo>
                  <a:lnTo>
                    <a:pt x="5123243" y="23320"/>
                  </a:lnTo>
                  <a:lnTo>
                    <a:pt x="5131772" y="26104"/>
                  </a:lnTo>
                  <a:lnTo>
                    <a:pt x="5140325" y="28829"/>
                  </a:lnTo>
                  <a:lnTo>
                    <a:pt x="5150419" y="32339"/>
                  </a:lnTo>
                  <a:lnTo>
                    <a:pt x="5160502" y="35956"/>
                  </a:lnTo>
                  <a:lnTo>
                    <a:pt x="5170560" y="39598"/>
                  </a:lnTo>
                  <a:lnTo>
                    <a:pt x="5180583" y="43180"/>
                  </a:lnTo>
                  <a:lnTo>
                    <a:pt x="5188374" y="46743"/>
                  </a:lnTo>
                  <a:lnTo>
                    <a:pt x="5196141" y="50355"/>
                  </a:lnTo>
                  <a:lnTo>
                    <a:pt x="5203908" y="53967"/>
                  </a:lnTo>
                  <a:lnTo>
                    <a:pt x="5211699" y="57531"/>
                  </a:lnTo>
                  <a:lnTo>
                    <a:pt x="5221616" y="61112"/>
                  </a:lnTo>
                  <a:lnTo>
                    <a:pt x="5231320" y="64754"/>
                  </a:lnTo>
                  <a:lnTo>
                    <a:pt x="5241024" y="68371"/>
                  </a:lnTo>
                  <a:lnTo>
                    <a:pt x="5250942" y="71882"/>
                  </a:lnTo>
                  <a:lnTo>
                    <a:pt x="5325363" y="122047"/>
                  </a:lnTo>
                  <a:lnTo>
                    <a:pt x="5402960" y="175768"/>
                  </a:lnTo>
                  <a:lnTo>
                    <a:pt x="5422372" y="193732"/>
                  </a:lnTo>
                  <a:lnTo>
                    <a:pt x="5441759" y="211661"/>
                  </a:lnTo>
                  <a:lnTo>
                    <a:pt x="5461146" y="229614"/>
                  </a:lnTo>
                  <a:lnTo>
                    <a:pt x="5480558" y="247650"/>
                  </a:lnTo>
                  <a:lnTo>
                    <a:pt x="5502259" y="269192"/>
                  </a:lnTo>
                  <a:lnTo>
                    <a:pt x="5523864" y="290639"/>
                  </a:lnTo>
                  <a:lnTo>
                    <a:pt x="5545280" y="312086"/>
                  </a:lnTo>
                  <a:lnTo>
                    <a:pt x="5566409" y="333629"/>
                  </a:lnTo>
                  <a:lnTo>
                    <a:pt x="5589333" y="358679"/>
                  </a:lnTo>
                  <a:lnTo>
                    <a:pt x="5611876" y="383730"/>
                  </a:lnTo>
                  <a:lnTo>
                    <a:pt x="5634418" y="408781"/>
                  </a:lnTo>
                  <a:lnTo>
                    <a:pt x="5657341" y="433832"/>
                  </a:lnTo>
                  <a:lnTo>
                    <a:pt x="5682499" y="462466"/>
                  </a:lnTo>
                  <a:lnTo>
                    <a:pt x="5708014" y="491172"/>
                  </a:lnTo>
                  <a:lnTo>
                    <a:pt x="5733530" y="519878"/>
                  </a:lnTo>
                  <a:lnTo>
                    <a:pt x="5758687" y="548513"/>
                  </a:lnTo>
                  <a:lnTo>
                    <a:pt x="5861050" y="681482"/>
                  </a:lnTo>
                  <a:lnTo>
                    <a:pt x="5889118" y="719105"/>
                  </a:lnTo>
                  <a:lnTo>
                    <a:pt x="5917390" y="756729"/>
                  </a:lnTo>
                  <a:lnTo>
                    <a:pt x="5945685" y="794353"/>
                  </a:lnTo>
                  <a:lnTo>
                    <a:pt x="5973826" y="831977"/>
                  </a:lnTo>
                  <a:lnTo>
                    <a:pt x="6005391" y="873331"/>
                  </a:lnTo>
                  <a:lnTo>
                    <a:pt x="6036706" y="914590"/>
                  </a:lnTo>
                  <a:lnTo>
                    <a:pt x="6067855" y="955849"/>
                  </a:lnTo>
                  <a:lnTo>
                    <a:pt x="6098921" y="997204"/>
                  </a:lnTo>
                  <a:lnTo>
                    <a:pt x="6232271" y="1183386"/>
                  </a:lnTo>
                  <a:lnTo>
                    <a:pt x="6536308" y="1621155"/>
                  </a:lnTo>
                  <a:lnTo>
                    <a:pt x="6564314" y="1659998"/>
                  </a:lnTo>
                  <a:lnTo>
                    <a:pt x="6592419" y="1698813"/>
                  </a:lnTo>
                  <a:lnTo>
                    <a:pt x="6620573" y="1737614"/>
                  </a:lnTo>
                  <a:lnTo>
                    <a:pt x="6648727" y="1776414"/>
                  </a:lnTo>
                  <a:lnTo>
                    <a:pt x="6676832" y="1815229"/>
                  </a:lnTo>
                  <a:lnTo>
                    <a:pt x="6704837" y="1854073"/>
                  </a:lnTo>
                  <a:lnTo>
                    <a:pt x="6869303" y="2076450"/>
                  </a:lnTo>
                  <a:lnTo>
                    <a:pt x="6902874" y="2118853"/>
                  </a:lnTo>
                  <a:lnTo>
                    <a:pt x="6936617" y="2161202"/>
                  </a:lnTo>
                  <a:lnTo>
                    <a:pt x="6970426" y="2203533"/>
                  </a:lnTo>
                  <a:lnTo>
                    <a:pt x="7004199" y="2245882"/>
                  </a:lnTo>
                  <a:lnTo>
                    <a:pt x="7037832" y="2288286"/>
                  </a:lnTo>
                  <a:lnTo>
                    <a:pt x="7070907" y="2327743"/>
                  </a:lnTo>
                  <a:lnTo>
                    <a:pt x="7104349" y="2367176"/>
                  </a:lnTo>
                  <a:lnTo>
                    <a:pt x="7138004" y="2406591"/>
                  </a:lnTo>
                  <a:lnTo>
                    <a:pt x="7171720" y="2445993"/>
                  </a:lnTo>
                  <a:lnTo>
                    <a:pt x="7205345" y="2485390"/>
                  </a:lnTo>
                  <a:lnTo>
                    <a:pt x="7225676" y="2509583"/>
                  </a:lnTo>
                  <a:lnTo>
                    <a:pt x="7246175" y="2533777"/>
                  </a:lnTo>
                  <a:lnTo>
                    <a:pt x="7266674" y="2557970"/>
                  </a:lnTo>
                  <a:lnTo>
                    <a:pt x="7287006" y="2582164"/>
                  </a:lnTo>
                  <a:lnTo>
                    <a:pt x="7308707" y="2605500"/>
                  </a:lnTo>
                  <a:lnTo>
                    <a:pt x="7330312" y="2628836"/>
                  </a:lnTo>
                  <a:lnTo>
                    <a:pt x="7351728" y="2652172"/>
                  </a:lnTo>
                  <a:lnTo>
                    <a:pt x="7372858" y="2675509"/>
                  </a:lnTo>
                  <a:lnTo>
                    <a:pt x="7395781" y="2697986"/>
                  </a:lnTo>
                  <a:lnTo>
                    <a:pt x="7418324" y="2720451"/>
                  </a:lnTo>
                  <a:lnTo>
                    <a:pt x="7440866" y="2742892"/>
                  </a:lnTo>
                  <a:lnTo>
                    <a:pt x="7463789" y="2765298"/>
                  </a:lnTo>
                  <a:lnTo>
                    <a:pt x="7485062" y="2786840"/>
                  </a:lnTo>
                  <a:lnTo>
                    <a:pt x="7506716" y="2808287"/>
                  </a:lnTo>
                  <a:lnTo>
                    <a:pt x="7528369" y="2829734"/>
                  </a:lnTo>
                  <a:lnTo>
                    <a:pt x="7549641" y="2851277"/>
                  </a:lnTo>
                  <a:lnTo>
                    <a:pt x="7571696" y="2871029"/>
                  </a:lnTo>
                  <a:lnTo>
                    <a:pt x="7594155" y="2890710"/>
                  </a:lnTo>
                  <a:lnTo>
                    <a:pt x="7616614" y="2910391"/>
                  </a:lnTo>
                  <a:lnTo>
                    <a:pt x="7638669" y="2930144"/>
                  </a:lnTo>
                  <a:lnTo>
                    <a:pt x="7660366" y="2949916"/>
                  </a:lnTo>
                  <a:lnTo>
                    <a:pt x="7682039" y="2969641"/>
                  </a:lnTo>
                  <a:lnTo>
                    <a:pt x="7703712" y="2989365"/>
                  </a:lnTo>
                  <a:lnTo>
                    <a:pt x="7725409" y="3009138"/>
                  </a:lnTo>
                  <a:lnTo>
                    <a:pt x="7747819" y="3028033"/>
                  </a:lnTo>
                  <a:lnTo>
                    <a:pt x="7770098" y="3046857"/>
                  </a:lnTo>
                  <a:lnTo>
                    <a:pt x="7792543" y="3065680"/>
                  </a:lnTo>
                  <a:lnTo>
                    <a:pt x="7815453" y="3084576"/>
                  </a:lnTo>
                  <a:lnTo>
                    <a:pt x="7838695" y="3103231"/>
                  </a:lnTo>
                  <a:lnTo>
                    <a:pt x="7861950" y="3121993"/>
                  </a:lnTo>
                  <a:lnTo>
                    <a:pt x="7885229" y="3140779"/>
                  </a:lnTo>
                  <a:lnTo>
                    <a:pt x="7908544" y="3159506"/>
                  </a:lnTo>
                  <a:lnTo>
                    <a:pt x="7931451" y="3176684"/>
                  </a:lnTo>
                  <a:lnTo>
                    <a:pt x="7953883" y="3193780"/>
                  </a:lnTo>
                  <a:lnTo>
                    <a:pt x="7976123" y="3210851"/>
                  </a:lnTo>
                  <a:lnTo>
                    <a:pt x="7998459" y="3227959"/>
                  </a:lnTo>
                  <a:lnTo>
                    <a:pt x="8022165" y="3244953"/>
                  </a:lnTo>
                  <a:lnTo>
                    <a:pt x="8045513" y="3261995"/>
                  </a:lnTo>
                  <a:lnTo>
                    <a:pt x="8068861" y="3279036"/>
                  </a:lnTo>
                  <a:lnTo>
                    <a:pt x="8092566" y="3296031"/>
                  </a:lnTo>
                  <a:lnTo>
                    <a:pt x="8186674" y="3356991"/>
                  </a:lnTo>
                  <a:lnTo>
                    <a:pt x="8211300" y="3371278"/>
                  </a:lnTo>
                  <a:lnTo>
                    <a:pt x="8235759" y="3385566"/>
                  </a:lnTo>
                  <a:lnTo>
                    <a:pt x="8260218" y="3399853"/>
                  </a:lnTo>
                  <a:lnTo>
                    <a:pt x="8284845" y="3414141"/>
                  </a:lnTo>
                  <a:lnTo>
                    <a:pt x="8382127" y="3471799"/>
                  </a:lnTo>
                  <a:lnTo>
                    <a:pt x="8407231" y="3484296"/>
                  </a:lnTo>
                  <a:lnTo>
                    <a:pt x="8432752" y="3496818"/>
                  </a:lnTo>
                  <a:lnTo>
                    <a:pt x="8458297" y="3509339"/>
                  </a:lnTo>
                  <a:lnTo>
                    <a:pt x="8483473" y="3521837"/>
                  </a:lnTo>
                  <a:lnTo>
                    <a:pt x="8508099" y="3535267"/>
                  </a:lnTo>
                  <a:lnTo>
                    <a:pt x="8532558" y="3548697"/>
                  </a:lnTo>
                  <a:lnTo>
                    <a:pt x="8557017" y="3562127"/>
                  </a:lnTo>
                  <a:lnTo>
                    <a:pt x="8581644" y="3575558"/>
                  </a:lnTo>
                  <a:lnTo>
                    <a:pt x="8687181" y="3618738"/>
                  </a:lnTo>
                  <a:lnTo>
                    <a:pt x="8712571" y="3628644"/>
                  </a:lnTo>
                  <a:lnTo>
                    <a:pt x="8737806" y="3638550"/>
                  </a:lnTo>
                  <a:lnTo>
                    <a:pt x="8763065" y="3648456"/>
                  </a:lnTo>
                  <a:lnTo>
                    <a:pt x="8788527" y="3658362"/>
                  </a:lnTo>
                  <a:lnTo>
                    <a:pt x="8815832" y="3668208"/>
                  </a:lnTo>
                  <a:lnTo>
                    <a:pt x="8843327" y="3677983"/>
                  </a:lnTo>
                  <a:lnTo>
                    <a:pt x="8870822" y="3687758"/>
                  </a:lnTo>
                  <a:lnTo>
                    <a:pt x="9003538" y="3729863"/>
                  </a:lnTo>
                  <a:lnTo>
                    <a:pt x="9058338" y="3746039"/>
                  </a:lnTo>
                  <a:lnTo>
                    <a:pt x="9085833" y="3754062"/>
                  </a:lnTo>
                  <a:lnTo>
                    <a:pt x="9113139" y="3762121"/>
                  </a:lnTo>
                  <a:lnTo>
                    <a:pt x="9142200" y="3768516"/>
                  </a:lnTo>
                  <a:lnTo>
                    <a:pt x="9171606" y="3774805"/>
                  </a:lnTo>
                  <a:lnTo>
                    <a:pt x="9200989" y="3781069"/>
                  </a:lnTo>
                  <a:lnTo>
                    <a:pt x="9229979" y="3787394"/>
                  </a:lnTo>
                  <a:lnTo>
                    <a:pt x="9258563" y="3792694"/>
                  </a:lnTo>
                  <a:lnTo>
                    <a:pt x="9286922" y="3798077"/>
                  </a:lnTo>
                  <a:lnTo>
                    <a:pt x="9315257" y="3803485"/>
                  </a:lnTo>
                  <a:lnTo>
                    <a:pt x="9343771" y="3808857"/>
                  </a:lnTo>
                  <a:lnTo>
                    <a:pt x="9461627" y="3826637"/>
                  </a:lnTo>
                  <a:lnTo>
                    <a:pt x="9491737" y="3831078"/>
                  </a:lnTo>
                  <a:lnTo>
                    <a:pt x="9521634" y="3835590"/>
                  </a:lnTo>
                  <a:lnTo>
                    <a:pt x="9551531" y="3840102"/>
                  </a:lnTo>
                  <a:lnTo>
                    <a:pt x="9581641" y="3844544"/>
                  </a:lnTo>
                  <a:lnTo>
                    <a:pt x="9734677" y="3858895"/>
                  </a:lnTo>
                  <a:lnTo>
                    <a:pt x="9879457" y="3866388"/>
                  </a:lnTo>
                  <a:lnTo>
                    <a:pt x="10125583" y="3884168"/>
                  </a:lnTo>
                  <a:lnTo>
                    <a:pt x="10325100" y="3887724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258823" y="7269479"/>
              <a:ext cx="10209530" cy="0"/>
            </a:xfrm>
            <a:custGeom>
              <a:avLst/>
              <a:gdLst/>
              <a:ahLst/>
              <a:cxnLst/>
              <a:rect l="l" t="t" r="r" b="b"/>
              <a:pathLst>
                <a:path w="10209530" h="0">
                  <a:moveTo>
                    <a:pt x="0" y="0"/>
                  </a:moveTo>
                  <a:lnTo>
                    <a:pt x="10209276" y="0"/>
                  </a:lnTo>
                </a:path>
              </a:pathLst>
            </a:custGeom>
            <a:ln w="213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260341" y="4453890"/>
              <a:ext cx="3819525" cy="0"/>
            </a:xfrm>
            <a:custGeom>
              <a:avLst/>
              <a:gdLst/>
              <a:ahLst/>
              <a:cxnLst/>
              <a:rect l="l" t="t" r="r" b="b"/>
              <a:pathLst>
                <a:path w="3819525" h="0">
                  <a:moveTo>
                    <a:pt x="0" y="0"/>
                  </a:moveTo>
                  <a:lnTo>
                    <a:pt x="3819525" y="0"/>
                  </a:lnTo>
                </a:path>
              </a:pathLst>
            </a:custGeom>
            <a:ln w="25908">
              <a:solidFill>
                <a:srgbClr val="82D2F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215511" y="4233671"/>
              <a:ext cx="3904615" cy="1082675"/>
            </a:xfrm>
            <a:custGeom>
              <a:avLst/>
              <a:gdLst/>
              <a:ahLst/>
              <a:cxnLst/>
              <a:rect l="l" t="t" r="r" b="b"/>
              <a:pathLst>
                <a:path w="3904615" h="1082675">
                  <a:moveTo>
                    <a:pt x="120142" y="979170"/>
                  </a:moveTo>
                  <a:lnTo>
                    <a:pt x="118110" y="971169"/>
                  </a:lnTo>
                  <a:lnTo>
                    <a:pt x="111887" y="967613"/>
                  </a:lnTo>
                  <a:lnTo>
                    <a:pt x="105791" y="964057"/>
                  </a:lnTo>
                  <a:lnTo>
                    <a:pt x="97790" y="966089"/>
                  </a:lnTo>
                  <a:lnTo>
                    <a:pt x="94234" y="972312"/>
                  </a:lnTo>
                  <a:lnTo>
                    <a:pt x="73025" y="1008672"/>
                  </a:lnTo>
                  <a:lnTo>
                    <a:pt x="73025" y="214122"/>
                  </a:lnTo>
                  <a:lnTo>
                    <a:pt x="47117" y="214122"/>
                  </a:lnTo>
                  <a:lnTo>
                    <a:pt x="47117" y="1008672"/>
                  </a:lnTo>
                  <a:lnTo>
                    <a:pt x="25908" y="972312"/>
                  </a:lnTo>
                  <a:lnTo>
                    <a:pt x="22352" y="966089"/>
                  </a:lnTo>
                  <a:lnTo>
                    <a:pt x="14351" y="964057"/>
                  </a:lnTo>
                  <a:lnTo>
                    <a:pt x="8255" y="967613"/>
                  </a:lnTo>
                  <a:lnTo>
                    <a:pt x="2032" y="971169"/>
                  </a:lnTo>
                  <a:lnTo>
                    <a:pt x="0" y="979170"/>
                  </a:lnTo>
                  <a:lnTo>
                    <a:pt x="3556" y="985393"/>
                  </a:lnTo>
                  <a:lnTo>
                    <a:pt x="60071" y="1082294"/>
                  </a:lnTo>
                  <a:lnTo>
                    <a:pt x="75095" y="1056513"/>
                  </a:lnTo>
                  <a:lnTo>
                    <a:pt x="116586" y="985393"/>
                  </a:lnTo>
                  <a:lnTo>
                    <a:pt x="120142" y="979170"/>
                  </a:lnTo>
                  <a:close/>
                </a:path>
                <a:path w="3904615" h="1082675">
                  <a:moveTo>
                    <a:pt x="2523617" y="0"/>
                  </a:moveTo>
                  <a:lnTo>
                    <a:pt x="1345565" y="0"/>
                  </a:lnTo>
                  <a:lnTo>
                    <a:pt x="1345565" y="428244"/>
                  </a:lnTo>
                  <a:lnTo>
                    <a:pt x="2523617" y="428244"/>
                  </a:lnTo>
                  <a:lnTo>
                    <a:pt x="2523617" y="0"/>
                  </a:lnTo>
                  <a:close/>
                </a:path>
                <a:path w="3904615" h="1082675">
                  <a:moveTo>
                    <a:pt x="3904234" y="979170"/>
                  </a:moveTo>
                  <a:lnTo>
                    <a:pt x="3902202" y="971169"/>
                  </a:lnTo>
                  <a:lnTo>
                    <a:pt x="3895979" y="967613"/>
                  </a:lnTo>
                  <a:lnTo>
                    <a:pt x="3889883" y="964057"/>
                  </a:lnTo>
                  <a:lnTo>
                    <a:pt x="3881882" y="966089"/>
                  </a:lnTo>
                  <a:lnTo>
                    <a:pt x="3878326" y="972312"/>
                  </a:lnTo>
                  <a:lnTo>
                    <a:pt x="3857117" y="1008672"/>
                  </a:lnTo>
                  <a:lnTo>
                    <a:pt x="3844163" y="1030884"/>
                  </a:lnTo>
                  <a:lnTo>
                    <a:pt x="3857104" y="1008672"/>
                  </a:lnTo>
                  <a:lnTo>
                    <a:pt x="3857117" y="214122"/>
                  </a:lnTo>
                  <a:lnTo>
                    <a:pt x="3831209" y="214122"/>
                  </a:lnTo>
                  <a:lnTo>
                    <a:pt x="3831209" y="1008672"/>
                  </a:lnTo>
                  <a:lnTo>
                    <a:pt x="3810000" y="972312"/>
                  </a:lnTo>
                  <a:lnTo>
                    <a:pt x="3806444" y="966089"/>
                  </a:lnTo>
                  <a:lnTo>
                    <a:pt x="3798443" y="964057"/>
                  </a:lnTo>
                  <a:lnTo>
                    <a:pt x="3792347" y="967613"/>
                  </a:lnTo>
                  <a:lnTo>
                    <a:pt x="3786124" y="971169"/>
                  </a:lnTo>
                  <a:lnTo>
                    <a:pt x="3783965" y="979170"/>
                  </a:lnTo>
                  <a:lnTo>
                    <a:pt x="3787648" y="985393"/>
                  </a:lnTo>
                  <a:lnTo>
                    <a:pt x="3844163" y="1082294"/>
                  </a:lnTo>
                  <a:lnTo>
                    <a:pt x="3859187" y="1056513"/>
                  </a:lnTo>
                  <a:lnTo>
                    <a:pt x="3900678" y="985393"/>
                  </a:lnTo>
                  <a:lnTo>
                    <a:pt x="3904234" y="979170"/>
                  </a:lnTo>
                  <a:close/>
                </a:path>
              </a:pathLst>
            </a:custGeom>
            <a:solidFill>
              <a:srgbClr val="82D2F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5727572" y="4253229"/>
            <a:ext cx="84455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20">
                <a:latin typeface="Noto Sans"/>
                <a:cs typeface="Noto Sans"/>
              </a:rPr>
              <a:t>F</a:t>
            </a:r>
            <a:r>
              <a:rPr dirty="0" sz="2200" spc="-20">
                <a:latin typeface="Noto Sans"/>
                <a:cs typeface="Noto Sans"/>
              </a:rPr>
              <a:t>l</a:t>
            </a:r>
            <a:r>
              <a:rPr dirty="0" sz="2200" spc="-20">
                <a:latin typeface="Noto Sans"/>
                <a:cs typeface="Noto Sans"/>
              </a:rPr>
              <a:t>anks</a:t>
            </a:r>
            <a:endParaRPr sz="2200">
              <a:latin typeface="Noto Sans"/>
              <a:cs typeface="Noto San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431163" y="6128003"/>
            <a:ext cx="9535795" cy="1073150"/>
            <a:chOff x="1431163" y="6128003"/>
            <a:chExt cx="9535795" cy="1073150"/>
          </a:xfrm>
        </p:grpSpPr>
        <p:sp>
          <p:nvSpPr>
            <p:cNvPr id="17" name="object 17"/>
            <p:cNvSpPr/>
            <p:nvPr/>
          </p:nvSpPr>
          <p:spPr>
            <a:xfrm>
              <a:off x="1485138" y="6342125"/>
              <a:ext cx="9425940" cy="0"/>
            </a:xfrm>
            <a:custGeom>
              <a:avLst/>
              <a:gdLst/>
              <a:ahLst/>
              <a:cxnLst/>
              <a:rect l="l" t="t" r="r" b="b"/>
              <a:pathLst>
                <a:path w="9425940" h="0">
                  <a:moveTo>
                    <a:pt x="0" y="0"/>
                  </a:moveTo>
                  <a:lnTo>
                    <a:pt x="9425940" y="0"/>
                  </a:lnTo>
                </a:path>
              </a:pathLst>
            </a:custGeom>
            <a:ln w="25908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431163" y="6128003"/>
              <a:ext cx="9535795" cy="1073150"/>
            </a:xfrm>
            <a:custGeom>
              <a:avLst/>
              <a:gdLst/>
              <a:ahLst/>
              <a:cxnLst/>
              <a:rect l="l" t="t" r="r" b="b"/>
              <a:pathLst>
                <a:path w="9535795" h="1073150">
                  <a:moveTo>
                    <a:pt x="120142" y="970026"/>
                  </a:moveTo>
                  <a:lnTo>
                    <a:pt x="118110" y="962025"/>
                  </a:lnTo>
                  <a:lnTo>
                    <a:pt x="111887" y="958469"/>
                  </a:lnTo>
                  <a:lnTo>
                    <a:pt x="105791" y="954913"/>
                  </a:lnTo>
                  <a:lnTo>
                    <a:pt x="97790" y="956945"/>
                  </a:lnTo>
                  <a:lnTo>
                    <a:pt x="94234" y="963168"/>
                  </a:lnTo>
                  <a:lnTo>
                    <a:pt x="73025" y="999528"/>
                  </a:lnTo>
                  <a:lnTo>
                    <a:pt x="73025" y="204978"/>
                  </a:lnTo>
                  <a:lnTo>
                    <a:pt x="47117" y="204978"/>
                  </a:lnTo>
                  <a:lnTo>
                    <a:pt x="47117" y="999528"/>
                  </a:lnTo>
                  <a:lnTo>
                    <a:pt x="25908" y="963168"/>
                  </a:lnTo>
                  <a:lnTo>
                    <a:pt x="22352" y="956945"/>
                  </a:lnTo>
                  <a:lnTo>
                    <a:pt x="14351" y="954913"/>
                  </a:lnTo>
                  <a:lnTo>
                    <a:pt x="8255" y="958469"/>
                  </a:lnTo>
                  <a:lnTo>
                    <a:pt x="2032" y="962025"/>
                  </a:lnTo>
                  <a:lnTo>
                    <a:pt x="0" y="970026"/>
                  </a:lnTo>
                  <a:lnTo>
                    <a:pt x="60071" y="1073150"/>
                  </a:lnTo>
                  <a:lnTo>
                    <a:pt x="75082" y="1047369"/>
                  </a:lnTo>
                  <a:lnTo>
                    <a:pt x="120142" y="970026"/>
                  </a:lnTo>
                  <a:close/>
                </a:path>
                <a:path w="9535795" h="1073150">
                  <a:moveTo>
                    <a:pt x="5307965" y="0"/>
                  </a:moveTo>
                  <a:lnTo>
                    <a:pt x="4129913" y="0"/>
                  </a:lnTo>
                  <a:lnTo>
                    <a:pt x="4129913" y="428244"/>
                  </a:lnTo>
                  <a:lnTo>
                    <a:pt x="5307965" y="428244"/>
                  </a:lnTo>
                  <a:lnTo>
                    <a:pt x="5307965" y="0"/>
                  </a:lnTo>
                  <a:close/>
                </a:path>
                <a:path w="9535795" h="1073150">
                  <a:moveTo>
                    <a:pt x="9535414" y="970026"/>
                  </a:moveTo>
                  <a:lnTo>
                    <a:pt x="9533382" y="962025"/>
                  </a:lnTo>
                  <a:lnTo>
                    <a:pt x="9527159" y="958469"/>
                  </a:lnTo>
                  <a:lnTo>
                    <a:pt x="9521063" y="954913"/>
                  </a:lnTo>
                  <a:lnTo>
                    <a:pt x="9513062" y="956945"/>
                  </a:lnTo>
                  <a:lnTo>
                    <a:pt x="9509506" y="963168"/>
                  </a:lnTo>
                  <a:lnTo>
                    <a:pt x="9488297" y="999528"/>
                  </a:lnTo>
                  <a:lnTo>
                    <a:pt x="9488297" y="204978"/>
                  </a:lnTo>
                  <a:lnTo>
                    <a:pt x="9462389" y="204978"/>
                  </a:lnTo>
                  <a:lnTo>
                    <a:pt x="9462389" y="999528"/>
                  </a:lnTo>
                  <a:lnTo>
                    <a:pt x="9441180" y="963168"/>
                  </a:lnTo>
                  <a:lnTo>
                    <a:pt x="9437624" y="956945"/>
                  </a:lnTo>
                  <a:lnTo>
                    <a:pt x="9429623" y="954913"/>
                  </a:lnTo>
                  <a:lnTo>
                    <a:pt x="9423527" y="958469"/>
                  </a:lnTo>
                  <a:lnTo>
                    <a:pt x="9417304" y="962025"/>
                  </a:lnTo>
                  <a:lnTo>
                    <a:pt x="9415145" y="970026"/>
                  </a:lnTo>
                  <a:lnTo>
                    <a:pt x="9418828" y="976122"/>
                  </a:lnTo>
                  <a:lnTo>
                    <a:pt x="9475343" y="1073150"/>
                  </a:lnTo>
                  <a:lnTo>
                    <a:pt x="9490354" y="1047369"/>
                  </a:lnTo>
                  <a:lnTo>
                    <a:pt x="9535414" y="970026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924169" y="6147561"/>
            <a:ext cx="45275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95">
                <a:latin typeface="Noto Sans"/>
                <a:cs typeface="Noto Sans"/>
              </a:rPr>
              <a:t>T</a:t>
            </a:r>
            <a:r>
              <a:rPr dirty="0" sz="2200" spc="-20">
                <a:latin typeface="Noto Sans"/>
                <a:cs typeface="Noto Sans"/>
              </a:rPr>
              <a:t>ail</a:t>
            </a:r>
            <a:endParaRPr sz="2200">
              <a:latin typeface="Noto Sans"/>
              <a:cs typeface="Noto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76315" y="2625851"/>
            <a:ext cx="1226820" cy="428625"/>
          </a:xfrm>
          <a:prstGeom prst="rect">
            <a:avLst/>
          </a:prstGeom>
          <a:solidFill>
            <a:srgbClr val="F6BA00"/>
          </a:solidFill>
        </p:spPr>
        <p:txBody>
          <a:bodyPr wrap="square" lIns="0" tIns="31115" rIns="0" bIns="0" rtlCol="0" vert="horz">
            <a:spAutoFit/>
          </a:bodyPr>
          <a:lstStyle/>
          <a:p>
            <a:pPr marL="300355">
              <a:lnSpc>
                <a:spcPct val="100000"/>
              </a:lnSpc>
              <a:spcBef>
                <a:spcPts val="245"/>
              </a:spcBef>
            </a:pPr>
            <a:r>
              <a:rPr dirty="0" sz="2200" spc="-20">
                <a:latin typeface="Noto Sans"/>
                <a:cs typeface="Noto Sans"/>
              </a:rPr>
              <a:t>Peak</a:t>
            </a:r>
            <a:endParaRPr sz="2200">
              <a:latin typeface="Noto Sans"/>
              <a:cs typeface="Noto San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122034" y="3079242"/>
            <a:ext cx="120650" cy="269240"/>
          </a:xfrm>
          <a:custGeom>
            <a:avLst/>
            <a:gdLst/>
            <a:ahLst/>
            <a:cxnLst/>
            <a:rect l="l" t="t" r="r" b="b"/>
            <a:pathLst>
              <a:path w="120650" h="269239">
                <a:moveTo>
                  <a:pt x="14350" y="150622"/>
                </a:moveTo>
                <a:lnTo>
                  <a:pt x="8254" y="154305"/>
                </a:lnTo>
                <a:lnTo>
                  <a:pt x="2031" y="157861"/>
                </a:lnTo>
                <a:lnTo>
                  <a:pt x="0" y="165735"/>
                </a:lnTo>
                <a:lnTo>
                  <a:pt x="3555" y="171958"/>
                </a:lnTo>
                <a:lnTo>
                  <a:pt x="60070" y="268859"/>
                </a:lnTo>
                <a:lnTo>
                  <a:pt x="75033" y="243205"/>
                </a:lnTo>
                <a:lnTo>
                  <a:pt x="47116" y="243205"/>
                </a:lnTo>
                <a:lnTo>
                  <a:pt x="47116" y="195235"/>
                </a:lnTo>
                <a:lnTo>
                  <a:pt x="22351" y="152781"/>
                </a:lnTo>
                <a:lnTo>
                  <a:pt x="14350" y="150622"/>
                </a:lnTo>
                <a:close/>
              </a:path>
              <a:path w="120650" h="269239">
                <a:moveTo>
                  <a:pt x="47116" y="195235"/>
                </a:moveTo>
                <a:lnTo>
                  <a:pt x="47116" y="243205"/>
                </a:lnTo>
                <a:lnTo>
                  <a:pt x="73025" y="243205"/>
                </a:lnTo>
                <a:lnTo>
                  <a:pt x="73025" y="236600"/>
                </a:lnTo>
                <a:lnTo>
                  <a:pt x="48894" y="236600"/>
                </a:lnTo>
                <a:lnTo>
                  <a:pt x="60070" y="217442"/>
                </a:lnTo>
                <a:lnTo>
                  <a:pt x="47116" y="195235"/>
                </a:lnTo>
                <a:close/>
              </a:path>
              <a:path w="120650" h="269239">
                <a:moveTo>
                  <a:pt x="105790" y="150622"/>
                </a:moveTo>
                <a:lnTo>
                  <a:pt x="97789" y="152781"/>
                </a:lnTo>
                <a:lnTo>
                  <a:pt x="73025" y="195235"/>
                </a:lnTo>
                <a:lnTo>
                  <a:pt x="73025" y="243205"/>
                </a:lnTo>
                <a:lnTo>
                  <a:pt x="75033" y="243205"/>
                </a:lnTo>
                <a:lnTo>
                  <a:pt x="116586" y="171958"/>
                </a:lnTo>
                <a:lnTo>
                  <a:pt x="120141" y="165735"/>
                </a:lnTo>
                <a:lnTo>
                  <a:pt x="118110" y="157861"/>
                </a:lnTo>
                <a:lnTo>
                  <a:pt x="111887" y="154305"/>
                </a:lnTo>
                <a:lnTo>
                  <a:pt x="105790" y="150622"/>
                </a:lnTo>
                <a:close/>
              </a:path>
              <a:path w="120650" h="269239">
                <a:moveTo>
                  <a:pt x="60070" y="217442"/>
                </a:moveTo>
                <a:lnTo>
                  <a:pt x="48894" y="236600"/>
                </a:lnTo>
                <a:lnTo>
                  <a:pt x="71247" y="236600"/>
                </a:lnTo>
                <a:lnTo>
                  <a:pt x="60070" y="217442"/>
                </a:lnTo>
                <a:close/>
              </a:path>
              <a:path w="120650" h="269239">
                <a:moveTo>
                  <a:pt x="73025" y="195235"/>
                </a:moveTo>
                <a:lnTo>
                  <a:pt x="60070" y="217442"/>
                </a:lnTo>
                <a:lnTo>
                  <a:pt x="71247" y="236600"/>
                </a:lnTo>
                <a:lnTo>
                  <a:pt x="73025" y="236600"/>
                </a:lnTo>
                <a:lnTo>
                  <a:pt x="73025" y="195235"/>
                </a:lnTo>
                <a:close/>
              </a:path>
              <a:path w="120650" h="269239">
                <a:moveTo>
                  <a:pt x="73025" y="0"/>
                </a:moveTo>
                <a:lnTo>
                  <a:pt x="47116" y="0"/>
                </a:lnTo>
                <a:lnTo>
                  <a:pt x="47116" y="195235"/>
                </a:lnTo>
                <a:lnTo>
                  <a:pt x="60070" y="217442"/>
                </a:lnTo>
                <a:lnTo>
                  <a:pt x="73025" y="195235"/>
                </a:lnTo>
                <a:lnTo>
                  <a:pt x="73025" y="0"/>
                </a:lnTo>
                <a:close/>
              </a:path>
            </a:pathLst>
          </a:custGeom>
          <a:solidFill>
            <a:srgbClr val="F6BA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0314" y="268350"/>
            <a:ext cx="513524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50"/>
              <a:t>Bell </a:t>
            </a:r>
            <a:r>
              <a:rPr dirty="0" sz="3200" spc="70"/>
              <a:t>Curve </a:t>
            </a:r>
            <a:r>
              <a:rPr dirty="0" sz="3200"/>
              <a:t>– </a:t>
            </a:r>
            <a:r>
              <a:rPr dirty="0" sz="3200" spc="75"/>
              <a:t>Left</a:t>
            </a:r>
            <a:r>
              <a:rPr dirty="0" sz="3200" spc="-180"/>
              <a:t> </a:t>
            </a:r>
            <a:r>
              <a:rPr dirty="0" sz="3200" spc="75"/>
              <a:t>Skewed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129080" y="1168095"/>
            <a:ext cx="13993494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30">
                <a:solidFill>
                  <a:srgbClr val="404040"/>
                </a:solidFill>
                <a:latin typeface="Noto Sans"/>
                <a:cs typeface="Noto Sans"/>
              </a:rPr>
              <a:t>Skewed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data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distribution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indicates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tendency </a:t>
            </a:r>
            <a:r>
              <a:rPr dirty="0" sz="2200" spc="-1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data distribution to </a:t>
            </a:r>
            <a:r>
              <a:rPr dirty="0" sz="2200" spc="-10">
                <a:solidFill>
                  <a:srgbClr val="404040"/>
                </a:solidFill>
                <a:latin typeface="Noto Sans"/>
                <a:cs typeface="Noto Sans"/>
              </a:rPr>
              <a:t>be </a:t>
            </a:r>
            <a:r>
              <a:rPr dirty="0" sz="2200" spc="-25">
                <a:solidFill>
                  <a:srgbClr val="404040"/>
                </a:solidFill>
                <a:latin typeface="Noto Sans"/>
                <a:cs typeface="Noto Sans"/>
              </a:rPr>
              <a:t>more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spread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out</a:t>
            </a:r>
            <a:r>
              <a:rPr dirty="0" sz="2200" spc="2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Noto Sans"/>
                <a:cs typeface="Noto Sans"/>
              </a:rPr>
              <a:t>on one side.</a:t>
            </a:r>
            <a:endParaRPr sz="2200">
              <a:latin typeface="Noto Sans"/>
              <a:cs typeface="Noto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58411" y="711708"/>
            <a:ext cx="8138159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45337" y="2518410"/>
            <a:ext cx="5665470" cy="2220595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data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left</a:t>
            </a:r>
            <a:r>
              <a:rPr dirty="0" sz="2400" spc="5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Noto Sans"/>
                <a:cs typeface="Noto Sans"/>
              </a:rPr>
              <a:t>skewed.</a:t>
            </a:r>
            <a:endParaRPr sz="2400">
              <a:latin typeface="Noto Sans"/>
              <a:cs typeface="Noto Sans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Mean </a:t>
            </a:r>
            <a:r>
              <a:rPr dirty="0" sz="2400">
                <a:solidFill>
                  <a:srgbClr val="404040"/>
                </a:solidFill>
                <a:latin typeface="Noto Sans"/>
                <a:cs typeface="Noto Sans"/>
              </a:rPr>
              <a:t>&lt;</a:t>
            </a:r>
            <a:r>
              <a:rPr dirty="0" sz="2400" spc="1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Median</a:t>
            </a:r>
            <a:endParaRPr sz="2400">
              <a:latin typeface="Noto Sans"/>
              <a:cs typeface="Noto Sans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distribution is </a:t>
            </a:r>
            <a:r>
              <a:rPr dirty="0" sz="2400" spc="-30">
                <a:solidFill>
                  <a:srgbClr val="404040"/>
                </a:solidFill>
                <a:latin typeface="Noto Sans"/>
                <a:cs typeface="Noto Sans"/>
              </a:rPr>
              <a:t>negatively</a:t>
            </a:r>
            <a:r>
              <a:rPr dirty="0" sz="2400" spc="3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Noto Sans"/>
                <a:cs typeface="Noto Sans"/>
              </a:rPr>
              <a:t>skewed.</a:t>
            </a:r>
            <a:endParaRPr sz="2400">
              <a:latin typeface="Noto Sans"/>
              <a:cs typeface="Noto Sans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Left tail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contains </a:t>
            </a:r>
            <a:r>
              <a:rPr dirty="0" sz="2400" spc="-45">
                <a:solidFill>
                  <a:srgbClr val="404040"/>
                </a:solidFill>
                <a:latin typeface="Noto Sans"/>
                <a:cs typeface="Noto Sans"/>
              </a:rPr>
              <a:t>large</a:t>
            </a:r>
            <a:r>
              <a:rPr dirty="0" sz="2400" spc="5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distributions.</a:t>
            </a:r>
            <a:endParaRPr sz="2400">
              <a:latin typeface="Noto Sans"/>
              <a:cs typeface="Noto San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026652" y="2944367"/>
            <a:ext cx="6086475" cy="3922395"/>
            <a:chOff x="9026652" y="2944367"/>
            <a:chExt cx="6086475" cy="3922395"/>
          </a:xfrm>
        </p:grpSpPr>
        <p:sp>
          <p:nvSpPr>
            <p:cNvPr id="7" name="object 7"/>
            <p:cNvSpPr/>
            <p:nvPr/>
          </p:nvSpPr>
          <p:spPr>
            <a:xfrm>
              <a:off x="9156192" y="6673596"/>
              <a:ext cx="472440" cy="56515"/>
            </a:xfrm>
            <a:custGeom>
              <a:avLst/>
              <a:gdLst/>
              <a:ahLst/>
              <a:cxnLst/>
              <a:rect l="l" t="t" r="r" b="b"/>
              <a:pathLst>
                <a:path w="472440" h="56515">
                  <a:moveTo>
                    <a:pt x="472440" y="0"/>
                  </a:moveTo>
                  <a:lnTo>
                    <a:pt x="0" y="0"/>
                  </a:lnTo>
                  <a:lnTo>
                    <a:pt x="0" y="56387"/>
                  </a:lnTo>
                  <a:lnTo>
                    <a:pt x="472440" y="56387"/>
                  </a:lnTo>
                  <a:lnTo>
                    <a:pt x="47244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156192" y="6673596"/>
              <a:ext cx="472440" cy="56515"/>
            </a:xfrm>
            <a:custGeom>
              <a:avLst/>
              <a:gdLst/>
              <a:ahLst/>
              <a:cxnLst/>
              <a:rect l="l" t="t" r="r" b="b"/>
              <a:pathLst>
                <a:path w="472440" h="56515">
                  <a:moveTo>
                    <a:pt x="0" y="56387"/>
                  </a:moveTo>
                  <a:lnTo>
                    <a:pt x="472440" y="56387"/>
                  </a:lnTo>
                  <a:lnTo>
                    <a:pt x="472440" y="0"/>
                  </a:lnTo>
                  <a:lnTo>
                    <a:pt x="0" y="0"/>
                  </a:lnTo>
                  <a:lnTo>
                    <a:pt x="0" y="56387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617964" y="6609588"/>
              <a:ext cx="457200" cy="120650"/>
            </a:xfrm>
            <a:custGeom>
              <a:avLst/>
              <a:gdLst/>
              <a:ahLst/>
              <a:cxnLst/>
              <a:rect l="l" t="t" r="r" b="b"/>
              <a:pathLst>
                <a:path w="457200" h="120650">
                  <a:moveTo>
                    <a:pt x="457200" y="0"/>
                  </a:moveTo>
                  <a:lnTo>
                    <a:pt x="0" y="0"/>
                  </a:lnTo>
                  <a:lnTo>
                    <a:pt x="0" y="120395"/>
                  </a:lnTo>
                  <a:lnTo>
                    <a:pt x="457200" y="120395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617964" y="6609588"/>
              <a:ext cx="457200" cy="120650"/>
            </a:xfrm>
            <a:custGeom>
              <a:avLst/>
              <a:gdLst/>
              <a:ahLst/>
              <a:cxnLst/>
              <a:rect l="l" t="t" r="r" b="b"/>
              <a:pathLst>
                <a:path w="457200" h="120650">
                  <a:moveTo>
                    <a:pt x="0" y="120395"/>
                  </a:moveTo>
                  <a:lnTo>
                    <a:pt x="457200" y="120395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12039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075164" y="6609588"/>
              <a:ext cx="457200" cy="120650"/>
            </a:xfrm>
            <a:custGeom>
              <a:avLst/>
              <a:gdLst/>
              <a:ahLst/>
              <a:cxnLst/>
              <a:rect l="l" t="t" r="r" b="b"/>
              <a:pathLst>
                <a:path w="457200" h="120650">
                  <a:moveTo>
                    <a:pt x="457200" y="0"/>
                  </a:moveTo>
                  <a:lnTo>
                    <a:pt x="0" y="0"/>
                  </a:lnTo>
                  <a:lnTo>
                    <a:pt x="0" y="120395"/>
                  </a:lnTo>
                  <a:lnTo>
                    <a:pt x="457200" y="120395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075164" y="6609588"/>
              <a:ext cx="457200" cy="120650"/>
            </a:xfrm>
            <a:custGeom>
              <a:avLst/>
              <a:gdLst/>
              <a:ahLst/>
              <a:cxnLst/>
              <a:rect l="l" t="t" r="r" b="b"/>
              <a:pathLst>
                <a:path w="457200" h="120650">
                  <a:moveTo>
                    <a:pt x="0" y="120395"/>
                  </a:moveTo>
                  <a:lnTo>
                    <a:pt x="457200" y="120395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12039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532364" y="6502908"/>
              <a:ext cx="457200" cy="227329"/>
            </a:xfrm>
            <a:custGeom>
              <a:avLst/>
              <a:gdLst/>
              <a:ahLst/>
              <a:cxnLst/>
              <a:rect l="l" t="t" r="r" b="b"/>
              <a:pathLst>
                <a:path w="457200" h="227329">
                  <a:moveTo>
                    <a:pt x="457200" y="0"/>
                  </a:moveTo>
                  <a:lnTo>
                    <a:pt x="0" y="0"/>
                  </a:lnTo>
                  <a:lnTo>
                    <a:pt x="0" y="227076"/>
                  </a:lnTo>
                  <a:lnTo>
                    <a:pt x="457200" y="227076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532364" y="6502908"/>
              <a:ext cx="457200" cy="227329"/>
            </a:xfrm>
            <a:custGeom>
              <a:avLst/>
              <a:gdLst/>
              <a:ahLst/>
              <a:cxnLst/>
              <a:rect l="l" t="t" r="r" b="b"/>
              <a:pathLst>
                <a:path w="457200" h="227329">
                  <a:moveTo>
                    <a:pt x="0" y="227076"/>
                  </a:moveTo>
                  <a:lnTo>
                    <a:pt x="457200" y="227076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22707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989564" y="6388608"/>
              <a:ext cx="457200" cy="341630"/>
            </a:xfrm>
            <a:custGeom>
              <a:avLst/>
              <a:gdLst/>
              <a:ahLst/>
              <a:cxnLst/>
              <a:rect l="l" t="t" r="r" b="b"/>
              <a:pathLst>
                <a:path w="457200" h="341629">
                  <a:moveTo>
                    <a:pt x="457200" y="0"/>
                  </a:moveTo>
                  <a:lnTo>
                    <a:pt x="0" y="0"/>
                  </a:lnTo>
                  <a:lnTo>
                    <a:pt x="0" y="341376"/>
                  </a:lnTo>
                  <a:lnTo>
                    <a:pt x="457200" y="341376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0989564" y="6388608"/>
              <a:ext cx="457200" cy="341630"/>
            </a:xfrm>
            <a:custGeom>
              <a:avLst/>
              <a:gdLst/>
              <a:ahLst/>
              <a:cxnLst/>
              <a:rect l="l" t="t" r="r" b="b"/>
              <a:pathLst>
                <a:path w="457200" h="341629">
                  <a:moveTo>
                    <a:pt x="0" y="341376"/>
                  </a:moveTo>
                  <a:lnTo>
                    <a:pt x="457200" y="341376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137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1446764" y="6257544"/>
              <a:ext cx="457200" cy="472440"/>
            </a:xfrm>
            <a:custGeom>
              <a:avLst/>
              <a:gdLst/>
              <a:ahLst/>
              <a:cxnLst/>
              <a:rect l="l" t="t" r="r" b="b"/>
              <a:pathLst>
                <a:path w="457200" h="472440">
                  <a:moveTo>
                    <a:pt x="457200" y="0"/>
                  </a:moveTo>
                  <a:lnTo>
                    <a:pt x="0" y="0"/>
                  </a:lnTo>
                  <a:lnTo>
                    <a:pt x="0" y="472440"/>
                  </a:lnTo>
                  <a:lnTo>
                    <a:pt x="457200" y="47244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1446764" y="6257544"/>
              <a:ext cx="457200" cy="472440"/>
            </a:xfrm>
            <a:custGeom>
              <a:avLst/>
              <a:gdLst/>
              <a:ahLst/>
              <a:cxnLst/>
              <a:rect l="l" t="t" r="r" b="b"/>
              <a:pathLst>
                <a:path w="457200" h="472440">
                  <a:moveTo>
                    <a:pt x="0" y="472440"/>
                  </a:moveTo>
                  <a:lnTo>
                    <a:pt x="457200" y="47244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7244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4644116" y="5786627"/>
              <a:ext cx="457200" cy="943610"/>
            </a:xfrm>
            <a:custGeom>
              <a:avLst/>
              <a:gdLst/>
              <a:ahLst/>
              <a:cxnLst/>
              <a:rect l="l" t="t" r="r" b="b"/>
              <a:pathLst>
                <a:path w="457200" h="943609">
                  <a:moveTo>
                    <a:pt x="457200" y="0"/>
                  </a:moveTo>
                  <a:lnTo>
                    <a:pt x="0" y="0"/>
                  </a:lnTo>
                  <a:lnTo>
                    <a:pt x="0" y="943356"/>
                  </a:lnTo>
                  <a:lnTo>
                    <a:pt x="457200" y="943356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4644116" y="5786627"/>
              <a:ext cx="457200" cy="943610"/>
            </a:xfrm>
            <a:custGeom>
              <a:avLst/>
              <a:gdLst/>
              <a:ahLst/>
              <a:cxnLst/>
              <a:rect l="l" t="t" r="r" b="b"/>
              <a:pathLst>
                <a:path w="457200" h="943609">
                  <a:moveTo>
                    <a:pt x="0" y="943356"/>
                  </a:moveTo>
                  <a:lnTo>
                    <a:pt x="457200" y="943356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94335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3731240" y="3425951"/>
              <a:ext cx="457200" cy="3304540"/>
            </a:xfrm>
            <a:custGeom>
              <a:avLst/>
              <a:gdLst/>
              <a:ahLst/>
              <a:cxnLst/>
              <a:rect l="l" t="t" r="r" b="b"/>
              <a:pathLst>
                <a:path w="457200" h="3304540">
                  <a:moveTo>
                    <a:pt x="457200" y="0"/>
                  </a:moveTo>
                  <a:lnTo>
                    <a:pt x="0" y="0"/>
                  </a:lnTo>
                  <a:lnTo>
                    <a:pt x="0" y="3304031"/>
                  </a:lnTo>
                  <a:lnTo>
                    <a:pt x="457200" y="3304031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3731240" y="3425951"/>
              <a:ext cx="457200" cy="3304540"/>
            </a:xfrm>
            <a:custGeom>
              <a:avLst/>
              <a:gdLst/>
              <a:ahLst/>
              <a:cxnLst/>
              <a:rect l="l" t="t" r="r" b="b"/>
              <a:pathLst>
                <a:path w="457200" h="3304540">
                  <a:moveTo>
                    <a:pt x="0" y="3304031"/>
                  </a:moveTo>
                  <a:lnTo>
                    <a:pt x="457200" y="3304031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304031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4186916" y="3898391"/>
              <a:ext cx="457200" cy="2832100"/>
            </a:xfrm>
            <a:custGeom>
              <a:avLst/>
              <a:gdLst/>
              <a:ahLst/>
              <a:cxnLst/>
              <a:rect l="l" t="t" r="r" b="b"/>
              <a:pathLst>
                <a:path w="457200" h="2832100">
                  <a:moveTo>
                    <a:pt x="457200" y="0"/>
                  </a:moveTo>
                  <a:lnTo>
                    <a:pt x="0" y="0"/>
                  </a:lnTo>
                  <a:lnTo>
                    <a:pt x="0" y="2831592"/>
                  </a:lnTo>
                  <a:lnTo>
                    <a:pt x="457200" y="2831592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4186916" y="3898391"/>
              <a:ext cx="457200" cy="2832100"/>
            </a:xfrm>
            <a:custGeom>
              <a:avLst/>
              <a:gdLst/>
              <a:ahLst/>
              <a:cxnLst/>
              <a:rect l="l" t="t" r="r" b="b"/>
              <a:pathLst>
                <a:path w="457200" h="2832100">
                  <a:moveTo>
                    <a:pt x="0" y="2831592"/>
                  </a:moveTo>
                  <a:lnTo>
                    <a:pt x="457200" y="2831592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283159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2816840" y="5314188"/>
              <a:ext cx="457200" cy="1416050"/>
            </a:xfrm>
            <a:custGeom>
              <a:avLst/>
              <a:gdLst/>
              <a:ahLst/>
              <a:cxnLst/>
              <a:rect l="l" t="t" r="r" b="b"/>
              <a:pathLst>
                <a:path w="457200" h="1416050">
                  <a:moveTo>
                    <a:pt x="457200" y="0"/>
                  </a:moveTo>
                  <a:lnTo>
                    <a:pt x="0" y="0"/>
                  </a:lnTo>
                  <a:lnTo>
                    <a:pt x="0" y="1415795"/>
                  </a:lnTo>
                  <a:lnTo>
                    <a:pt x="457200" y="1415795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2816840" y="5314188"/>
              <a:ext cx="457200" cy="1416050"/>
            </a:xfrm>
            <a:custGeom>
              <a:avLst/>
              <a:gdLst/>
              <a:ahLst/>
              <a:cxnLst/>
              <a:rect l="l" t="t" r="r" b="b"/>
              <a:pathLst>
                <a:path w="457200" h="1416050">
                  <a:moveTo>
                    <a:pt x="0" y="1415795"/>
                  </a:moveTo>
                  <a:lnTo>
                    <a:pt x="457200" y="1415795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141579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3274040" y="3898391"/>
              <a:ext cx="457200" cy="2832100"/>
            </a:xfrm>
            <a:custGeom>
              <a:avLst/>
              <a:gdLst/>
              <a:ahLst/>
              <a:cxnLst/>
              <a:rect l="l" t="t" r="r" b="b"/>
              <a:pathLst>
                <a:path w="457200" h="2832100">
                  <a:moveTo>
                    <a:pt x="457200" y="0"/>
                  </a:moveTo>
                  <a:lnTo>
                    <a:pt x="0" y="0"/>
                  </a:lnTo>
                  <a:lnTo>
                    <a:pt x="0" y="2831592"/>
                  </a:lnTo>
                  <a:lnTo>
                    <a:pt x="457200" y="2831592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3274040" y="3898391"/>
              <a:ext cx="457200" cy="2832100"/>
            </a:xfrm>
            <a:custGeom>
              <a:avLst/>
              <a:gdLst/>
              <a:ahLst/>
              <a:cxnLst/>
              <a:rect l="l" t="t" r="r" b="b"/>
              <a:pathLst>
                <a:path w="457200" h="2832100">
                  <a:moveTo>
                    <a:pt x="0" y="2831592"/>
                  </a:moveTo>
                  <a:lnTo>
                    <a:pt x="457200" y="2831592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283159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2359640" y="5818632"/>
              <a:ext cx="457200" cy="911860"/>
            </a:xfrm>
            <a:custGeom>
              <a:avLst/>
              <a:gdLst/>
              <a:ahLst/>
              <a:cxnLst/>
              <a:rect l="l" t="t" r="r" b="b"/>
              <a:pathLst>
                <a:path w="457200" h="911859">
                  <a:moveTo>
                    <a:pt x="457200" y="0"/>
                  </a:moveTo>
                  <a:lnTo>
                    <a:pt x="0" y="0"/>
                  </a:lnTo>
                  <a:lnTo>
                    <a:pt x="0" y="911352"/>
                  </a:lnTo>
                  <a:lnTo>
                    <a:pt x="457200" y="911352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2359640" y="5818632"/>
              <a:ext cx="457200" cy="911860"/>
            </a:xfrm>
            <a:custGeom>
              <a:avLst/>
              <a:gdLst/>
              <a:ahLst/>
              <a:cxnLst/>
              <a:rect l="l" t="t" r="r" b="b"/>
              <a:pathLst>
                <a:path w="457200" h="911859">
                  <a:moveTo>
                    <a:pt x="0" y="911352"/>
                  </a:moveTo>
                  <a:lnTo>
                    <a:pt x="457200" y="911352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91135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1902440" y="6062472"/>
              <a:ext cx="457200" cy="668020"/>
            </a:xfrm>
            <a:custGeom>
              <a:avLst/>
              <a:gdLst/>
              <a:ahLst/>
              <a:cxnLst/>
              <a:rect l="l" t="t" r="r" b="b"/>
              <a:pathLst>
                <a:path w="457200" h="668020">
                  <a:moveTo>
                    <a:pt x="457200" y="0"/>
                  </a:moveTo>
                  <a:lnTo>
                    <a:pt x="0" y="0"/>
                  </a:lnTo>
                  <a:lnTo>
                    <a:pt x="0" y="667511"/>
                  </a:lnTo>
                  <a:lnTo>
                    <a:pt x="457200" y="667511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1902440" y="6062472"/>
              <a:ext cx="457200" cy="668020"/>
            </a:xfrm>
            <a:custGeom>
              <a:avLst/>
              <a:gdLst/>
              <a:ahLst/>
              <a:cxnLst/>
              <a:rect l="l" t="t" r="r" b="b"/>
              <a:pathLst>
                <a:path w="457200" h="668020">
                  <a:moveTo>
                    <a:pt x="0" y="667511"/>
                  </a:moveTo>
                  <a:lnTo>
                    <a:pt x="457200" y="667511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667511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9038082" y="2955797"/>
              <a:ext cx="6063615" cy="3783329"/>
            </a:xfrm>
            <a:custGeom>
              <a:avLst/>
              <a:gdLst/>
              <a:ahLst/>
              <a:cxnLst/>
              <a:rect l="l" t="t" r="r" b="b"/>
              <a:pathLst>
                <a:path w="6063615" h="3783329">
                  <a:moveTo>
                    <a:pt x="123444" y="3774948"/>
                  </a:moveTo>
                  <a:lnTo>
                    <a:pt x="6063487" y="3774948"/>
                  </a:lnTo>
                </a:path>
                <a:path w="6063615" h="3783329">
                  <a:moveTo>
                    <a:pt x="123444" y="3783329"/>
                  </a:moveTo>
                  <a:lnTo>
                    <a:pt x="123444" y="0"/>
                  </a:lnTo>
                </a:path>
                <a:path w="6063615" h="3783329">
                  <a:moveTo>
                    <a:pt x="135000" y="2831591"/>
                  </a:moveTo>
                  <a:lnTo>
                    <a:pt x="0" y="2831591"/>
                  </a:lnTo>
                </a:path>
                <a:path w="6063615" h="3783329">
                  <a:moveTo>
                    <a:pt x="135000" y="1886712"/>
                  </a:moveTo>
                  <a:lnTo>
                    <a:pt x="0" y="1886712"/>
                  </a:lnTo>
                </a:path>
                <a:path w="6063615" h="3783329">
                  <a:moveTo>
                    <a:pt x="135000" y="943355"/>
                  </a:moveTo>
                  <a:lnTo>
                    <a:pt x="0" y="943355"/>
                  </a:lnTo>
                </a:path>
                <a:path w="6063615" h="3783329">
                  <a:moveTo>
                    <a:pt x="135000" y="3774948"/>
                  </a:moveTo>
                  <a:lnTo>
                    <a:pt x="0" y="3774948"/>
                  </a:lnTo>
                </a:path>
              </a:pathLst>
            </a:custGeom>
            <a:ln w="2286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1430000" y="6720077"/>
              <a:ext cx="22860" cy="135255"/>
            </a:xfrm>
            <a:custGeom>
              <a:avLst/>
              <a:gdLst/>
              <a:ahLst/>
              <a:cxnLst/>
              <a:rect l="l" t="t" r="r" b="b"/>
              <a:pathLst>
                <a:path w="22859" h="135254">
                  <a:moveTo>
                    <a:pt x="22859" y="0"/>
                  </a:moveTo>
                  <a:lnTo>
                    <a:pt x="0" y="0"/>
                  </a:lnTo>
                  <a:lnTo>
                    <a:pt x="0" y="135001"/>
                  </a:lnTo>
                  <a:lnTo>
                    <a:pt x="22859" y="135001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0077450" y="6720077"/>
              <a:ext cx="913130" cy="135255"/>
            </a:xfrm>
            <a:custGeom>
              <a:avLst/>
              <a:gdLst/>
              <a:ahLst/>
              <a:cxnLst/>
              <a:rect l="l" t="t" r="r" b="b"/>
              <a:pathLst>
                <a:path w="913129" h="135254">
                  <a:moveTo>
                    <a:pt x="912876" y="0"/>
                  </a:moveTo>
                  <a:lnTo>
                    <a:pt x="912876" y="135001"/>
                  </a:lnTo>
                </a:path>
                <a:path w="913129" h="135254">
                  <a:moveTo>
                    <a:pt x="455675" y="0"/>
                  </a:moveTo>
                  <a:lnTo>
                    <a:pt x="455675" y="135001"/>
                  </a:lnTo>
                </a:path>
                <a:path w="913129" h="135254">
                  <a:moveTo>
                    <a:pt x="0" y="0"/>
                  </a:moveTo>
                  <a:lnTo>
                    <a:pt x="0" y="135001"/>
                  </a:lnTo>
                </a:path>
              </a:pathLst>
            </a:custGeom>
            <a:ln w="2286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9617964" y="6720077"/>
              <a:ext cx="22860" cy="135255"/>
            </a:xfrm>
            <a:custGeom>
              <a:avLst/>
              <a:gdLst/>
              <a:ahLst/>
              <a:cxnLst/>
              <a:rect l="l" t="t" r="r" b="b"/>
              <a:pathLst>
                <a:path w="22859" h="135254">
                  <a:moveTo>
                    <a:pt x="22859" y="0"/>
                  </a:moveTo>
                  <a:lnTo>
                    <a:pt x="0" y="0"/>
                  </a:lnTo>
                  <a:lnTo>
                    <a:pt x="0" y="135001"/>
                  </a:lnTo>
                  <a:lnTo>
                    <a:pt x="22859" y="135001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1904726" y="6720077"/>
              <a:ext cx="0" cy="135255"/>
            </a:xfrm>
            <a:custGeom>
              <a:avLst/>
              <a:gdLst/>
              <a:ahLst/>
              <a:cxnLst/>
              <a:rect l="l" t="t" r="r" b="b"/>
              <a:pathLst>
                <a:path w="0" h="135254">
                  <a:moveTo>
                    <a:pt x="0" y="0"/>
                  </a:moveTo>
                  <a:lnTo>
                    <a:pt x="0" y="135001"/>
                  </a:lnTo>
                </a:path>
              </a:pathLst>
            </a:custGeom>
            <a:ln w="2286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2345923" y="6720077"/>
              <a:ext cx="22860" cy="135255"/>
            </a:xfrm>
            <a:custGeom>
              <a:avLst/>
              <a:gdLst/>
              <a:ahLst/>
              <a:cxnLst/>
              <a:rect l="l" t="t" r="r" b="b"/>
              <a:pathLst>
                <a:path w="22859" h="135254">
                  <a:moveTo>
                    <a:pt x="22859" y="0"/>
                  </a:moveTo>
                  <a:lnTo>
                    <a:pt x="0" y="0"/>
                  </a:lnTo>
                  <a:lnTo>
                    <a:pt x="0" y="135001"/>
                  </a:lnTo>
                  <a:lnTo>
                    <a:pt x="22859" y="135001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3273278" y="6720077"/>
              <a:ext cx="0" cy="135255"/>
            </a:xfrm>
            <a:custGeom>
              <a:avLst/>
              <a:gdLst/>
              <a:ahLst/>
              <a:cxnLst/>
              <a:rect l="l" t="t" r="r" b="b"/>
              <a:pathLst>
                <a:path w="0" h="135254">
                  <a:moveTo>
                    <a:pt x="0" y="0"/>
                  </a:moveTo>
                  <a:lnTo>
                    <a:pt x="0" y="135001"/>
                  </a:lnTo>
                </a:path>
              </a:pathLst>
            </a:custGeom>
            <a:ln w="2286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2807696" y="6720077"/>
              <a:ext cx="22860" cy="135255"/>
            </a:xfrm>
            <a:custGeom>
              <a:avLst/>
              <a:gdLst/>
              <a:ahLst/>
              <a:cxnLst/>
              <a:rect l="l" t="t" r="r" b="b"/>
              <a:pathLst>
                <a:path w="22859" h="135254">
                  <a:moveTo>
                    <a:pt x="22859" y="0"/>
                  </a:moveTo>
                  <a:lnTo>
                    <a:pt x="0" y="0"/>
                  </a:lnTo>
                  <a:lnTo>
                    <a:pt x="0" y="135001"/>
                  </a:lnTo>
                  <a:lnTo>
                    <a:pt x="22859" y="135001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9316973" y="6855714"/>
            <a:ext cx="3392804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2440" algn="l"/>
                <a:tab pos="932815" algn="l"/>
                <a:tab pos="1393190" algn="l"/>
                <a:tab pos="1837689" algn="l"/>
                <a:tab pos="2298065" algn="l"/>
                <a:tab pos="2758440" algn="l"/>
                <a:tab pos="3233420" algn="l"/>
              </a:tabLst>
            </a:pPr>
            <a:r>
              <a:rPr dirty="0" sz="2000">
                <a:latin typeface="Noto Sans"/>
                <a:cs typeface="Noto Sans"/>
              </a:rPr>
              <a:t>1</a:t>
            </a:r>
            <a:r>
              <a:rPr dirty="0" sz="2000">
                <a:latin typeface="Noto Sans"/>
                <a:cs typeface="Noto Sans"/>
              </a:rPr>
              <a:t>	</a:t>
            </a:r>
            <a:r>
              <a:rPr dirty="0" sz="2000">
                <a:latin typeface="Noto Sans"/>
                <a:cs typeface="Noto Sans"/>
              </a:rPr>
              <a:t>2</a:t>
            </a:r>
            <a:r>
              <a:rPr dirty="0" sz="2000">
                <a:latin typeface="Noto Sans"/>
                <a:cs typeface="Noto Sans"/>
              </a:rPr>
              <a:t>	</a:t>
            </a:r>
            <a:r>
              <a:rPr dirty="0" sz="2000">
                <a:latin typeface="Noto Sans"/>
                <a:cs typeface="Noto Sans"/>
              </a:rPr>
              <a:t>3</a:t>
            </a:r>
            <a:r>
              <a:rPr dirty="0" sz="2000">
                <a:latin typeface="Noto Sans"/>
                <a:cs typeface="Noto Sans"/>
              </a:rPr>
              <a:t>	</a:t>
            </a:r>
            <a:r>
              <a:rPr dirty="0" sz="2000">
                <a:latin typeface="Noto Sans"/>
                <a:cs typeface="Noto Sans"/>
              </a:rPr>
              <a:t>4</a:t>
            </a:r>
            <a:r>
              <a:rPr dirty="0" sz="2000">
                <a:latin typeface="Noto Sans"/>
                <a:cs typeface="Noto Sans"/>
              </a:rPr>
              <a:t>	</a:t>
            </a:r>
            <a:r>
              <a:rPr dirty="0" sz="2000">
                <a:latin typeface="Noto Sans"/>
                <a:cs typeface="Noto Sans"/>
              </a:rPr>
              <a:t>5</a:t>
            </a:r>
            <a:r>
              <a:rPr dirty="0" sz="2000">
                <a:latin typeface="Noto Sans"/>
                <a:cs typeface="Noto Sans"/>
              </a:rPr>
              <a:t>	</a:t>
            </a:r>
            <a:r>
              <a:rPr dirty="0" sz="2000">
                <a:latin typeface="Noto Sans"/>
                <a:cs typeface="Noto Sans"/>
              </a:rPr>
              <a:t>6</a:t>
            </a:r>
            <a:r>
              <a:rPr dirty="0" sz="2000">
                <a:latin typeface="Noto Sans"/>
                <a:cs typeface="Noto Sans"/>
              </a:rPr>
              <a:t>	</a:t>
            </a:r>
            <a:r>
              <a:rPr dirty="0" sz="2000">
                <a:latin typeface="Noto Sans"/>
                <a:cs typeface="Noto Sans"/>
              </a:rPr>
              <a:t>7</a:t>
            </a:r>
            <a:r>
              <a:rPr dirty="0" sz="2000">
                <a:latin typeface="Noto Sans"/>
                <a:cs typeface="Noto Sans"/>
              </a:rPr>
              <a:t>	</a:t>
            </a:r>
            <a:r>
              <a:rPr dirty="0" sz="2000">
                <a:latin typeface="Noto Sans"/>
                <a:cs typeface="Noto Sans"/>
              </a:rPr>
              <a:t>8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401170" y="7229602"/>
            <a:ext cx="1685289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Measurement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109461" y="4224804"/>
            <a:ext cx="372110" cy="1257935"/>
          </a:xfrm>
          <a:prstGeom prst="rect">
            <a:avLst/>
          </a:prstGeom>
        </p:spPr>
        <p:txBody>
          <a:bodyPr wrap="square" lIns="0" tIns="3048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2000" spc="-20">
                <a:solidFill>
                  <a:srgbClr val="404040"/>
                </a:solidFill>
                <a:latin typeface="Noto Sans"/>
                <a:cs typeface="Noto Sans"/>
              </a:rPr>
              <a:t>Frequency</a:t>
            </a:r>
            <a:endParaRPr sz="2000">
              <a:latin typeface="Noto Sans"/>
              <a:cs typeface="Noto Sans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3728191" y="6716268"/>
            <a:ext cx="1374775" cy="158115"/>
            <a:chOff x="13728191" y="6716268"/>
            <a:chExt cx="1374775" cy="158115"/>
          </a:xfrm>
        </p:grpSpPr>
        <p:sp>
          <p:nvSpPr>
            <p:cNvPr id="45" name="object 45"/>
            <p:cNvSpPr/>
            <p:nvPr/>
          </p:nvSpPr>
          <p:spPr>
            <a:xfrm>
              <a:off x="13739621" y="6727698"/>
              <a:ext cx="447040" cy="135255"/>
            </a:xfrm>
            <a:custGeom>
              <a:avLst/>
              <a:gdLst/>
              <a:ahLst/>
              <a:cxnLst/>
              <a:rect l="l" t="t" r="r" b="b"/>
              <a:pathLst>
                <a:path w="447040" h="135254">
                  <a:moveTo>
                    <a:pt x="0" y="0"/>
                  </a:moveTo>
                  <a:lnTo>
                    <a:pt x="0" y="135000"/>
                  </a:lnTo>
                </a:path>
                <a:path w="447040" h="135254">
                  <a:moveTo>
                    <a:pt x="446532" y="0"/>
                  </a:moveTo>
                  <a:lnTo>
                    <a:pt x="446532" y="135000"/>
                  </a:lnTo>
                </a:path>
              </a:pathLst>
            </a:custGeom>
            <a:ln w="2286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5079979" y="6727698"/>
              <a:ext cx="22860" cy="135255"/>
            </a:xfrm>
            <a:custGeom>
              <a:avLst/>
              <a:gdLst/>
              <a:ahLst/>
              <a:cxnLst/>
              <a:rect l="l" t="t" r="r" b="b"/>
              <a:pathLst>
                <a:path w="22859" h="135254">
                  <a:moveTo>
                    <a:pt x="22860" y="0"/>
                  </a:moveTo>
                  <a:lnTo>
                    <a:pt x="0" y="0"/>
                  </a:lnTo>
                  <a:lnTo>
                    <a:pt x="0" y="135000"/>
                  </a:lnTo>
                  <a:lnTo>
                    <a:pt x="22860" y="13500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4654021" y="6727698"/>
              <a:ext cx="0" cy="135255"/>
            </a:xfrm>
            <a:custGeom>
              <a:avLst/>
              <a:gdLst/>
              <a:ahLst/>
              <a:cxnLst/>
              <a:rect l="l" t="t" r="r" b="b"/>
              <a:pathLst>
                <a:path w="0" h="135254">
                  <a:moveTo>
                    <a:pt x="0" y="0"/>
                  </a:moveTo>
                  <a:lnTo>
                    <a:pt x="0" y="135000"/>
                  </a:lnTo>
                </a:path>
              </a:pathLst>
            </a:custGeom>
            <a:ln w="2286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13029057" y="6863333"/>
            <a:ext cx="20478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3695" algn="l"/>
                <a:tab pos="808990" algn="l"/>
                <a:tab pos="1268730" algn="l"/>
                <a:tab pos="1744980" algn="l"/>
              </a:tabLst>
            </a:pPr>
            <a:r>
              <a:rPr dirty="0" baseline="1388" sz="3000">
                <a:latin typeface="Noto Sans"/>
                <a:cs typeface="Noto Sans"/>
              </a:rPr>
              <a:t>9</a:t>
            </a:r>
            <a:r>
              <a:rPr dirty="0" baseline="1388" sz="3000">
                <a:latin typeface="Noto Sans"/>
                <a:cs typeface="Noto Sans"/>
              </a:rPr>
              <a:t>	</a:t>
            </a:r>
            <a:r>
              <a:rPr dirty="0" sz="2000" spc="-10">
                <a:latin typeface="Noto Sans"/>
                <a:cs typeface="Noto Sans"/>
              </a:rPr>
              <a:t>1</a:t>
            </a:r>
            <a:r>
              <a:rPr dirty="0" sz="2000">
                <a:latin typeface="Noto Sans"/>
                <a:cs typeface="Noto Sans"/>
              </a:rPr>
              <a:t>0</a:t>
            </a:r>
            <a:r>
              <a:rPr dirty="0" sz="2000">
                <a:latin typeface="Noto Sans"/>
                <a:cs typeface="Noto Sans"/>
              </a:rPr>
              <a:t>	</a:t>
            </a:r>
            <a:r>
              <a:rPr dirty="0" sz="2000" spc="-10">
                <a:latin typeface="Noto Sans"/>
                <a:cs typeface="Noto Sans"/>
              </a:rPr>
              <a:t>1</a:t>
            </a:r>
            <a:r>
              <a:rPr dirty="0" sz="2000">
                <a:latin typeface="Noto Sans"/>
                <a:cs typeface="Noto Sans"/>
              </a:rPr>
              <a:t>1</a:t>
            </a:r>
            <a:r>
              <a:rPr dirty="0" sz="2000">
                <a:latin typeface="Noto Sans"/>
                <a:cs typeface="Noto Sans"/>
              </a:rPr>
              <a:t>	</a:t>
            </a:r>
            <a:r>
              <a:rPr dirty="0" sz="2000" spc="-10">
                <a:latin typeface="Noto Sans"/>
                <a:cs typeface="Noto Sans"/>
              </a:rPr>
              <a:t>1</a:t>
            </a:r>
            <a:r>
              <a:rPr dirty="0" sz="2000">
                <a:latin typeface="Noto Sans"/>
                <a:cs typeface="Noto Sans"/>
              </a:rPr>
              <a:t>2</a:t>
            </a:r>
            <a:r>
              <a:rPr dirty="0" sz="2000">
                <a:latin typeface="Noto Sans"/>
                <a:cs typeface="Noto Sans"/>
              </a:rPr>
              <a:t>	</a:t>
            </a:r>
            <a:r>
              <a:rPr dirty="0" sz="2000" spc="-10">
                <a:latin typeface="Noto Sans"/>
                <a:cs typeface="Noto Sans"/>
              </a:rPr>
              <a:t>13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9038081" y="2955798"/>
            <a:ext cx="135255" cy="3302635"/>
          </a:xfrm>
          <a:custGeom>
            <a:avLst/>
            <a:gdLst/>
            <a:ahLst/>
            <a:cxnLst/>
            <a:rect l="l" t="t" r="r" b="b"/>
            <a:pathLst>
              <a:path w="135254" h="3302635">
                <a:moveTo>
                  <a:pt x="135000" y="3302507"/>
                </a:moveTo>
                <a:lnTo>
                  <a:pt x="0" y="3302507"/>
                </a:lnTo>
              </a:path>
              <a:path w="135254" h="3302635">
                <a:moveTo>
                  <a:pt x="135000" y="2359152"/>
                </a:moveTo>
                <a:lnTo>
                  <a:pt x="0" y="2359152"/>
                </a:lnTo>
              </a:path>
              <a:path w="135254" h="3302635">
                <a:moveTo>
                  <a:pt x="135000" y="1415796"/>
                </a:moveTo>
                <a:lnTo>
                  <a:pt x="0" y="1415796"/>
                </a:lnTo>
              </a:path>
              <a:path w="135254" h="3302635">
                <a:moveTo>
                  <a:pt x="135000" y="470915"/>
                </a:moveTo>
                <a:lnTo>
                  <a:pt x="0" y="470915"/>
                </a:lnTo>
              </a:path>
              <a:path w="135254" h="3302635">
                <a:moveTo>
                  <a:pt x="135000" y="0"/>
                </a:moveTo>
                <a:lnTo>
                  <a:pt x="0" y="0"/>
                </a:lnTo>
              </a:path>
            </a:pathLst>
          </a:custGeom>
          <a:ln w="2286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8680195" y="2615031"/>
            <a:ext cx="316230" cy="4237355"/>
          </a:xfrm>
          <a:prstGeom prst="rect">
            <a:avLst/>
          </a:prstGeom>
        </p:spPr>
        <p:txBody>
          <a:bodyPr wrap="square" lIns="0" tIns="1790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dirty="0" sz="2000" spc="-10">
                <a:latin typeface="Noto Sans"/>
                <a:cs typeface="Noto Sans"/>
              </a:rPr>
              <a:t>8</a:t>
            </a:r>
            <a:r>
              <a:rPr dirty="0" sz="2000">
                <a:latin typeface="Noto Sans"/>
                <a:cs typeface="Noto Sans"/>
              </a:rPr>
              <a:t>0</a:t>
            </a:r>
            <a:endParaRPr sz="200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dirty="0" sz="2000" spc="-10">
                <a:latin typeface="Noto Sans"/>
                <a:cs typeface="Noto Sans"/>
              </a:rPr>
              <a:t>70</a:t>
            </a:r>
            <a:endParaRPr sz="200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dirty="0" sz="2000" spc="-10">
                <a:latin typeface="Noto Sans"/>
                <a:cs typeface="Noto Sans"/>
              </a:rPr>
              <a:t>6</a:t>
            </a:r>
            <a:r>
              <a:rPr dirty="0" sz="2000">
                <a:latin typeface="Noto Sans"/>
                <a:cs typeface="Noto Sans"/>
              </a:rPr>
              <a:t>0</a:t>
            </a:r>
            <a:endParaRPr sz="200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dirty="0" sz="2000" spc="-10">
                <a:latin typeface="Noto Sans"/>
                <a:cs typeface="Noto Sans"/>
              </a:rPr>
              <a:t>50</a:t>
            </a:r>
            <a:endParaRPr sz="200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dirty="0" sz="2000" spc="-10">
                <a:latin typeface="Noto Sans"/>
                <a:cs typeface="Noto Sans"/>
              </a:rPr>
              <a:t>40</a:t>
            </a:r>
            <a:endParaRPr sz="200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dirty="0" sz="2000" spc="-10">
                <a:latin typeface="Noto Sans"/>
                <a:cs typeface="Noto Sans"/>
              </a:rPr>
              <a:t>30</a:t>
            </a:r>
            <a:endParaRPr sz="200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dirty="0" sz="2000" spc="-10">
                <a:latin typeface="Noto Sans"/>
                <a:cs typeface="Noto Sans"/>
              </a:rPr>
              <a:t>20</a:t>
            </a:r>
            <a:endParaRPr sz="200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dirty="0" sz="2000" spc="-10">
                <a:latin typeface="Noto Sans"/>
                <a:cs typeface="Noto Sans"/>
              </a:rPr>
              <a:t>10</a:t>
            </a:r>
            <a:endParaRPr sz="2000">
              <a:latin typeface="Noto Sans"/>
              <a:cs typeface="Noto Sans"/>
            </a:endParaRPr>
          </a:p>
          <a:p>
            <a:pPr marL="140970">
              <a:lnSpc>
                <a:spcPct val="100000"/>
              </a:lnSpc>
              <a:spcBef>
                <a:spcPts val="1070"/>
              </a:spcBef>
            </a:pPr>
            <a:r>
              <a:rPr dirty="0" sz="2000">
                <a:latin typeface="Noto Sans"/>
                <a:cs typeface="Noto Sans"/>
              </a:rPr>
              <a:t>0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253343" y="2277236"/>
            <a:ext cx="14478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Left</a:t>
            </a:r>
            <a:r>
              <a:rPr dirty="0" sz="2000" spc="-7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Noto Sans"/>
                <a:cs typeface="Noto Sans"/>
              </a:rPr>
              <a:t>Skewed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742426" y="6477761"/>
            <a:ext cx="1805939" cy="782320"/>
          </a:xfrm>
          <a:custGeom>
            <a:avLst/>
            <a:gdLst/>
            <a:ahLst/>
            <a:cxnLst/>
            <a:rect l="l" t="t" r="r" b="b"/>
            <a:pathLst>
              <a:path w="1805940" h="782320">
                <a:moveTo>
                  <a:pt x="0" y="100330"/>
                </a:moveTo>
                <a:lnTo>
                  <a:pt x="7889" y="61293"/>
                </a:lnTo>
                <a:lnTo>
                  <a:pt x="29400" y="29400"/>
                </a:lnTo>
                <a:lnTo>
                  <a:pt x="61293" y="7889"/>
                </a:lnTo>
                <a:lnTo>
                  <a:pt x="100329" y="0"/>
                </a:lnTo>
                <a:lnTo>
                  <a:pt x="1705609" y="0"/>
                </a:lnTo>
                <a:lnTo>
                  <a:pt x="1744646" y="7889"/>
                </a:lnTo>
                <a:lnTo>
                  <a:pt x="1776539" y="29400"/>
                </a:lnTo>
                <a:lnTo>
                  <a:pt x="1798050" y="61293"/>
                </a:lnTo>
                <a:lnTo>
                  <a:pt x="1805940" y="100330"/>
                </a:lnTo>
                <a:lnTo>
                  <a:pt x="1805940" y="681482"/>
                </a:lnTo>
                <a:lnTo>
                  <a:pt x="1798050" y="720518"/>
                </a:lnTo>
                <a:lnTo>
                  <a:pt x="1776539" y="752411"/>
                </a:lnTo>
                <a:lnTo>
                  <a:pt x="1744646" y="773922"/>
                </a:lnTo>
                <a:lnTo>
                  <a:pt x="1705609" y="781812"/>
                </a:lnTo>
                <a:lnTo>
                  <a:pt x="100329" y="781812"/>
                </a:lnTo>
                <a:lnTo>
                  <a:pt x="61293" y="773922"/>
                </a:lnTo>
                <a:lnTo>
                  <a:pt x="29400" y="752411"/>
                </a:lnTo>
                <a:lnTo>
                  <a:pt x="7889" y="720518"/>
                </a:lnTo>
                <a:lnTo>
                  <a:pt x="0" y="681482"/>
                </a:lnTo>
                <a:lnTo>
                  <a:pt x="0" y="100330"/>
                </a:lnTo>
                <a:close/>
              </a:path>
            </a:pathLst>
          </a:custGeom>
          <a:ln w="25908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6202" y="268350"/>
            <a:ext cx="540512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50"/>
              <a:t>Bell </a:t>
            </a:r>
            <a:r>
              <a:rPr dirty="0" sz="3200" spc="70"/>
              <a:t>Curve </a:t>
            </a:r>
            <a:r>
              <a:rPr dirty="0" sz="3200"/>
              <a:t>– </a:t>
            </a:r>
            <a:r>
              <a:rPr dirty="0" sz="3200" spc="30"/>
              <a:t>Right</a:t>
            </a:r>
            <a:r>
              <a:rPr dirty="0" sz="3200" spc="-180"/>
              <a:t> </a:t>
            </a:r>
            <a:r>
              <a:rPr dirty="0" sz="3200" spc="75"/>
              <a:t>Skewed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5510784" y="656844"/>
            <a:ext cx="5106923" cy="307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45337" y="2518410"/>
            <a:ext cx="5636260" cy="2220595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data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dirty="0" sz="2400" spc="-45">
                <a:solidFill>
                  <a:srgbClr val="404040"/>
                </a:solidFill>
                <a:latin typeface="Noto Sans"/>
                <a:cs typeface="Noto Sans"/>
              </a:rPr>
              <a:t>right</a:t>
            </a:r>
            <a:r>
              <a:rPr dirty="0" sz="2400" spc="2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Noto Sans"/>
                <a:cs typeface="Noto Sans"/>
              </a:rPr>
              <a:t>skewed.</a:t>
            </a:r>
            <a:endParaRPr sz="2400">
              <a:latin typeface="Noto Sans"/>
              <a:cs typeface="Noto Sans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The distribution is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positively</a:t>
            </a:r>
            <a:r>
              <a:rPr dirty="0" sz="2400" spc="3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Noto Sans"/>
                <a:cs typeface="Noto Sans"/>
              </a:rPr>
              <a:t>skewed.</a:t>
            </a:r>
            <a:endParaRPr sz="2400">
              <a:latin typeface="Noto Sans"/>
              <a:cs typeface="Noto Sans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Mean </a:t>
            </a:r>
            <a:r>
              <a:rPr dirty="0" sz="2400">
                <a:solidFill>
                  <a:srgbClr val="404040"/>
                </a:solidFill>
                <a:latin typeface="Noto Sans"/>
                <a:cs typeface="Noto Sans"/>
              </a:rPr>
              <a:t>&gt;</a:t>
            </a:r>
            <a:r>
              <a:rPr dirty="0" sz="2400" spc="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Median</a:t>
            </a:r>
            <a:endParaRPr sz="2400">
              <a:latin typeface="Noto Sans"/>
              <a:cs typeface="Noto Sans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45">
                <a:solidFill>
                  <a:srgbClr val="404040"/>
                </a:solidFill>
                <a:latin typeface="Noto Sans"/>
                <a:cs typeface="Noto Sans"/>
              </a:rPr>
              <a:t>Right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tail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contains </a:t>
            </a:r>
            <a:r>
              <a:rPr dirty="0" sz="2400" spc="-45">
                <a:solidFill>
                  <a:srgbClr val="404040"/>
                </a:solidFill>
                <a:latin typeface="Noto Sans"/>
                <a:cs typeface="Noto Sans"/>
              </a:rPr>
              <a:t>large</a:t>
            </a:r>
            <a:r>
              <a:rPr dirty="0" sz="2400" spc="5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distributions.</a:t>
            </a:r>
            <a:endParaRPr sz="2400">
              <a:latin typeface="Noto Sans"/>
              <a:cs typeface="Noto San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026652" y="2944367"/>
            <a:ext cx="6089650" cy="3922395"/>
            <a:chOff x="9026652" y="2944367"/>
            <a:chExt cx="6089650" cy="3922395"/>
          </a:xfrm>
        </p:grpSpPr>
        <p:sp>
          <p:nvSpPr>
            <p:cNvPr id="6" name="object 6"/>
            <p:cNvSpPr/>
            <p:nvPr/>
          </p:nvSpPr>
          <p:spPr>
            <a:xfrm>
              <a:off x="14628876" y="6673596"/>
              <a:ext cx="472440" cy="56515"/>
            </a:xfrm>
            <a:custGeom>
              <a:avLst/>
              <a:gdLst/>
              <a:ahLst/>
              <a:cxnLst/>
              <a:rect l="l" t="t" r="r" b="b"/>
              <a:pathLst>
                <a:path w="472440" h="56515">
                  <a:moveTo>
                    <a:pt x="472440" y="0"/>
                  </a:moveTo>
                  <a:lnTo>
                    <a:pt x="0" y="0"/>
                  </a:lnTo>
                  <a:lnTo>
                    <a:pt x="0" y="56387"/>
                  </a:lnTo>
                  <a:lnTo>
                    <a:pt x="472440" y="56387"/>
                  </a:lnTo>
                  <a:lnTo>
                    <a:pt x="47244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4628876" y="6673596"/>
              <a:ext cx="472440" cy="56515"/>
            </a:xfrm>
            <a:custGeom>
              <a:avLst/>
              <a:gdLst/>
              <a:ahLst/>
              <a:cxnLst/>
              <a:rect l="l" t="t" r="r" b="b"/>
              <a:pathLst>
                <a:path w="472440" h="56515">
                  <a:moveTo>
                    <a:pt x="0" y="56387"/>
                  </a:moveTo>
                  <a:lnTo>
                    <a:pt x="472440" y="56387"/>
                  </a:lnTo>
                  <a:lnTo>
                    <a:pt x="472440" y="0"/>
                  </a:lnTo>
                  <a:lnTo>
                    <a:pt x="0" y="0"/>
                  </a:lnTo>
                  <a:lnTo>
                    <a:pt x="0" y="56387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4182344" y="6609588"/>
              <a:ext cx="457200" cy="120650"/>
            </a:xfrm>
            <a:custGeom>
              <a:avLst/>
              <a:gdLst/>
              <a:ahLst/>
              <a:cxnLst/>
              <a:rect l="l" t="t" r="r" b="b"/>
              <a:pathLst>
                <a:path w="457200" h="120650">
                  <a:moveTo>
                    <a:pt x="457200" y="0"/>
                  </a:moveTo>
                  <a:lnTo>
                    <a:pt x="0" y="0"/>
                  </a:lnTo>
                  <a:lnTo>
                    <a:pt x="0" y="120395"/>
                  </a:lnTo>
                  <a:lnTo>
                    <a:pt x="457200" y="120395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182344" y="6609588"/>
              <a:ext cx="457200" cy="120650"/>
            </a:xfrm>
            <a:custGeom>
              <a:avLst/>
              <a:gdLst/>
              <a:ahLst/>
              <a:cxnLst/>
              <a:rect l="l" t="t" r="r" b="b"/>
              <a:pathLst>
                <a:path w="457200" h="120650">
                  <a:moveTo>
                    <a:pt x="0" y="120395"/>
                  </a:moveTo>
                  <a:lnTo>
                    <a:pt x="457200" y="120395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12039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725144" y="6609588"/>
              <a:ext cx="457200" cy="120650"/>
            </a:xfrm>
            <a:custGeom>
              <a:avLst/>
              <a:gdLst/>
              <a:ahLst/>
              <a:cxnLst/>
              <a:rect l="l" t="t" r="r" b="b"/>
              <a:pathLst>
                <a:path w="457200" h="120650">
                  <a:moveTo>
                    <a:pt x="457200" y="0"/>
                  </a:moveTo>
                  <a:lnTo>
                    <a:pt x="0" y="0"/>
                  </a:lnTo>
                  <a:lnTo>
                    <a:pt x="0" y="120395"/>
                  </a:lnTo>
                  <a:lnTo>
                    <a:pt x="457200" y="120395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3725144" y="6609588"/>
              <a:ext cx="457200" cy="120650"/>
            </a:xfrm>
            <a:custGeom>
              <a:avLst/>
              <a:gdLst/>
              <a:ahLst/>
              <a:cxnLst/>
              <a:rect l="l" t="t" r="r" b="b"/>
              <a:pathLst>
                <a:path w="457200" h="120650">
                  <a:moveTo>
                    <a:pt x="0" y="120395"/>
                  </a:moveTo>
                  <a:lnTo>
                    <a:pt x="457200" y="120395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12039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3267944" y="6502908"/>
              <a:ext cx="457200" cy="227329"/>
            </a:xfrm>
            <a:custGeom>
              <a:avLst/>
              <a:gdLst/>
              <a:ahLst/>
              <a:cxnLst/>
              <a:rect l="l" t="t" r="r" b="b"/>
              <a:pathLst>
                <a:path w="457200" h="227329">
                  <a:moveTo>
                    <a:pt x="457200" y="0"/>
                  </a:moveTo>
                  <a:lnTo>
                    <a:pt x="0" y="0"/>
                  </a:lnTo>
                  <a:lnTo>
                    <a:pt x="0" y="227076"/>
                  </a:lnTo>
                  <a:lnTo>
                    <a:pt x="457200" y="227076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3267944" y="6502908"/>
              <a:ext cx="457200" cy="227329"/>
            </a:xfrm>
            <a:custGeom>
              <a:avLst/>
              <a:gdLst/>
              <a:ahLst/>
              <a:cxnLst/>
              <a:rect l="l" t="t" r="r" b="b"/>
              <a:pathLst>
                <a:path w="457200" h="227329">
                  <a:moveTo>
                    <a:pt x="0" y="227076"/>
                  </a:moveTo>
                  <a:lnTo>
                    <a:pt x="457200" y="227076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22707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2812267" y="6388608"/>
              <a:ext cx="457200" cy="341630"/>
            </a:xfrm>
            <a:custGeom>
              <a:avLst/>
              <a:gdLst/>
              <a:ahLst/>
              <a:cxnLst/>
              <a:rect l="l" t="t" r="r" b="b"/>
              <a:pathLst>
                <a:path w="457200" h="341629">
                  <a:moveTo>
                    <a:pt x="457200" y="0"/>
                  </a:moveTo>
                  <a:lnTo>
                    <a:pt x="0" y="0"/>
                  </a:lnTo>
                  <a:lnTo>
                    <a:pt x="0" y="341376"/>
                  </a:lnTo>
                  <a:lnTo>
                    <a:pt x="457200" y="341376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2812267" y="6388608"/>
              <a:ext cx="457200" cy="341630"/>
            </a:xfrm>
            <a:custGeom>
              <a:avLst/>
              <a:gdLst/>
              <a:ahLst/>
              <a:cxnLst/>
              <a:rect l="l" t="t" r="r" b="b"/>
              <a:pathLst>
                <a:path w="457200" h="341629">
                  <a:moveTo>
                    <a:pt x="0" y="341376"/>
                  </a:moveTo>
                  <a:lnTo>
                    <a:pt x="457200" y="341376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137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2355067" y="6257544"/>
              <a:ext cx="457200" cy="472440"/>
            </a:xfrm>
            <a:custGeom>
              <a:avLst/>
              <a:gdLst/>
              <a:ahLst/>
              <a:cxnLst/>
              <a:rect l="l" t="t" r="r" b="b"/>
              <a:pathLst>
                <a:path w="457200" h="472440">
                  <a:moveTo>
                    <a:pt x="457200" y="0"/>
                  </a:moveTo>
                  <a:lnTo>
                    <a:pt x="0" y="0"/>
                  </a:lnTo>
                  <a:lnTo>
                    <a:pt x="0" y="472440"/>
                  </a:lnTo>
                  <a:lnTo>
                    <a:pt x="457200" y="47244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2355067" y="6257544"/>
              <a:ext cx="457200" cy="472440"/>
            </a:xfrm>
            <a:custGeom>
              <a:avLst/>
              <a:gdLst/>
              <a:ahLst/>
              <a:cxnLst/>
              <a:rect l="l" t="t" r="r" b="b"/>
              <a:pathLst>
                <a:path w="457200" h="472440">
                  <a:moveTo>
                    <a:pt x="0" y="472440"/>
                  </a:moveTo>
                  <a:lnTo>
                    <a:pt x="457200" y="47244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7244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156192" y="5786627"/>
              <a:ext cx="457200" cy="943610"/>
            </a:xfrm>
            <a:custGeom>
              <a:avLst/>
              <a:gdLst/>
              <a:ahLst/>
              <a:cxnLst/>
              <a:rect l="l" t="t" r="r" b="b"/>
              <a:pathLst>
                <a:path w="457200" h="943609">
                  <a:moveTo>
                    <a:pt x="457200" y="0"/>
                  </a:moveTo>
                  <a:lnTo>
                    <a:pt x="0" y="0"/>
                  </a:lnTo>
                  <a:lnTo>
                    <a:pt x="0" y="943356"/>
                  </a:lnTo>
                  <a:lnTo>
                    <a:pt x="457200" y="943356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156192" y="5786627"/>
              <a:ext cx="457200" cy="943610"/>
            </a:xfrm>
            <a:custGeom>
              <a:avLst/>
              <a:gdLst/>
              <a:ahLst/>
              <a:cxnLst/>
              <a:rect l="l" t="t" r="r" b="b"/>
              <a:pathLst>
                <a:path w="457200" h="943609">
                  <a:moveTo>
                    <a:pt x="0" y="943356"/>
                  </a:moveTo>
                  <a:lnTo>
                    <a:pt x="457200" y="943356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94335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0070592" y="3425951"/>
              <a:ext cx="457200" cy="3304540"/>
            </a:xfrm>
            <a:custGeom>
              <a:avLst/>
              <a:gdLst/>
              <a:ahLst/>
              <a:cxnLst/>
              <a:rect l="l" t="t" r="r" b="b"/>
              <a:pathLst>
                <a:path w="457200" h="3304540">
                  <a:moveTo>
                    <a:pt x="457200" y="0"/>
                  </a:moveTo>
                  <a:lnTo>
                    <a:pt x="0" y="0"/>
                  </a:lnTo>
                  <a:lnTo>
                    <a:pt x="0" y="3304031"/>
                  </a:lnTo>
                  <a:lnTo>
                    <a:pt x="457200" y="3304031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0070592" y="3425951"/>
              <a:ext cx="457200" cy="3304540"/>
            </a:xfrm>
            <a:custGeom>
              <a:avLst/>
              <a:gdLst/>
              <a:ahLst/>
              <a:cxnLst/>
              <a:rect l="l" t="t" r="r" b="b"/>
              <a:pathLst>
                <a:path w="457200" h="3304540">
                  <a:moveTo>
                    <a:pt x="0" y="3304031"/>
                  </a:moveTo>
                  <a:lnTo>
                    <a:pt x="457200" y="3304031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304031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9613392" y="3898391"/>
              <a:ext cx="457200" cy="2832100"/>
            </a:xfrm>
            <a:custGeom>
              <a:avLst/>
              <a:gdLst/>
              <a:ahLst/>
              <a:cxnLst/>
              <a:rect l="l" t="t" r="r" b="b"/>
              <a:pathLst>
                <a:path w="457200" h="2832100">
                  <a:moveTo>
                    <a:pt x="457200" y="0"/>
                  </a:moveTo>
                  <a:lnTo>
                    <a:pt x="0" y="0"/>
                  </a:lnTo>
                  <a:lnTo>
                    <a:pt x="0" y="2831592"/>
                  </a:lnTo>
                  <a:lnTo>
                    <a:pt x="457200" y="2831592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9613392" y="3898391"/>
              <a:ext cx="457200" cy="2832100"/>
            </a:xfrm>
            <a:custGeom>
              <a:avLst/>
              <a:gdLst/>
              <a:ahLst/>
              <a:cxnLst/>
              <a:rect l="l" t="t" r="r" b="b"/>
              <a:pathLst>
                <a:path w="457200" h="2832100">
                  <a:moveTo>
                    <a:pt x="0" y="2831592"/>
                  </a:moveTo>
                  <a:lnTo>
                    <a:pt x="457200" y="2831592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283159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0983468" y="5314188"/>
              <a:ext cx="457200" cy="1416050"/>
            </a:xfrm>
            <a:custGeom>
              <a:avLst/>
              <a:gdLst/>
              <a:ahLst/>
              <a:cxnLst/>
              <a:rect l="l" t="t" r="r" b="b"/>
              <a:pathLst>
                <a:path w="457200" h="1416050">
                  <a:moveTo>
                    <a:pt x="457200" y="0"/>
                  </a:moveTo>
                  <a:lnTo>
                    <a:pt x="0" y="0"/>
                  </a:lnTo>
                  <a:lnTo>
                    <a:pt x="0" y="1415795"/>
                  </a:lnTo>
                  <a:lnTo>
                    <a:pt x="457200" y="1415795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0983468" y="5314188"/>
              <a:ext cx="457200" cy="1416050"/>
            </a:xfrm>
            <a:custGeom>
              <a:avLst/>
              <a:gdLst/>
              <a:ahLst/>
              <a:cxnLst/>
              <a:rect l="l" t="t" r="r" b="b"/>
              <a:pathLst>
                <a:path w="457200" h="1416050">
                  <a:moveTo>
                    <a:pt x="0" y="1415795"/>
                  </a:moveTo>
                  <a:lnTo>
                    <a:pt x="457200" y="1415795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141579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0527792" y="3898391"/>
              <a:ext cx="457200" cy="2832100"/>
            </a:xfrm>
            <a:custGeom>
              <a:avLst/>
              <a:gdLst/>
              <a:ahLst/>
              <a:cxnLst/>
              <a:rect l="l" t="t" r="r" b="b"/>
              <a:pathLst>
                <a:path w="457200" h="2832100">
                  <a:moveTo>
                    <a:pt x="457200" y="0"/>
                  </a:moveTo>
                  <a:lnTo>
                    <a:pt x="0" y="0"/>
                  </a:lnTo>
                  <a:lnTo>
                    <a:pt x="0" y="2831592"/>
                  </a:lnTo>
                  <a:lnTo>
                    <a:pt x="457200" y="2831592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0527792" y="3898391"/>
              <a:ext cx="457200" cy="2832100"/>
            </a:xfrm>
            <a:custGeom>
              <a:avLst/>
              <a:gdLst/>
              <a:ahLst/>
              <a:cxnLst/>
              <a:rect l="l" t="t" r="r" b="b"/>
              <a:pathLst>
                <a:path w="457200" h="2832100">
                  <a:moveTo>
                    <a:pt x="0" y="2831592"/>
                  </a:moveTo>
                  <a:lnTo>
                    <a:pt x="457200" y="2831592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283159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1440668" y="5818632"/>
              <a:ext cx="457200" cy="911860"/>
            </a:xfrm>
            <a:custGeom>
              <a:avLst/>
              <a:gdLst/>
              <a:ahLst/>
              <a:cxnLst/>
              <a:rect l="l" t="t" r="r" b="b"/>
              <a:pathLst>
                <a:path w="457200" h="911859">
                  <a:moveTo>
                    <a:pt x="457200" y="0"/>
                  </a:moveTo>
                  <a:lnTo>
                    <a:pt x="0" y="0"/>
                  </a:lnTo>
                  <a:lnTo>
                    <a:pt x="0" y="911352"/>
                  </a:lnTo>
                  <a:lnTo>
                    <a:pt x="457200" y="911352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1440668" y="5818632"/>
              <a:ext cx="457200" cy="911860"/>
            </a:xfrm>
            <a:custGeom>
              <a:avLst/>
              <a:gdLst/>
              <a:ahLst/>
              <a:cxnLst/>
              <a:rect l="l" t="t" r="r" b="b"/>
              <a:pathLst>
                <a:path w="457200" h="911859">
                  <a:moveTo>
                    <a:pt x="0" y="911352"/>
                  </a:moveTo>
                  <a:lnTo>
                    <a:pt x="457200" y="911352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91135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1897868" y="6062472"/>
              <a:ext cx="457200" cy="668020"/>
            </a:xfrm>
            <a:custGeom>
              <a:avLst/>
              <a:gdLst/>
              <a:ahLst/>
              <a:cxnLst/>
              <a:rect l="l" t="t" r="r" b="b"/>
              <a:pathLst>
                <a:path w="457200" h="668020">
                  <a:moveTo>
                    <a:pt x="457200" y="0"/>
                  </a:moveTo>
                  <a:lnTo>
                    <a:pt x="0" y="0"/>
                  </a:lnTo>
                  <a:lnTo>
                    <a:pt x="0" y="667511"/>
                  </a:lnTo>
                  <a:lnTo>
                    <a:pt x="457200" y="667511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1897868" y="6062472"/>
              <a:ext cx="457200" cy="668020"/>
            </a:xfrm>
            <a:custGeom>
              <a:avLst/>
              <a:gdLst/>
              <a:ahLst/>
              <a:cxnLst/>
              <a:rect l="l" t="t" r="r" b="b"/>
              <a:pathLst>
                <a:path w="457200" h="668020">
                  <a:moveTo>
                    <a:pt x="0" y="667511"/>
                  </a:moveTo>
                  <a:lnTo>
                    <a:pt x="457200" y="667511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667511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9038082" y="2955797"/>
              <a:ext cx="6066790" cy="3783329"/>
            </a:xfrm>
            <a:custGeom>
              <a:avLst/>
              <a:gdLst/>
              <a:ahLst/>
              <a:cxnLst/>
              <a:rect l="l" t="t" r="r" b="b"/>
              <a:pathLst>
                <a:path w="6066790" h="3783329">
                  <a:moveTo>
                    <a:pt x="108203" y="3774948"/>
                  </a:moveTo>
                  <a:lnTo>
                    <a:pt x="6066662" y="3774948"/>
                  </a:lnTo>
                </a:path>
                <a:path w="6066790" h="3783329">
                  <a:moveTo>
                    <a:pt x="123444" y="3783329"/>
                  </a:moveTo>
                  <a:lnTo>
                    <a:pt x="123444" y="0"/>
                  </a:lnTo>
                </a:path>
                <a:path w="6066790" h="3783329">
                  <a:moveTo>
                    <a:pt x="135000" y="2831591"/>
                  </a:moveTo>
                  <a:lnTo>
                    <a:pt x="0" y="2831591"/>
                  </a:lnTo>
                </a:path>
                <a:path w="6066790" h="3783329">
                  <a:moveTo>
                    <a:pt x="135000" y="1886712"/>
                  </a:moveTo>
                  <a:lnTo>
                    <a:pt x="0" y="1886712"/>
                  </a:lnTo>
                </a:path>
                <a:path w="6066790" h="3783329">
                  <a:moveTo>
                    <a:pt x="135000" y="943355"/>
                  </a:moveTo>
                  <a:lnTo>
                    <a:pt x="0" y="943355"/>
                  </a:lnTo>
                </a:path>
                <a:path w="6066790" h="3783329">
                  <a:moveTo>
                    <a:pt x="135000" y="3774948"/>
                  </a:moveTo>
                  <a:lnTo>
                    <a:pt x="0" y="3774948"/>
                  </a:lnTo>
                </a:path>
              </a:pathLst>
            </a:custGeom>
            <a:ln w="2286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1430000" y="6720077"/>
              <a:ext cx="22860" cy="135255"/>
            </a:xfrm>
            <a:custGeom>
              <a:avLst/>
              <a:gdLst/>
              <a:ahLst/>
              <a:cxnLst/>
              <a:rect l="l" t="t" r="r" b="b"/>
              <a:pathLst>
                <a:path w="22859" h="135254">
                  <a:moveTo>
                    <a:pt x="22859" y="0"/>
                  </a:moveTo>
                  <a:lnTo>
                    <a:pt x="0" y="0"/>
                  </a:lnTo>
                  <a:lnTo>
                    <a:pt x="0" y="135001"/>
                  </a:lnTo>
                  <a:lnTo>
                    <a:pt x="22859" y="135001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0077450" y="6720077"/>
              <a:ext cx="913130" cy="135255"/>
            </a:xfrm>
            <a:custGeom>
              <a:avLst/>
              <a:gdLst/>
              <a:ahLst/>
              <a:cxnLst/>
              <a:rect l="l" t="t" r="r" b="b"/>
              <a:pathLst>
                <a:path w="913129" h="135254">
                  <a:moveTo>
                    <a:pt x="912876" y="0"/>
                  </a:moveTo>
                  <a:lnTo>
                    <a:pt x="912876" y="135001"/>
                  </a:lnTo>
                </a:path>
                <a:path w="913129" h="135254">
                  <a:moveTo>
                    <a:pt x="455675" y="0"/>
                  </a:moveTo>
                  <a:lnTo>
                    <a:pt x="455675" y="135001"/>
                  </a:lnTo>
                </a:path>
                <a:path w="913129" h="135254">
                  <a:moveTo>
                    <a:pt x="0" y="0"/>
                  </a:moveTo>
                  <a:lnTo>
                    <a:pt x="0" y="135001"/>
                  </a:lnTo>
                </a:path>
              </a:pathLst>
            </a:custGeom>
            <a:ln w="2286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9617964" y="6720077"/>
              <a:ext cx="22860" cy="135255"/>
            </a:xfrm>
            <a:custGeom>
              <a:avLst/>
              <a:gdLst/>
              <a:ahLst/>
              <a:cxnLst/>
              <a:rect l="l" t="t" r="r" b="b"/>
              <a:pathLst>
                <a:path w="22859" h="135254">
                  <a:moveTo>
                    <a:pt x="22859" y="0"/>
                  </a:moveTo>
                  <a:lnTo>
                    <a:pt x="0" y="0"/>
                  </a:lnTo>
                  <a:lnTo>
                    <a:pt x="0" y="135001"/>
                  </a:lnTo>
                  <a:lnTo>
                    <a:pt x="22859" y="135001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1904726" y="6720077"/>
              <a:ext cx="0" cy="135255"/>
            </a:xfrm>
            <a:custGeom>
              <a:avLst/>
              <a:gdLst/>
              <a:ahLst/>
              <a:cxnLst/>
              <a:rect l="l" t="t" r="r" b="b"/>
              <a:pathLst>
                <a:path w="0" h="135254">
                  <a:moveTo>
                    <a:pt x="0" y="0"/>
                  </a:moveTo>
                  <a:lnTo>
                    <a:pt x="0" y="135001"/>
                  </a:lnTo>
                </a:path>
              </a:pathLst>
            </a:custGeom>
            <a:ln w="2286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2345923" y="6720077"/>
              <a:ext cx="22860" cy="135255"/>
            </a:xfrm>
            <a:custGeom>
              <a:avLst/>
              <a:gdLst/>
              <a:ahLst/>
              <a:cxnLst/>
              <a:rect l="l" t="t" r="r" b="b"/>
              <a:pathLst>
                <a:path w="22859" h="135254">
                  <a:moveTo>
                    <a:pt x="22859" y="0"/>
                  </a:moveTo>
                  <a:lnTo>
                    <a:pt x="0" y="0"/>
                  </a:lnTo>
                  <a:lnTo>
                    <a:pt x="0" y="135001"/>
                  </a:lnTo>
                  <a:lnTo>
                    <a:pt x="22859" y="135001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3273278" y="6720077"/>
              <a:ext cx="0" cy="135255"/>
            </a:xfrm>
            <a:custGeom>
              <a:avLst/>
              <a:gdLst/>
              <a:ahLst/>
              <a:cxnLst/>
              <a:rect l="l" t="t" r="r" b="b"/>
              <a:pathLst>
                <a:path w="0" h="135254">
                  <a:moveTo>
                    <a:pt x="0" y="0"/>
                  </a:moveTo>
                  <a:lnTo>
                    <a:pt x="0" y="135001"/>
                  </a:lnTo>
                </a:path>
              </a:pathLst>
            </a:custGeom>
            <a:ln w="2286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2807696" y="6720077"/>
              <a:ext cx="22860" cy="135255"/>
            </a:xfrm>
            <a:custGeom>
              <a:avLst/>
              <a:gdLst/>
              <a:ahLst/>
              <a:cxnLst/>
              <a:rect l="l" t="t" r="r" b="b"/>
              <a:pathLst>
                <a:path w="22859" h="135254">
                  <a:moveTo>
                    <a:pt x="22859" y="0"/>
                  </a:moveTo>
                  <a:lnTo>
                    <a:pt x="0" y="0"/>
                  </a:lnTo>
                  <a:lnTo>
                    <a:pt x="0" y="135001"/>
                  </a:lnTo>
                  <a:lnTo>
                    <a:pt x="22859" y="135001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9316973" y="6855714"/>
            <a:ext cx="3392804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2440" algn="l"/>
                <a:tab pos="932815" algn="l"/>
                <a:tab pos="1393190" algn="l"/>
                <a:tab pos="1837689" algn="l"/>
                <a:tab pos="2298065" algn="l"/>
                <a:tab pos="2758440" algn="l"/>
                <a:tab pos="3233420" algn="l"/>
              </a:tabLst>
            </a:pPr>
            <a:r>
              <a:rPr dirty="0" sz="2000">
                <a:solidFill>
                  <a:srgbClr val="404040"/>
                </a:solidFill>
                <a:latin typeface="Noto Sans"/>
                <a:cs typeface="Noto Sans"/>
              </a:rPr>
              <a:t>1</a:t>
            </a:r>
            <a:r>
              <a:rPr dirty="0" sz="2000">
                <a:solidFill>
                  <a:srgbClr val="404040"/>
                </a:solidFill>
                <a:latin typeface="Noto Sans"/>
                <a:cs typeface="Noto Sans"/>
              </a:rPr>
              <a:t>	</a:t>
            </a:r>
            <a:r>
              <a:rPr dirty="0" sz="2000">
                <a:solidFill>
                  <a:srgbClr val="404040"/>
                </a:solidFill>
                <a:latin typeface="Noto Sans"/>
                <a:cs typeface="Noto Sans"/>
              </a:rPr>
              <a:t>2</a:t>
            </a:r>
            <a:r>
              <a:rPr dirty="0" sz="2000">
                <a:solidFill>
                  <a:srgbClr val="404040"/>
                </a:solidFill>
                <a:latin typeface="Noto Sans"/>
                <a:cs typeface="Noto Sans"/>
              </a:rPr>
              <a:t>	</a:t>
            </a:r>
            <a:r>
              <a:rPr dirty="0" sz="2000">
                <a:solidFill>
                  <a:srgbClr val="404040"/>
                </a:solidFill>
                <a:latin typeface="Noto Sans"/>
                <a:cs typeface="Noto Sans"/>
              </a:rPr>
              <a:t>3</a:t>
            </a:r>
            <a:r>
              <a:rPr dirty="0" sz="2000">
                <a:solidFill>
                  <a:srgbClr val="404040"/>
                </a:solidFill>
                <a:latin typeface="Noto Sans"/>
                <a:cs typeface="Noto Sans"/>
              </a:rPr>
              <a:t>	</a:t>
            </a:r>
            <a:r>
              <a:rPr dirty="0" sz="2000">
                <a:solidFill>
                  <a:srgbClr val="404040"/>
                </a:solidFill>
                <a:latin typeface="Noto Sans"/>
                <a:cs typeface="Noto Sans"/>
              </a:rPr>
              <a:t>4</a:t>
            </a:r>
            <a:r>
              <a:rPr dirty="0" sz="2000">
                <a:solidFill>
                  <a:srgbClr val="404040"/>
                </a:solidFill>
                <a:latin typeface="Noto Sans"/>
                <a:cs typeface="Noto Sans"/>
              </a:rPr>
              <a:t>	</a:t>
            </a:r>
            <a:r>
              <a:rPr dirty="0" sz="2000">
                <a:solidFill>
                  <a:srgbClr val="404040"/>
                </a:solidFill>
                <a:latin typeface="Noto Sans"/>
                <a:cs typeface="Noto Sans"/>
              </a:rPr>
              <a:t>5</a:t>
            </a:r>
            <a:r>
              <a:rPr dirty="0" sz="2000">
                <a:solidFill>
                  <a:srgbClr val="404040"/>
                </a:solidFill>
                <a:latin typeface="Noto Sans"/>
                <a:cs typeface="Noto Sans"/>
              </a:rPr>
              <a:t>	</a:t>
            </a:r>
            <a:r>
              <a:rPr dirty="0" sz="2000">
                <a:solidFill>
                  <a:srgbClr val="404040"/>
                </a:solidFill>
                <a:latin typeface="Noto Sans"/>
                <a:cs typeface="Noto Sans"/>
              </a:rPr>
              <a:t>6</a:t>
            </a:r>
            <a:r>
              <a:rPr dirty="0" sz="2000">
                <a:solidFill>
                  <a:srgbClr val="404040"/>
                </a:solidFill>
                <a:latin typeface="Noto Sans"/>
                <a:cs typeface="Noto Sans"/>
              </a:rPr>
              <a:t>	</a:t>
            </a:r>
            <a:r>
              <a:rPr dirty="0" sz="2000">
                <a:solidFill>
                  <a:srgbClr val="404040"/>
                </a:solidFill>
                <a:latin typeface="Noto Sans"/>
                <a:cs typeface="Noto Sans"/>
              </a:rPr>
              <a:t>7</a:t>
            </a:r>
            <a:r>
              <a:rPr dirty="0" sz="2000">
                <a:solidFill>
                  <a:srgbClr val="404040"/>
                </a:solidFill>
                <a:latin typeface="Noto Sans"/>
                <a:cs typeface="Noto Sans"/>
              </a:rPr>
              <a:t>	</a:t>
            </a:r>
            <a:r>
              <a:rPr dirty="0" sz="2000">
                <a:solidFill>
                  <a:srgbClr val="404040"/>
                </a:solidFill>
                <a:latin typeface="Noto Sans"/>
                <a:cs typeface="Noto Sans"/>
              </a:rPr>
              <a:t>8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680195" y="2615031"/>
            <a:ext cx="316230" cy="4237355"/>
          </a:xfrm>
          <a:prstGeom prst="rect">
            <a:avLst/>
          </a:prstGeom>
        </p:spPr>
        <p:txBody>
          <a:bodyPr wrap="square" lIns="0" tIns="1790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8</a:t>
            </a:r>
            <a:r>
              <a:rPr dirty="0" sz="2000">
                <a:solidFill>
                  <a:srgbClr val="404040"/>
                </a:solidFill>
                <a:latin typeface="Noto Sans"/>
                <a:cs typeface="Noto Sans"/>
              </a:rPr>
              <a:t>0</a:t>
            </a:r>
            <a:endParaRPr sz="200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70</a:t>
            </a:r>
            <a:endParaRPr sz="200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6</a:t>
            </a:r>
            <a:r>
              <a:rPr dirty="0" sz="2000">
                <a:solidFill>
                  <a:srgbClr val="404040"/>
                </a:solidFill>
                <a:latin typeface="Noto Sans"/>
                <a:cs typeface="Noto Sans"/>
              </a:rPr>
              <a:t>0</a:t>
            </a:r>
            <a:endParaRPr sz="200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50</a:t>
            </a:r>
            <a:endParaRPr sz="200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40</a:t>
            </a:r>
            <a:endParaRPr sz="200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30</a:t>
            </a:r>
            <a:endParaRPr sz="200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20</a:t>
            </a:r>
            <a:endParaRPr sz="200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10</a:t>
            </a:r>
            <a:endParaRPr sz="2000">
              <a:latin typeface="Noto Sans"/>
              <a:cs typeface="Noto Sans"/>
            </a:endParaRPr>
          </a:p>
          <a:p>
            <a:pPr marL="140970">
              <a:lnSpc>
                <a:spcPct val="100000"/>
              </a:lnSpc>
              <a:spcBef>
                <a:spcPts val="1070"/>
              </a:spcBef>
            </a:pPr>
            <a:r>
              <a:rPr dirty="0" sz="2000">
                <a:solidFill>
                  <a:srgbClr val="404040"/>
                </a:solidFill>
                <a:latin typeface="Noto Sans"/>
                <a:cs typeface="Noto Sans"/>
              </a:rPr>
              <a:t>0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401170" y="7229602"/>
            <a:ext cx="1685289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Measurement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109461" y="4224804"/>
            <a:ext cx="372110" cy="1257935"/>
          </a:xfrm>
          <a:prstGeom prst="rect">
            <a:avLst/>
          </a:prstGeom>
        </p:spPr>
        <p:txBody>
          <a:bodyPr wrap="square" lIns="0" tIns="3048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2000" spc="-20">
                <a:solidFill>
                  <a:srgbClr val="404040"/>
                </a:solidFill>
                <a:latin typeface="Noto Sans"/>
                <a:cs typeface="Noto Sans"/>
              </a:rPr>
              <a:t>Frequency</a:t>
            </a:r>
            <a:endParaRPr sz="2000">
              <a:latin typeface="Noto Sans"/>
              <a:cs typeface="Noto Sans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3728191" y="6716268"/>
            <a:ext cx="1374775" cy="158115"/>
            <a:chOff x="13728191" y="6716268"/>
            <a:chExt cx="1374775" cy="158115"/>
          </a:xfrm>
        </p:grpSpPr>
        <p:sp>
          <p:nvSpPr>
            <p:cNvPr id="45" name="object 45"/>
            <p:cNvSpPr/>
            <p:nvPr/>
          </p:nvSpPr>
          <p:spPr>
            <a:xfrm>
              <a:off x="13739621" y="6727698"/>
              <a:ext cx="447040" cy="135255"/>
            </a:xfrm>
            <a:custGeom>
              <a:avLst/>
              <a:gdLst/>
              <a:ahLst/>
              <a:cxnLst/>
              <a:rect l="l" t="t" r="r" b="b"/>
              <a:pathLst>
                <a:path w="447040" h="135254">
                  <a:moveTo>
                    <a:pt x="0" y="0"/>
                  </a:moveTo>
                  <a:lnTo>
                    <a:pt x="0" y="135000"/>
                  </a:lnTo>
                </a:path>
                <a:path w="447040" h="135254">
                  <a:moveTo>
                    <a:pt x="446532" y="0"/>
                  </a:moveTo>
                  <a:lnTo>
                    <a:pt x="446532" y="135000"/>
                  </a:lnTo>
                </a:path>
              </a:pathLst>
            </a:custGeom>
            <a:ln w="2286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5079979" y="6727698"/>
              <a:ext cx="22860" cy="135255"/>
            </a:xfrm>
            <a:custGeom>
              <a:avLst/>
              <a:gdLst/>
              <a:ahLst/>
              <a:cxnLst/>
              <a:rect l="l" t="t" r="r" b="b"/>
              <a:pathLst>
                <a:path w="22859" h="135254">
                  <a:moveTo>
                    <a:pt x="22860" y="0"/>
                  </a:moveTo>
                  <a:lnTo>
                    <a:pt x="0" y="0"/>
                  </a:lnTo>
                  <a:lnTo>
                    <a:pt x="0" y="135000"/>
                  </a:lnTo>
                  <a:lnTo>
                    <a:pt x="22860" y="13500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4654021" y="6727698"/>
              <a:ext cx="0" cy="135255"/>
            </a:xfrm>
            <a:custGeom>
              <a:avLst/>
              <a:gdLst/>
              <a:ahLst/>
              <a:cxnLst/>
              <a:rect l="l" t="t" r="r" b="b"/>
              <a:pathLst>
                <a:path w="0" h="135254">
                  <a:moveTo>
                    <a:pt x="0" y="0"/>
                  </a:moveTo>
                  <a:lnTo>
                    <a:pt x="0" y="135000"/>
                  </a:lnTo>
                </a:path>
              </a:pathLst>
            </a:custGeom>
            <a:ln w="2286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13029057" y="6863333"/>
            <a:ext cx="20478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3695" algn="l"/>
                <a:tab pos="808990" algn="l"/>
                <a:tab pos="1268730" algn="l"/>
                <a:tab pos="1744980" algn="l"/>
              </a:tabLst>
            </a:pPr>
            <a:r>
              <a:rPr dirty="0" baseline="1388" sz="3000">
                <a:solidFill>
                  <a:srgbClr val="404040"/>
                </a:solidFill>
                <a:latin typeface="Noto Sans"/>
                <a:cs typeface="Noto Sans"/>
              </a:rPr>
              <a:t>9</a:t>
            </a:r>
            <a:r>
              <a:rPr dirty="0" baseline="1388" sz="3000">
                <a:solidFill>
                  <a:srgbClr val="404040"/>
                </a:solidFill>
                <a:latin typeface="Noto Sans"/>
                <a:cs typeface="Noto Sans"/>
              </a:rPr>
              <a:t>	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1</a:t>
            </a:r>
            <a:r>
              <a:rPr dirty="0" sz="2000">
                <a:solidFill>
                  <a:srgbClr val="404040"/>
                </a:solidFill>
                <a:latin typeface="Noto Sans"/>
                <a:cs typeface="Noto Sans"/>
              </a:rPr>
              <a:t>0</a:t>
            </a:r>
            <a:r>
              <a:rPr dirty="0" sz="2000">
                <a:solidFill>
                  <a:srgbClr val="404040"/>
                </a:solidFill>
                <a:latin typeface="Noto Sans"/>
                <a:cs typeface="Noto Sans"/>
              </a:rPr>
              <a:t>	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1</a:t>
            </a:r>
            <a:r>
              <a:rPr dirty="0" sz="2000">
                <a:solidFill>
                  <a:srgbClr val="404040"/>
                </a:solidFill>
                <a:latin typeface="Noto Sans"/>
                <a:cs typeface="Noto Sans"/>
              </a:rPr>
              <a:t>1</a:t>
            </a:r>
            <a:r>
              <a:rPr dirty="0" sz="2000">
                <a:solidFill>
                  <a:srgbClr val="404040"/>
                </a:solidFill>
                <a:latin typeface="Noto Sans"/>
                <a:cs typeface="Noto Sans"/>
              </a:rPr>
              <a:t>	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1</a:t>
            </a:r>
            <a:r>
              <a:rPr dirty="0" sz="2000">
                <a:solidFill>
                  <a:srgbClr val="404040"/>
                </a:solidFill>
                <a:latin typeface="Noto Sans"/>
                <a:cs typeface="Noto Sans"/>
              </a:rPr>
              <a:t>2</a:t>
            </a:r>
            <a:r>
              <a:rPr dirty="0" sz="2000">
                <a:solidFill>
                  <a:srgbClr val="404040"/>
                </a:solidFill>
                <a:latin typeface="Noto Sans"/>
                <a:cs typeface="Noto Sans"/>
              </a:rPr>
              <a:t>	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13</a:t>
            </a:r>
            <a:endParaRPr sz="2000">
              <a:latin typeface="Noto Sans"/>
              <a:cs typeface="Noto Sans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9038081" y="2944367"/>
            <a:ext cx="6163945" cy="4299585"/>
            <a:chOff x="9038081" y="2944367"/>
            <a:chExt cx="6163945" cy="4299585"/>
          </a:xfrm>
        </p:grpSpPr>
        <p:sp>
          <p:nvSpPr>
            <p:cNvPr id="50" name="object 50"/>
            <p:cNvSpPr/>
            <p:nvPr/>
          </p:nvSpPr>
          <p:spPr>
            <a:xfrm>
              <a:off x="9038081" y="2955797"/>
              <a:ext cx="135255" cy="3302635"/>
            </a:xfrm>
            <a:custGeom>
              <a:avLst/>
              <a:gdLst/>
              <a:ahLst/>
              <a:cxnLst/>
              <a:rect l="l" t="t" r="r" b="b"/>
              <a:pathLst>
                <a:path w="135254" h="3302635">
                  <a:moveTo>
                    <a:pt x="135000" y="3302507"/>
                  </a:moveTo>
                  <a:lnTo>
                    <a:pt x="0" y="3302507"/>
                  </a:lnTo>
                </a:path>
                <a:path w="135254" h="3302635">
                  <a:moveTo>
                    <a:pt x="135000" y="2359152"/>
                  </a:moveTo>
                  <a:lnTo>
                    <a:pt x="0" y="2359152"/>
                  </a:lnTo>
                </a:path>
                <a:path w="135254" h="3302635">
                  <a:moveTo>
                    <a:pt x="135000" y="1415796"/>
                  </a:moveTo>
                  <a:lnTo>
                    <a:pt x="0" y="1415796"/>
                  </a:lnTo>
                </a:path>
                <a:path w="135254" h="3302635">
                  <a:moveTo>
                    <a:pt x="135000" y="470915"/>
                  </a:moveTo>
                  <a:lnTo>
                    <a:pt x="0" y="470915"/>
                  </a:lnTo>
                </a:path>
                <a:path w="135254" h="3302635">
                  <a:moveTo>
                    <a:pt x="135000" y="0"/>
                  </a:moveTo>
                  <a:lnTo>
                    <a:pt x="0" y="0"/>
                  </a:lnTo>
                </a:path>
              </a:pathLst>
            </a:custGeom>
            <a:ln w="2286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13689329" y="6447282"/>
              <a:ext cx="1499870" cy="783590"/>
            </a:xfrm>
            <a:custGeom>
              <a:avLst/>
              <a:gdLst/>
              <a:ahLst/>
              <a:cxnLst/>
              <a:rect l="l" t="t" r="r" b="b"/>
              <a:pathLst>
                <a:path w="1499869" h="783590">
                  <a:moveTo>
                    <a:pt x="0" y="100584"/>
                  </a:moveTo>
                  <a:lnTo>
                    <a:pt x="7893" y="61400"/>
                  </a:lnTo>
                  <a:lnTo>
                    <a:pt x="29432" y="29432"/>
                  </a:lnTo>
                  <a:lnTo>
                    <a:pt x="61400" y="7893"/>
                  </a:lnTo>
                  <a:lnTo>
                    <a:pt x="100583" y="0"/>
                  </a:lnTo>
                  <a:lnTo>
                    <a:pt x="1399031" y="0"/>
                  </a:lnTo>
                  <a:lnTo>
                    <a:pt x="1438215" y="7893"/>
                  </a:lnTo>
                  <a:lnTo>
                    <a:pt x="1470183" y="29432"/>
                  </a:lnTo>
                  <a:lnTo>
                    <a:pt x="1491722" y="61400"/>
                  </a:lnTo>
                  <a:lnTo>
                    <a:pt x="1499615" y="100584"/>
                  </a:lnTo>
                  <a:lnTo>
                    <a:pt x="1499615" y="682752"/>
                  </a:lnTo>
                  <a:lnTo>
                    <a:pt x="1491722" y="721935"/>
                  </a:lnTo>
                  <a:lnTo>
                    <a:pt x="1470183" y="753903"/>
                  </a:lnTo>
                  <a:lnTo>
                    <a:pt x="1438215" y="775442"/>
                  </a:lnTo>
                  <a:lnTo>
                    <a:pt x="1399031" y="783336"/>
                  </a:lnTo>
                  <a:lnTo>
                    <a:pt x="100583" y="783336"/>
                  </a:lnTo>
                  <a:lnTo>
                    <a:pt x="61400" y="775442"/>
                  </a:lnTo>
                  <a:lnTo>
                    <a:pt x="29432" y="753903"/>
                  </a:lnTo>
                  <a:lnTo>
                    <a:pt x="7893" y="721935"/>
                  </a:lnTo>
                  <a:lnTo>
                    <a:pt x="0" y="682752"/>
                  </a:lnTo>
                  <a:lnTo>
                    <a:pt x="0" y="100584"/>
                  </a:lnTo>
                  <a:close/>
                </a:path>
              </a:pathLst>
            </a:custGeom>
            <a:ln w="25908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860856" y="1165606"/>
            <a:ext cx="14528800" cy="1431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936740" marR="5080" indent="-6924675">
              <a:lnSpc>
                <a:spcPct val="100000"/>
              </a:lnSpc>
              <a:spcBef>
                <a:spcPts val="100"/>
              </a:spcBef>
            </a:pPr>
            <a:r>
              <a:rPr dirty="0" sz="2400" spc="-30">
                <a:solidFill>
                  <a:srgbClr val="404040"/>
                </a:solidFill>
                <a:latin typeface="Noto Sans"/>
                <a:cs typeface="Noto Sans"/>
              </a:rPr>
              <a:t>Skewed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data distribution indicates the tendency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the data distribution to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be </a:t>
            </a:r>
            <a:r>
              <a:rPr dirty="0" sz="2400" spc="-25">
                <a:solidFill>
                  <a:srgbClr val="404040"/>
                </a:solidFill>
                <a:latin typeface="Noto Sans"/>
                <a:cs typeface="Noto Sans"/>
              </a:rPr>
              <a:t>more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spread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out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on one 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side.</a:t>
            </a:r>
            <a:endParaRPr sz="2400">
              <a:latin typeface="Noto Sans"/>
              <a:cs typeface="Noto Sans"/>
            </a:endParaRPr>
          </a:p>
          <a:p>
            <a:pPr algn="r" marR="2979420">
              <a:lnSpc>
                <a:spcPct val="100000"/>
              </a:lnSpc>
              <a:spcBef>
                <a:spcPts val="2425"/>
              </a:spcBef>
            </a:pPr>
            <a:r>
              <a:rPr dirty="0" sz="2400" spc="-40" b="1">
                <a:solidFill>
                  <a:srgbClr val="404040"/>
                </a:solidFill>
                <a:latin typeface="Noto Sans"/>
                <a:cs typeface="Noto Sans"/>
              </a:rPr>
              <a:t>Right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410950" y="2571064"/>
            <a:ext cx="118427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404040"/>
                </a:solidFill>
                <a:latin typeface="Noto Sans"/>
                <a:cs typeface="Noto Sans"/>
              </a:rPr>
              <a:t>S</a:t>
            </a:r>
            <a:r>
              <a:rPr dirty="0" sz="2400" spc="-55" b="1">
                <a:solidFill>
                  <a:srgbClr val="404040"/>
                </a:solidFill>
                <a:latin typeface="Noto Sans"/>
                <a:cs typeface="Noto Sans"/>
              </a:rPr>
              <a:t>ke</a:t>
            </a:r>
            <a:r>
              <a:rPr dirty="0" sz="2400" b="1">
                <a:solidFill>
                  <a:srgbClr val="404040"/>
                </a:solidFill>
                <a:latin typeface="Noto Sans"/>
                <a:cs typeface="Noto Sans"/>
              </a:rPr>
              <a:t>wed</a:t>
            </a:r>
            <a:endParaRPr sz="24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38238" y="268350"/>
            <a:ext cx="17811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75"/>
              <a:t>Kurtosis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7179564" y="755904"/>
            <a:ext cx="1795272" cy="115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055490" y="1165606"/>
            <a:ext cx="814133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Kurtosis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describes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the shape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a probability</a:t>
            </a:r>
            <a:r>
              <a:rPr dirty="0" sz="2400" spc="8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distribution.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66759" y="2956560"/>
            <a:ext cx="5334000" cy="36073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58037" y="2669510"/>
            <a:ext cx="6287770" cy="2183765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65"/>
              </a:spcBef>
            </a:pPr>
            <a:r>
              <a:rPr dirty="0" sz="2400" spc="-25">
                <a:solidFill>
                  <a:srgbClr val="303030"/>
                </a:solidFill>
                <a:latin typeface="Noto Sans"/>
                <a:cs typeface="Noto Sans"/>
              </a:rPr>
              <a:t>There</a:t>
            </a:r>
            <a:r>
              <a:rPr dirty="0" sz="2400" spc="-5">
                <a:solidFill>
                  <a:srgbClr val="303030"/>
                </a:solidFill>
                <a:latin typeface="Noto Sans"/>
                <a:cs typeface="Noto Sans"/>
              </a:rPr>
              <a:t> </a:t>
            </a:r>
            <a:r>
              <a:rPr dirty="0" sz="2400" spc="-25">
                <a:solidFill>
                  <a:srgbClr val="303030"/>
                </a:solidFill>
                <a:latin typeface="Noto Sans"/>
                <a:cs typeface="Noto Sans"/>
              </a:rPr>
              <a:t>are:</a:t>
            </a:r>
            <a:endParaRPr sz="2400">
              <a:latin typeface="Noto Sans"/>
              <a:cs typeface="Noto Sans"/>
            </a:endParaRPr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tabLst>
                <a:tab pos="342265" algn="l"/>
              </a:tabLst>
            </a:pPr>
            <a:r>
              <a:rPr dirty="0" sz="2400">
                <a:solidFill>
                  <a:srgbClr val="303030"/>
                </a:solidFill>
                <a:latin typeface="Arial"/>
                <a:cs typeface="Arial"/>
              </a:rPr>
              <a:t>•	</a:t>
            </a:r>
            <a:r>
              <a:rPr dirty="0" sz="2400" spc="-20">
                <a:solidFill>
                  <a:srgbClr val="303030"/>
                </a:solidFill>
                <a:latin typeface="Noto Sans"/>
                <a:cs typeface="Noto Sans"/>
              </a:rPr>
              <a:t>Different </a:t>
            </a:r>
            <a:r>
              <a:rPr dirty="0" sz="2400" spc="-15">
                <a:solidFill>
                  <a:srgbClr val="303030"/>
                </a:solidFill>
                <a:latin typeface="Noto Sans"/>
                <a:cs typeface="Noto Sans"/>
              </a:rPr>
              <a:t>ways </a:t>
            </a:r>
            <a:r>
              <a:rPr dirty="0" sz="2400" spc="-10">
                <a:solidFill>
                  <a:srgbClr val="303030"/>
                </a:solidFill>
                <a:latin typeface="Noto Sans"/>
                <a:cs typeface="Noto Sans"/>
              </a:rPr>
              <a:t>of </a:t>
            </a:r>
            <a:r>
              <a:rPr dirty="0" sz="2400" spc="-30">
                <a:solidFill>
                  <a:srgbClr val="303030"/>
                </a:solidFill>
                <a:latin typeface="Noto Sans"/>
                <a:cs typeface="Noto Sans"/>
              </a:rPr>
              <a:t>quantifying </a:t>
            </a:r>
            <a:r>
              <a:rPr dirty="0" sz="2400" spc="-15">
                <a:solidFill>
                  <a:srgbClr val="303030"/>
                </a:solidFill>
                <a:latin typeface="Noto Sans"/>
                <a:cs typeface="Noto Sans"/>
              </a:rPr>
              <a:t>a </a:t>
            </a:r>
            <a:r>
              <a:rPr dirty="0" sz="2400" spc="-20">
                <a:solidFill>
                  <a:srgbClr val="303030"/>
                </a:solidFill>
                <a:latin typeface="Noto Sans"/>
                <a:cs typeface="Noto Sans"/>
              </a:rPr>
              <a:t>theoretical  </a:t>
            </a:r>
            <a:r>
              <a:rPr dirty="0" sz="2400" spc="-10">
                <a:solidFill>
                  <a:srgbClr val="303030"/>
                </a:solidFill>
                <a:latin typeface="Noto Sans"/>
                <a:cs typeface="Noto Sans"/>
              </a:rPr>
              <a:t>distribution.</a:t>
            </a:r>
            <a:endParaRPr sz="2400">
              <a:latin typeface="Noto Sans"/>
              <a:cs typeface="Noto Sans"/>
            </a:endParaRPr>
          </a:p>
          <a:p>
            <a:pPr marL="342900" marR="62230" indent="-342900">
              <a:lnSpc>
                <a:spcPct val="100000"/>
              </a:lnSpc>
              <a:spcBef>
                <a:spcPts val="1200"/>
              </a:spcBef>
              <a:tabLst>
                <a:tab pos="342265" algn="l"/>
              </a:tabLst>
            </a:pPr>
            <a:r>
              <a:rPr dirty="0" sz="2400">
                <a:solidFill>
                  <a:srgbClr val="303030"/>
                </a:solidFill>
                <a:latin typeface="Arial"/>
                <a:cs typeface="Arial"/>
              </a:rPr>
              <a:t>•	</a:t>
            </a:r>
            <a:r>
              <a:rPr dirty="0" sz="2400" spc="-25">
                <a:solidFill>
                  <a:srgbClr val="303030"/>
                </a:solidFill>
                <a:latin typeface="Noto Sans"/>
                <a:cs typeface="Noto Sans"/>
              </a:rPr>
              <a:t>Corresponding </a:t>
            </a:r>
            <a:r>
              <a:rPr dirty="0" sz="2400" spc="-15">
                <a:solidFill>
                  <a:srgbClr val="303030"/>
                </a:solidFill>
                <a:latin typeface="Noto Sans"/>
                <a:cs typeface="Noto Sans"/>
              </a:rPr>
              <a:t>ways </a:t>
            </a:r>
            <a:r>
              <a:rPr dirty="0" sz="2400" spc="-10">
                <a:solidFill>
                  <a:srgbClr val="303030"/>
                </a:solidFill>
                <a:latin typeface="Noto Sans"/>
                <a:cs typeface="Noto Sans"/>
              </a:rPr>
              <a:t>of </a:t>
            </a:r>
            <a:r>
              <a:rPr dirty="0" sz="2400" spc="-30">
                <a:solidFill>
                  <a:srgbClr val="303030"/>
                </a:solidFill>
                <a:latin typeface="Noto Sans"/>
                <a:cs typeface="Noto Sans"/>
              </a:rPr>
              <a:t>estimating </a:t>
            </a:r>
            <a:r>
              <a:rPr dirty="0" sz="2400" spc="-20">
                <a:solidFill>
                  <a:srgbClr val="303030"/>
                </a:solidFill>
                <a:latin typeface="Noto Sans"/>
                <a:cs typeface="Noto Sans"/>
              </a:rPr>
              <a:t>it </a:t>
            </a:r>
            <a:r>
              <a:rPr dirty="0" sz="2400" spc="-25">
                <a:solidFill>
                  <a:srgbClr val="303030"/>
                </a:solidFill>
                <a:latin typeface="Noto Sans"/>
                <a:cs typeface="Noto Sans"/>
              </a:rPr>
              <a:t>from  </a:t>
            </a:r>
            <a:r>
              <a:rPr dirty="0" sz="2400" spc="-15">
                <a:solidFill>
                  <a:srgbClr val="303030"/>
                </a:solidFill>
                <a:latin typeface="Noto Sans"/>
                <a:cs typeface="Noto Sans"/>
              </a:rPr>
              <a:t>a sample </a:t>
            </a:r>
            <a:r>
              <a:rPr dirty="0" sz="2400" spc="-10">
                <a:solidFill>
                  <a:srgbClr val="303030"/>
                </a:solidFill>
                <a:latin typeface="Noto Sans"/>
                <a:cs typeface="Noto Sans"/>
              </a:rPr>
              <a:t>of</a:t>
            </a:r>
            <a:r>
              <a:rPr dirty="0" sz="2400" spc="45">
                <a:solidFill>
                  <a:srgbClr val="303030"/>
                </a:solidFill>
                <a:latin typeface="Noto Sans"/>
                <a:cs typeface="Noto Sans"/>
              </a:rPr>
              <a:t> </a:t>
            </a:r>
            <a:r>
              <a:rPr dirty="0" sz="2400" spc="-10">
                <a:solidFill>
                  <a:srgbClr val="303030"/>
                </a:solidFill>
                <a:latin typeface="Noto Sans"/>
                <a:cs typeface="Noto Sans"/>
              </a:rPr>
              <a:t>population.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00786" y="3074288"/>
            <a:ext cx="17291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303030"/>
                </a:solidFill>
                <a:latin typeface="Noto Sans"/>
                <a:cs typeface="Noto Sans"/>
              </a:rPr>
              <a:t>(+)</a:t>
            </a:r>
            <a:r>
              <a:rPr dirty="0" sz="2000" spc="-45">
                <a:solidFill>
                  <a:srgbClr val="303030"/>
                </a:solidFill>
                <a:latin typeface="Noto Sans"/>
                <a:cs typeface="Noto Sans"/>
              </a:rPr>
              <a:t> </a:t>
            </a:r>
            <a:r>
              <a:rPr dirty="0" sz="2000" spc="-15">
                <a:solidFill>
                  <a:srgbClr val="303030"/>
                </a:solidFill>
                <a:latin typeface="Noto Sans"/>
                <a:cs typeface="Noto Sans"/>
              </a:rPr>
              <a:t>Leptokurtic</a:t>
            </a:r>
            <a:endParaRPr sz="2000">
              <a:latin typeface="Noto Sans"/>
              <a:cs typeface="Noto San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247126" y="3217164"/>
            <a:ext cx="5599430" cy="3348354"/>
            <a:chOff x="8247126" y="3217164"/>
            <a:chExt cx="5599430" cy="3348354"/>
          </a:xfrm>
        </p:grpSpPr>
        <p:sp>
          <p:nvSpPr>
            <p:cNvPr id="9" name="object 9"/>
            <p:cNvSpPr/>
            <p:nvPr/>
          </p:nvSpPr>
          <p:spPr>
            <a:xfrm>
              <a:off x="11263884" y="3217163"/>
              <a:ext cx="1470025" cy="1577340"/>
            </a:xfrm>
            <a:custGeom>
              <a:avLst/>
              <a:gdLst/>
              <a:ahLst/>
              <a:cxnLst/>
              <a:rect l="l" t="t" r="r" b="b"/>
              <a:pathLst>
                <a:path w="1470025" h="1577339">
                  <a:moveTo>
                    <a:pt x="1468882" y="1532890"/>
                  </a:moveTo>
                  <a:lnTo>
                    <a:pt x="786384" y="1532890"/>
                  </a:lnTo>
                  <a:lnTo>
                    <a:pt x="786384" y="1501140"/>
                  </a:lnTo>
                  <a:lnTo>
                    <a:pt x="710184" y="1539240"/>
                  </a:lnTo>
                  <a:lnTo>
                    <a:pt x="786384" y="1577340"/>
                  </a:lnTo>
                  <a:lnTo>
                    <a:pt x="786384" y="1545590"/>
                  </a:lnTo>
                  <a:lnTo>
                    <a:pt x="1468882" y="1545590"/>
                  </a:lnTo>
                  <a:lnTo>
                    <a:pt x="1468882" y="1532890"/>
                  </a:lnTo>
                  <a:close/>
                </a:path>
                <a:path w="1470025" h="1577339">
                  <a:moveTo>
                    <a:pt x="1469009" y="31750"/>
                  </a:moveTo>
                  <a:lnTo>
                    <a:pt x="76200" y="31750"/>
                  </a:lnTo>
                  <a:lnTo>
                    <a:pt x="76200" y="0"/>
                  </a:ln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1469009" y="44450"/>
                  </a:lnTo>
                  <a:lnTo>
                    <a:pt x="1469009" y="31750"/>
                  </a:lnTo>
                  <a:close/>
                </a:path>
                <a:path w="1470025" h="1577339">
                  <a:moveTo>
                    <a:pt x="1469898" y="798322"/>
                  </a:moveTo>
                  <a:lnTo>
                    <a:pt x="318516" y="798322"/>
                  </a:lnTo>
                  <a:lnTo>
                    <a:pt x="318516" y="766572"/>
                  </a:lnTo>
                  <a:lnTo>
                    <a:pt x="242316" y="804672"/>
                  </a:lnTo>
                  <a:lnTo>
                    <a:pt x="318516" y="842772"/>
                  </a:lnTo>
                  <a:lnTo>
                    <a:pt x="318516" y="811022"/>
                  </a:lnTo>
                  <a:lnTo>
                    <a:pt x="1469898" y="811022"/>
                  </a:lnTo>
                  <a:lnTo>
                    <a:pt x="1469898" y="798322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247126" y="6550914"/>
              <a:ext cx="5599430" cy="0"/>
            </a:xfrm>
            <a:custGeom>
              <a:avLst/>
              <a:gdLst/>
              <a:ahLst/>
              <a:cxnLst/>
              <a:rect l="l" t="t" r="r" b="b"/>
              <a:pathLst>
                <a:path w="5599430" h="0">
                  <a:moveTo>
                    <a:pt x="0" y="0"/>
                  </a:moveTo>
                  <a:lnTo>
                    <a:pt x="5599430" y="0"/>
                  </a:lnTo>
                </a:path>
              </a:pathLst>
            </a:custGeom>
            <a:ln w="28956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2900786" y="3826205"/>
            <a:ext cx="280670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303030"/>
                </a:solidFill>
                <a:latin typeface="Noto Sans"/>
                <a:cs typeface="Noto Sans"/>
              </a:rPr>
              <a:t>(0) Mesokurtic</a:t>
            </a:r>
            <a:r>
              <a:rPr dirty="0" sz="2000" spc="-60">
                <a:solidFill>
                  <a:srgbClr val="303030"/>
                </a:solidFill>
                <a:latin typeface="Noto Sans"/>
                <a:cs typeface="Noto Sans"/>
              </a:rPr>
              <a:t> </a:t>
            </a:r>
            <a:r>
              <a:rPr dirty="0" sz="2000" spc="-15">
                <a:solidFill>
                  <a:srgbClr val="303030"/>
                </a:solidFill>
                <a:latin typeface="Noto Sans"/>
                <a:cs typeface="Noto Sans"/>
              </a:rPr>
              <a:t>(Normal)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00786" y="4575175"/>
            <a:ext cx="15671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303030"/>
                </a:solidFill>
                <a:latin typeface="Noto Sans"/>
                <a:cs typeface="Noto Sans"/>
              </a:rPr>
              <a:t>(-)</a:t>
            </a:r>
            <a:r>
              <a:rPr dirty="0" sz="2000" spc="-75">
                <a:solidFill>
                  <a:srgbClr val="303030"/>
                </a:solidFill>
                <a:latin typeface="Noto Sans"/>
                <a:cs typeface="Noto Sans"/>
              </a:rPr>
              <a:t> </a:t>
            </a:r>
            <a:r>
              <a:rPr dirty="0" sz="2000" spc="-15">
                <a:solidFill>
                  <a:srgbClr val="303030"/>
                </a:solidFill>
                <a:latin typeface="Noto Sans"/>
                <a:cs typeface="Noto Sans"/>
              </a:rPr>
              <a:t>Platykurtic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4904" y="2546604"/>
            <a:ext cx="7097395" cy="3139440"/>
          </a:xfrm>
          <a:custGeom>
            <a:avLst/>
            <a:gdLst/>
            <a:ahLst/>
            <a:cxnLst/>
            <a:rect l="l" t="t" r="r" b="b"/>
            <a:pathLst>
              <a:path w="7097395" h="3139440">
                <a:moveTo>
                  <a:pt x="7097268" y="0"/>
                </a:moveTo>
                <a:lnTo>
                  <a:pt x="0" y="0"/>
                </a:lnTo>
                <a:lnTo>
                  <a:pt x="0" y="3139440"/>
                </a:lnTo>
                <a:lnTo>
                  <a:pt x="7097268" y="3139440"/>
                </a:lnTo>
                <a:lnTo>
                  <a:pt x="70972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45337" y="2677795"/>
            <a:ext cx="72993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Kurtosis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measures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the tendency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the data</a:t>
            </a:r>
            <a:r>
              <a:rPr dirty="0" sz="2400" spc="12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Noto Sans"/>
                <a:cs typeface="Noto Sans"/>
              </a:rPr>
              <a:t>toward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5337" y="2890900"/>
            <a:ext cx="4590415" cy="106235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the center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or </a:t>
            </a:r>
            <a:r>
              <a:rPr dirty="0" sz="2400" spc="-30">
                <a:solidFill>
                  <a:srgbClr val="404040"/>
                </a:solidFill>
                <a:latin typeface="Noto Sans"/>
                <a:cs typeface="Noto Sans"/>
              </a:rPr>
              <a:t>toward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the</a:t>
            </a:r>
            <a:r>
              <a:rPr dirty="0" sz="2400" spc="4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tail.</a:t>
            </a:r>
            <a:endParaRPr sz="240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dirty="0" sz="2400" spc="-5" b="1">
                <a:solidFill>
                  <a:srgbClr val="404040"/>
                </a:solidFill>
                <a:latin typeface="Noto Sans"/>
                <a:cs typeface="Noto Sans"/>
              </a:rPr>
              <a:t>Platykurtic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dirty="0" sz="2400" spc="-30">
                <a:solidFill>
                  <a:srgbClr val="404040"/>
                </a:solidFill>
                <a:latin typeface="Noto Sans"/>
                <a:cs typeface="Noto Sans"/>
              </a:rPr>
              <a:t>negative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 kurtosis.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5337" y="4019169"/>
            <a:ext cx="73736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404040"/>
                </a:solidFill>
                <a:latin typeface="Noto Sans"/>
                <a:cs typeface="Noto Sans"/>
              </a:rPr>
              <a:t>Mesokurtic </a:t>
            </a:r>
            <a:r>
              <a:rPr dirty="0" sz="2400" spc="-25">
                <a:solidFill>
                  <a:srgbClr val="404040"/>
                </a:solidFill>
                <a:latin typeface="Noto Sans"/>
                <a:cs typeface="Noto Sans"/>
              </a:rPr>
              <a:t>represents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a normal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distribution</a:t>
            </a:r>
            <a:r>
              <a:rPr dirty="0" sz="2400" spc="5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curve.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5337" y="4476369"/>
            <a:ext cx="45802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404040"/>
                </a:solidFill>
                <a:latin typeface="Noto Sans"/>
                <a:cs typeface="Noto Sans"/>
              </a:rPr>
              <a:t>Leptokurtic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positive</a:t>
            </a:r>
            <a:r>
              <a:rPr dirty="0" sz="2400" spc="-4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kurtosis.</a:t>
            </a:r>
            <a:endParaRPr sz="24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83940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Knowledge</a:t>
            </a:r>
            <a:r>
              <a:rPr dirty="0" spc="-85"/>
              <a:t> </a:t>
            </a:r>
            <a:r>
              <a:rPr dirty="0"/>
              <a:t>Check</a:t>
            </a:r>
          </a:p>
        </p:txBody>
      </p:sp>
      <p:sp>
        <p:nvSpPr>
          <p:cNvPr id="3" name="object 3"/>
          <p:cNvSpPr/>
          <p:nvPr/>
        </p:nvSpPr>
        <p:spPr>
          <a:xfrm>
            <a:off x="3608832" y="3169920"/>
            <a:ext cx="3555491" cy="30312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6250919" cy="99060"/>
            <a:chOff x="0" y="0"/>
            <a:chExt cx="16250919" cy="9906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457325" cy="99060"/>
            </a:xfrm>
            <a:custGeom>
              <a:avLst/>
              <a:gdLst/>
              <a:ahLst/>
              <a:cxnLst/>
              <a:rect l="l" t="t" r="r" b="b"/>
              <a:pathLst>
                <a:path w="1457325" h="99060">
                  <a:moveTo>
                    <a:pt x="0" y="99059"/>
                  </a:moveTo>
                  <a:lnTo>
                    <a:pt x="1456944" y="99059"/>
                  </a:lnTo>
                  <a:lnTo>
                    <a:pt x="1456944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56944" y="0"/>
              <a:ext cx="7101840" cy="99060"/>
            </a:xfrm>
            <a:custGeom>
              <a:avLst/>
              <a:gdLst/>
              <a:ahLst/>
              <a:cxnLst/>
              <a:rect l="l" t="t" r="r" b="b"/>
              <a:pathLst>
                <a:path w="7101840" h="99060">
                  <a:moveTo>
                    <a:pt x="0" y="99059"/>
                  </a:moveTo>
                  <a:lnTo>
                    <a:pt x="7101840" y="99059"/>
                  </a:lnTo>
                  <a:lnTo>
                    <a:pt x="7101840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558783" y="0"/>
              <a:ext cx="1405255" cy="99060"/>
            </a:xfrm>
            <a:custGeom>
              <a:avLst/>
              <a:gdLst/>
              <a:ahLst/>
              <a:cxnLst/>
              <a:rect l="l" t="t" r="r" b="b"/>
              <a:pathLst>
                <a:path w="1405254" h="99060">
                  <a:moveTo>
                    <a:pt x="0" y="99059"/>
                  </a:moveTo>
                  <a:lnTo>
                    <a:pt x="1405127" y="99059"/>
                  </a:lnTo>
                  <a:lnTo>
                    <a:pt x="1405127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963911" y="0"/>
              <a:ext cx="469900" cy="99060"/>
            </a:xfrm>
            <a:custGeom>
              <a:avLst/>
              <a:gdLst/>
              <a:ahLst/>
              <a:cxnLst/>
              <a:rect l="l" t="t" r="r" b="b"/>
              <a:pathLst>
                <a:path w="469900" h="99060">
                  <a:moveTo>
                    <a:pt x="0" y="99059"/>
                  </a:moveTo>
                  <a:lnTo>
                    <a:pt x="469392" y="99059"/>
                  </a:lnTo>
                  <a:lnTo>
                    <a:pt x="469392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433304" y="0"/>
              <a:ext cx="166370" cy="99060"/>
            </a:xfrm>
            <a:custGeom>
              <a:avLst/>
              <a:gdLst/>
              <a:ahLst/>
              <a:cxnLst/>
              <a:rect l="l" t="t" r="r" b="b"/>
              <a:pathLst>
                <a:path w="166370" h="99060">
                  <a:moveTo>
                    <a:pt x="0" y="99059"/>
                  </a:moveTo>
                  <a:lnTo>
                    <a:pt x="166116" y="99059"/>
                  </a:lnTo>
                  <a:lnTo>
                    <a:pt x="166116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599419" y="0"/>
              <a:ext cx="1668780" cy="99060"/>
            </a:xfrm>
            <a:custGeom>
              <a:avLst/>
              <a:gdLst/>
              <a:ahLst/>
              <a:cxnLst/>
              <a:rect l="l" t="t" r="r" b="b"/>
              <a:pathLst>
                <a:path w="1668779" h="99060">
                  <a:moveTo>
                    <a:pt x="0" y="99059"/>
                  </a:moveTo>
                  <a:lnTo>
                    <a:pt x="1668779" y="99059"/>
                  </a:lnTo>
                  <a:lnTo>
                    <a:pt x="1668779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2268200" y="0"/>
              <a:ext cx="3982720" cy="99060"/>
            </a:xfrm>
            <a:custGeom>
              <a:avLst/>
              <a:gdLst/>
              <a:ahLst/>
              <a:cxnLst/>
              <a:rect l="l" t="t" r="r" b="b"/>
              <a:pathLst>
                <a:path w="3982719" h="99060">
                  <a:moveTo>
                    <a:pt x="0" y="99059"/>
                  </a:moveTo>
                  <a:lnTo>
                    <a:pt x="3982211" y="99059"/>
                  </a:lnTo>
                  <a:lnTo>
                    <a:pt x="3982211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3E96C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6256635" cy="650875"/>
            <a:chOff x="0" y="0"/>
            <a:chExt cx="16256635" cy="65087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0" y="650748"/>
                  </a:moveTo>
                  <a:lnTo>
                    <a:pt x="7101840" y="650748"/>
                  </a:lnTo>
                  <a:lnTo>
                    <a:pt x="71018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0" y="650748"/>
                  </a:moveTo>
                  <a:lnTo>
                    <a:pt x="1405127" y="650748"/>
                  </a:lnTo>
                  <a:lnTo>
                    <a:pt x="1405127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0" y="650748"/>
                  </a:moveTo>
                  <a:lnTo>
                    <a:pt x="469392" y="650748"/>
                  </a:lnTo>
                  <a:lnTo>
                    <a:pt x="469392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439400" y="0"/>
              <a:ext cx="166370" cy="650875"/>
            </a:xfrm>
            <a:custGeom>
              <a:avLst/>
              <a:gdLst/>
              <a:ahLst/>
              <a:cxnLst/>
              <a:rect l="l" t="t" r="r" b="b"/>
              <a:pathLst>
                <a:path w="166370" h="650875">
                  <a:moveTo>
                    <a:pt x="0" y="650748"/>
                  </a:moveTo>
                  <a:lnTo>
                    <a:pt x="166116" y="650748"/>
                  </a:lnTo>
                  <a:lnTo>
                    <a:pt x="166116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605516" y="0"/>
              <a:ext cx="1670685" cy="650875"/>
            </a:xfrm>
            <a:custGeom>
              <a:avLst/>
              <a:gdLst/>
              <a:ahLst/>
              <a:cxnLst/>
              <a:rect l="l" t="t" r="r" b="b"/>
              <a:pathLst>
                <a:path w="1670684" h="650875">
                  <a:moveTo>
                    <a:pt x="0" y="650748"/>
                  </a:moveTo>
                  <a:lnTo>
                    <a:pt x="1670303" y="650748"/>
                  </a:lnTo>
                  <a:lnTo>
                    <a:pt x="1670303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2275819" y="0"/>
              <a:ext cx="3980815" cy="650875"/>
            </a:xfrm>
            <a:custGeom>
              <a:avLst/>
              <a:gdLst/>
              <a:ahLst/>
              <a:cxnLst/>
              <a:rect l="l" t="t" r="r" b="b"/>
              <a:pathLst>
                <a:path w="3980815" h="650875">
                  <a:moveTo>
                    <a:pt x="0" y="650748"/>
                  </a:moveTo>
                  <a:lnTo>
                    <a:pt x="3980687" y="650748"/>
                  </a:lnTo>
                  <a:lnTo>
                    <a:pt x="3980687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483108" y="769619"/>
            <a:ext cx="15389860" cy="1734820"/>
            <a:chOff x="483108" y="769619"/>
            <a:chExt cx="15389860" cy="1734820"/>
          </a:xfrm>
        </p:grpSpPr>
        <p:sp>
          <p:nvSpPr>
            <p:cNvPr id="11" name="object 11"/>
            <p:cNvSpPr/>
            <p:nvPr/>
          </p:nvSpPr>
          <p:spPr>
            <a:xfrm>
              <a:off x="489204" y="775715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188463" y="775715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w="0"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14165580" y="47244"/>
            <a:ext cx="1761744" cy="637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3872971" y="3934967"/>
            <a:ext cx="1969007" cy="1679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95300" y="781812"/>
            <a:ext cx="1690370" cy="1710055"/>
          </a:xfrm>
          <a:prstGeom prst="rect">
            <a:avLst/>
          </a:prstGeom>
          <a:solidFill>
            <a:srgbClr val="9CDAE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/>
              <a:cs typeface="Times New Roman"/>
            </a:endParaRPr>
          </a:p>
          <a:p>
            <a:pPr marL="559435" marR="206375" indent="-304800">
              <a:lnSpc>
                <a:spcPct val="100000"/>
              </a:lnSpc>
            </a:pPr>
            <a:r>
              <a:rPr dirty="0" sz="1800">
                <a:latin typeface="Carlito"/>
                <a:cs typeface="Carlito"/>
              </a:rPr>
              <a:t>KN</a:t>
            </a:r>
            <a:r>
              <a:rPr dirty="0" sz="1800" spc="-30">
                <a:latin typeface="Carlito"/>
                <a:cs typeface="Carlito"/>
              </a:rPr>
              <a:t>O</a:t>
            </a:r>
            <a:r>
              <a:rPr dirty="0" sz="1800" spc="-5">
                <a:latin typeface="Carlito"/>
                <a:cs typeface="Carlito"/>
              </a:rPr>
              <a:t>WLE</a:t>
            </a:r>
            <a:r>
              <a:rPr dirty="0" sz="1800" spc="-10">
                <a:latin typeface="Carlito"/>
                <a:cs typeface="Carlito"/>
              </a:rPr>
              <a:t>D</a:t>
            </a:r>
            <a:r>
              <a:rPr dirty="0" sz="1800">
                <a:latin typeface="Carlito"/>
                <a:cs typeface="Carlito"/>
              </a:rPr>
              <a:t>GE  </a:t>
            </a:r>
            <a:r>
              <a:rPr dirty="0" sz="1800" spc="-15">
                <a:latin typeface="Carlito"/>
                <a:cs typeface="Carlito"/>
              </a:rPr>
              <a:t>CHECK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42948" y="3072764"/>
            <a:ext cx="4015104" cy="330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05"/>
              </a:lnSpc>
              <a:tabLst>
                <a:tab pos="678180" algn="l"/>
              </a:tabLst>
            </a:pPr>
            <a:r>
              <a:rPr dirty="0" sz="2800" spc="-5">
                <a:latin typeface="Carlito"/>
                <a:cs typeface="Carlito"/>
              </a:rPr>
              <a:t>a.	</a:t>
            </a:r>
            <a:r>
              <a:rPr dirty="0" sz="2000" spc="-10">
                <a:latin typeface="Noto Sans"/>
                <a:cs typeface="Noto Sans"/>
              </a:rPr>
              <a:t>Mean and </a:t>
            </a:r>
            <a:r>
              <a:rPr dirty="0" sz="2000" spc="-15">
                <a:latin typeface="Noto Sans"/>
                <a:cs typeface="Noto Sans"/>
              </a:rPr>
              <a:t>median </a:t>
            </a:r>
            <a:r>
              <a:rPr dirty="0" sz="2000" spc="-25">
                <a:latin typeface="Noto Sans"/>
                <a:cs typeface="Noto Sans"/>
              </a:rPr>
              <a:t>are</a:t>
            </a:r>
            <a:r>
              <a:rPr dirty="0" sz="2000" spc="-35">
                <a:latin typeface="Noto Sans"/>
                <a:cs typeface="Noto Sans"/>
              </a:rPr>
              <a:t> </a:t>
            </a:r>
            <a:r>
              <a:rPr dirty="0" sz="2000" spc="-15">
                <a:latin typeface="Noto Sans"/>
                <a:cs typeface="Noto Sans"/>
              </a:rPr>
              <a:t>equal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42948" y="3793363"/>
            <a:ext cx="3003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Carlito"/>
                <a:cs typeface="Carlito"/>
              </a:rPr>
              <a:t>b.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42948" y="4614417"/>
            <a:ext cx="2667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Carlito"/>
                <a:cs typeface="Carlito"/>
              </a:rPr>
              <a:t>c.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42948" y="5535879"/>
            <a:ext cx="4028440" cy="331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10"/>
              </a:lnSpc>
              <a:tabLst>
                <a:tab pos="678180" algn="l"/>
              </a:tabLst>
            </a:pPr>
            <a:r>
              <a:rPr dirty="0" sz="2800" spc="-10">
                <a:latin typeface="Carlito"/>
                <a:cs typeface="Carlito"/>
              </a:rPr>
              <a:t>d.	</a:t>
            </a:r>
            <a:r>
              <a:rPr dirty="0" baseline="1388" sz="3000" spc="-7">
                <a:latin typeface="Noto Sans"/>
                <a:cs typeface="Noto Sans"/>
              </a:rPr>
              <a:t>Mode </a:t>
            </a:r>
            <a:r>
              <a:rPr dirty="0" baseline="1388" sz="3000" spc="-15">
                <a:latin typeface="Noto Sans"/>
                <a:cs typeface="Noto Sans"/>
              </a:rPr>
              <a:t>and median </a:t>
            </a:r>
            <a:r>
              <a:rPr dirty="0" baseline="1388" sz="3000" spc="-37">
                <a:latin typeface="Noto Sans"/>
                <a:cs typeface="Noto Sans"/>
              </a:rPr>
              <a:t>are</a:t>
            </a:r>
            <a:r>
              <a:rPr dirty="0" baseline="1388" sz="3000" spc="-89">
                <a:latin typeface="Noto Sans"/>
                <a:cs typeface="Noto Sans"/>
              </a:rPr>
              <a:t> </a:t>
            </a:r>
            <a:r>
              <a:rPr dirty="0" baseline="1388" sz="3000" spc="-22">
                <a:latin typeface="Noto Sans"/>
                <a:cs typeface="Noto Sans"/>
              </a:rPr>
              <a:t>equal</a:t>
            </a:r>
            <a:endParaRPr baseline="1388" sz="3000">
              <a:latin typeface="Noto Sans"/>
              <a:cs typeface="Noto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91511" y="1448561"/>
            <a:ext cx="1366901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Noto Sans"/>
                <a:cs typeface="Noto Sans"/>
              </a:rPr>
              <a:t>Which </a:t>
            </a:r>
            <a:r>
              <a:rPr dirty="0" sz="2000" spc="-5">
                <a:latin typeface="Noto Sans"/>
                <a:cs typeface="Noto Sans"/>
              </a:rPr>
              <a:t>of </a:t>
            </a:r>
            <a:r>
              <a:rPr dirty="0" sz="2000" spc="-15">
                <a:latin typeface="Noto Sans"/>
                <a:cs typeface="Noto Sans"/>
              </a:rPr>
              <a:t>the </a:t>
            </a:r>
            <a:r>
              <a:rPr dirty="0" sz="2000" spc="-30">
                <a:latin typeface="Noto Sans"/>
                <a:cs typeface="Noto Sans"/>
              </a:rPr>
              <a:t>following </a:t>
            </a:r>
            <a:r>
              <a:rPr dirty="0" sz="2000" spc="-10">
                <a:latin typeface="Noto Sans"/>
                <a:cs typeface="Noto Sans"/>
              </a:rPr>
              <a:t>is </a:t>
            </a:r>
            <a:r>
              <a:rPr dirty="0" sz="2000" spc="-15">
                <a:latin typeface="Noto Sans"/>
                <a:cs typeface="Noto Sans"/>
              </a:rPr>
              <a:t>true </a:t>
            </a:r>
            <a:r>
              <a:rPr dirty="0" sz="2000" spc="-10">
                <a:latin typeface="Noto Sans"/>
                <a:cs typeface="Noto Sans"/>
              </a:rPr>
              <a:t>for a normal</a:t>
            </a:r>
            <a:r>
              <a:rPr dirty="0" sz="2000" spc="40">
                <a:latin typeface="Noto Sans"/>
                <a:cs typeface="Noto Sans"/>
              </a:rPr>
              <a:t> </a:t>
            </a:r>
            <a:r>
              <a:rPr dirty="0" sz="2000" spc="-15">
                <a:latin typeface="Noto Sans"/>
                <a:cs typeface="Noto Sans"/>
              </a:rPr>
              <a:t>distribution?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08682" y="3898772"/>
            <a:ext cx="31419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Noto Sans"/>
                <a:cs typeface="Noto Sans"/>
              </a:rPr>
              <a:t>Mean and mode </a:t>
            </a:r>
            <a:r>
              <a:rPr dirty="0" sz="2000" spc="-25">
                <a:latin typeface="Noto Sans"/>
                <a:cs typeface="Noto Sans"/>
              </a:rPr>
              <a:t>are</a:t>
            </a:r>
            <a:r>
              <a:rPr dirty="0" sz="2000" spc="-55">
                <a:latin typeface="Noto Sans"/>
                <a:cs typeface="Noto Sans"/>
              </a:rPr>
              <a:t> </a:t>
            </a:r>
            <a:r>
              <a:rPr dirty="0" sz="2000" spc="-15">
                <a:latin typeface="Noto Sans"/>
                <a:cs typeface="Noto Sans"/>
              </a:rPr>
              <a:t>equal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08682" y="4705857"/>
            <a:ext cx="42291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">
                <a:latin typeface="Noto Sans"/>
                <a:cs typeface="Noto Sans"/>
              </a:rPr>
              <a:t>Mean, median, </a:t>
            </a:r>
            <a:r>
              <a:rPr dirty="0" sz="2000" spc="-10">
                <a:latin typeface="Noto Sans"/>
                <a:cs typeface="Noto Sans"/>
              </a:rPr>
              <a:t>and mode </a:t>
            </a:r>
            <a:r>
              <a:rPr dirty="0" sz="2000" spc="-25">
                <a:latin typeface="Noto Sans"/>
                <a:cs typeface="Noto Sans"/>
              </a:rPr>
              <a:t>are</a:t>
            </a:r>
            <a:r>
              <a:rPr dirty="0" sz="2000" spc="20">
                <a:latin typeface="Noto Sans"/>
                <a:cs typeface="Noto Sans"/>
              </a:rPr>
              <a:t> </a:t>
            </a:r>
            <a:r>
              <a:rPr dirty="0" sz="2000" spc="-15">
                <a:latin typeface="Noto Sans"/>
                <a:cs typeface="Noto Sans"/>
              </a:rPr>
              <a:t>equal</a:t>
            </a:r>
            <a:endParaRPr sz="20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3108" y="675131"/>
            <a:ext cx="15389860" cy="1734820"/>
            <a:chOff x="483108" y="675131"/>
            <a:chExt cx="15389860" cy="1734820"/>
          </a:xfrm>
        </p:grpSpPr>
        <p:sp>
          <p:nvSpPr>
            <p:cNvPr id="3" name="object 3"/>
            <p:cNvSpPr/>
            <p:nvPr/>
          </p:nvSpPr>
          <p:spPr>
            <a:xfrm>
              <a:off x="489204" y="681227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188463" y="681227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w="0" h="1722120">
                  <a:moveTo>
                    <a:pt x="0" y="0"/>
                  </a:moveTo>
                  <a:lnTo>
                    <a:pt x="0" y="1722120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3872971" y="3840479"/>
            <a:ext cx="1969007" cy="1679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95300" y="687323"/>
            <a:ext cx="1690370" cy="1710055"/>
          </a:xfrm>
          <a:prstGeom prst="rect">
            <a:avLst/>
          </a:prstGeom>
          <a:solidFill>
            <a:srgbClr val="9CDAE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algn="ctr" marL="42545">
              <a:lnSpc>
                <a:spcPct val="100000"/>
              </a:lnSpc>
              <a:spcBef>
                <a:spcPts val="1705"/>
              </a:spcBef>
            </a:pPr>
            <a:r>
              <a:rPr dirty="0" sz="1800" spc="-10">
                <a:latin typeface="Noto Sans"/>
                <a:cs typeface="Noto Sans"/>
              </a:rPr>
              <a:t>KNOWLEDGE</a:t>
            </a:r>
            <a:endParaRPr sz="1800">
              <a:latin typeface="Noto Sans"/>
              <a:cs typeface="Noto Sans"/>
            </a:endParaRPr>
          </a:p>
          <a:p>
            <a:pPr algn="ctr" marL="41910">
              <a:lnSpc>
                <a:spcPct val="100000"/>
              </a:lnSpc>
            </a:pPr>
            <a:r>
              <a:rPr dirty="0" sz="1800" spc="-5">
                <a:latin typeface="Noto Sans"/>
                <a:cs typeface="Noto Sans"/>
              </a:rPr>
              <a:t>CHECK</a:t>
            </a:r>
            <a:endParaRPr sz="1800">
              <a:latin typeface="Noto Sans"/>
              <a:cs typeface="Noto San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-6350" y="6783068"/>
            <a:ext cx="16269335" cy="2367280"/>
            <a:chOff x="-6350" y="6783068"/>
            <a:chExt cx="16269335" cy="2367280"/>
          </a:xfrm>
        </p:grpSpPr>
        <p:sp>
          <p:nvSpPr>
            <p:cNvPr id="8" name="object 8"/>
            <p:cNvSpPr/>
            <p:nvPr/>
          </p:nvSpPr>
          <p:spPr>
            <a:xfrm>
              <a:off x="0" y="6789418"/>
              <a:ext cx="16256508" cy="23545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6789418"/>
              <a:ext cx="16256635" cy="2354580"/>
            </a:xfrm>
            <a:custGeom>
              <a:avLst/>
              <a:gdLst/>
              <a:ahLst/>
              <a:cxnLst/>
              <a:rect l="l" t="t" r="r" b="b"/>
              <a:pathLst>
                <a:path w="16256635" h="2354579">
                  <a:moveTo>
                    <a:pt x="16256508" y="0"/>
                  </a:moveTo>
                  <a:lnTo>
                    <a:pt x="0" y="0"/>
                  </a:lnTo>
                  <a:lnTo>
                    <a:pt x="0" y="2354578"/>
                  </a:lnTo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94131" y="8287510"/>
              <a:ext cx="15668244" cy="8564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742948" y="2954223"/>
            <a:ext cx="2355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Noto Sans"/>
                <a:cs typeface="Noto Sans"/>
              </a:rPr>
              <a:t>a.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42948" y="3811015"/>
            <a:ext cx="2482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Noto Sans"/>
                <a:cs typeface="Noto Sans"/>
              </a:rPr>
              <a:t>b.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42948" y="4597145"/>
            <a:ext cx="2159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Noto Sans"/>
                <a:cs typeface="Noto Sans"/>
              </a:rPr>
              <a:t>c.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42948" y="5400801"/>
            <a:ext cx="2482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Noto Sans"/>
                <a:cs typeface="Noto Sans"/>
              </a:rPr>
              <a:t>d.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8248" y="6860488"/>
            <a:ext cx="253936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Noto Sans"/>
                <a:cs typeface="Noto Sans"/>
              </a:rPr>
              <a:t>The </a:t>
            </a:r>
            <a:r>
              <a:rPr dirty="0" sz="2000" spc="-15">
                <a:latin typeface="Noto Sans"/>
                <a:cs typeface="Noto Sans"/>
              </a:rPr>
              <a:t>correct answer</a:t>
            </a:r>
            <a:r>
              <a:rPr dirty="0" sz="2000" spc="-85">
                <a:latin typeface="Noto Sans"/>
                <a:cs typeface="Noto Sans"/>
              </a:rPr>
              <a:t> </a:t>
            </a:r>
            <a:r>
              <a:rPr dirty="0" sz="2000" spc="-5">
                <a:latin typeface="Noto Sans"/>
                <a:cs typeface="Noto Sans"/>
              </a:rPr>
              <a:t>is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94715" y="7356347"/>
            <a:ext cx="15480792" cy="32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0" y="0"/>
            <a:ext cx="16250919" cy="99060"/>
            <a:chOff x="0" y="0"/>
            <a:chExt cx="16250919" cy="99060"/>
          </a:xfrm>
        </p:grpSpPr>
        <p:sp>
          <p:nvSpPr>
            <p:cNvPr id="18" name="object 18"/>
            <p:cNvSpPr/>
            <p:nvPr/>
          </p:nvSpPr>
          <p:spPr>
            <a:xfrm>
              <a:off x="0" y="0"/>
              <a:ext cx="1457325" cy="99060"/>
            </a:xfrm>
            <a:custGeom>
              <a:avLst/>
              <a:gdLst/>
              <a:ahLst/>
              <a:cxnLst/>
              <a:rect l="l" t="t" r="r" b="b"/>
              <a:pathLst>
                <a:path w="1457325" h="99060">
                  <a:moveTo>
                    <a:pt x="0" y="99059"/>
                  </a:moveTo>
                  <a:lnTo>
                    <a:pt x="1456944" y="99059"/>
                  </a:lnTo>
                  <a:lnTo>
                    <a:pt x="1456944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456944" y="0"/>
              <a:ext cx="7101840" cy="99060"/>
            </a:xfrm>
            <a:custGeom>
              <a:avLst/>
              <a:gdLst/>
              <a:ahLst/>
              <a:cxnLst/>
              <a:rect l="l" t="t" r="r" b="b"/>
              <a:pathLst>
                <a:path w="7101840" h="99060">
                  <a:moveTo>
                    <a:pt x="0" y="99059"/>
                  </a:moveTo>
                  <a:lnTo>
                    <a:pt x="7101840" y="99059"/>
                  </a:lnTo>
                  <a:lnTo>
                    <a:pt x="7101840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558783" y="0"/>
              <a:ext cx="1405255" cy="99060"/>
            </a:xfrm>
            <a:custGeom>
              <a:avLst/>
              <a:gdLst/>
              <a:ahLst/>
              <a:cxnLst/>
              <a:rect l="l" t="t" r="r" b="b"/>
              <a:pathLst>
                <a:path w="1405254" h="99060">
                  <a:moveTo>
                    <a:pt x="0" y="99059"/>
                  </a:moveTo>
                  <a:lnTo>
                    <a:pt x="1405127" y="99059"/>
                  </a:lnTo>
                  <a:lnTo>
                    <a:pt x="1405127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963911" y="0"/>
              <a:ext cx="469900" cy="99060"/>
            </a:xfrm>
            <a:custGeom>
              <a:avLst/>
              <a:gdLst/>
              <a:ahLst/>
              <a:cxnLst/>
              <a:rect l="l" t="t" r="r" b="b"/>
              <a:pathLst>
                <a:path w="469900" h="99060">
                  <a:moveTo>
                    <a:pt x="0" y="99059"/>
                  </a:moveTo>
                  <a:lnTo>
                    <a:pt x="469392" y="99059"/>
                  </a:lnTo>
                  <a:lnTo>
                    <a:pt x="469392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0433304" y="0"/>
              <a:ext cx="166370" cy="99060"/>
            </a:xfrm>
            <a:custGeom>
              <a:avLst/>
              <a:gdLst/>
              <a:ahLst/>
              <a:cxnLst/>
              <a:rect l="l" t="t" r="r" b="b"/>
              <a:pathLst>
                <a:path w="166370" h="99060">
                  <a:moveTo>
                    <a:pt x="0" y="99059"/>
                  </a:moveTo>
                  <a:lnTo>
                    <a:pt x="166116" y="99059"/>
                  </a:lnTo>
                  <a:lnTo>
                    <a:pt x="166116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599419" y="0"/>
              <a:ext cx="1668780" cy="99060"/>
            </a:xfrm>
            <a:custGeom>
              <a:avLst/>
              <a:gdLst/>
              <a:ahLst/>
              <a:cxnLst/>
              <a:rect l="l" t="t" r="r" b="b"/>
              <a:pathLst>
                <a:path w="1668779" h="99060">
                  <a:moveTo>
                    <a:pt x="0" y="99059"/>
                  </a:moveTo>
                  <a:lnTo>
                    <a:pt x="1668779" y="99059"/>
                  </a:lnTo>
                  <a:lnTo>
                    <a:pt x="1668779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2268200" y="0"/>
              <a:ext cx="3982720" cy="99060"/>
            </a:xfrm>
            <a:custGeom>
              <a:avLst/>
              <a:gdLst/>
              <a:ahLst/>
              <a:cxnLst/>
              <a:rect l="l" t="t" r="r" b="b"/>
              <a:pathLst>
                <a:path w="3982719" h="99060">
                  <a:moveTo>
                    <a:pt x="0" y="99059"/>
                  </a:moveTo>
                  <a:lnTo>
                    <a:pt x="3982211" y="99059"/>
                  </a:lnTo>
                  <a:lnTo>
                    <a:pt x="3982211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3E96C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2191511" y="1335989"/>
            <a:ext cx="1366901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dirty="0" sz="2200" spc="-20">
                <a:latin typeface="Noto Sans"/>
                <a:cs typeface="Noto Sans"/>
              </a:rPr>
              <a:t>Which </a:t>
            </a:r>
            <a:r>
              <a:rPr dirty="0" sz="2200" spc="-10">
                <a:latin typeface="Noto Sans"/>
                <a:cs typeface="Noto Sans"/>
              </a:rPr>
              <a:t>of </a:t>
            </a:r>
            <a:r>
              <a:rPr dirty="0" sz="2200" spc="-20">
                <a:latin typeface="Noto Sans"/>
                <a:cs typeface="Noto Sans"/>
              </a:rPr>
              <a:t>the </a:t>
            </a:r>
            <a:r>
              <a:rPr dirty="0" sz="2200" spc="-35">
                <a:latin typeface="Noto Sans"/>
                <a:cs typeface="Noto Sans"/>
              </a:rPr>
              <a:t>following </a:t>
            </a:r>
            <a:r>
              <a:rPr dirty="0" sz="2200" spc="-10">
                <a:latin typeface="Noto Sans"/>
                <a:cs typeface="Noto Sans"/>
              </a:rPr>
              <a:t>is </a:t>
            </a:r>
            <a:r>
              <a:rPr dirty="0" sz="2200" spc="-15">
                <a:latin typeface="Noto Sans"/>
                <a:cs typeface="Noto Sans"/>
              </a:rPr>
              <a:t>true </a:t>
            </a:r>
            <a:r>
              <a:rPr dirty="0" sz="2200" spc="-10">
                <a:latin typeface="Noto Sans"/>
                <a:cs typeface="Noto Sans"/>
              </a:rPr>
              <a:t>for </a:t>
            </a:r>
            <a:r>
              <a:rPr dirty="0" sz="2200" spc="-15">
                <a:latin typeface="Noto Sans"/>
                <a:cs typeface="Noto Sans"/>
              </a:rPr>
              <a:t>a </a:t>
            </a:r>
            <a:r>
              <a:rPr dirty="0" sz="2200" spc="-10">
                <a:latin typeface="Noto Sans"/>
                <a:cs typeface="Noto Sans"/>
              </a:rPr>
              <a:t>normal</a:t>
            </a:r>
            <a:r>
              <a:rPr dirty="0" sz="2200" spc="210">
                <a:latin typeface="Noto Sans"/>
                <a:cs typeface="Noto Sans"/>
              </a:rPr>
              <a:t> </a:t>
            </a:r>
            <a:r>
              <a:rPr dirty="0" sz="2200" spc="-20">
                <a:latin typeface="Noto Sans"/>
                <a:cs typeface="Noto Sans"/>
              </a:rPr>
              <a:t>distribution?</a:t>
            </a:r>
            <a:endParaRPr sz="2200">
              <a:latin typeface="Noto Sans"/>
              <a:cs typeface="Noto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08682" y="2977642"/>
            <a:ext cx="33496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Noto Sans"/>
                <a:cs typeface="Noto Sans"/>
              </a:rPr>
              <a:t>Mean and </a:t>
            </a:r>
            <a:r>
              <a:rPr dirty="0" sz="2000" spc="-15">
                <a:latin typeface="Noto Sans"/>
                <a:cs typeface="Noto Sans"/>
              </a:rPr>
              <a:t>median </a:t>
            </a:r>
            <a:r>
              <a:rPr dirty="0" sz="2000" spc="-25">
                <a:latin typeface="Noto Sans"/>
                <a:cs typeface="Noto Sans"/>
              </a:rPr>
              <a:t>are</a:t>
            </a:r>
            <a:r>
              <a:rPr dirty="0" sz="2000" spc="-35">
                <a:latin typeface="Noto Sans"/>
                <a:cs typeface="Noto Sans"/>
              </a:rPr>
              <a:t> </a:t>
            </a:r>
            <a:r>
              <a:rPr dirty="0" sz="2000" spc="-15">
                <a:latin typeface="Noto Sans"/>
                <a:cs typeface="Noto Sans"/>
              </a:rPr>
              <a:t>equal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08682" y="3803395"/>
            <a:ext cx="31419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Noto Sans"/>
                <a:cs typeface="Noto Sans"/>
              </a:rPr>
              <a:t>Mean and mode </a:t>
            </a:r>
            <a:r>
              <a:rPr dirty="0" sz="2000" spc="-25">
                <a:latin typeface="Noto Sans"/>
                <a:cs typeface="Noto Sans"/>
              </a:rPr>
              <a:t>are</a:t>
            </a:r>
            <a:r>
              <a:rPr dirty="0" sz="2000" spc="-55">
                <a:latin typeface="Noto Sans"/>
                <a:cs typeface="Noto Sans"/>
              </a:rPr>
              <a:t> </a:t>
            </a:r>
            <a:r>
              <a:rPr dirty="0" sz="2000" spc="-15">
                <a:latin typeface="Noto Sans"/>
                <a:cs typeface="Noto Sans"/>
              </a:rPr>
              <a:t>equal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08682" y="4610480"/>
            <a:ext cx="41656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">
                <a:latin typeface="Noto Sans"/>
                <a:cs typeface="Noto Sans"/>
              </a:rPr>
              <a:t>Mean, </a:t>
            </a:r>
            <a:r>
              <a:rPr dirty="0" sz="2000" spc="-15">
                <a:latin typeface="Noto Sans"/>
                <a:cs typeface="Noto Sans"/>
              </a:rPr>
              <a:t>median </a:t>
            </a:r>
            <a:r>
              <a:rPr dirty="0" sz="2000" spc="-10">
                <a:latin typeface="Noto Sans"/>
                <a:cs typeface="Noto Sans"/>
              </a:rPr>
              <a:t>and mode </a:t>
            </a:r>
            <a:r>
              <a:rPr dirty="0" sz="2000" spc="-25">
                <a:latin typeface="Noto Sans"/>
                <a:cs typeface="Noto Sans"/>
              </a:rPr>
              <a:t>are</a:t>
            </a:r>
            <a:r>
              <a:rPr dirty="0" sz="2000" spc="-5">
                <a:latin typeface="Noto Sans"/>
                <a:cs typeface="Noto Sans"/>
              </a:rPr>
              <a:t> </a:t>
            </a:r>
            <a:r>
              <a:rPr dirty="0" sz="2000" spc="-15">
                <a:latin typeface="Noto Sans"/>
                <a:cs typeface="Noto Sans"/>
              </a:rPr>
              <a:t>equal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08682" y="5435600"/>
            <a:ext cx="336296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Noto Sans"/>
                <a:cs typeface="Noto Sans"/>
              </a:rPr>
              <a:t>Mode </a:t>
            </a:r>
            <a:r>
              <a:rPr dirty="0" sz="2000" spc="-15">
                <a:latin typeface="Noto Sans"/>
                <a:cs typeface="Noto Sans"/>
              </a:rPr>
              <a:t>and median </a:t>
            </a:r>
            <a:r>
              <a:rPr dirty="0" sz="2000" spc="-20">
                <a:latin typeface="Noto Sans"/>
                <a:cs typeface="Noto Sans"/>
              </a:rPr>
              <a:t>are</a:t>
            </a:r>
            <a:r>
              <a:rPr dirty="0" sz="2000" spc="-25">
                <a:latin typeface="Noto Sans"/>
                <a:cs typeface="Noto Sans"/>
              </a:rPr>
              <a:t> </a:t>
            </a:r>
            <a:r>
              <a:rPr dirty="0" sz="2000" spc="-15">
                <a:latin typeface="Noto Sans"/>
                <a:cs typeface="Noto Sans"/>
              </a:rPr>
              <a:t>equal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8248" y="7477125"/>
            <a:ext cx="7585709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Noto Sans"/>
                <a:cs typeface="Noto Sans"/>
              </a:rPr>
              <a:t>Explanation: </a:t>
            </a:r>
            <a:r>
              <a:rPr dirty="0" sz="2000" spc="-10">
                <a:latin typeface="Noto Sans"/>
                <a:cs typeface="Noto Sans"/>
              </a:rPr>
              <a:t>for Bell </a:t>
            </a:r>
            <a:r>
              <a:rPr dirty="0" sz="2000" spc="-15">
                <a:latin typeface="Noto Sans"/>
                <a:cs typeface="Noto Sans"/>
              </a:rPr>
              <a:t>curve </a:t>
            </a:r>
            <a:r>
              <a:rPr dirty="0" sz="2000" spc="-20">
                <a:latin typeface="Noto Sans"/>
                <a:cs typeface="Noto Sans"/>
              </a:rPr>
              <a:t>mean, median, </a:t>
            </a:r>
            <a:r>
              <a:rPr dirty="0" sz="2000" spc="-15">
                <a:latin typeface="Noto Sans"/>
                <a:cs typeface="Noto Sans"/>
              </a:rPr>
              <a:t>and </a:t>
            </a:r>
            <a:r>
              <a:rPr dirty="0" sz="2000" spc="-10">
                <a:latin typeface="Noto Sans"/>
                <a:cs typeface="Noto Sans"/>
              </a:rPr>
              <a:t>mode </a:t>
            </a:r>
            <a:r>
              <a:rPr dirty="0" sz="2000" spc="-25">
                <a:latin typeface="Noto Sans"/>
                <a:cs typeface="Noto Sans"/>
              </a:rPr>
              <a:t>are</a:t>
            </a:r>
            <a:r>
              <a:rPr dirty="0" sz="2000" spc="70">
                <a:latin typeface="Noto Sans"/>
                <a:cs typeface="Noto Sans"/>
              </a:rPr>
              <a:t> </a:t>
            </a:r>
            <a:r>
              <a:rPr dirty="0" sz="2000" spc="-15">
                <a:latin typeface="Noto Sans"/>
                <a:cs typeface="Noto Sans"/>
              </a:rPr>
              <a:t>equal.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98391" y="6795261"/>
            <a:ext cx="38862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rlito"/>
                <a:cs typeface="Carlito"/>
              </a:rPr>
              <a:t>.</a:t>
            </a:r>
            <a:r>
              <a:rPr dirty="0" sz="2000" spc="390">
                <a:latin typeface="Carlito"/>
                <a:cs typeface="Carlito"/>
              </a:rPr>
              <a:t> </a:t>
            </a:r>
            <a:r>
              <a:rPr dirty="0" baseline="-18055" sz="3000" b="1">
                <a:solidFill>
                  <a:srgbClr val="3B9F37"/>
                </a:solidFill>
                <a:latin typeface="Noto Sans"/>
                <a:cs typeface="Noto Sans"/>
              </a:rPr>
              <a:t>c</a:t>
            </a:r>
            <a:endParaRPr baseline="-18055" sz="30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8017" y="268350"/>
            <a:ext cx="52990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35"/>
              <a:t>Introduction </a:t>
            </a:r>
            <a:r>
              <a:rPr dirty="0" sz="3200" spc="70"/>
              <a:t>to</a:t>
            </a:r>
            <a:r>
              <a:rPr dirty="0" sz="3200" spc="-130"/>
              <a:t> </a:t>
            </a:r>
            <a:r>
              <a:rPr dirty="0" sz="3200" spc="80"/>
              <a:t>Statistics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5841491" y="711708"/>
            <a:ext cx="4572000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9079" y="1304035"/>
            <a:ext cx="144341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latin typeface="Noto Sans"/>
                <a:cs typeface="Noto Sans"/>
              </a:rPr>
              <a:t>Statistics </a:t>
            </a:r>
            <a:r>
              <a:rPr dirty="0" sz="2400" spc="-10">
                <a:latin typeface="Noto Sans"/>
                <a:cs typeface="Noto Sans"/>
              </a:rPr>
              <a:t>is </a:t>
            </a:r>
            <a:r>
              <a:rPr dirty="0" sz="2400" spc="-15">
                <a:latin typeface="Noto Sans"/>
                <a:cs typeface="Noto Sans"/>
              </a:rPr>
              <a:t>the study </a:t>
            </a:r>
            <a:r>
              <a:rPr dirty="0" sz="2400" spc="-10">
                <a:latin typeface="Noto Sans"/>
                <a:cs typeface="Noto Sans"/>
              </a:rPr>
              <a:t>of </a:t>
            </a:r>
            <a:r>
              <a:rPr dirty="0" sz="2400" spc="-15">
                <a:latin typeface="Noto Sans"/>
                <a:cs typeface="Noto Sans"/>
              </a:rPr>
              <a:t>the </a:t>
            </a:r>
            <a:r>
              <a:rPr dirty="0" sz="2400" spc="-20">
                <a:latin typeface="Noto Sans"/>
                <a:cs typeface="Noto Sans"/>
              </a:rPr>
              <a:t>collection, analysis, interpretation, presentation, </a:t>
            </a:r>
            <a:r>
              <a:rPr dirty="0" sz="2400" spc="-15">
                <a:latin typeface="Noto Sans"/>
                <a:cs typeface="Noto Sans"/>
              </a:rPr>
              <a:t>and </a:t>
            </a:r>
            <a:r>
              <a:rPr dirty="0" sz="2400" spc="-25">
                <a:latin typeface="Noto Sans"/>
                <a:cs typeface="Noto Sans"/>
              </a:rPr>
              <a:t>organization </a:t>
            </a:r>
            <a:r>
              <a:rPr dirty="0" sz="2400" spc="-10">
                <a:latin typeface="Noto Sans"/>
                <a:cs typeface="Noto Sans"/>
              </a:rPr>
              <a:t>of</a:t>
            </a:r>
            <a:r>
              <a:rPr dirty="0" sz="2400" spc="330">
                <a:latin typeface="Noto Sans"/>
                <a:cs typeface="Noto Sans"/>
              </a:rPr>
              <a:t> </a:t>
            </a:r>
            <a:r>
              <a:rPr dirty="0" sz="2400" spc="-15">
                <a:latin typeface="Noto Sans"/>
                <a:cs typeface="Noto Sans"/>
              </a:rPr>
              <a:t>data.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4585" y="6356095"/>
            <a:ext cx="31978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404040"/>
                </a:solidFill>
                <a:latin typeface="Noto Sans"/>
                <a:cs typeface="Noto Sans"/>
              </a:rPr>
              <a:t>COMPLEX</a:t>
            </a:r>
            <a:r>
              <a:rPr dirty="0" sz="2400" spc="-55" b="1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5" b="1">
                <a:solidFill>
                  <a:srgbClr val="404040"/>
                </a:solidFill>
                <a:latin typeface="Noto Sans"/>
                <a:cs typeface="Noto Sans"/>
              </a:rPr>
              <a:t>PROBLEMS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47971" y="4277867"/>
            <a:ext cx="2607945" cy="477520"/>
          </a:xfrm>
          <a:custGeom>
            <a:avLst/>
            <a:gdLst/>
            <a:ahLst/>
            <a:cxnLst/>
            <a:rect l="l" t="t" r="r" b="b"/>
            <a:pathLst>
              <a:path w="2607945" h="477520">
                <a:moveTo>
                  <a:pt x="2369057" y="0"/>
                </a:moveTo>
                <a:lnTo>
                  <a:pt x="2369057" y="119253"/>
                </a:lnTo>
                <a:lnTo>
                  <a:pt x="0" y="119253"/>
                </a:lnTo>
                <a:lnTo>
                  <a:pt x="0" y="357759"/>
                </a:lnTo>
                <a:lnTo>
                  <a:pt x="2369057" y="357759"/>
                </a:lnTo>
                <a:lnTo>
                  <a:pt x="2369057" y="477012"/>
                </a:lnTo>
                <a:lnTo>
                  <a:pt x="2607563" y="238506"/>
                </a:lnTo>
                <a:lnTo>
                  <a:pt x="2369057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149233" y="3232439"/>
            <a:ext cx="2864907" cy="27217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131302" y="6135370"/>
            <a:ext cx="8001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 b="1">
                <a:solidFill>
                  <a:srgbClr val="404040"/>
                </a:solidFill>
                <a:latin typeface="Noto Sans"/>
                <a:cs typeface="Noto Sans"/>
              </a:rPr>
              <a:t>D</a:t>
            </a:r>
            <a:r>
              <a:rPr dirty="0" sz="2400" spc="-170" b="1">
                <a:solidFill>
                  <a:srgbClr val="404040"/>
                </a:solidFill>
                <a:latin typeface="Noto Sans"/>
                <a:cs typeface="Noto Sans"/>
              </a:rPr>
              <a:t>AT</a:t>
            </a:r>
            <a:r>
              <a:rPr dirty="0" sz="2400" b="1">
                <a:solidFill>
                  <a:srgbClr val="404040"/>
                </a:solidFill>
                <a:latin typeface="Noto Sans"/>
                <a:cs typeface="Noto Sans"/>
              </a:rPr>
              <a:t>A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57206" y="3679571"/>
            <a:ext cx="5608320" cy="1033780"/>
          </a:xfrm>
          <a:prstGeom prst="rect">
            <a:avLst/>
          </a:prstGeom>
        </p:spPr>
        <p:txBody>
          <a:bodyPr wrap="square" lIns="0" tIns="151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Well-informed</a:t>
            </a:r>
            <a:r>
              <a:rPr dirty="0" sz="2400" spc="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decision</a:t>
            </a:r>
            <a:endParaRPr sz="2400">
              <a:latin typeface="Noto Sans"/>
              <a:cs typeface="Noto Sans"/>
            </a:endParaRPr>
          </a:p>
          <a:p>
            <a:pPr marL="2705100">
              <a:lnSpc>
                <a:spcPct val="100000"/>
              </a:lnSpc>
              <a:spcBef>
                <a:spcPts val="1090"/>
              </a:spcBef>
            </a:pPr>
            <a:r>
              <a:rPr dirty="0" sz="2400" b="1">
                <a:solidFill>
                  <a:srgbClr val="404040"/>
                </a:solidFill>
                <a:latin typeface="Noto Sans"/>
                <a:cs typeface="Noto Sans"/>
              </a:rPr>
              <a:t>PROBLEMS</a:t>
            </a:r>
            <a:r>
              <a:rPr dirty="0" sz="2400" spc="-75" b="1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10" b="1">
                <a:solidFill>
                  <a:srgbClr val="404040"/>
                </a:solidFill>
                <a:latin typeface="Noto Sans"/>
                <a:cs typeface="Noto Sans"/>
              </a:rPr>
              <a:t>SOLVED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157459" y="4277867"/>
            <a:ext cx="2607945" cy="477520"/>
          </a:xfrm>
          <a:custGeom>
            <a:avLst/>
            <a:gdLst/>
            <a:ahLst/>
            <a:cxnLst/>
            <a:rect l="l" t="t" r="r" b="b"/>
            <a:pathLst>
              <a:path w="2607945" h="477520">
                <a:moveTo>
                  <a:pt x="2369058" y="0"/>
                </a:moveTo>
                <a:lnTo>
                  <a:pt x="2369058" y="119253"/>
                </a:lnTo>
                <a:lnTo>
                  <a:pt x="0" y="119253"/>
                </a:lnTo>
                <a:lnTo>
                  <a:pt x="0" y="357759"/>
                </a:lnTo>
                <a:lnTo>
                  <a:pt x="2369058" y="357759"/>
                </a:lnTo>
                <a:lnTo>
                  <a:pt x="2369058" y="477012"/>
                </a:lnTo>
                <a:lnTo>
                  <a:pt x="2607564" y="238506"/>
                </a:lnTo>
                <a:lnTo>
                  <a:pt x="2369058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355091" y="2947416"/>
            <a:ext cx="3770629" cy="3177540"/>
            <a:chOff x="355091" y="2947416"/>
            <a:chExt cx="3770629" cy="3177540"/>
          </a:xfrm>
        </p:grpSpPr>
        <p:sp>
          <p:nvSpPr>
            <p:cNvPr id="12" name="object 12"/>
            <p:cNvSpPr/>
            <p:nvPr/>
          </p:nvSpPr>
          <p:spPr>
            <a:xfrm>
              <a:off x="361187" y="2953512"/>
              <a:ext cx="3621404" cy="3165475"/>
            </a:xfrm>
            <a:custGeom>
              <a:avLst/>
              <a:gdLst/>
              <a:ahLst/>
              <a:cxnLst/>
              <a:rect l="l" t="t" r="r" b="b"/>
              <a:pathLst>
                <a:path w="3621404" h="3165475">
                  <a:moveTo>
                    <a:pt x="3621024" y="0"/>
                  </a:moveTo>
                  <a:lnTo>
                    <a:pt x="0" y="0"/>
                  </a:lnTo>
                  <a:lnTo>
                    <a:pt x="0" y="3165348"/>
                  </a:lnTo>
                  <a:lnTo>
                    <a:pt x="3621024" y="3165348"/>
                  </a:lnTo>
                  <a:lnTo>
                    <a:pt x="36210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61187" y="2953512"/>
              <a:ext cx="3621404" cy="3165475"/>
            </a:xfrm>
            <a:custGeom>
              <a:avLst/>
              <a:gdLst/>
              <a:ahLst/>
              <a:cxnLst/>
              <a:rect l="l" t="t" r="r" b="b"/>
              <a:pathLst>
                <a:path w="3621404" h="3165475">
                  <a:moveTo>
                    <a:pt x="0" y="3165348"/>
                  </a:moveTo>
                  <a:lnTo>
                    <a:pt x="3621024" y="3165348"/>
                  </a:lnTo>
                  <a:lnTo>
                    <a:pt x="3621024" y="0"/>
                  </a:lnTo>
                  <a:lnTo>
                    <a:pt x="0" y="0"/>
                  </a:lnTo>
                  <a:lnTo>
                    <a:pt x="0" y="3165348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189987" y="3361944"/>
              <a:ext cx="1935480" cy="204368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4194" y="268350"/>
            <a:ext cx="400685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70"/>
              <a:t>Hypothesis</a:t>
            </a:r>
            <a:r>
              <a:rPr dirty="0" sz="3200" spc="-50"/>
              <a:t> </a:t>
            </a:r>
            <a:r>
              <a:rPr dirty="0" sz="3200" spc="10"/>
              <a:t>Testing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6115811" y="711708"/>
            <a:ext cx="4023360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28624" y="1165606"/>
            <a:ext cx="1519174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784340" marR="5080" indent="-6772275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Hypothesis </a:t>
            </a:r>
            <a:r>
              <a:rPr dirty="0" sz="2400" spc="-40">
                <a:solidFill>
                  <a:srgbClr val="404040"/>
                </a:solidFill>
                <a:latin typeface="Noto Sans"/>
                <a:cs typeface="Noto Sans"/>
              </a:rPr>
              <a:t>testing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an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inferential statistical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technique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that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determines if a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certain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condition is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true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for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the 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population.</a:t>
            </a:r>
            <a:endParaRPr sz="2400">
              <a:latin typeface="Noto Sans"/>
              <a:cs typeface="Noto San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55292" y="2255520"/>
            <a:ext cx="7394575" cy="6247130"/>
            <a:chOff x="1955292" y="2255520"/>
            <a:chExt cx="7394575" cy="6247130"/>
          </a:xfrm>
        </p:grpSpPr>
        <p:sp>
          <p:nvSpPr>
            <p:cNvPr id="6" name="object 6"/>
            <p:cNvSpPr/>
            <p:nvPr/>
          </p:nvSpPr>
          <p:spPr>
            <a:xfrm>
              <a:off x="6857238" y="5491734"/>
              <a:ext cx="1350645" cy="2326005"/>
            </a:xfrm>
            <a:custGeom>
              <a:avLst/>
              <a:gdLst/>
              <a:ahLst/>
              <a:cxnLst/>
              <a:rect l="l" t="t" r="r" b="b"/>
              <a:pathLst>
                <a:path w="1350645" h="2326004">
                  <a:moveTo>
                    <a:pt x="0" y="122300"/>
                  </a:moveTo>
                  <a:lnTo>
                    <a:pt x="9608" y="74687"/>
                  </a:lnTo>
                  <a:lnTo>
                    <a:pt x="35813" y="35813"/>
                  </a:lnTo>
                  <a:lnTo>
                    <a:pt x="74687" y="9608"/>
                  </a:lnTo>
                  <a:lnTo>
                    <a:pt x="122300" y="0"/>
                  </a:lnTo>
                  <a:lnTo>
                    <a:pt x="1227962" y="0"/>
                  </a:lnTo>
                  <a:lnTo>
                    <a:pt x="1275576" y="9608"/>
                  </a:lnTo>
                  <a:lnTo>
                    <a:pt x="1314450" y="35813"/>
                  </a:lnTo>
                  <a:lnTo>
                    <a:pt x="1340655" y="74687"/>
                  </a:lnTo>
                  <a:lnTo>
                    <a:pt x="1350263" y="122300"/>
                  </a:lnTo>
                  <a:lnTo>
                    <a:pt x="1350263" y="2203322"/>
                  </a:lnTo>
                  <a:lnTo>
                    <a:pt x="1340655" y="2250936"/>
                  </a:lnTo>
                  <a:lnTo>
                    <a:pt x="1314450" y="2289810"/>
                  </a:lnTo>
                  <a:lnTo>
                    <a:pt x="1275576" y="2316015"/>
                  </a:lnTo>
                  <a:lnTo>
                    <a:pt x="1227962" y="2325624"/>
                  </a:lnTo>
                  <a:lnTo>
                    <a:pt x="122300" y="2325624"/>
                  </a:lnTo>
                  <a:lnTo>
                    <a:pt x="74687" y="2316015"/>
                  </a:lnTo>
                  <a:lnTo>
                    <a:pt x="35813" y="2289810"/>
                  </a:lnTo>
                  <a:lnTo>
                    <a:pt x="9608" y="2250936"/>
                  </a:lnTo>
                  <a:lnTo>
                    <a:pt x="0" y="2203322"/>
                  </a:lnTo>
                  <a:lnTo>
                    <a:pt x="0" y="122300"/>
                  </a:lnTo>
                  <a:close/>
                </a:path>
              </a:pathLst>
            </a:custGeom>
            <a:ln w="1981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096512" y="2848356"/>
              <a:ext cx="4070603" cy="48722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961388" y="2261616"/>
              <a:ext cx="7382509" cy="6235065"/>
            </a:xfrm>
            <a:custGeom>
              <a:avLst/>
              <a:gdLst/>
              <a:ahLst/>
              <a:cxnLst/>
              <a:rect l="l" t="t" r="r" b="b"/>
              <a:pathLst>
                <a:path w="7382509" h="6235065">
                  <a:moveTo>
                    <a:pt x="7382256" y="0"/>
                  </a:moveTo>
                  <a:lnTo>
                    <a:pt x="0" y="0"/>
                  </a:lnTo>
                  <a:lnTo>
                    <a:pt x="0" y="6234684"/>
                  </a:lnTo>
                  <a:lnTo>
                    <a:pt x="7382256" y="6234684"/>
                  </a:lnTo>
                  <a:lnTo>
                    <a:pt x="73822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961388" y="2261616"/>
              <a:ext cx="7382509" cy="6235065"/>
            </a:xfrm>
            <a:custGeom>
              <a:avLst/>
              <a:gdLst/>
              <a:ahLst/>
              <a:cxnLst/>
              <a:rect l="l" t="t" r="r" b="b"/>
              <a:pathLst>
                <a:path w="7382509" h="6235065">
                  <a:moveTo>
                    <a:pt x="0" y="6234684"/>
                  </a:moveTo>
                  <a:lnTo>
                    <a:pt x="7382256" y="6234684"/>
                  </a:lnTo>
                  <a:lnTo>
                    <a:pt x="7382256" y="0"/>
                  </a:lnTo>
                  <a:lnTo>
                    <a:pt x="0" y="0"/>
                  </a:lnTo>
                  <a:lnTo>
                    <a:pt x="0" y="6234684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554985" y="2794761"/>
          <a:ext cx="9456420" cy="49282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8685"/>
                <a:gridCol w="4718685"/>
              </a:tblGrid>
              <a:tr h="574166">
                <a:tc>
                  <a:txBody>
                    <a:bodyPr/>
                    <a:lstStyle/>
                    <a:p>
                      <a:pPr marL="486409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2200" spc="-10" b="1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Alternative Hypothesis</a:t>
                      </a:r>
                      <a:r>
                        <a:rPr dirty="0" sz="2200" spc="45" b="1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dirty="0" sz="2200" spc="-5" b="1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(H1)</a:t>
                      </a:r>
                      <a:endParaRPr sz="2200">
                        <a:latin typeface="Noto Sans"/>
                        <a:cs typeface="Noto Sans"/>
                      </a:endParaRPr>
                    </a:p>
                  </a:txBody>
                  <a:tcPr marL="0" marR="0" marB="0" marT="1041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90805">
                        <a:lnSpc>
                          <a:spcPct val="100000"/>
                        </a:lnSpc>
                        <a:spcBef>
                          <a:spcPts val="819"/>
                        </a:spcBef>
                        <a:tabLst>
                          <a:tab pos="818515" algn="l"/>
                        </a:tabLst>
                      </a:pPr>
                      <a:r>
                        <a:rPr dirty="0" sz="2200" spc="-5" b="1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Null	</a:t>
                      </a:r>
                      <a:r>
                        <a:rPr dirty="0" sz="2200" spc="-10" b="1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Hypothesis</a:t>
                      </a:r>
                      <a:r>
                        <a:rPr dirty="0" sz="2200" spc="15" b="1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dirty="0" sz="2200" spc="-5" b="1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(H0)</a:t>
                      </a:r>
                      <a:endParaRPr sz="2200">
                        <a:latin typeface="Noto Sans"/>
                        <a:cs typeface="Noto Sans"/>
                      </a:endParaRPr>
                    </a:p>
                  </a:txBody>
                  <a:tcPr marL="0" marR="0" marB="0" marT="1041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996315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dirty="0" sz="2200" spc="-1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A </a:t>
                      </a:r>
                      <a:r>
                        <a:rPr dirty="0" sz="2200" spc="-2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statement </a:t>
                      </a:r>
                      <a:r>
                        <a:rPr dirty="0" sz="2200" spc="-1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that </a:t>
                      </a:r>
                      <a:r>
                        <a:rPr dirty="0" sz="2200" spc="-1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has </a:t>
                      </a:r>
                      <a:r>
                        <a:rPr dirty="0" sz="2200" spc="-1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to</a:t>
                      </a:r>
                      <a:r>
                        <a:rPr dirty="0" sz="2200" spc="5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dirty="0" sz="2200" spc="-1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be</a:t>
                      </a:r>
                      <a:endParaRPr sz="2200">
                        <a:latin typeface="Noto Sans"/>
                        <a:cs typeface="Noto Sans"/>
                      </a:endParaRPr>
                    </a:p>
                    <a:p>
                      <a:pPr marL="1797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200" spc="-1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concluded as</a:t>
                      </a:r>
                      <a:r>
                        <a:rPr dirty="0" sz="2200" spc="5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dirty="0" sz="2200" spc="-1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true.</a:t>
                      </a:r>
                      <a:endParaRPr sz="2200">
                        <a:latin typeface="Noto Sans"/>
                        <a:cs typeface="Noto Sans"/>
                      </a:endParaRPr>
                    </a:p>
                  </a:txBody>
                  <a:tcPr marL="0" marR="0" marB="0" marT="147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dirty="0" sz="2200" spc="-1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A </a:t>
                      </a:r>
                      <a:r>
                        <a:rPr dirty="0" sz="2200" spc="-2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statement </a:t>
                      </a:r>
                      <a:r>
                        <a:rPr dirty="0" sz="2200" spc="-1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of </a:t>
                      </a:r>
                      <a:r>
                        <a:rPr dirty="0" sz="2200" spc="-3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“no </a:t>
                      </a:r>
                      <a:r>
                        <a:rPr dirty="0" sz="2200" spc="-1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effect” or</a:t>
                      </a:r>
                      <a:r>
                        <a:rPr dirty="0" sz="2200" spc="9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dirty="0" sz="2200" spc="-3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“no</a:t>
                      </a:r>
                      <a:endParaRPr sz="2200">
                        <a:latin typeface="Noto Sans"/>
                        <a:cs typeface="Noto Sans"/>
                      </a:endParaRPr>
                    </a:p>
                    <a:p>
                      <a:pPr marL="1803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200" spc="-2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difference”.</a:t>
                      </a:r>
                      <a:endParaRPr sz="2200">
                        <a:latin typeface="Noto Sans"/>
                        <a:cs typeface="Noto Sans"/>
                      </a:endParaRPr>
                    </a:p>
                  </a:txBody>
                  <a:tcPr marL="0" marR="0" marB="0" marT="147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993901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2475"/>
                        </a:spcBef>
                      </a:pPr>
                      <a:r>
                        <a:rPr dirty="0" sz="2200" spc="-5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It’s </a:t>
                      </a:r>
                      <a:r>
                        <a:rPr dirty="0" sz="2200" spc="-1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a </a:t>
                      </a:r>
                      <a:r>
                        <a:rPr dirty="0" sz="2200" spc="-2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research</a:t>
                      </a:r>
                      <a:r>
                        <a:rPr dirty="0" sz="2200" spc="7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dirty="0" sz="2200" spc="-1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hypothesis.</a:t>
                      </a:r>
                      <a:endParaRPr sz="2200">
                        <a:latin typeface="Noto Sans"/>
                        <a:cs typeface="Noto Sans"/>
                      </a:endParaRPr>
                    </a:p>
                  </a:txBody>
                  <a:tcPr marL="0" marR="0" marB="0" marT="3143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80340" marR="73088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dirty="0" sz="2200" spc="-5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It’s </a:t>
                      </a:r>
                      <a:r>
                        <a:rPr dirty="0" sz="2200" spc="-2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the </a:t>
                      </a:r>
                      <a:r>
                        <a:rPr dirty="0" sz="2200" spc="-3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logical </a:t>
                      </a:r>
                      <a:r>
                        <a:rPr dirty="0" sz="2200" spc="-1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opposite </a:t>
                      </a:r>
                      <a:r>
                        <a:rPr dirty="0" sz="2200" spc="-1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of </a:t>
                      </a:r>
                      <a:r>
                        <a:rPr dirty="0" sz="2200" spc="-2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the  alternative</a:t>
                      </a:r>
                      <a:r>
                        <a:rPr dirty="0" sz="2200" spc="1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dirty="0" sz="2200" spc="-1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hypothesis.</a:t>
                      </a:r>
                      <a:endParaRPr sz="2200">
                        <a:latin typeface="Noto Sans"/>
                        <a:cs typeface="Noto Sans"/>
                      </a:endParaRPr>
                    </a:p>
                  </a:txBody>
                  <a:tcPr marL="0" marR="0" marB="0" marT="1466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916431">
                <a:tc>
                  <a:txBody>
                    <a:bodyPr/>
                    <a:lstStyle/>
                    <a:p>
                      <a:pPr marL="179705" marR="52514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dirty="0" sz="2200" spc="-8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It </a:t>
                      </a:r>
                      <a:r>
                        <a:rPr dirty="0" sz="2200" spc="-1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needs </a:t>
                      </a:r>
                      <a:r>
                        <a:rPr dirty="0" sz="2200" spc="-3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significant </a:t>
                      </a:r>
                      <a:r>
                        <a:rPr dirty="0" sz="2200" spc="-2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evidence to  </a:t>
                      </a:r>
                      <a:r>
                        <a:rPr dirty="0" sz="2200" spc="-1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support </a:t>
                      </a:r>
                      <a:r>
                        <a:rPr dirty="0" sz="2200" spc="-2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the </a:t>
                      </a:r>
                      <a:r>
                        <a:rPr dirty="0" sz="2200" spc="-1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initial</a:t>
                      </a:r>
                      <a:r>
                        <a:rPr dirty="0" sz="2200" spc="8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dirty="0" sz="2200" spc="-1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hypothesis.</a:t>
                      </a:r>
                      <a:endParaRPr sz="2200">
                        <a:latin typeface="Noto Sans"/>
                        <a:cs typeface="Noto Sans"/>
                      </a:endParaRPr>
                    </a:p>
                  </a:txBody>
                  <a:tcPr marL="0" marR="0" marB="0" marT="1079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80340" marR="56070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dirty="0" sz="2200" spc="-8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It </a:t>
                      </a:r>
                      <a:r>
                        <a:rPr dirty="0" sz="2200" spc="-1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indicates </a:t>
                      </a:r>
                      <a:r>
                        <a:rPr dirty="0" sz="2200" spc="-2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that </a:t>
                      </a:r>
                      <a:r>
                        <a:rPr dirty="0" sz="2200" spc="-1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the alternative  hypothesis </a:t>
                      </a:r>
                      <a:r>
                        <a:rPr dirty="0" sz="2200" spc="-1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is</a:t>
                      </a:r>
                      <a:r>
                        <a:rPr dirty="0" sz="2200" spc="4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dirty="0" sz="2200" spc="-2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incorrect.</a:t>
                      </a:r>
                      <a:endParaRPr sz="2200">
                        <a:latin typeface="Noto Sans"/>
                        <a:cs typeface="Noto Sans"/>
                      </a:endParaRPr>
                    </a:p>
                  </a:txBody>
                  <a:tcPr marL="0" marR="0" marB="0" marT="1079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1434592">
                <a:tc>
                  <a:txBody>
                    <a:bodyPr/>
                    <a:lstStyle/>
                    <a:p>
                      <a:pPr marL="179705" marR="535940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dirty="0" sz="2200" spc="-7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If </a:t>
                      </a:r>
                      <a:r>
                        <a:rPr dirty="0" sz="2200" spc="-1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the </a:t>
                      </a:r>
                      <a:r>
                        <a:rPr dirty="0" sz="2200" spc="-2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alternative </a:t>
                      </a:r>
                      <a:r>
                        <a:rPr dirty="0" sz="2200" spc="-1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hypothesis  </a:t>
                      </a:r>
                      <a:r>
                        <a:rPr dirty="0" sz="2200" spc="-3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garners </a:t>
                      </a:r>
                      <a:r>
                        <a:rPr dirty="0" sz="2200" spc="-4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strong </a:t>
                      </a:r>
                      <a:r>
                        <a:rPr dirty="0" sz="2200" spc="-2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evidence, reject  </a:t>
                      </a:r>
                      <a:r>
                        <a:rPr dirty="0" sz="2200" spc="-2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the </a:t>
                      </a:r>
                      <a:r>
                        <a:rPr dirty="0" sz="2200" spc="-1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null</a:t>
                      </a:r>
                      <a:r>
                        <a:rPr dirty="0" sz="2200" spc="4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dirty="0" sz="2200" spc="-1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hypothesis.</a:t>
                      </a:r>
                      <a:endParaRPr sz="2200">
                        <a:latin typeface="Noto Sans"/>
                        <a:cs typeface="Noto Sans"/>
                      </a:endParaRPr>
                    </a:p>
                  </a:txBody>
                  <a:tcPr marL="0" marR="0" marB="0" marT="2000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80340" marR="224790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dirty="0" sz="2200" spc="-3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Weak </a:t>
                      </a:r>
                      <a:r>
                        <a:rPr dirty="0" sz="2200" spc="-2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evidence </a:t>
                      </a:r>
                      <a:r>
                        <a:rPr dirty="0" sz="2200" spc="-1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of </a:t>
                      </a:r>
                      <a:r>
                        <a:rPr dirty="0" sz="2200" spc="-2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alternative  </a:t>
                      </a:r>
                      <a:r>
                        <a:rPr dirty="0" sz="2200" spc="-1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hypothesis indicates </a:t>
                      </a:r>
                      <a:r>
                        <a:rPr dirty="0" sz="2200" spc="-2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that the </a:t>
                      </a:r>
                      <a:r>
                        <a:rPr dirty="0" sz="2200" spc="-1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null  hypothesis has to </a:t>
                      </a:r>
                      <a:r>
                        <a:rPr dirty="0" sz="2200" spc="-1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be</a:t>
                      </a:r>
                      <a:r>
                        <a:rPr dirty="0" sz="2200" spc="7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dirty="0" sz="2200" spc="-1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accepted.</a:t>
                      </a:r>
                      <a:endParaRPr sz="2200">
                        <a:latin typeface="Noto Sans"/>
                        <a:cs typeface="Noto Sans"/>
                      </a:endParaRPr>
                    </a:p>
                  </a:txBody>
                  <a:tcPr marL="0" marR="0" marB="0" marT="2000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1216152" y="2653283"/>
            <a:ext cx="12125325" cy="5295900"/>
            <a:chOff x="1216152" y="2653283"/>
            <a:chExt cx="12125325" cy="5295900"/>
          </a:xfrm>
        </p:grpSpPr>
        <p:sp>
          <p:nvSpPr>
            <p:cNvPr id="12" name="object 12"/>
            <p:cNvSpPr/>
            <p:nvPr/>
          </p:nvSpPr>
          <p:spPr>
            <a:xfrm>
              <a:off x="2430018" y="2667761"/>
              <a:ext cx="9695815" cy="5267325"/>
            </a:xfrm>
            <a:custGeom>
              <a:avLst/>
              <a:gdLst/>
              <a:ahLst/>
              <a:cxnLst/>
              <a:rect l="l" t="t" r="r" b="b"/>
              <a:pathLst>
                <a:path w="9695815" h="5267325">
                  <a:moveTo>
                    <a:pt x="0" y="5266944"/>
                  </a:moveTo>
                  <a:lnTo>
                    <a:pt x="9695688" y="5266944"/>
                  </a:lnTo>
                  <a:lnTo>
                    <a:pt x="9695688" y="0"/>
                  </a:lnTo>
                  <a:lnTo>
                    <a:pt x="0" y="0"/>
                  </a:lnTo>
                  <a:lnTo>
                    <a:pt x="0" y="5266944"/>
                  </a:lnTo>
                  <a:close/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222248" y="3710939"/>
              <a:ext cx="1163320" cy="381000"/>
            </a:xfrm>
            <a:custGeom>
              <a:avLst/>
              <a:gdLst/>
              <a:ahLst/>
              <a:cxnLst/>
              <a:rect l="l" t="t" r="r" b="b"/>
              <a:pathLst>
                <a:path w="1163320" h="381000">
                  <a:moveTo>
                    <a:pt x="972312" y="0"/>
                  </a:moveTo>
                  <a:lnTo>
                    <a:pt x="972312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972312" y="285750"/>
                  </a:lnTo>
                  <a:lnTo>
                    <a:pt x="972312" y="381000"/>
                  </a:lnTo>
                  <a:lnTo>
                    <a:pt x="1162812" y="190500"/>
                  </a:lnTo>
                  <a:lnTo>
                    <a:pt x="972312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222248" y="3710939"/>
              <a:ext cx="1163320" cy="381000"/>
            </a:xfrm>
            <a:custGeom>
              <a:avLst/>
              <a:gdLst/>
              <a:ahLst/>
              <a:cxnLst/>
              <a:rect l="l" t="t" r="r" b="b"/>
              <a:pathLst>
                <a:path w="1163320" h="381000">
                  <a:moveTo>
                    <a:pt x="0" y="95250"/>
                  </a:moveTo>
                  <a:lnTo>
                    <a:pt x="972312" y="95250"/>
                  </a:lnTo>
                  <a:lnTo>
                    <a:pt x="972312" y="0"/>
                  </a:lnTo>
                  <a:lnTo>
                    <a:pt x="1162812" y="190500"/>
                  </a:lnTo>
                  <a:lnTo>
                    <a:pt x="972312" y="381000"/>
                  </a:lnTo>
                  <a:lnTo>
                    <a:pt x="972312" y="285750"/>
                  </a:lnTo>
                  <a:lnTo>
                    <a:pt x="0" y="285750"/>
                  </a:lnTo>
                  <a:lnTo>
                    <a:pt x="0" y="95250"/>
                  </a:lnTo>
                  <a:close/>
                </a:path>
              </a:pathLst>
            </a:custGeom>
            <a:ln w="1219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222248" y="4631435"/>
              <a:ext cx="1163320" cy="381000"/>
            </a:xfrm>
            <a:custGeom>
              <a:avLst/>
              <a:gdLst/>
              <a:ahLst/>
              <a:cxnLst/>
              <a:rect l="l" t="t" r="r" b="b"/>
              <a:pathLst>
                <a:path w="1163320" h="381000">
                  <a:moveTo>
                    <a:pt x="972312" y="0"/>
                  </a:moveTo>
                  <a:lnTo>
                    <a:pt x="972312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972312" y="285750"/>
                  </a:lnTo>
                  <a:lnTo>
                    <a:pt x="972312" y="381000"/>
                  </a:lnTo>
                  <a:lnTo>
                    <a:pt x="1162812" y="190500"/>
                  </a:lnTo>
                  <a:lnTo>
                    <a:pt x="972312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222248" y="4631435"/>
              <a:ext cx="1163320" cy="381000"/>
            </a:xfrm>
            <a:custGeom>
              <a:avLst/>
              <a:gdLst/>
              <a:ahLst/>
              <a:cxnLst/>
              <a:rect l="l" t="t" r="r" b="b"/>
              <a:pathLst>
                <a:path w="1163320" h="381000">
                  <a:moveTo>
                    <a:pt x="0" y="95250"/>
                  </a:moveTo>
                  <a:lnTo>
                    <a:pt x="972312" y="95250"/>
                  </a:lnTo>
                  <a:lnTo>
                    <a:pt x="972312" y="0"/>
                  </a:lnTo>
                  <a:lnTo>
                    <a:pt x="1162812" y="190500"/>
                  </a:lnTo>
                  <a:lnTo>
                    <a:pt x="972312" y="381000"/>
                  </a:lnTo>
                  <a:lnTo>
                    <a:pt x="972312" y="285750"/>
                  </a:lnTo>
                  <a:lnTo>
                    <a:pt x="0" y="285750"/>
                  </a:lnTo>
                  <a:lnTo>
                    <a:pt x="0" y="95250"/>
                  </a:lnTo>
                  <a:close/>
                </a:path>
              </a:pathLst>
            </a:custGeom>
            <a:ln w="1219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251204" y="5539739"/>
              <a:ext cx="1161415" cy="381000"/>
            </a:xfrm>
            <a:custGeom>
              <a:avLst/>
              <a:gdLst/>
              <a:ahLst/>
              <a:cxnLst/>
              <a:rect l="l" t="t" r="r" b="b"/>
              <a:pathLst>
                <a:path w="1161414" h="381000">
                  <a:moveTo>
                    <a:pt x="970788" y="0"/>
                  </a:moveTo>
                  <a:lnTo>
                    <a:pt x="970788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970788" y="285750"/>
                  </a:lnTo>
                  <a:lnTo>
                    <a:pt x="970788" y="381000"/>
                  </a:lnTo>
                  <a:lnTo>
                    <a:pt x="1161288" y="190500"/>
                  </a:lnTo>
                  <a:lnTo>
                    <a:pt x="970788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251204" y="5539739"/>
              <a:ext cx="1161415" cy="381000"/>
            </a:xfrm>
            <a:custGeom>
              <a:avLst/>
              <a:gdLst/>
              <a:ahLst/>
              <a:cxnLst/>
              <a:rect l="l" t="t" r="r" b="b"/>
              <a:pathLst>
                <a:path w="1161414" h="381000">
                  <a:moveTo>
                    <a:pt x="0" y="95250"/>
                  </a:moveTo>
                  <a:lnTo>
                    <a:pt x="970788" y="95250"/>
                  </a:lnTo>
                  <a:lnTo>
                    <a:pt x="970788" y="0"/>
                  </a:lnTo>
                  <a:lnTo>
                    <a:pt x="1161288" y="190500"/>
                  </a:lnTo>
                  <a:lnTo>
                    <a:pt x="970788" y="381000"/>
                  </a:lnTo>
                  <a:lnTo>
                    <a:pt x="970788" y="285750"/>
                  </a:lnTo>
                  <a:lnTo>
                    <a:pt x="0" y="285750"/>
                  </a:lnTo>
                  <a:lnTo>
                    <a:pt x="0" y="95250"/>
                  </a:lnTo>
                  <a:close/>
                </a:path>
              </a:pathLst>
            </a:custGeom>
            <a:ln w="1219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226820" y="6522719"/>
              <a:ext cx="1161415" cy="381000"/>
            </a:xfrm>
            <a:custGeom>
              <a:avLst/>
              <a:gdLst/>
              <a:ahLst/>
              <a:cxnLst/>
              <a:rect l="l" t="t" r="r" b="b"/>
              <a:pathLst>
                <a:path w="1161414" h="381000">
                  <a:moveTo>
                    <a:pt x="970788" y="0"/>
                  </a:moveTo>
                  <a:lnTo>
                    <a:pt x="970788" y="95249"/>
                  </a:lnTo>
                  <a:lnTo>
                    <a:pt x="0" y="95249"/>
                  </a:lnTo>
                  <a:lnTo>
                    <a:pt x="0" y="285749"/>
                  </a:lnTo>
                  <a:lnTo>
                    <a:pt x="970788" y="285749"/>
                  </a:lnTo>
                  <a:lnTo>
                    <a:pt x="970788" y="380999"/>
                  </a:lnTo>
                  <a:lnTo>
                    <a:pt x="1161288" y="190499"/>
                  </a:lnTo>
                  <a:lnTo>
                    <a:pt x="970788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226820" y="6522719"/>
              <a:ext cx="1161415" cy="381000"/>
            </a:xfrm>
            <a:custGeom>
              <a:avLst/>
              <a:gdLst/>
              <a:ahLst/>
              <a:cxnLst/>
              <a:rect l="l" t="t" r="r" b="b"/>
              <a:pathLst>
                <a:path w="1161414" h="381000">
                  <a:moveTo>
                    <a:pt x="0" y="95249"/>
                  </a:moveTo>
                  <a:lnTo>
                    <a:pt x="970788" y="95249"/>
                  </a:lnTo>
                  <a:lnTo>
                    <a:pt x="970788" y="0"/>
                  </a:lnTo>
                  <a:lnTo>
                    <a:pt x="1161288" y="190499"/>
                  </a:lnTo>
                  <a:lnTo>
                    <a:pt x="970788" y="380999"/>
                  </a:lnTo>
                  <a:lnTo>
                    <a:pt x="970788" y="285749"/>
                  </a:lnTo>
                  <a:lnTo>
                    <a:pt x="0" y="285749"/>
                  </a:lnTo>
                  <a:lnTo>
                    <a:pt x="0" y="95249"/>
                  </a:lnTo>
                  <a:close/>
                </a:path>
              </a:pathLst>
            </a:custGeom>
            <a:ln w="1219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2172187" y="6544055"/>
              <a:ext cx="1163320" cy="381000"/>
            </a:xfrm>
            <a:custGeom>
              <a:avLst/>
              <a:gdLst/>
              <a:ahLst/>
              <a:cxnLst/>
              <a:rect l="l" t="t" r="r" b="b"/>
              <a:pathLst>
                <a:path w="1163319" h="381000">
                  <a:moveTo>
                    <a:pt x="190500" y="0"/>
                  </a:moveTo>
                  <a:lnTo>
                    <a:pt x="0" y="190500"/>
                  </a:lnTo>
                  <a:lnTo>
                    <a:pt x="190500" y="381000"/>
                  </a:lnTo>
                  <a:lnTo>
                    <a:pt x="190500" y="285750"/>
                  </a:lnTo>
                  <a:lnTo>
                    <a:pt x="1162811" y="285750"/>
                  </a:lnTo>
                  <a:lnTo>
                    <a:pt x="1162811" y="95250"/>
                  </a:lnTo>
                  <a:lnTo>
                    <a:pt x="190500" y="9525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2172187" y="6544055"/>
              <a:ext cx="1163320" cy="381000"/>
            </a:xfrm>
            <a:custGeom>
              <a:avLst/>
              <a:gdLst/>
              <a:ahLst/>
              <a:cxnLst/>
              <a:rect l="l" t="t" r="r" b="b"/>
              <a:pathLst>
                <a:path w="1163319" h="381000">
                  <a:moveTo>
                    <a:pt x="1162811" y="95250"/>
                  </a:moveTo>
                  <a:lnTo>
                    <a:pt x="190500" y="95250"/>
                  </a:lnTo>
                  <a:lnTo>
                    <a:pt x="190500" y="0"/>
                  </a:lnTo>
                  <a:lnTo>
                    <a:pt x="0" y="190500"/>
                  </a:lnTo>
                  <a:lnTo>
                    <a:pt x="190500" y="381000"/>
                  </a:lnTo>
                  <a:lnTo>
                    <a:pt x="190500" y="285750"/>
                  </a:lnTo>
                  <a:lnTo>
                    <a:pt x="1162811" y="285750"/>
                  </a:lnTo>
                  <a:lnTo>
                    <a:pt x="1162811" y="95250"/>
                  </a:lnTo>
                  <a:close/>
                </a:path>
              </a:pathLst>
            </a:custGeom>
            <a:ln w="1219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2172187" y="5618988"/>
              <a:ext cx="1163320" cy="381000"/>
            </a:xfrm>
            <a:custGeom>
              <a:avLst/>
              <a:gdLst/>
              <a:ahLst/>
              <a:cxnLst/>
              <a:rect l="l" t="t" r="r" b="b"/>
              <a:pathLst>
                <a:path w="1163319" h="381000">
                  <a:moveTo>
                    <a:pt x="190500" y="0"/>
                  </a:moveTo>
                  <a:lnTo>
                    <a:pt x="0" y="190500"/>
                  </a:lnTo>
                  <a:lnTo>
                    <a:pt x="190500" y="381000"/>
                  </a:lnTo>
                  <a:lnTo>
                    <a:pt x="190500" y="285750"/>
                  </a:lnTo>
                  <a:lnTo>
                    <a:pt x="1162811" y="285750"/>
                  </a:lnTo>
                  <a:lnTo>
                    <a:pt x="1162811" y="95250"/>
                  </a:lnTo>
                  <a:lnTo>
                    <a:pt x="190500" y="9525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2172187" y="5618988"/>
              <a:ext cx="1163320" cy="381000"/>
            </a:xfrm>
            <a:custGeom>
              <a:avLst/>
              <a:gdLst/>
              <a:ahLst/>
              <a:cxnLst/>
              <a:rect l="l" t="t" r="r" b="b"/>
              <a:pathLst>
                <a:path w="1163319" h="381000">
                  <a:moveTo>
                    <a:pt x="1162811" y="95250"/>
                  </a:moveTo>
                  <a:lnTo>
                    <a:pt x="190500" y="95250"/>
                  </a:lnTo>
                  <a:lnTo>
                    <a:pt x="190500" y="0"/>
                  </a:lnTo>
                  <a:lnTo>
                    <a:pt x="0" y="190500"/>
                  </a:lnTo>
                  <a:lnTo>
                    <a:pt x="190500" y="381000"/>
                  </a:lnTo>
                  <a:lnTo>
                    <a:pt x="190500" y="285750"/>
                  </a:lnTo>
                  <a:lnTo>
                    <a:pt x="1162811" y="285750"/>
                  </a:lnTo>
                  <a:lnTo>
                    <a:pt x="1162811" y="95250"/>
                  </a:lnTo>
                  <a:close/>
                </a:path>
              </a:pathLst>
            </a:custGeom>
            <a:ln w="1219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2172187" y="4693919"/>
              <a:ext cx="1163320" cy="381000"/>
            </a:xfrm>
            <a:custGeom>
              <a:avLst/>
              <a:gdLst/>
              <a:ahLst/>
              <a:cxnLst/>
              <a:rect l="l" t="t" r="r" b="b"/>
              <a:pathLst>
                <a:path w="1163319" h="381000">
                  <a:moveTo>
                    <a:pt x="190500" y="0"/>
                  </a:moveTo>
                  <a:lnTo>
                    <a:pt x="0" y="190500"/>
                  </a:lnTo>
                  <a:lnTo>
                    <a:pt x="190500" y="381000"/>
                  </a:lnTo>
                  <a:lnTo>
                    <a:pt x="190500" y="285750"/>
                  </a:lnTo>
                  <a:lnTo>
                    <a:pt x="1162811" y="285750"/>
                  </a:lnTo>
                  <a:lnTo>
                    <a:pt x="1162811" y="95250"/>
                  </a:lnTo>
                  <a:lnTo>
                    <a:pt x="190500" y="9525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2172187" y="4693919"/>
              <a:ext cx="1163320" cy="381000"/>
            </a:xfrm>
            <a:custGeom>
              <a:avLst/>
              <a:gdLst/>
              <a:ahLst/>
              <a:cxnLst/>
              <a:rect l="l" t="t" r="r" b="b"/>
              <a:pathLst>
                <a:path w="1163319" h="381000">
                  <a:moveTo>
                    <a:pt x="1162811" y="95250"/>
                  </a:moveTo>
                  <a:lnTo>
                    <a:pt x="190500" y="95250"/>
                  </a:lnTo>
                  <a:lnTo>
                    <a:pt x="190500" y="0"/>
                  </a:lnTo>
                  <a:lnTo>
                    <a:pt x="0" y="190500"/>
                  </a:lnTo>
                  <a:lnTo>
                    <a:pt x="190500" y="381000"/>
                  </a:lnTo>
                  <a:lnTo>
                    <a:pt x="190500" y="285750"/>
                  </a:lnTo>
                  <a:lnTo>
                    <a:pt x="1162811" y="285750"/>
                  </a:lnTo>
                  <a:lnTo>
                    <a:pt x="1162811" y="95250"/>
                  </a:lnTo>
                  <a:close/>
                </a:path>
              </a:pathLst>
            </a:custGeom>
            <a:ln w="1219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2172187" y="3762755"/>
              <a:ext cx="1163320" cy="381000"/>
            </a:xfrm>
            <a:custGeom>
              <a:avLst/>
              <a:gdLst/>
              <a:ahLst/>
              <a:cxnLst/>
              <a:rect l="l" t="t" r="r" b="b"/>
              <a:pathLst>
                <a:path w="1163319" h="381000">
                  <a:moveTo>
                    <a:pt x="190500" y="0"/>
                  </a:moveTo>
                  <a:lnTo>
                    <a:pt x="0" y="190500"/>
                  </a:lnTo>
                  <a:lnTo>
                    <a:pt x="190500" y="381000"/>
                  </a:lnTo>
                  <a:lnTo>
                    <a:pt x="190500" y="285750"/>
                  </a:lnTo>
                  <a:lnTo>
                    <a:pt x="1162811" y="285750"/>
                  </a:lnTo>
                  <a:lnTo>
                    <a:pt x="1162811" y="95250"/>
                  </a:lnTo>
                  <a:lnTo>
                    <a:pt x="190500" y="9525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2172187" y="3762755"/>
              <a:ext cx="1163320" cy="381000"/>
            </a:xfrm>
            <a:custGeom>
              <a:avLst/>
              <a:gdLst/>
              <a:ahLst/>
              <a:cxnLst/>
              <a:rect l="l" t="t" r="r" b="b"/>
              <a:pathLst>
                <a:path w="1163319" h="381000">
                  <a:moveTo>
                    <a:pt x="1162811" y="95250"/>
                  </a:moveTo>
                  <a:lnTo>
                    <a:pt x="190500" y="95250"/>
                  </a:lnTo>
                  <a:lnTo>
                    <a:pt x="190500" y="0"/>
                  </a:lnTo>
                  <a:lnTo>
                    <a:pt x="0" y="190500"/>
                  </a:lnTo>
                  <a:lnTo>
                    <a:pt x="190500" y="381000"/>
                  </a:lnTo>
                  <a:lnTo>
                    <a:pt x="190500" y="285750"/>
                  </a:lnTo>
                  <a:lnTo>
                    <a:pt x="1162811" y="285750"/>
                  </a:lnTo>
                  <a:lnTo>
                    <a:pt x="1162811" y="95250"/>
                  </a:lnTo>
                  <a:close/>
                </a:path>
              </a:pathLst>
            </a:custGeom>
            <a:ln w="1219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4305" y="268350"/>
            <a:ext cx="678815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70"/>
              <a:t>Hypothesis </a:t>
            </a:r>
            <a:r>
              <a:rPr dirty="0" sz="3200" spc="10"/>
              <a:t>Testing </a:t>
            </a:r>
            <a:r>
              <a:rPr dirty="0" sz="3200"/>
              <a:t>– </a:t>
            </a:r>
            <a:r>
              <a:rPr dirty="0" sz="3200" spc="20"/>
              <a:t>Error</a:t>
            </a:r>
            <a:r>
              <a:rPr dirty="0" sz="3200" spc="-90"/>
              <a:t> </a:t>
            </a:r>
            <a:r>
              <a:rPr dirty="0" sz="3200" spc="65"/>
              <a:t>Types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058411" y="711708"/>
            <a:ext cx="8138159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811651" y="1165606"/>
            <a:ext cx="86309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Representation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decision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parameters </a:t>
            </a:r>
            <a:r>
              <a:rPr dirty="0" sz="2400" spc="-40">
                <a:solidFill>
                  <a:srgbClr val="404040"/>
                </a:solidFill>
                <a:latin typeface="Noto Sans"/>
                <a:cs typeface="Noto Sans"/>
              </a:rPr>
              <a:t>using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null</a:t>
            </a:r>
            <a:r>
              <a:rPr dirty="0" sz="2400" spc="16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hypothesis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600" y="1830323"/>
            <a:ext cx="3218815" cy="931544"/>
          </a:xfrm>
          <a:custGeom>
            <a:avLst/>
            <a:gdLst/>
            <a:ahLst/>
            <a:cxnLst/>
            <a:rect l="l" t="t" r="r" b="b"/>
            <a:pathLst>
              <a:path w="3218815" h="931544">
                <a:moveTo>
                  <a:pt x="0" y="931163"/>
                </a:moveTo>
                <a:lnTo>
                  <a:pt x="3218688" y="931163"/>
                </a:lnTo>
                <a:lnTo>
                  <a:pt x="3218688" y="0"/>
                </a:lnTo>
                <a:lnTo>
                  <a:pt x="0" y="0"/>
                </a:lnTo>
                <a:lnTo>
                  <a:pt x="0" y="931163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139695" y="1833372"/>
            <a:ext cx="3217545" cy="919480"/>
          </a:xfrm>
          <a:prstGeom prst="rect">
            <a:avLst/>
          </a:prstGeom>
          <a:solidFill>
            <a:srgbClr val="5B9BD4"/>
          </a:solidFill>
        </p:spPr>
        <p:txBody>
          <a:bodyPr wrap="square" lIns="0" tIns="226060" rIns="0" bIns="0" rtlCol="0" vert="horz">
            <a:spAutoFit/>
          </a:bodyPr>
          <a:lstStyle/>
          <a:p>
            <a:pPr marL="531495">
              <a:lnSpc>
                <a:spcPct val="100000"/>
              </a:lnSpc>
              <a:spcBef>
                <a:spcPts val="1780"/>
              </a:spcBef>
            </a:pPr>
            <a:r>
              <a:rPr dirty="0" sz="2450" spc="-20">
                <a:solidFill>
                  <a:srgbClr val="FFFFFF"/>
                </a:solidFill>
                <a:latin typeface="Noto Sans"/>
                <a:cs typeface="Noto Sans"/>
              </a:rPr>
              <a:t>Type </a:t>
            </a:r>
            <a:r>
              <a:rPr dirty="0" sz="2450" spc="-145">
                <a:solidFill>
                  <a:srgbClr val="FFFFFF"/>
                </a:solidFill>
                <a:latin typeface="Noto Sans"/>
                <a:cs typeface="Noto Sans"/>
              </a:rPr>
              <a:t>I </a:t>
            </a:r>
            <a:r>
              <a:rPr dirty="0" sz="2450" spc="-15">
                <a:solidFill>
                  <a:srgbClr val="FFFFFF"/>
                </a:solidFill>
                <a:latin typeface="Noto Sans"/>
                <a:cs typeface="Noto Sans"/>
              </a:rPr>
              <a:t>Error</a:t>
            </a:r>
            <a:r>
              <a:rPr dirty="0" sz="2450" spc="10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dirty="0" sz="2450" spc="-10">
                <a:solidFill>
                  <a:srgbClr val="FFFFFF"/>
                </a:solidFill>
                <a:latin typeface="Noto Sans"/>
                <a:cs typeface="Noto Sans"/>
              </a:rPr>
              <a:t>(</a:t>
            </a:r>
            <a:r>
              <a:rPr dirty="0" sz="2800" spc="-10">
                <a:solidFill>
                  <a:srgbClr val="FFFFFF"/>
                </a:solidFill>
                <a:latin typeface="Carlito"/>
                <a:cs typeface="Carlito"/>
              </a:rPr>
              <a:t>α</a:t>
            </a:r>
            <a:r>
              <a:rPr dirty="0" sz="2450" spc="-10">
                <a:solidFill>
                  <a:srgbClr val="FFFFFF"/>
                </a:solidFill>
                <a:latin typeface="Noto Sans"/>
                <a:cs typeface="Noto Sans"/>
              </a:rPr>
              <a:t>)</a:t>
            </a:r>
            <a:endParaRPr sz="2450">
              <a:latin typeface="Noto Sans"/>
              <a:cs typeface="Noto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73623" y="1827276"/>
            <a:ext cx="8476615" cy="931544"/>
          </a:xfrm>
          <a:custGeom>
            <a:avLst/>
            <a:gdLst/>
            <a:ahLst/>
            <a:cxnLst/>
            <a:rect l="l" t="t" r="r" b="b"/>
            <a:pathLst>
              <a:path w="8476615" h="931544">
                <a:moveTo>
                  <a:pt x="0" y="931163"/>
                </a:moveTo>
                <a:lnTo>
                  <a:pt x="8476488" y="931163"/>
                </a:lnTo>
                <a:lnTo>
                  <a:pt x="8476488" y="0"/>
                </a:lnTo>
                <a:lnTo>
                  <a:pt x="0" y="0"/>
                </a:lnTo>
                <a:lnTo>
                  <a:pt x="0" y="931163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369052" y="1700529"/>
            <a:ext cx="8475345" cy="11474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87020" indent="-191135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287655" algn="l"/>
              </a:tabLst>
            </a:pPr>
            <a:r>
              <a:rPr dirty="0" sz="2450" spc="-10">
                <a:latin typeface="Noto Sans"/>
                <a:cs typeface="Noto Sans"/>
              </a:rPr>
              <a:t>Rejects </a:t>
            </a:r>
            <a:r>
              <a:rPr dirty="0" sz="2450" spc="-15">
                <a:latin typeface="Noto Sans"/>
                <a:cs typeface="Noto Sans"/>
              </a:rPr>
              <a:t>the </a:t>
            </a:r>
            <a:r>
              <a:rPr dirty="0" sz="2450" spc="-10">
                <a:latin typeface="Noto Sans"/>
                <a:cs typeface="Noto Sans"/>
              </a:rPr>
              <a:t>null </a:t>
            </a:r>
            <a:r>
              <a:rPr dirty="0" sz="2450" spc="-5">
                <a:latin typeface="Noto Sans"/>
                <a:cs typeface="Noto Sans"/>
              </a:rPr>
              <a:t>hypothesis </a:t>
            </a:r>
            <a:r>
              <a:rPr dirty="0" sz="2450" spc="-10">
                <a:latin typeface="Noto Sans"/>
                <a:cs typeface="Noto Sans"/>
              </a:rPr>
              <a:t>when </a:t>
            </a:r>
            <a:r>
              <a:rPr dirty="0" sz="2450" spc="-15">
                <a:latin typeface="Noto Sans"/>
                <a:cs typeface="Noto Sans"/>
              </a:rPr>
              <a:t>it </a:t>
            </a:r>
            <a:r>
              <a:rPr dirty="0" sz="2450" spc="-5">
                <a:latin typeface="Noto Sans"/>
                <a:cs typeface="Noto Sans"/>
              </a:rPr>
              <a:t>is</a:t>
            </a:r>
            <a:r>
              <a:rPr dirty="0" sz="2450" spc="20">
                <a:latin typeface="Noto Sans"/>
                <a:cs typeface="Noto Sans"/>
              </a:rPr>
              <a:t> </a:t>
            </a:r>
            <a:r>
              <a:rPr dirty="0" sz="2450" spc="-15">
                <a:latin typeface="Noto Sans"/>
                <a:cs typeface="Noto Sans"/>
              </a:rPr>
              <a:t>true</a:t>
            </a:r>
            <a:endParaRPr sz="2450">
              <a:latin typeface="Noto Sans"/>
              <a:cs typeface="Noto Sans"/>
            </a:endParaRPr>
          </a:p>
          <a:p>
            <a:pPr marL="287020" indent="-191135">
              <a:lnSpc>
                <a:spcPts val="2935"/>
              </a:lnSpc>
              <a:spcBef>
                <a:spcPts val="10"/>
              </a:spcBef>
              <a:buFont typeface="Arial"/>
              <a:buChar char="•"/>
              <a:tabLst>
                <a:tab pos="287655" algn="l"/>
              </a:tabLst>
            </a:pPr>
            <a:r>
              <a:rPr dirty="0" sz="2450" spc="-5">
                <a:latin typeface="Noto Sans"/>
                <a:cs typeface="Noto Sans"/>
              </a:rPr>
              <a:t>The </a:t>
            </a:r>
            <a:r>
              <a:rPr dirty="0" sz="2450" spc="-10">
                <a:latin typeface="Noto Sans"/>
                <a:cs typeface="Noto Sans"/>
              </a:rPr>
              <a:t>probability </a:t>
            </a:r>
            <a:r>
              <a:rPr dirty="0" sz="2450" spc="-5">
                <a:latin typeface="Noto Sans"/>
                <a:cs typeface="Noto Sans"/>
              </a:rPr>
              <a:t>of </a:t>
            </a:r>
            <a:r>
              <a:rPr dirty="0" sz="2450" spc="-40">
                <a:latin typeface="Noto Sans"/>
                <a:cs typeface="Noto Sans"/>
              </a:rPr>
              <a:t>making </a:t>
            </a:r>
            <a:r>
              <a:rPr dirty="0" sz="2450" spc="-20">
                <a:latin typeface="Noto Sans"/>
                <a:cs typeface="Noto Sans"/>
              </a:rPr>
              <a:t>Type </a:t>
            </a:r>
            <a:r>
              <a:rPr dirty="0" sz="2450" spc="-145">
                <a:latin typeface="Noto Sans"/>
                <a:cs typeface="Noto Sans"/>
              </a:rPr>
              <a:t>I </a:t>
            </a:r>
            <a:r>
              <a:rPr dirty="0" sz="2450" spc="-20">
                <a:latin typeface="Noto Sans"/>
                <a:cs typeface="Noto Sans"/>
              </a:rPr>
              <a:t>error </a:t>
            </a:r>
            <a:r>
              <a:rPr dirty="0" sz="2450" spc="-5">
                <a:latin typeface="Noto Sans"/>
                <a:cs typeface="Noto Sans"/>
              </a:rPr>
              <a:t>is </a:t>
            </a:r>
            <a:r>
              <a:rPr dirty="0" sz="2450" spc="-15">
                <a:latin typeface="Noto Sans"/>
                <a:cs typeface="Noto Sans"/>
              </a:rPr>
              <a:t>represented</a:t>
            </a:r>
            <a:r>
              <a:rPr dirty="0" sz="2450" spc="90">
                <a:latin typeface="Noto Sans"/>
                <a:cs typeface="Noto Sans"/>
              </a:rPr>
              <a:t> </a:t>
            </a:r>
            <a:r>
              <a:rPr dirty="0" sz="2450" spc="-30">
                <a:latin typeface="Noto Sans"/>
                <a:cs typeface="Noto Sans"/>
              </a:rPr>
              <a:t>by</a:t>
            </a:r>
            <a:endParaRPr sz="2450">
              <a:latin typeface="Noto Sans"/>
              <a:cs typeface="Noto Sans"/>
            </a:endParaRPr>
          </a:p>
          <a:p>
            <a:pPr marL="96520">
              <a:lnSpc>
                <a:spcPts val="2935"/>
              </a:lnSpc>
            </a:pPr>
            <a:r>
              <a:rPr dirty="0" sz="2450" spc="5">
                <a:latin typeface="Carlito"/>
                <a:cs typeface="Carlito"/>
              </a:rPr>
              <a:t>α</a:t>
            </a:r>
            <a:endParaRPr sz="245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47316" y="3069335"/>
            <a:ext cx="3220720" cy="931544"/>
          </a:xfrm>
          <a:custGeom>
            <a:avLst/>
            <a:gdLst/>
            <a:ahLst/>
            <a:cxnLst/>
            <a:rect l="l" t="t" r="r" b="b"/>
            <a:pathLst>
              <a:path w="3220720" h="931545">
                <a:moveTo>
                  <a:pt x="0" y="931163"/>
                </a:moveTo>
                <a:lnTo>
                  <a:pt x="3220211" y="931163"/>
                </a:lnTo>
                <a:lnTo>
                  <a:pt x="3220211" y="0"/>
                </a:lnTo>
                <a:lnTo>
                  <a:pt x="0" y="0"/>
                </a:lnTo>
                <a:lnTo>
                  <a:pt x="0" y="931163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153411" y="3072383"/>
            <a:ext cx="3218815" cy="919480"/>
          </a:xfrm>
          <a:prstGeom prst="rect">
            <a:avLst/>
          </a:prstGeom>
          <a:solidFill>
            <a:srgbClr val="5B9BD4"/>
          </a:solidFill>
        </p:spPr>
        <p:txBody>
          <a:bodyPr wrap="square" lIns="0" tIns="226695" rIns="0" bIns="0" rtlCol="0" vert="horz">
            <a:spAutoFit/>
          </a:bodyPr>
          <a:lstStyle/>
          <a:p>
            <a:pPr marL="494030">
              <a:lnSpc>
                <a:spcPct val="100000"/>
              </a:lnSpc>
              <a:spcBef>
                <a:spcPts val="1785"/>
              </a:spcBef>
            </a:pPr>
            <a:r>
              <a:rPr dirty="0" sz="2450" spc="-20">
                <a:solidFill>
                  <a:srgbClr val="FFFFFF"/>
                </a:solidFill>
                <a:latin typeface="Noto Sans"/>
                <a:cs typeface="Noto Sans"/>
              </a:rPr>
              <a:t>Type </a:t>
            </a:r>
            <a:r>
              <a:rPr dirty="0" sz="2450" spc="-145">
                <a:solidFill>
                  <a:srgbClr val="FFFFFF"/>
                </a:solidFill>
                <a:latin typeface="Noto Sans"/>
                <a:cs typeface="Noto Sans"/>
              </a:rPr>
              <a:t>II </a:t>
            </a:r>
            <a:r>
              <a:rPr dirty="0" sz="2450" spc="-15">
                <a:solidFill>
                  <a:srgbClr val="FFFFFF"/>
                </a:solidFill>
                <a:latin typeface="Noto Sans"/>
                <a:cs typeface="Noto Sans"/>
              </a:rPr>
              <a:t>Error</a:t>
            </a:r>
            <a:r>
              <a:rPr dirty="0" sz="2450" spc="95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dirty="0" sz="2450" spc="-5">
                <a:solidFill>
                  <a:srgbClr val="FFFFFF"/>
                </a:solidFill>
                <a:latin typeface="Noto Sans"/>
                <a:cs typeface="Noto Sans"/>
              </a:rPr>
              <a:t>(</a:t>
            </a:r>
            <a:r>
              <a:rPr dirty="0" sz="2800" spc="-5">
                <a:solidFill>
                  <a:srgbClr val="FFFFFF"/>
                </a:solidFill>
                <a:latin typeface="Carlito"/>
                <a:cs typeface="Carlito"/>
              </a:rPr>
              <a:t>β</a:t>
            </a:r>
            <a:r>
              <a:rPr dirty="0" sz="2450" spc="-5">
                <a:solidFill>
                  <a:srgbClr val="FFFFFF"/>
                </a:solidFill>
                <a:latin typeface="Noto Sans"/>
                <a:cs typeface="Noto Sans"/>
              </a:rPr>
              <a:t>)</a:t>
            </a:r>
            <a:endParaRPr sz="2450">
              <a:latin typeface="Noto Sans"/>
              <a:cs typeface="Noto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88864" y="3066288"/>
            <a:ext cx="8461375" cy="931544"/>
          </a:xfrm>
          <a:custGeom>
            <a:avLst/>
            <a:gdLst/>
            <a:ahLst/>
            <a:cxnLst/>
            <a:rect l="l" t="t" r="r" b="b"/>
            <a:pathLst>
              <a:path w="8461375" h="931545">
                <a:moveTo>
                  <a:pt x="0" y="931163"/>
                </a:moveTo>
                <a:lnTo>
                  <a:pt x="8461248" y="931163"/>
                </a:lnTo>
                <a:lnTo>
                  <a:pt x="8461248" y="0"/>
                </a:lnTo>
                <a:lnTo>
                  <a:pt x="0" y="0"/>
                </a:lnTo>
                <a:lnTo>
                  <a:pt x="0" y="931163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384291" y="2940176"/>
            <a:ext cx="8460105" cy="11474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85750" indent="-191135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286385" algn="l"/>
              </a:tabLst>
            </a:pPr>
            <a:r>
              <a:rPr dirty="0" sz="2450" spc="-10">
                <a:latin typeface="Noto Sans"/>
                <a:cs typeface="Noto Sans"/>
              </a:rPr>
              <a:t>Fails to </a:t>
            </a:r>
            <a:r>
              <a:rPr dirty="0" sz="2450" spc="-15">
                <a:latin typeface="Noto Sans"/>
                <a:cs typeface="Noto Sans"/>
              </a:rPr>
              <a:t>Reject the </a:t>
            </a:r>
            <a:r>
              <a:rPr dirty="0" sz="2450" spc="-10">
                <a:latin typeface="Noto Sans"/>
                <a:cs typeface="Noto Sans"/>
              </a:rPr>
              <a:t>null </a:t>
            </a:r>
            <a:r>
              <a:rPr dirty="0" sz="2450" spc="-5">
                <a:latin typeface="Noto Sans"/>
                <a:cs typeface="Noto Sans"/>
              </a:rPr>
              <a:t>hypothesis </a:t>
            </a:r>
            <a:r>
              <a:rPr dirty="0" sz="2450" spc="-10">
                <a:latin typeface="Noto Sans"/>
                <a:cs typeface="Noto Sans"/>
              </a:rPr>
              <a:t>when </a:t>
            </a:r>
            <a:r>
              <a:rPr dirty="0" sz="2450" spc="-15">
                <a:latin typeface="Noto Sans"/>
                <a:cs typeface="Noto Sans"/>
              </a:rPr>
              <a:t>it</a:t>
            </a:r>
            <a:r>
              <a:rPr dirty="0" sz="2450" spc="35">
                <a:latin typeface="Noto Sans"/>
                <a:cs typeface="Noto Sans"/>
              </a:rPr>
              <a:t> </a:t>
            </a:r>
            <a:r>
              <a:rPr dirty="0" sz="2450" spc="-10">
                <a:latin typeface="Noto Sans"/>
                <a:cs typeface="Noto Sans"/>
              </a:rPr>
              <a:t>false</a:t>
            </a:r>
            <a:endParaRPr sz="2450">
              <a:latin typeface="Noto Sans"/>
              <a:cs typeface="Noto Sans"/>
            </a:endParaRPr>
          </a:p>
          <a:p>
            <a:pPr marL="95250" marR="446405">
              <a:lnSpc>
                <a:spcPts val="2930"/>
              </a:lnSpc>
              <a:spcBef>
                <a:spcPts val="114"/>
              </a:spcBef>
              <a:buFont typeface="Arial"/>
              <a:buChar char="•"/>
              <a:tabLst>
                <a:tab pos="286385" algn="l"/>
              </a:tabLst>
            </a:pPr>
            <a:r>
              <a:rPr dirty="0" sz="2450" spc="-10">
                <a:latin typeface="Noto Sans"/>
                <a:cs typeface="Noto Sans"/>
              </a:rPr>
              <a:t>The </a:t>
            </a:r>
            <a:r>
              <a:rPr dirty="0" sz="2450" spc="-15">
                <a:latin typeface="Noto Sans"/>
                <a:cs typeface="Noto Sans"/>
              </a:rPr>
              <a:t>probability </a:t>
            </a:r>
            <a:r>
              <a:rPr dirty="0" sz="2450" spc="-5">
                <a:latin typeface="Noto Sans"/>
                <a:cs typeface="Noto Sans"/>
              </a:rPr>
              <a:t>of </a:t>
            </a:r>
            <a:r>
              <a:rPr dirty="0" sz="2450" spc="-40">
                <a:latin typeface="Noto Sans"/>
                <a:cs typeface="Noto Sans"/>
              </a:rPr>
              <a:t>making </a:t>
            </a:r>
            <a:r>
              <a:rPr dirty="0" sz="2450" spc="-20">
                <a:latin typeface="Noto Sans"/>
                <a:cs typeface="Noto Sans"/>
              </a:rPr>
              <a:t>Type </a:t>
            </a:r>
            <a:r>
              <a:rPr dirty="0" sz="2450" spc="-145">
                <a:latin typeface="Noto Sans"/>
                <a:cs typeface="Noto Sans"/>
              </a:rPr>
              <a:t>II </a:t>
            </a:r>
            <a:r>
              <a:rPr dirty="0" sz="2450" spc="-15">
                <a:latin typeface="Noto Sans"/>
                <a:cs typeface="Noto Sans"/>
              </a:rPr>
              <a:t>error </a:t>
            </a:r>
            <a:r>
              <a:rPr dirty="0" sz="2450" spc="-5">
                <a:latin typeface="Noto Sans"/>
                <a:cs typeface="Noto Sans"/>
              </a:rPr>
              <a:t>is </a:t>
            </a:r>
            <a:r>
              <a:rPr dirty="0" sz="2450" spc="-20">
                <a:latin typeface="Noto Sans"/>
                <a:cs typeface="Noto Sans"/>
              </a:rPr>
              <a:t>represented  </a:t>
            </a:r>
            <a:r>
              <a:rPr dirty="0" sz="2450" spc="-30">
                <a:latin typeface="Noto Sans"/>
                <a:cs typeface="Noto Sans"/>
              </a:rPr>
              <a:t>by</a:t>
            </a:r>
            <a:r>
              <a:rPr dirty="0" sz="2450" spc="-25">
                <a:latin typeface="Noto Sans"/>
                <a:cs typeface="Noto Sans"/>
              </a:rPr>
              <a:t> </a:t>
            </a:r>
            <a:r>
              <a:rPr dirty="0" sz="2450" spc="5">
                <a:latin typeface="Carlito"/>
                <a:cs typeface="Carlito"/>
              </a:rPr>
              <a:t>β</a:t>
            </a:r>
            <a:endParaRPr sz="245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62555" y="4187952"/>
            <a:ext cx="3218815" cy="931544"/>
          </a:xfrm>
          <a:custGeom>
            <a:avLst/>
            <a:gdLst/>
            <a:ahLst/>
            <a:cxnLst/>
            <a:rect l="l" t="t" r="r" b="b"/>
            <a:pathLst>
              <a:path w="3218815" h="931545">
                <a:moveTo>
                  <a:pt x="0" y="931163"/>
                </a:moveTo>
                <a:lnTo>
                  <a:pt x="3218688" y="931163"/>
                </a:lnTo>
                <a:lnTo>
                  <a:pt x="3218688" y="0"/>
                </a:lnTo>
                <a:lnTo>
                  <a:pt x="0" y="0"/>
                </a:lnTo>
                <a:lnTo>
                  <a:pt x="0" y="931163"/>
                </a:lnTo>
                <a:close/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168651" y="4191000"/>
            <a:ext cx="3215640" cy="919480"/>
          </a:xfrm>
          <a:prstGeom prst="rect">
            <a:avLst/>
          </a:prstGeom>
          <a:solidFill>
            <a:srgbClr val="5B9BD4"/>
          </a:solidFill>
        </p:spPr>
        <p:txBody>
          <a:bodyPr wrap="square" lIns="0" tIns="229870" rIns="0" bIns="0" rtlCol="0" vert="horz">
            <a:spAutoFit/>
          </a:bodyPr>
          <a:lstStyle/>
          <a:p>
            <a:pPr marL="1028065">
              <a:lnSpc>
                <a:spcPct val="100000"/>
              </a:lnSpc>
              <a:spcBef>
                <a:spcPts val="1810"/>
              </a:spcBef>
            </a:pPr>
            <a:r>
              <a:rPr dirty="0" sz="2800" spc="-15" i="1">
                <a:solidFill>
                  <a:srgbClr val="FFFFFF"/>
                </a:solidFill>
                <a:latin typeface="Noto Sans"/>
                <a:cs typeface="Noto Sans"/>
              </a:rPr>
              <a:t>p-value</a:t>
            </a:r>
            <a:endParaRPr sz="2800">
              <a:latin typeface="Noto Sans"/>
              <a:cs typeface="Noto San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99532" y="4184903"/>
            <a:ext cx="8450580" cy="931544"/>
          </a:xfrm>
          <a:custGeom>
            <a:avLst/>
            <a:gdLst/>
            <a:ahLst/>
            <a:cxnLst/>
            <a:rect l="l" t="t" r="r" b="b"/>
            <a:pathLst>
              <a:path w="8450580" h="931545">
                <a:moveTo>
                  <a:pt x="0" y="931163"/>
                </a:moveTo>
                <a:lnTo>
                  <a:pt x="8450579" y="931163"/>
                </a:lnTo>
                <a:lnTo>
                  <a:pt x="8450579" y="0"/>
                </a:lnTo>
                <a:lnTo>
                  <a:pt x="0" y="0"/>
                </a:lnTo>
                <a:lnTo>
                  <a:pt x="0" y="931163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396484" y="4246245"/>
            <a:ext cx="8448040" cy="7753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84480" indent="-191135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285115" algn="l"/>
              </a:tabLst>
            </a:pPr>
            <a:r>
              <a:rPr dirty="0" sz="2450" spc="-10">
                <a:latin typeface="Noto Sans"/>
                <a:cs typeface="Noto Sans"/>
              </a:rPr>
              <a:t>The </a:t>
            </a:r>
            <a:r>
              <a:rPr dirty="0" sz="2450" spc="-15">
                <a:latin typeface="Noto Sans"/>
                <a:cs typeface="Noto Sans"/>
              </a:rPr>
              <a:t>probability </a:t>
            </a:r>
            <a:r>
              <a:rPr dirty="0" sz="2450" spc="-5">
                <a:latin typeface="Noto Sans"/>
                <a:cs typeface="Noto Sans"/>
              </a:rPr>
              <a:t>of </a:t>
            </a:r>
            <a:r>
              <a:rPr dirty="0" sz="2450" spc="-25">
                <a:latin typeface="Noto Sans"/>
                <a:cs typeface="Noto Sans"/>
              </a:rPr>
              <a:t>observing extreme </a:t>
            </a:r>
            <a:r>
              <a:rPr dirty="0" sz="2450" spc="-10">
                <a:latin typeface="Noto Sans"/>
                <a:cs typeface="Noto Sans"/>
              </a:rPr>
              <a:t>values</a:t>
            </a:r>
            <a:endParaRPr sz="2450">
              <a:latin typeface="Noto Sans"/>
              <a:cs typeface="Noto Sans"/>
            </a:endParaRPr>
          </a:p>
          <a:p>
            <a:pPr marL="284480" indent="-191135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285115" algn="l"/>
              </a:tabLst>
            </a:pPr>
            <a:r>
              <a:rPr dirty="0" sz="2450" spc="-10">
                <a:latin typeface="Noto Sans"/>
                <a:cs typeface="Noto Sans"/>
              </a:rPr>
              <a:t>Calculated </a:t>
            </a:r>
            <a:r>
              <a:rPr dirty="0" sz="2450" spc="-20">
                <a:latin typeface="Noto Sans"/>
                <a:cs typeface="Noto Sans"/>
              </a:rPr>
              <a:t>from </a:t>
            </a:r>
            <a:r>
              <a:rPr dirty="0" sz="2450" spc="-10">
                <a:latin typeface="Noto Sans"/>
                <a:cs typeface="Noto Sans"/>
              </a:rPr>
              <a:t>collected</a:t>
            </a:r>
            <a:r>
              <a:rPr dirty="0" sz="2450" spc="-15">
                <a:latin typeface="Noto Sans"/>
                <a:cs typeface="Noto Sans"/>
              </a:rPr>
              <a:t> </a:t>
            </a:r>
            <a:r>
              <a:rPr dirty="0" sz="2450" spc="-10">
                <a:latin typeface="Noto Sans"/>
                <a:cs typeface="Noto Sans"/>
              </a:rPr>
              <a:t>data</a:t>
            </a:r>
            <a:endParaRPr sz="2450">
              <a:latin typeface="Noto Sans"/>
              <a:cs typeface="Noto Sans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421889" y="5573776"/>
          <a:ext cx="10876915" cy="2727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8865"/>
                <a:gridCol w="3618865"/>
                <a:gridCol w="3618864"/>
              </a:tblGrid>
              <a:tr h="904748">
                <a:tc>
                  <a:txBody>
                    <a:bodyPr/>
                    <a:lstStyle/>
                    <a:p>
                      <a:pPr marL="1164590">
                        <a:lnSpc>
                          <a:spcPct val="100000"/>
                        </a:lnSpc>
                        <a:spcBef>
                          <a:spcPts val="1985"/>
                        </a:spcBef>
                      </a:pPr>
                      <a:r>
                        <a:rPr dirty="0" sz="2400" spc="-5" b="1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Decision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B="0" marT="2520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056640">
                        <a:lnSpc>
                          <a:spcPct val="100000"/>
                        </a:lnSpc>
                        <a:spcBef>
                          <a:spcPts val="1985"/>
                        </a:spcBef>
                      </a:pPr>
                      <a:r>
                        <a:rPr dirty="0" sz="2400" spc="-5" b="1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Ho is </a:t>
                      </a:r>
                      <a:r>
                        <a:rPr dirty="0" sz="2400" spc="-35" b="1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True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B="0" marT="2520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008380">
                        <a:lnSpc>
                          <a:spcPct val="100000"/>
                        </a:lnSpc>
                        <a:spcBef>
                          <a:spcPts val="1985"/>
                        </a:spcBef>
                      </a:pPr>
                      <a:r>
                        <a:rPr dirty="0" sz="2400" spc="-5" b="1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Ho is</a:t>
                      </a:r>
                      <a:r>
                        <a:rPr dirty="0" sz="2400" spc="-10" b="1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dirty="0" sz="2400" b="1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False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B="0" marT="2520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90474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85"/>
                        </a:spcBef>
                      </a:pPr>
                      <a:r>
                        <a:rPr dirty="0" sz="2400" spc="-15">
                          <a:latin typeface="Noto Sans"/>
                          <a:cs typeface="Noto Sans"/>
                        </a:rPr>
                        <a:t>Fail to Reject</a:t>
                      </a:r>
                      <a:r>
                        <a:rPr dirty="0" sz="2400" spc="30">
                          <a:latin typeface="Noto Sans"/>
                          <a:cs typeface="Noto Sans"/>
                        </a:rPr>
                        <a:t> </a:t>
                      </a:r>
                      <a:r>
                        <a:rPr dirty="0" sz="2400" spc="-15">
                          <a:latin typeface="Noto Sans"/>
                          <a:cs typeface="Noto Sans"/>
                        </a:rPr>
                        <a:t>Null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B="0" marT="2520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85"/>
                        </a:spcBef>
                      </a:pPr>
                      <a:r>
                        <a:rPr dirty="0" sz="2400" spc="-20">
                          <a:latin typeface="Noto Sans"/>
                          <a:cs typeface="Noto Sans"/>
                        </a:rPr>
                        <a:t>Correct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B="0" marT="2520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985"/>
                        </a:spcBef>
                      </a:pPr>
                      <a:r>
                        <a:rPr dirty="0" sz="2400" spc="-20">
                          <a:latin typeface="Noto Sans"/>
                          <a:cs typeface="Noto Sans"/>
                        </a:rPr>
                        <a:t>Type </a:t>
                      </a:r>
                      <a:r>
                        <a:rPr dirty="0" sz="2400" spc="-145">
                          <a:latin typeface="Noto Sans"/>
                          <a:cs typeface="Noto Sans"/>
                        </a:rPr>
                        <a:t>II</a:t>
                      </a:r>
                      <a:r>
                        <a:rPr dirty="0" sz="2400" spc="20">
                          <a:latin typeface="Noto Sans"/>
                          <a:cs typeface="Noto Sans"/>
                        </a:rPr>
                        <a:t> </a:t>
                      </a:r>
                      <a:r>
                        <a:rPr dirty="0" sz="2400" spc="-20">
                          <a:latin typeface="Noto Sans"/>
                          <a:cs typeface="Noto Sans"/>
                        </a:rPr>
                        <a:t>Error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B="0" marT="2520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90484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90"/>
                        </a:spcBef>
                      </a:pPr>
                      <a:r>
                        <a:rPr dirty="0" sz="2400" spc="-15">
                          <a:latin typeface="Noto Sans"/>
                          <a:cs typeface="Noto Sans"/>
                        </a:rPr>
                        <a:t>Reject</a:t>
                      </a:r>
                      <a:r>
                        <a:rPr dirty="0" sz="2400" spc="5">
                          <a:latin typeface="Noto Sans"/>
                          <a:cs typeface="Noto Sans"/>
                        </a:rPr>
                        <a:t> </a:t>
                      </a:r>
                      <a:r>
                        <a:rPr dirty="0" sz="2400" spc="-15">
                          <a:latin typeface="Noto Sans"/>
                          <a:cs typeface="Noto Sans"/>
                        </a:rPr>
                        <a:t>Null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B="0" marT="2527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90"/>
                        </a:spcBef>
                      </a:pPr>
                      <a:r>
                        <a:rPr dirty="0" sz="2400" spc="-20">
                          <a:latin typeface="Noto Sans"/>
                          <a:cs typeface="Noto Sans"/>
                        </a:rPr>
                        <a:t>Type </a:t>
                      </a:r>
                      <a:r>
                        <a:rPr dirty="0" sz="2400" spc="-145">
                          <a:latin typeface="Noto Sans"/>
                          <a:cs typeface="Noto Sans"/>
                        </a:rPr>
                        <a:t>I</a:t>
                      </a:r>
                      <a:r>
                        <a:rPr dirty="0" sz="2400" spc="10">
                          <a:latin typeface="Noto Sans"/>
                          <a:cs typeface="Noto Sans"/>
                        </a:rPr>
                        <a:t> </a:t>
                      </a:r>
                      <a:r>
                        <a:rPr dirty="0" sz="2400" spc="-20">
                          <a:latin typeface="Noto Sans"/>
                          <a:cs typeface="Noto Sans"/>
                        </a:rPr>
                        <a:t>Error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B="0" marT="2527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990"/>
                        </a:spcBef>
                      </a:pPr>
                      <a:r>
                        <a:rPr dirty="0" sz="2400" spc="-20">
                          <a:latin typeface="Noto Sans"/>
                          <a:cs typeface="Noto Sans"/>
                        </a:rPr>
                        <a:t>Correct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B="0" marT="2527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1882" y="268350"/>
            <a:ext cx="595376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70"/>
              <a:t>Hypothesis </a:t>
            </a:r>
            <a:r>
              <a:rPr dirty="0" sz="3200" spc="10"/>
              <a:t>Testing </a:t>
            </a:r>
            <a:r>
              <a:rPr dirty="0" sz="3200" spc="-15"/>
              <a:t>-</a:t>
            </a:r>
            <a:r>
              <a:rPr dirty="0" sz="3200" spc="-90"/>
              <a:t> </a:t>
            </a:r>
            <a:r>
              <a:rPr dirty="0" sz="3200" spc="60"/>
              <a:t>Process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058411" y="711708"/>
            <a:ext cx="8138159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256659" y="1165606"/>
            <a:ext cx="77419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404040"/>
                </a:solidFill>
                <a:latin typeface="Noto Sans"/>
                <a:cs typeface="Noto Sans"/>
              </a:rPr>
              <a:t>There </a:t>
            </a:r>
            <a:r>
              <a:rPr dirty="0" sz="2400" spc="-30">
                <a:solidFill>
                  <a:srgbClr val="404040"/>
                </a:solidFill>
                <a:latin typeface="Noto Sans"/>
                <a:cs typeface="Noto Sans"/>
              </a:rPr>
              <a:t>are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four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steps to the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hypothesis </a:t>
            </a:r>
            <a:r>
              <a:rPr dirty="0" sz="2400" spc="-40">
                <a:solidFill>
                  <a:srgbClr val="404040"/>
                </a:solidFill>
                <a:latin typeface="Noto Sans"/>
                <a:cs typeface="Noto Sans"/>
              </a:rPr>
              <a:t>testing</a:t>
            </a:r>
            <a:r>
              <a:rPr dirty="0" sz="2400" spc="15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process.</a:t>
            </a:r>
            <a:endParaRPr sz="2400">
              <a:latin typeface="Noto Sans"/>
              <a:cs typeface="Noto San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875788" y="4149852"/>
            <a:ext cx="3127375" cy="885825"/>
            <a:chOff x="2875788" y="4149852"/>
            <a:chExt cx="3127375" cy="885825"/>
          </a:xfrm>
        </p:grpSpPr>
        <p:sp>
          <p:nvSpPr>
            <p:cNvPr id="6" name="object 6"/>
            <p:cNvSpPr/>
            <p:nvPr/>
          </p:nvSpPr>
          <p:spPr>
            <a:xfrm>
              <a:off x="2875788" y="4149851"/>
              <a:ext cx="3127375" cy="885825"/>
            </a:xfrm>
            <a:custGeom>
              <a:avLst/>
              <a:gdLst/>
              <a:ahLst/>
              <a:cxnLst/>
              <a:rect l="l" t="t" r="r" b="b"/>
              <a:pathLst>
                <a:path w="3127375" h="885825">
                  <a:moveTo>
                    <a:pt x="588264" y="885444"/>
                  </a:moveTo>
                  <a:lnTo>
                    <a:pt x="388620" y="737616"/>
                  </a:lnTo>
                  <a:lnTo>
                    <a:pt x="0" y="737616"/>
                  </a:lnTo>
                  <a:lnTo>
                    <a:pt x="201803" y="885444"/>
                  </a:lnTo>
                  <a:lnTo>
                    <a:pt x="588264" y="885444"/>
                  </a:lnTo>
                  <a:close/>
                </a:path>
                <a:path w="3127375" h="885825">
                  <a:moveTo>
                    <a:pt x="3127248" y="295656"/>
                  </a:moveTo>
                  <a:lnTo>
                    <a:pt x="2925953" y="149352"/>
                  </a:lnTo>
                  <a:lnTo>
                    <a:pt x="2880360" y="149352"/>
                  </a:lnTo>
                  <a:lnTo>
                    <a:pt x="2679065" y="0"/>
                  </a:lnTo>
                  <a:lnTo>
                    <a:pt x="2293620" y="0"/>
                  </a:lnTo>
                  <a:lnTo>
                    <a:pt x="2492756" y="149352"/>
                  </a:lnTo>
                  <a:lnTo>
                    <a:pt x="2540508" y="149352"/>
                  </a:lnTo>
                  <a:lnTo>
                    <a:pt x="2739644" y="295656"/>
                  </a:lnTo>
                  <a:lnTo>
                    <a:pt x="3127248" y="295656"/>
                  </a:lnTo>
                  <a:close/>
                </a:path>
              </a:pathLst>
            </a:custGeom>
            <a:solidFill>
              <a:srgbClr val="217E7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078480" y="4149852"/>
              <a:ext cx="2476500" cy="885825"/>
            </a:xfrm>
            <a:custGeom>
              <a:avLst/>
              <a:gdLst/>
              <a:ahLst/>
              <a:cxnLst/>
              <a:rect l="l" t="t" r="r" b="b"/>
              <a:pathLst>
                <a:path w="2476500" h="885825">
                  <a:moveTo>
                    <a:pt x="2476499" y="0"/>
                  </a:moveTo>
                  <a:lnTo>
                    <a:pt x="780415" y="0"/>
                  </a:lnTo>
                  <a:lnTo>
                    <a:pt x="0" y="885444"/>
                  </a:lnTo>
                  <a:lnTo>
                    <a:pt x="1696084" y="885444"/>
                  </a:lnTo>
                  <a:lnTo>
                    <a:pt x="2476499" y="0"/>
                  </a:lnTo>
                  <a:close/>
                </a:path>
              </a:pathLst>
            </a:custGeom>
            <a:solidFill>
              <a:srgbClr val="2CA99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856101" y="4374007"/>
            <a:ext cx="87376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solidFill>
                  <a:srgbClr val="FFFFFF"/>
                </a:solidFill>
                <a:latin typeface="Noto Sans"/>
                <a:cs typeface="Noto Sans"/>
              </a:rPr>
              <a:t>Step</a:t>
            </a:r>
            <a:r>
              <a:rPr dirty="0" sz="2200" spc="-75" b="1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dirty="0" sz="2200" spc="-5" b="1">
                <a:solidFill>
                  <a:srgbClr val="FFFFFF"/>
                </a:solidFill>
                <a:latin typeface="Noto Sans"/>
                <a:cs typeface="Noto Sans"/>
              </a:rPr>
              <a:t>1</a:t>
            </a:r>
            <a:endParaRPr sz="2200">
              <a:latin typeface="Noto Sans"/>
              <a:cs typeface="Noto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30957" y="5186298"/>
            <a:ext cx="2817495" cy="940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404040"/>
                </a:solidFill>
                <a:latin typeface="Noto Sans"/>
                <a:cs typeface="Noto Sans"/>
              </a:rPr>
              <a:t>Set</a:t>
            </a:r>
            <a:r>
              <a:rPr dirty="0" sz="2000" spc="-20" b="1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000" spc="-5" b="1">
                <a:solidFill>
                  <a:srgbClr val="404040"/>
                </a:solidFill>
                <a:latin typeface="Noto Sans"/>
                <a:cs typeface="Noto Sans"/>
              </a:rPr>
              <a:t>Hypothesis</a:t>
            </a:r>
            <a:endParaRPr sz="2000">
              <a:latin typeface="Noto Sans"/>
              <a:cs typeface="Noto Sans"/>
            </a:endParaRPr>
          </a:p>
          <a:p>
            <a:pPr algn="ctr" marL="37465" marR="30480" indent="635">
              <a:lnSpc>
                <a:spcPct val="100000"/>
              </a:lnSpc>
              <a:tabLst>
                <a:tab pos="1617980" algn="l"/>
              </a:tabLst>
            </a:pPr>
            <a:r>
              <a:rPr dirty="0" sz="2000" spc="-5">
                <a:solidFill>
                  <a:srgbClr val="404040"/>
                </a:solidFill>
                <a:latin typeface="Noto Sans"/>
                <a:cs typeface="Noto Sans"/>
              </a:rPr>
              <a:t>H0 (μ</a:t>
            </a:r>
            <a:r>
              <a:rPr dirty="0" baseline="-21367" sz="1950" spc="-7">
                <a:solidFill>
                  <a:srgbClr val="404040"/>
                </a:solidFill>
                <a:latin typeface="Noto Sans"/>
                <a:cs typeface="Noto Sans"/>
              </a:rPr>
              <a:t>1 </a:t>
            </a:r>
            <a:r>
              <a:rPr dirty="0" sz="2000">
                <a:solidFill>
                  <a:srgbClr val="404040"/>
                </a:solidFill>
                <a:latin typeface="Noto Sans"/>
                <a:cs typeface="Noto Sans"/>
              </a:rPr>
              <a:t>=</a:t>
            </a:r>
            <a:r>
              <a:rPr dirty="0" sz="2000" spc="2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Noto Sans"/>
                <a:cs typeface="Noto Sans"/>
              </a:rPr>
              <a:t>μ</a:t>
            </a:r>
            <a:r>
              <a:rPr dirty="0" baseline="-21367" sz="1950" spc="-7">
                <a:solidFill>
                  <a:srgbClr val="404040"/>
                </a:solidFill>
                <a:latin typeface="Noto Sans"/>
                <a:cs typeface="Noto Sans"/>
              </a:rPr>
              <a:t>2</a:t>
            </a:r>
            <a:r>
              <a:rPr dirty="0" sz="2000" spc="-5">
                <a:solidFill>
                  <a:srgbClr val="404040"/>
                </a:solidFill>
                <a:latin typeface="Noto Sans"/>
                <a:cs typeface="Noto Sans"/>
              </a:rPr>
              <a:t>)</a:t>
            </a:r>
            <a:r>
              <a:rPr dirty="0" sz="2000" spc="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Noto Sans"/>
                <a:cs typeface="Noto Sans"/>
              </a:rPr>
              <a:t>:	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Equality  </a:t>
            </a:r>
            <a:r>
              <a:rPr dirty="0" sz="2000" spc="-5">
                <a:solidFill>
                  <a:srgbClr val="404040"/>
                </a:solidFill>
                <a:latin typeface="Noto Sans"/>
                <a:cs typeface="Noto Sans"/>
              </a:rPr>
              <a:t>H1(μ</a:t>
            </a:r>
            <a:r>
              <a:rPr dirty="0" baseline="-21367" sz="1950" spc="-7">
                <a:solidFill>
                  <a:srgbClr val="404040"/>
                </a:solidFill>
                <a:latin typeface="Noto Sans"/>
                <a:cs typeface="Noto Sans"/>
              </a:rPr>
              <a:t>1 </a:t>
            </a:r>
            <a:r>
              <a:rPr dirty="0" sz="2000">
                <a:solidFill>
                  <a:srgbClr val="404040"/>
                </a:solidFill>
                <a:latin typeface="Noto Sans"/>
                <a:cs typeface="Noto Sans"/>
              </a:rPr>
              <a:t>≠ </a:t>
            </a:r>
            <a:r>
              <a:rPr dirty="0" sz="2000" spc="-5">
                <a:solidFill>
                  <a:srgbClr val="404040"/>
                </a:solidFill>
                <a:latin typeface="Noto Sans"/>
                <a:cs typeface="Noto Sans"/>
              </a:rPr>
              <a:t>μ</a:t>
            </a:r>
            <a:r>
              <a:rPr dirty="0" baseline="-21367" sz="1950" spc="-7">
                <a:solidFill>
                  <a:srgbClr val="404040"/>
                </a:solidFill>
                <a:latin typeface="Noto Sans"/>
                <a:cs typeface="Noto Sans"/>
              </a:rPr>
              <a:t>2</a:t>
            </a:r>
            <a:r>
              <a:rPr dirty="0" sz="2000" spc="-5">
                <a:solidFill>
                  <a:srgbClr val="404040"/>
                </a:solidFill>
                <a:latin typeface="Noto Sans"/>
                <a:cs typeface="Noto Sans"/>
              </a:rPr>
              <a:t>) :</a:t>
            </a:r>
            <a:r>
              <a:rPr dirty="0" sz="2000" spc="-15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Difference</a:t>
            </a:r>
            <a:endParaRPr sz="2000">
              <a:latin typeface="Noto Sans"/>
              <a:cs typeface="Noto San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611367" y="3561588"/>
            <a:ext cx="2933700" cy="885825"/>
            <a:chOff x="5611367" y="3561588"/>
            <a:chExt cx="2933700" cy="885825"/>
          </a:xfrm>
        </p:grpSpPr>
        <p:sp>
          <p:nvSpPr>
            <p:cNvPr id="11" name="object 11"/>
            <p:cNvSpPr/>
            <p:nvPr/>
          </p:nvSpPr>
          <p:spPr>
            <a:xfrm>
              <a:off x="7702296" y="3561587"/>
              <a:ext cx="843280" cy="300355"/>
            </a:xfrm>
            <a:custGeom>
              <a:avLst/>
              <a:gdLst/>
              <a:ahLst/>
              <a:cxnLst/>
              <a:rect l="l" t="t" r="r" b="b"/>
              <a:pathLst>
                <a:path w="843279" h="300354">
                  <a:moveTo>
                    <a:pt x="842772" y="300228"/>
                  </a:moveTo>
                  <a:lnTo>
                    <a:pt x="643255" y="150876"/>
                  </a:lnTo>
                  <a:lnTo>
                    <a:pt x="589788" y="150876"/>
                  </a:lnTo>
                  <a:lnTo>
                    <a:pt x="390271" y="0"/>
                  </a:lnTo>
                  <a:lnTo>
                    <a:pt x="0" y="0"/>
                  </a:lnTo>
                  <a:lnTo>
                    <a:pt x="201549" y="150876"/>
                  </a:lnTo>
                  <a:lnTo>
                    <a:pt x="252984" y="150876"/>
                  </a:lnTo>
                  <a:lnTo>
                    <a:pt x="454533" y="300228"/>
                  </a:lnTo>
                  <a:lnTo>
                    <a:pt x="842772" y="300228"/>
                  </a:lnTo>
                  <a:close/>
                </a:path>
              </a:pathLst>
            </a:custGeom>
            <a:solidFill>
              <a:srgbClr val="7793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611367" y="3561588"/>
              <a:ext cx="2481580" cy="885825"/>
            </a:xfrm>
            <a:custGeom>
              <a:avLst/>
              <a:gdLst/>
              <a:ahLst/>
              <a:cxnLst/>
              <a:rect l="l" t="t" r="r" b="b"/>
              <a:pathLst>
                <a:path w="2481579" h="885825">
                  <a:moveTo>
                    <a:pt x="2481072" y="0"/>
                  </a:moveTo>
                  <a:lnTo>
                    <a:pt x="784860" y="0"/>
                  </a:lnTo>
                  <a:lnTo>
                    <a:pt x="0" y="885444"/>
                  </a:lnTo>
                  <a:lnTo>
                    <a:pt x="1698371" y="885444"/>
                  </a:lnTo>
                  <a:lnTo>
                    <a:pt x="2481072" y="0"/>
                  </a:lnTo>
                  <a:close/>
                </a:path>
              </a:pathLst>
            </a:custGeom>
            <a:solidFill>
              <a:srgbClr val="9BBA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6421373" y="3805173"/>
            <a:ext cx="87376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solidFill>
                  <a:srgbClr val="FFFFFF"/>
                </a:solidFill>
                <a:latin typeface="Noto Sans"/>
                <a:cs typeface="Noto Sans"/>
              </a:rPr>
              <a:t>Step</a:t>
            </a:r>
            <a:r>
              <a:rPr dirty="0" sz="2200" spc="-75" b="1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dirty="0" sz="2200" spc="-5" b="1">
                <a:solidFill>
                  <a:srgbClr val="FFFFFF"/>
                </a:solidFill>
                <a:latin typeface="Noto Sans"/>
                <a:cs typeface="Noto Sans"/>
              </a:rPr>
              <a:t>2</a:t>
            </a:r>
            <a:endParaRPr sz="2200">
              <a:latin typeface="Noto Sans"/>
              <a:cs typeface="Noto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23330" y="4595621"/>
            <a:ext cx="2312670" cy="15500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34620" marR="12573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404040"/>
                </a:solidFill>
                <a:latin typeface="Noto Sans"/>
                <a:cs typeface="Noto Sans"/>
              </a:rPr>
              <a:t>Set</a:t>
            </a:r>
            <a:r>
              <a:rPr dirty="0" sz="2000" spc="-50" b="1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000" b="1">
                <a:solidFill>
                  <a:srgbClr val="404040"/>
                </a:solidFill>
                <a:latin typeface="Noto Sans"/>
                <a:cs typeface="Noto Sans"/>
              </a:rPr>
              <a:t>α</a:t>
            </a:r>
            <a:r>
              <a:rPr dirty="0" sz="2000" spc="-40" b="1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Noto Sans"/>
                <a:cs typeface="Noto Sans"/>
              </a:rPr>
              <a:t>Significant </a:t>
            </a:r>
            <a:r>
              <a:rPr dirty="0" sz="2000" b="1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Noto Sans"/>
                <a:cs typeface="Noto Sans"/>
              </a:rPr>
              <a:t>Level</a:t>
            </a:r>
            <a:endParaRPr sz="2000">
              <a:latin typeface="Noto Sans"/>
              <a:cs typeface="Noto Sans"/>
            </a:endParaRPr>
          </a:p>
          <a:p>
            <a:pPr algn="ctr" marL="12700" marR="5080">
              <a:lnSpc>
                <a:spcPct val="100000"/>
              </a:lnSpc>
            </a:pP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Set α </a:t>
            </a:r>
            <a:r>
              <a:rPr dirty="0" sz="2000" spc="-5">
                <a:solidFill>
                  <a:srgbClr val="404040"/>
                </a:solidFill>
                <a:latin typeface="Noto Sans"/>
                <a:cs typeface="Noto Sans"/>
              </a:rPr>
              <a:t>or choose</a:t>
            </a:r>
            <a:r>
              <a:rPr dirty="0" sz="2000" spc="-6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the  </a:t>
            </a:r>
            <a:r>
              <a:rPr dirty="0" sz="2000" spc="-25">
                <a:solidFill>
                  <a:srgbClr val="404040"/>
                </a:solidFill>
                <a:latin typeface="Noto Sans"/>
                <a:cs typeface="Noto Sans"/>
              </a:rPr>
              <a:t>significant </a:t>
            </a:r>
            <a:r>
              <a:rPr dirty="0" sz="2000" spc="-20">
                <a:solidFill>
                  <a:srgbClr val="404040"/>
                </a:solidFill>
                <a:latin typeface="Noto Sans"/>
                <a:cs typeface="Noto Sans"/>
              </a:rPr>
              <a:t>level 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for  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the</a:t>
            </a:r>
            <a:r>
              <a:rPr dirty="0" sz="2000" spc="-2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population.</a:t>
            </a:r>
            <a:endParaRPr sz="2000">
              <a:latin typeface="Noto Sans"/>
              <a:cs typeface="Noto San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161019" y="2973323"/>
            <a:ext cx="2931160" cy="887094"/>
            <a:chOff x="8161019" y="2973323"/>
            <a:chExt cx="2931160" cy="887094"/>
          </a:xfrm>
        </p:grpSpPr>
        <p:sp>
          <p:nvSpPr>
            <p:cNvPr id="16" name="object 16"/>
            <p:cNvSpPr/>
            <p:nvPr/>
          </p:nvSpPr>
          <p:spPr>
            <a:xfrm>
              <a:off x="10251948" y="2973323"/>
              <a:ext cx="840105" cy="295910"/>
            </a:xfrm>
            <a:custGeom>
              <a:avLst/>
              <a:gdLst/>
              <a:ahLst/>
              <a:cxnLst/>
              <a:rect l="l" t="t" r="r" b="b"/>
              <a:pathLst>
                <a:path w="840104" h="295910">
                  <a:moveTo>
                    <a:pt x="839724" y="295656"/>
                  </a:moveTo>
                  <a:lnTo>
                    <a:pt x="637794" y="146304"/>
                  </a:lnTo>
                  <a:lnTo>
                    <a:pt x="588264" y="146304"/>
                  </a:lnTo>
                  <a:lnTo>
                    <a:pt x="390779" y="0"/>
                  </a:lnTo>
                  <a:lnTo>
                    <a:pt x="0" y="0"/>
                  </a:lnTo>
                  <a:lnTo>
                    <a:pt x="201803" y="146304"/>
                  </a:lnTo>
                  <a:lnTo>
                    <a:pt x="246888" y="146304"/>
                  </a:lnTo>
                  <a:lnTo>
                    <a:pt x="448818" y="295656"/>
                  </a:lnTo>
                  <a:lnTo>
                    <a:pt x="839724" y="295656"/>
                  </a:lnTo>
                  <a:close/>
                </a:path>
              </a:pathLst>
            </a:custGeom>
            <a:solidFill>
              <a:srgbClr val="C5770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161019" y="2973323"/>
              <a:ext cx="2482850" cy="887094"/>
            </a:xfrm>
            <a:custGeom>
              <a:avLst/>
              <a:gdLst/>
              <a:ahLst/>
              <a:cxnLst/>
              <a:rect l="l" t="t" r="r" b="b"/>
              <a:pathLst>
                <a:path w="2482850" h="887095">
                  <a:moveTo>
                    <a:pt x="2482596" y="0"/>
                  </a:moveTo>
                  <a:lnTo>
                    <a:pt x="785368" y="0"/>
                  </a:lnTo>
                  <a:lnTo>
                    <a:pt x="0" y="886967"/>
                  </a:lnTo>
                  <a:lnTo>
                    <a:pt x="1697227" y="886967"/>
                  </a:lnTo>
                  <a:lnTo>
                    <a:pt x="2482596" y="0"/>
                  </a:lnTo>
                  <a:close/>
                </a:path>
              </a:pathLst>
            </a:custGeom>
            <a:solidFill>
              <a:srgbClr val="F19B2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8985884" y="3201161"/>
            <a:ext cx="87376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solidFill>
                  <a:srgbClr val="FFFFFF"/>
                </a:solidFill>
                <a:latin typeface="Noto Sans"/>
                <a:cs typeface="Noto Sans"/>
              </a:rPr>
              <a:t>Step</a:t>
            </a:r>
            <a:r>
              <a:rPr dirty="0" sz="2200" spc="-75" b="1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dirty="0" sz="2200" spc="-5" b="1">
                <a:solidFill>
                  <a:srgbClr val="FFFFFF"/>
                </a:solidFill>
                <a:latin typeface="Noto Sans"/>
                <a:cs typeface="Noto Sans"/>
              </a:rPr>
              <a:t>3</a:t>
            </a:r>
            <a:endParaRPr sz="2200">
              <a:latin typeface="Noto Sans"/>
              <a:cs typeface="Noto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72093" y="3996054"/>
            <a:ext cx="2390140" cy="940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-635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404040"/>
                </a:solidFill>
                <a:latin typeface="Noto Sans"/>
                <a:cs typeface="Noto Sans"/>
              </a:rPr>
              <a:t>Collect Data  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Collect sample</a:t>
            </a:r>
            <a:r>
              <a:rPr dirty="0" sz="2000" spc="-10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from  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population</a:t>
            </a:r>
            <a:endParaRPr sz="2000">
              <a:latin typeface="Noto Sans"/>
              <a:cs typeface="Noto San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701528" y="2386583"/>
            <a:ext cx="2677795" cy="882650"/>
            <a:chOff x="10701528" y="2386583"/>
            <a:chExt cx="2677795" cy="882650"/>
          </a:xfrm>
        </p:grpSpPr>
        <p:sp>
          <p:nvSpPr>
            <p:cNvPr id="21" name="object 21"/>
            <p:cNvSpPr/>
            <p:nvPr/>
          </p:nvSpPr>
          <p:spPr>
            <a:xfrm>
              <a:off x="12793980" y="2386583"/>
              <a:ext cx="585470" cy="144780"/>
            </a:xfrm>
            <a:custGeom>
              <a:avLst/>
              <a:gdLst/>
              <a:ahLst/>
              <a:cxnLst/>
              <a:rect l="l" t="t" r="r" b="b"/>
              <a:pathLst>
                <a:path w="585469" h="144780">
                  <a:moveTo>
                    <a:pt x="387985" y="0"/>
                  </a:moveTo>
                  <a:lnTo>
                    <a:pt x="0" y="0"/>
                  </a:lnTo>
                  <a:lnTo>
                    <a:pt x="199390" y="144780"/>
                  </a:lnTo>
                  <a:lnTo>
                    <a:pt x="585216" y="144780"/>
                  </a:lnTo>
                  <a:lnTo>
                    <a:pt x="387985" y="0"/>
                  </a:lnTo>
                  <a:close/>
                </a:path>
              </a:pathLst>
            </a:custGeom>
            <a:solidFill>
              <a:srgbClr val="A6293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0701528" y="2386583"/>
              <a:ext cx="2481580" cy="882650"/>
            </a:xfrm>
            <a:custGeom>
              <a:avLst/>
              <a:gdLst/>
              <a:ahLst/>
              <a:cxnLst/>
              <a:rect l="l" t="t" r="r" b="b"/>
              <a:pathLst>
                <a:path w="2481580" h="882650">
                  <a:moveTo>
                    <a:pt x="2481072" y="0"/>
                  </a:moveTo>
                  <a:lnTo>
                    <a:pt x="784860" y="0"/>
                  </a:lnTo>
                  <a:lnTo>
                    <a:pt x="0" y="882396"/>
                  </a:lnTo>
                  <a:lnTo>
                    <a:pt x="1696212" y="882396"/>
                  </a:lnTo>
                  <a:lnTo>
                    <a:pt x="2481072" y="0"/>
                  </a:lnTo>
                  <a:close/>
                </a:path>
              </a:pathLst>
            </a:custGeom>
            <a:solidFill>
              <a:srgbClr val="D1435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1506581" y="2622930"/>
            <a:ext cx="87376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solidFill>
                  <a:srgbClr val="FFFFFF"/>
                </a:solidFill>
                <a:latin typeface="Noto Sans"/>
                <a:cs typeface="Noto Sans"/>
              </a:rPr>
              <a:t>Step</a:t>
            </a:r>
            <a:r>
              <a:rPr dirty="0" sz="2200" spc="-75" b="1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dirty="0" sz="2200" spc="-5" b="1">
                <a:solidFill>
                  <a:srgbClr val="FFFFFF"/>
                </a:solidFill>
                <a:latin typeface="Noto Sans"/>
                <a:cs typeface="Noto Sans"/>
              </a:rPr>
              <a:t>4</a:t>
            </a:r>
            <a:endParaRPr sz="2200">
              <a:latin typeface="Noto Sans"/>
              <a:cs typeface="Noto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273408" y="3412363"/>
            <a:ext cx="1839595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404040"/>
                </a:solidFill>
                <a:latin typeface="Noto Sans"/>
                <a:cs typeface="Noto Sans"/>
              </a:rPr>
              <a:t>Make</a:t>
            </a:r>
            <a:r>
              <a:rPr dirty="0" sz="2000" spc="-40" b="1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000" spc="-5" b="1">
                <a:solidFill>
                  <a:srgbClr val="404040"/>
                </a:solidFill>
                <a:latin typeface="Noto Sans"/>
                <a:cs typeface="Noto Sans"/>
              </a:rPr>
              <a:t>decision</a:t>
            </a:r>
            <a:endParaRPr sz="2000">
              <a:latin typeface="Noto Sans"/>
              <a:cs typeface="Noto Sans"/>
            </a:endParaRPr>
          </a:p>
          <a:p>
            <a:pPr algn="ctr" marL="269875" marR="226695" indent="-33655">
              <a:lnSpc>
                <a:spcPct val="100000"/>
              </a:lnSpc>
            </a:pP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p-value </a:t>
            </a:r>
            <a:r>
              <a:rPr dirty="0" sz="2000">
                <a:solidFill>
                  <a:srgbClr val="404040"/>
                </a:solidFill>
                <a:latin typeface="Noto Sans"/>
                <a:cs typeface="Noto Sans"/>
              </a:rPr>
              <a:t>&lt; 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α  p-value </a:t>
            </a:r>
            <a:r>
              <a:rPr dirty="0" sz="2000">
                <a:solidFill>
                  <a:srgbClr val="404040"/>
                </a:solidFill>
                <a:latin typeface="Noto Sans"/>
                <a:cs typeface="Noto Sans"/>
              </a:rPr>
              <a:t>≥</a:t>
            </a:r>
            <a:r>
              <a:rPr dirty="0" sz="2000" spc="-8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α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423922" y="7041642"/>
            <a:ext cx="12224385" cy="1001394"/>
          </a:xfrm>
          <a:custGeom>
            <a:avLst/>
            <a:gdLst/>
            <a:ahLst/>
            <a:cxnLst/>
            <a:rect l="l" t="t" r="r" b="b"/>
            <a:pathLst>
              <a:path w="12224385" h="1001395">
                <a:moveTo>
                  <a:pt x="0" y="113029"/>
                </a:moveTo>
                <a:lnTo>
                  <a:pt x="8891" y="69062"/>
                </a:lnTo>
                <a:lnTo>
                  <a:pt x="33131" y="33131"/>
                </a:lnTo>
                <a:lnTo>
                  <a:pt x="69062" y="8891"/>
                </a:lnTo>
                <a:lnTo>
                  <a:pt x="113029" y="0"/>
                </a:lnTo>
                <a:lnTo>
                  <a:pt x="12110974" y="0"/>
                </a:lnTo>
                <a:lnTo>
                  <a:pt x="12154941" y="8891"/>
                </a:lnTo>
                <a:lnTo>
                  <a:pt x="12190872" y="33131"/>
                </a:lnTo>
                <a:lnTo>
                  <a:pt x="12215112" y="69062"/>
                </a:lnTo>
                <a:lnTo>
                  <a:pt x="12224004" y="113029"/>
                </a:lnTo>
                <a:lnTo>
                  <a:pt x="12224004" y="888212"/>
                </a:lnTo>
                <a:lnTo>
                  <a:pt x="12215112" y="932216"/>
                </a:lnTo>
                <a:lnTo>
                  <a:pt x="12190872" y="968152"/>
                </a:lnTo>
                <a:lnTo>
                  <a:pt x="12154941" y="992382"/>
                </a:lnTo>
                <a:lnTo>
                  <a:pt x="12110974" y="1001267"/>
                </a:lnTo>
                <a:lnTo>
                  <a:pt x="113029" y="1001267"/>
                </a:lnTo>
                <a:lnTo>
                  <a:pt x="69062" y="992382"/>
                </a:lnTo>
                <a:lnTo>
                  <a:pt x="33131" y="968152"/>
                </a:lnTo>
                <a:lnTo>
                  <a:pt x="8891" y="932216"/>
                </a:lnTo>
                <a:lnTo>
                  <a:pt x="0" y="888212"/>
                </a:lnTo>
                <a:lnTo>
                  <a:pt x="0" y="113029"/>
                </a:lnTo>
                <a:close/>
              </a:path>
            </a:pathLst>
          </a:custGeom>
          <a:ln w="19812">
            <a:solidFill>
              <a:srgbClr val="00A9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912110" y="7179944"/>
            <a:ext cx="5904230" cy="695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Reject the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null hypothesis if p-value </a:t>
            </a:r>
            <a:r>
              <a:rPr dirty="0" sz="2200" spc="-5">
                <a:solidFill>
                  <a:srgbClr val="404040"/>
                </a:solidFill>
                <a:latin typeface="Noto Sans"/>
                <a:cs typeface="Noto Sans"/>
              </a:rPr>
              <a:t>&lt;</a:t>
            </a:r>
            <a:r>
              <a:rPr dirty="0" sz="2200" spc="25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α</a:t>
            </a:r>
            <a:endParaRPr sz="220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</a:pP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Fail to </a:t>
            </a:r>
            <a:r>
              <a:rPr dirty="0" sz="2200" spc="-25">
                <a:solidFill>
                  <a:srgbClr val="404040"/>
                </a:solidFill>
                <a:latin typeface="Noto Sans"/>
                <a:cs typeface="Noto Sans"/>
              </a:rPr>
              <a:t>reject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null hypothesis if </a:t>
            </a:r>
            <a:r>
              <a:rPr dirty="0" sz="2200" spc="-10">
                <a:solidFill>
                  <a:srgbClr val="404040"/>
                </a:solidFill>
                <a:latin typeface="Noto Sans"/>
                <a:cs typeface="Noto Sans"/>
              </a:rPr>
              <a:t>p-value </a:t>
            </a:r>
            <a:r>
              <a:rPr dirty="0" sz="2200" spc="-5">
                <a:solidFill>
                  <a:srgbClr val="404040"/>
                </a:solidFill>
                <a:latin typeface="Noto Sans"/>
                <a:cs typeface="Noto Sans"/>
              </a:rPr>
              <a:t>≥</a:t>
            </a:r>
            <a:r>
              <a:rPr dirty="0" sz="2200" spc="27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α</a:t>
            </a:r>
            <a:endParaRPr sz="2200">
              <a:latin typeface="Noto Sans"/>
              <a:cs typeface="Noto San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609344" y="7031735"/>
            <a:ext cx="1082040" cy="1021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9794" y="268350"/>
            <a:ext cx="583692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55"/>
              <a:t>Perform </a:t>
            </a:r>
            <a:r>
              <a:rPr dirty="0" sz="3200" spc="70"/>
              <a:t>Hypothesis</a:t>
            </a:r>
            <a:r>
              <a:rPr dirty="0" sz="3200" spc="-95"/>
              <a:t> </a:t>
            </a:r>
            <a:r>
              <a:rPr dirty="0" sz="3200" spc="10"/>
              <a:t>Testing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5349240" y="711708"/>
            <a:ext cx="5286756" cy="3550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185028" y="1165606"/>
            <a:ext cx="58845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An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example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clinical trials data</a:t>
            </a:r>
            <a:r>
              <a:rPr dirty="0" sz="2400" spc="9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analysis.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76671" y="2514600"/>
            <a:ext cx="1629155" cy="16809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428869" y="4223384"/>
            <a:ext cx="1468755" cy="4006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50" spc="-5">
                <a:solidFill>
                  <a:srgbClr val="404040"/>
                </a:solidFill>
                <a:latin typeface="Carlito"/>
                <a:cs typeface="Carlito"/>
              </a:rPr>
              <a:t>Company</a:t>
            </a:r>
            <a:r>
              <a:rPr dirty="0" sz="2450" spc="-10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50" spc="5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endParaRPr sz="24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281159" y="2514600"/>
            <a:ext cx="1629155" cy="16809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360534" y="4223384"/>
            <a:ext cx="1457325" cy="4006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50" spc="-5">
                <a:solidFill>
                  <a:srgbClr val="444444"/>
                </a:solidFill>
                <a:latin typeface="Carlito"/>
                <a:cs typeface="Carlito"/>
              </a:rPr>
              <a:t>Company</a:t>
            </a:r>
            <a:r>
              <a:rPr dirty="0" sz="2450" spc="-105">
                <a:solidFill>
                  <a:srgbClr val="444444"/>
                </a:solidFill>
                <a:latin typeface="Carlito"/>
                <a:cs typeface="Carlito"/>
              </a:rPr>
              <a:t> </a:t>
            </a:r>
            <a:r>
              <a:rPr dirty="0" sz="2450" spc="5">
                <a:solidFill>
                  <a:srgbClr val="444444"/>
                </a:solidFill>
                <a:latin typeface="Carlito"/>
                <a:cs typeface="Carlito"/>
              </a:rPr>
              <a:t>B</a:t>
            </a:r>
            <a:endParaRPr sz="245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667500" y="5812535"/>
            <a:ext cx="2889885" cy="1750060"/>
            <a:chOff x="6667500" y="5812535"/>
            <a:chExt cx="2889885" cy="1750060"/>
          </a:xfrm>
        </p:grpSpPr>
        <p:sp>
          <p:nvSpPr>
            <p:cNvPr id="10" name="object 10"/>
            <p:cNvSpPr/>
            <p:nvPr/>
          </p:nvSpPr>
          <p:spPr>
            <a:xfrm>
              <a:off x="7805927" y="5812535"/>
              <a:ext cx="645160" cy="1750060"/>
            </a:xfrm>
            <a:custGeom>
              <a:avLst/>
              <a:gdLst/>
              <a:ahLst/>
              <a:cxnLst/>
              <a:rect l="l" t="t" r="r" b="b"/>
              <a:pathLst>
                <a:path w="645159" h="1750059">
                  <a:moveTo>
                    <a:pt x="335788" y="0"/>
                  </a:moveTo>
                  <a:lnTo>
                    <a:pt x="318643" y="0"/>
                  </a:lnTo>
                  <a:lnTo>
                    <a:pt x="302387" y="762"/>
                  </a:lnTo>
                  <a:lnTo>
                    <a:pt x="241426" y="10540"/>
                  </a:lnTo>
                  <a:lnTo>
                    <a:pt x="190246" y="30099"/>
                  </a:lnTo>
                  <a:lnTo>
                    <a:pt x="142240" y="57658"/>
                  </a:lnTo>
                  <a:lnTo>
                    <a:pt x="99949" y="93471"/>
                  </a:lnTo>
                  <a:lnTo>
                    <a:pt x="63373" y="137287"/>
                  </a:lnTo>
                  <a:lnTo>
                    <a:pt x="33274" y="186055"/>
                  </a:lnTo>
                  <a:lnTo>
                    <a:pt x="12953" y="239775"/>
                  </a:lnTo>
                  <a:lnTo>
                    <a:pt x="2413" y="297433"/>
                  </a:lnTo>
                  <a:lnTo>
                    <a:pt x="0" y="327532"/>
                  </a:lnTo>
                  <a:lnTo>
                    <a:pt x="0" y="1408302"/>
                  </a:lnTo>
                  <a:lnTo>
                    <a:pt x="762" y="1441577"/>
                  </a:lnTo>
                  <a:lnTo>
                    <a:pt x="4825" y="1472438"/>
                  </a:lnTo>
                  <a:lnTo>
                    <a:pt x="12192" y="1503299"/>
                  </a:lnTo>
                  <a:lnTo>
                    <a:pt x="15494" y="1517903"/>
                  </a:lnTo>
                  <a:lnTo>
                    <a:pt x="20320" y="1533397"/>
                  </a:lnTo>
                  <a:lnTo>
                    <a:pt x="26035" y="1548002"/>
                  </a:lnTo>
                  <a:lnTo>
                    <a:pt x="32512" y="1561083"/>
                  </a:lnTo>
                  <a:lnTo>
                    <a:pt x="38989" y="1574800"/>
                  </a:lnTo>
                  <a:lnTo>
                    <a:pt x="64262" y="1615439"/>
                  </a:lnTo>
                  <a:lnTo>
                    <a:pt x="96774" y="1653666"/>
                  </a:lnTo>
                  <a:lnTo>
                    <a:pt x="109727" y="1665858"/>
                  </a:lnTo>
                  <a:lnTo>
                    <a:pt x="121920" y="1678051"/>
                  </a:lnTo>
                  <a:lnTo>
                    <a:pt x="136525" y="1688591"/>
                  </a:lnTo>
                  <a:lnTo>
                    <a:pt x="149605" y="1698370"/>
                  </a:lnTo>
                  <a:lnTo>
                    <a:pt x="163449" y="1706499"/>
                  </a:lnTo>
                  <a:lnTo>
                    <a:pt x="208152" y="1729232"/>
                  </a:lnTo>
                  <a:lnTo>
                    <a:pt x="255270" y="1743837"/>
                  </a:lnTo>
                  <a:lnTo>
                    <a:pt x="307340" y="1749552"/>
                  </a:lnTo>
                  <a:lnTo>
                    <a:pt x="347979" y="1749552"/>
                  </a:lnTo>
                  <a:lnTo>
                    <a:pt x="413003" y="1737360"/>
                  </a:lnTo>
                  <a:lnTo>
                    <a:pt x="455295" y="1721103"/>
                  </a:lnTo>
                  <a:lnTo>
                    <a:pt x="479309" y="1708150"/>
                  </a:lnTo>
                  <a:lnTo>
                    <a:pt x="313817" y="1708150"/>
                  </a:lnTo>
                  <a:lnTo>
                    <a:pt x="295148" y="1705609"/>
                  </a:lnTo>
                  <a:lnTo>
                    <a:pt x="255270" y="1699133"/>
                  </a:lnTo>
                  <a:lnTo>
                    <a:pt x="218694" y="1686178"/>
                  </a:lnTo>
                  <a:lnTo>
                    <a:pt x="183769" y="1668271"/>
                  </a:lnTo>
                  <a:lnTo>
                    <a:pt x="167513" y="1657731"/>
                  </a:lnTo>
                  <a:lnTo>
                    <a:pt x="150368" y="1647189"/>
                  </a:lnTo>
                  <a:lnTo>
                    <a:pt x="136525" y="1633346"/>
                  </a:lnTo>
                  <a:lnTo>
                    <a:pt x="121920" y="1619503"/>
                  </a:lnTo>
                  <a:lnTo>
                    <a:pt x="108966" y="1604137"/>
                  </a:lnTo>
                  <a:lnTo>
                    <a:pt x="78867" y="1558544"/>
                  </a:lnTo>
                  <a:lnTo>
                    <a:pt x="58547" y="1512315"/>
                  </a:lnTo>
                  <a:lnTo>
                    <a:pt x="46354" y="1461896"/>
                  </a:lnTo>
                  <a:lnTo>
                    <a:pt x="41401" y="1408302"/>
                  </a:lnTo>
                  <a:lnTo>
                    <a:pt x="41401" y="901953"/>
                  </a:lnTo>
                  <a:lnTo>
                    <a:pt x="43942" y="897889"/>
                  </a:lnTo>
                  <a:lnTo>
                    <a:pt x="48005" y="897127"/>
                  </a:lnTo>
                  <a:lnTo>
                    <a:pt x="644651" y="897127"/>
                  </a:lnTo>
                  <a:lnTo>
                    <a:pt x="644651" y="530606"/>
                  </a:lnTo>
                  <a:lnTo>
                    <a:pt x="79628" y="530606"/>
                  </a:lnTo>
                  <a:lnTo>
                    <a:pt x="75565" y="528193"/>
                  </a:lnTo>
                  <a:lnTo>
                    <a:pt x="73151" y="524128"/>
                  </a:lnTo>
                  <a:lnTo>
                    <a:pt x="71500" y="519302"/>
                  </a:lnTo>
                  <a:lnTo>
                    <a:pt x="71500" y="385952"/>
                  </a:lnTo>
                  <a:lnTo>
                    <a:pt x="70739" y="359156"/>
                  </a:lnTo>
                  <a:lnTo>
                    <a:pt x="71500" y="332358"/>
                  </a:lnTo>
                  <a:lnTo>
                    <a:pt x="71500" y="318515"/>
                  </a:lnTo>
                  <a:lnTo>
                    <a:pt x="73914" y="304672"/>
                  </a:lnTo>
                  <a:lnTo>
                    <a:pt x="77977" y="285241"/>
                  </a:lnTo>
                  <a:lnTo>
                    <a:pt x="81279" y="267334"/>
                  </a:lnTo>
                  <a:lnTo>
                    <a:pt x="86232" y="251078"/>
                  </a:lnTo>
                  <a:lnTo>
                    <a:pt x="91821" y="234061"/>
                  </a:lnTo>
                  <a:lnTo>
                    <a:pt x="97536" y="216915"/>
                  </a:lnTo>
                  <a:lnTo>
                    <a:pt x="104901" y="201549"/>
                  </a:lnTo>
                  <a:lnTo>
                    <a:pt x="113792" y="187706"/>
                  </a:lnTo>
                  <a:lnTo>
                    <a:pt x="122808" y="173100"/>
                  </a:lnTo>
                  <a:lnTo>
                    <a:pt x="156082" y="136525"/>
                  </a:lnTo>
                  <a:lnTo>
                    <a:pt x="199136" y="104012"/>
                  </a:lnTo>
                  <a:lnTo>
                    <a:pt x="216280" y="95884"/>
                  </a:lnTo>
                  <a:lnTo>
                    <a:pt x="233299" y="86994"/>
                  </a:lnTo>
                  <a:lnTo>
                    <a:pt x="237363" y="84455"/>
                  </a:lnTo>
                  <a:lnTo>
                    <a:pt x="242189" y="83693"/>
                  </a:lnTo>
                  <a:lnTo>
                    <a:pt x="534168" y="83693"/>
                  </a:lnTo>
                  <a:lnTo>
                    <a:pt x="514603" y="66675"/>
                  </a:lnTo>
                  <a:lnTo>
                    <a:pt x="473075" y="38988"/>
                  </a:lnTo>
                  <a:lnTo>
                    <a:pt x="429260" y="19558"/>
                  </a:lnTo>
                  <a:lnTo>
                    <a:pt x="413003" y="12953"/>
                  </a:lnTo>
                  <a:lnTo>
                    <a:pt x="399161" y="9778"/>
                  </a:lnTo>
                  <a:lnTo>
                    <a:pt x="383667" y="5714"/>
                  </a:lnTo>
                  <a:lnTo>
                    <a:pt x="351154" y="762"/>
                  </a:lnTo>
                  <a:lnTo>
                    <a:pt x="335788" y="0"/>
                  </a:lnTo>
                  <a:close/>
                </a:path>
                <a:path w="645159" h="1750059">
                  <a:moveTo>
                    <a:pt x="644651" y="897127"/>
                  </a:moveTo>
                  <a:lnTo>
                    <a:pt x="595883" y="897127"/>
                  </a:lnTo>
                  <a:lnTo>
                    <a:pt x="599948" y="899540"/>
                  </a:lnTo>
                  <a:lnTo>
                    <a:pt x="602361" y="902843"/>
                  </a:lnTo>
                  <a:lnTo>
                    <a:pt x="603250" y="908557"/>
                  </a:lnTo>
                  <a:lnTo>
                    <a:pt x="602361" y="1277365"/>
                  </a:lnTo>
                  <a:lnTo>
                    <a:pt x="603250" y="1313941"/>
                  </a:lnTo>
                  <a:lnTo>
                    <a:pt x="602361" y="1349756"/>
                  </a:lnTo>
                  <a:lnTo>
                    <a:pt x="602361" y="1433449"/>
                  </a:lnTo>
                  <a:lnTo>
                    <a:pt x="600710" y="1449705"/>
                  </a:lnTo>
                  <a:lnTo>
                    <a:pt x="598297" y="1465199"/>
                  </a:lnTo>
                  <a:lnTo>
                    <a:pt x="595122" y="1482216"/>
                  </a:lnTo>
                  <a:lnTo>
                    <a:pt x="588518" y="1502537"/>
                  </a:lnTo>
                  <a:lnTo>
                    <a:pt x="582929" y="1521206"/>
                  </a:lnTo>
                  <a:lnTo>
                    <a:pt x="574801" y="1539113"/>
                  </a:lnTo>
                  <a:lnTo>
                    <a:pt x="565785" y="1557020"/>
                  </a:lnTo>
                  <a:lnTo>
                    <a:pt x="557656" y="1574038"/>
                  </a:lnTo>
                  <a:lnTo>
                    <a:pt x="524382" y="1617852"/>
                  </a:lnTo>
                  <a:lnTo>
                    <a:pt x="496697" y="1643126"/>
                  </a:lnTo>
                  <a:lnTo>
                    <a:pt x="482853" y="1655318"/>
                  </a:lnTo>
                  <a:lnTo>
                    <a:pt x="467487" y="1665096"/>
                  </a:lnTo>
                  <a:lnTo>
                    <a:pt x="448691" y="1673987"/>
                  </a:lnTo>
                  <a:lnTo>
                    <a:pt x="432435" y="1682877"/>
                  </a:lnTo>
                  <a:lnTo>
                    <a:pt x="392683" y="1696720"/>
                  </a:lnTo>
                  <a:lnTo>
                    <a:pt x="353568" y="1705609"/>
                  </a:lnTo>
                  <a:lnTo>
                    <a:pt x="334137" y="1706499"/>
                  </a:lnTo>
                  <a:lnTo>
                    <a:pt x="313817" y="1708150"/>
                  </a:lnTo>
                  <a:lnTo>
                    <a:pt x="479309" y="1708150"/>
                  </a:lnTo>
                  <a:lnTo>
                    <a:pt x="494283" y="1698370"/>
                  </a:lnTo>
                  <a:lnTo>
                    <a:pt x="512191" y="1685416"/>
                  </a:lnTo>
                  <a:lnTo>
                    <a:pt x="527557" y="1671574"/>
                  </a:lnTo>
                  <a:lnTo>
                    <a:pt x="543814" y="1657731"/>
                  </a:lnTo>
                  <a:lnTo>
                    <a:pt x="570738" y="1629283"/>
                  </a:lnTo>
                  <a:lnTo>
                    <a:pt x="593471" y="1596770"/>
                  </a:lnTo>
                  <a:lnTo>
                    <a:pt x="621029" y="1543939"/>
                  </a:lnTo>
                  <a:lnTo>
                    <a:pt x="626745" y="1525270"/>
                  </a:lnTo>
                  <a:lnTo>
                    <a:pt x="633222" y="1505712"/>
                  </a:lnTo>
                  <a:lnTo>
                    <a:pt x="638175" y="1487043"/>
                  </a:lnTo>
                  <a:lnTo>
                    <a:pt x="640588" y="1465199"/>
                  </a:lnTo>
                  <a:lnTo>
                    <a:pt x="643001" y="1444878"/>
                  </a:lnTo>
                  <a:lnTo>
                    <a:pt x="643890" y="1423670"/>
                  </a:lnTo>
                  <a:lnTo>
                    <a:pt x="644651" y="1387983"/>
                  </a:lnTo>
                  <a:lnTo>
                    <a:pt x="644651" y="897127"/>
                  </a:lnTo>
                  <a:close/>
                </a:path>
                <a:path w="645159" h="1750059">
                  <a:moveTo>
                    <a:pt x="534168" y="83693"/>
                  </a:moveTo>
                  <a:lnTo>
                    <a:pt x="242189" y="83693"/>
                  </a:lnTo>
                  <a:lnTo>
                    <a:pt x="244728" y="84455"/>
                  </a:lnTo>
                  <a:lnTo>
                    <a:pt x="246379" y="86994"/>
                  </a:lnTo>
                  <a:lnTo>
                    <a:pt x="247142" y="89407"/>
                  </a:lnTo>
                  <a:lnTo>
                    <a:pt x="246379" y="91820"/>
                  </a:lnTo>
                  <a:lnTo>
                    <a:pt x="243840" y="95884"/>
                  </a:lnTo>
                  <a:lnTo>
                    <a:pt x="221869" y="111378"/>
                  </a:lnTo>
                  <a:lnTo>
                    <a:pt x="210566" y="120268"/>
                  </a:lnTo>
                  <a:lnTo>
                    <a:pt x="199136" y="131699"/>
                  </a:lnTo>
                  <a:lnTo>
                    <a:pt x="190246" y="142239"/>
                  </a:lnTo>
                  <a:lnTo>
                    <a:pt x="180467" y="152781"/>
                  </a:lnTo>
                  <a:lnTo>
                    <a:pt x="172339" y="164972"/>
                  </a:lnTo>
                  <a:lnTo>
                    <a:pt x="163449" y="177164"/>
                  </a:lnTo>
                  <a:lnTo>
                    <a:pt x="156082" y="188468"/>
                  </a:lnTo>
                  <a:lnTo>
                    <a:pt x="137414" y="226694"/>
                  </a:lnTo>
                  <a:lnTo>
                    <a:pt x="121920" y="282828"/>
                  </a:lnTo>
                  <a:lnTo>
                    <a:pt x="116204" y="330707"/>
                  </a:lnTo>
                  <a:lnTo>
                    <a:pt x="114680" y="350265"/>
                  </a:lnTo>
                  <a:lnTo>
                    <a:pt x="114680" y="463169"/>
                  </a:lnTo>
                  <a:lnTo>
                    <a:pt x="113792" y="478663"/>
                  </a:lnTo>
                  <a:lnTo>
                    <a:pt x="97536" y="521715"/>
                  </a:lnTo>
                  <a:lnTo>
                    <a:pt x="86232" y="530606"/>
                  </a:lnTo>
                  <a:lnTo>
                    <a:pt x="644651" y="530606"/>
                  </a:lnTo>
                  <a:lnTo>
                    <a:pt x="644651" y="314451"/>
                  </a:lnTo>
                  <a:lnTo>
                    <a:pt x="641350" y="287655"/>
                  </a:lnTo>
                  <a:lnTo>
                    <a:pt x="635762" y="254381"/>
                  </a:lnTo>
                  <a:lnTo>
                    <a:pt x="630808" y="238887"/>
                  </a:lnTo>
                  <a:lnTo>
                    <a:pt x="625982" y="223519"/>
                  </a:lnTo>
                  <a:lnTo>
                    <a:pt x="621029" y="208025"/>
                  </a:lnTo>
                  <a:lnTo>
                    <a:pt x="615442" y="193420"/>
                  </a:lnTo>
                  <a:lnTo>
                    <a:pt x="608076" y="177926"/>
                  </a:lnTo>
                  <a:lnTo>
                    <a:pt x="599948" y="164972"/>
                  </a:lnTo>
                  <a:lnTo>
                    <a:pt x="592581" y="150368"/>
                  </a:lnTo>
                  <a:lnTo>
                    <a:pt x="582929" y="137287"/>
                  </a:lnTo>
                  <a:lnTo>
                    <a:pt x="573151" y="124332"/>
                  </a:lnTo>
                  <a:lnTo>
                    <a:pt x="562482" y="112140"/>
                  </a:lnTo>
                  <a:lnTo>
                    <a:pt x="551942" y="99949"/>
                  </a:lnTo>
                  <a:lnTo>
                    <a:pt x="539750" y="88518"/>
                  </a:lnTo>
                  <a:lnTo>
                    <a:pt x="534168" y="83693"/>
                  </a:lnTo>
                  <a:close/>
                </a:path>
              </a:pathLst>
            </a:custGeom>
            <a:solidFill>
              <a:srgbClr val="36A2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194547" y="7025639"/>
              <a:ext cx="182880" cy="452755"/>
            </a:xfrm>
            <a:custGeom>
              <a:avLst/>
              <a:gdLst/>
              <a:ahLst/>
              <a:cxnLst/>
              <a:rect l="l" t="t" r="r" b="b"/>
              <a:pathLst>
                <a:path w="182879" h="452754">
                  <a:moveTo>
                    <a:pt x="167385" y="0"/>
                  </a:moveTo>
                  <a:lnTo>
                    <a:pt x="163322" y="0"/>
                  </a:lnTo>
                  <a:lnTo>
                    <a:pt x="158496" y="2412"/>
                  </a:lnTo>
                  <a:lnTo>
                    <a:pt x="154431" y="7365"/>
                  </a:lnTo>
                  <a:lnTo>
                    <a:pt x="150368" y="12191"/>
                  </a:lnTo>
                  <a:lnTo>
                    <a:pt x="142240" y="25145"/>
                  </a:lnTo>
                  <a:lnTo>
                    <a:pt x="137413" y="39877"/>
                  </a:lnTo>
                  <a:lnTo>
                    <a:pt x="134111" y="53593"/>
                  </a:lnTo>
                  <a:lnTo>
                    <a:pt x="132460" y="69087"/>
                  </a:lnTo>
                  <a:lnTo>
                    <a:pt x="132460" y="181990"/>
                  </a:lnTo>
                  <a:lnTo>
                    <a:pt x="130048" y="218566"/>
                  </a:lnTo>
                  <a:lnTo>
                    <a:pt x="122681" y="264159"/>
                  </a:lnTo>
                  <a:lnTo>
                    <a:pt x="109727" y="307212"/>
                  </a:lnTo>
                  <a:lnTo>
                    <a:pt x="89407" y="346201"/>
                  </a:lnTo>
                  <a:lnTo>
                    <a:pt x="63373" y="384428"/>
                  </a:lnTo>
                  <a:lnTo>
                    <a:pt x="21081" y="424941"/>
                  </a:lnTo>
                  <a:lnTo>
                    <a:pt x="3301" y="438022"/>
                  </a:lnTo>
                  <a:lnTo>
                    <a:pt x="761" y="442086"/>
                  </a:lnTo>
                  <a:lnTo>
                    <a:pt x="0" y="444499"/>
                  </a:lnTo>
                  <a:lnTo>
                    <a:pt x="761" y="449325"/>
                  </a:lnTo>
                  <a:lnTo>
                    <a:pt x="3301" y="451865"/>
                  </a:lnTo>
                  <a:lnTo>
                    <a:pt x="5715" y="452627"/>
                  </a:lnTo>
                  <a:lnTo>
                    <a:pt x="9778" y="452627"/>
                  </a:lnTo>
                  <a:lnTo>
                    <a:pt x="50419" y="433958"/>
                  </a:lnTo>
                  <a:lnTo>
                    <a:pt x="93472" y="402208"/>
                  </a:lnTo>
                  <a:lnTo>
                    <a:pt x="126746" y="364108"/>
                  </a:lnTo>
                  <a:lnTo>
                    <a:pt x="136525" y="351027"/>
                  </a:lnTo>
                  <a:lnTo>
                    <a:pt x="160147" y="305561"/>
                  </a:lnTo>
                  <a:lnTo>
                    <a:pt x="174751" y="254380"/>
                  </a:lnTo>
                  <a:lnTo>
                    <a:pt x="181228" y="203961"/>
                  </a:lnTo>
                  <a:lnTo>
                    <a:pt x="182879" y="174751"/>
                  </a:lnTo>
                  <a:lnTo>
                    <a:pt x="182879" y="14604"/>
                  </a:lnTo>
                  <a:lnTo>
                    <a:pt x="180467" y="9778"/>
                  </a:lnTo>
                  <a:lnTo>
                    <a:pt x="176402" y="4825"/>
                  </a:lnTo>
                  <a:lnTo>
                    <a:pt x="170687" y="1650"/>
                  </a:lnTo>
                  <a:lnTo>
                    <a:pt x="167385" y="0"/>
                  </a:lnTo>
                  <a:close/>
                </a:path>
              </a:pathLst>
            </a:custGeom>
            <a:solidFill>
              <a:srgbClr val="46B1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673595" y="5884163"/>
              <a:ext cx="30480" cy="896619"/>
            </a:xfrm>
            <a:custGeom>
              <a:avLst/>
              <a:gdLst/>
              <a:ahLst/>
              <a:cxnLst/>
              <a:rect l="l" t="t" r="r" b="b"/>
              <a:pathLst>
                <a:path w="30479" h="896620">
                  <a:moveTo>
                    <a:pt x="30479" y="0"/>
                  </a:moveTo>
                  <a:lnTo>
                    <a:pt x="0" y="0"/>
                  </a:lnTo>
                  <a:lnTo>
                    <a:pt x="0" y="896112"/>
                  </a:lnTo>
                  <a:lnTo>
                    <a:pt x="30479" y="896112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673595" y="5884163"/>
              <a:ext cx="30480" cy="896619"/>
            </a:xfrm>
            <a:custGeom>
              <a:avLst/>
              <a:gdLst/>
              <a:ahLst/>
              <a:cxnLst/>
              <a:rect l="l" t="t" r="r" b="b"/>
              <a:pathLst>
                <a:path w="30479" h="896620">
                  <a:moveTo>
                    <a:pt x="0" y="896112"/>
                  </a:moveTo>
                  <a:lnTo>
                    <a:pt x="30479" y="896112"/>
                  </a:lnTo>
                  <a:lnTo>
                    <a:pt x="30479" y="0"/>
                  </a:lnTo>
                  <a:lnTo>
                    <a:pt x="0" y="0"/>
                  </a:lnTo>
                  <a:lnTo>
                    <a:pt x="0" y="896112"/>
                  </a:lnTo>
                  <a:close/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704076" y="6332219"/>
              <a:ext cx="2818130" cy="693420"/>
            </a:xfrm>
            <a:custGeom>
              <a:avLst/>
              <a:gdLst/>
              <a:ahLst/>
              <a:cxnLst/>
              <a:rect l="l" t="t" r="r" b="b"/>
              <a:pathLst>
                <a:path w="2818129" h="693420">
                  <a:moveTo>
                    <a:pt x="0" y="0"/>
                  </a:moveTo>
                  <a:lnTo>
                    <a:pt x="1073023" y="0"/>
                  </a:lnTo>
                </a:path>
                <a:path w="2818129" h="693420">
                  <a:moveTo>
                    <a:pt x="1766316" y="693419"/>
                  </a:moveTo>
                  <a:lnTo>
                    <a:pt x="2818129" y="693419"/>
                  </a:lnTo>
                </a:path>
              </a:pathLst>
            </a:custGeom>
            <a:ln w="6096">
              <a:solidFill>
                <a:srgbClr val="7E7E7E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520427" y="6582155"/>
              <a:ext cx="30480" cy="896619"/>
            </a:xfrm>
            <a:custGeom>
              <a:avLst/>
              <a:gdLst/>
              <a:ahLst/>
              <a:cxnLst/>
              <a:rect l="l" t="t" r="r" b="b"/>
              <a:pathLst>
                <a:path w="30479" h="896620">
                  <a:moveTo>
                    <a:pt x="30479" y="0"/>
                  </a:moveTo>
                  <a:lnTo>
                    <a:pt x="0" y="0"/>
                  </a:lnTo>
                  <a:lnTo>
                    <a:pt x="0" y="896112"/>
                  </a:lnTo>
                  <a:lnTo>
                    <a:pt x="30479" y="896112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520427" y="6582155"/>
              <a:ext cx="30480" cy="896619"/>
            </a:xfrm>
            <a:custGeom>
              <a:avLst/>
              <a:gdLst/>
              <a:ahLst/>
              <a:cxnLst/>
              <a:rect l="l" t="t" r="r" b="b"/>
              <a:pathLst>
                <a:path w="30479" h="896620">
                  <a:moveTo>
                    <a:pt x="0" y="896112"/>
                  </a:moveTo>
                  <a:lnTo>
                    <a:pt x="30479" y="896112"/>
                  </a:lnTo>
                  <a:lnTo>
                    <a:pt x="30479" y="0"/>
                  </a:lnTo>
                  <a:lnTo>
                    <a:pt x="0" y="0"/>
                  </a:lnTo>
                  <a:lnTo>
                    <a:pt x="0" y="896112"/>
                  </a:lnTo>
                  <a:close/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/>
          <p:nvPr/>
        </p:nvSpPr>
        <p:spPr>
          <a:xfrm>
            <a:off x="3965447" y="5807964"/>
            <a:ext cx="2620010" cy="1015365"/>
          </a:xfrm>
          <a:custGeom>
            <a:avLst/>
            <a:gdLst/>
            <a:ahLst/>
            <a:cxnLst/>
            <a:rect l="l" t="t" r="r" b="b"/>
            <a:pathLst>
              <a:path w="2620009" h="1015365">
                <a:moveTo>
                  <a:pt x="2619755" y="0"/>
                </a:moveTo>
                <a:lnTo>
                  <a:pt x="0" y="0"/>
                </a:lnTo>
                <a:lnTo>
                  <a:pt x="0" y="1014984"/>
                </a:lnTo>
                <a:lnTo>
                  <a:pt x="2619755" y="1014984"/>
                </a:lnTo>
                <a:lnTo>
                  <a:pt x="26197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197477" y="5826378"/>
            <a:ext cx="2308860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 indent="353060">
              <a:lnSpc>
                <a:spcPct val="100000"/>
              </a:lnSpc>
              <a:spcBef>
                <a:spcPts val="105"/>
              </a:spcBef>
            </a:pP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Null</a:t>
            </a:r>
            <a:r>
              <a:rPr dirty="0" sz="2000" spc="-5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Hypothesis: </a:t>
            </a:r>
            <a:r>
              <a:rPr dirty="0" sz="2000" spc="-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Both</a:t>
            </a:r>
            <a:r>
              <a:rPr dirty="0" sz="2000" spc="-4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medicines</a:t>
            </a:r>
            <a:r>
              <a:rPr dirty="0" sz="2000" spc="-6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Noto Sans"/>
                <a:cs typeface="Noto Sans"/>
              </a:rPr>
              <a:t>are </a:t>
            </a:r>
            <a:r>
              <a:rPr dirty="0" sz="2000" spc="-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equally</a:t>
            </a:r>
            <a:r>
              <a:rPr dirty="0" sz="2000" spc="-8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effective.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605771" y="6533388"/>
            <a:ext cx="3054350" cy="1015365"/>
          </a:xfrm>
          <a:custGeom>
            <a:avLst/>
            <a:gdLst/>
            <a:ahLst/>
            <a:cxnLst/>
            <a:rect l="l" t="t" r="r" b="b"/>
            <a:pathLst>
              <a:path w="3054350" h="1015365">
                <a:moveTo>
                  <a:pt x="3054096" y="0"/>
                </a:moveTo>
                <a:lnTo>
                  <a:pt x="0" y="0"/>
                </a:lnTo>
                <a:lnTo>
                  <a:pt x="0" y="1014983"/>
                </a:lnTo>
                <a:lnTo>
                  <a:pt x="3054096" y="1014983"/>
                </a:lnTo>
                <a:lnTo>
                  <a:pt x="30540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9685146" y="6551752"/>
            <a:ext cx="2758440" cy="9417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Alternative</a:t>
            </a:r>
            <a:r>
              <a:rPr dirty="0" sz="2000" spc="-8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Hypothesis:  Both medicines </a:t>
            </a:r>
            <a:r>
              <a:rPr dirty="0" sz="2000" spc="-25">
                <a:solidFill>
                  <a:srgbClr val="404040"/>
                </a:solidFill>
                <a:latin typeface="Noto Sans"/>
                <a:cs typeface="Noto Sans"/>
              </a:rPr>
              <a:t>are  NOT 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equally</a:t>
            </a:r>
            <a:r>
              <a:rPr dirty="0" sz="2000" spc="1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effective.</a:t>
            </a:r>
            <a:endParaRPr sz="20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1317" y="268350"/>
            <a:ext cx="583120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45"/>
              <a:t>Data </a:t>
            </a:r>
            <a:r>
              <a:rPr dirty="0" sz="3200" spc="60"/>
              <a:t>for </a:t>
            </a:r>
            <a:r>
              <a:rPr dirty="0" sz="3200" spc="70"/>
              <a:t>Hypothesis</a:t>
            </a:r>
            <a:r>
              <a:rPr dirty="0" sz="3200" spc="-135"/>
              <a:t> </a:t>
            </a:r>
            <a:r>
              <a:rPr dirty="0" sz="3200" spc="10"/>
              <a:t>Testing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5684520" y="711708"/>
            <a:ext cx="4852416" cy="352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776473" y="1165606"/>
            <a:ext cx="106997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404040"/>
                </a:solidFill>
                <a:latin typeface="Noto Sans"/>
                <a:cs typeface="Noto Sans"/>
              </a:rPr>
              <a:t>There </a:t>
            </a:r>
            <a:r>
              <a:rPr dirty="0" sz="2400" spc="-30">
                <a:solidFill>
                  <a:srgbClr val="404040"/>
                </a:solidFill>
                <a:latin typeface="Noto Sans"/>
                <a:cs typeface="Noto Sans"/>
              </a:rPr>
              <a:t>are </a:t>
            </a:r>
            <a:r>
              <a:rPr dirty="0" sz="2400" spc="-25">
                <a:solidFill>
                  <a:srgbClr val="404040"/>
                </a:solidFill>
                <a:latin typeface="Noto Sans"/>
                <a:cs typeface="Noto Sans"/>
              </a:rPr>
              <a:t>three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types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data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on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which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you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can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perform hypothesis</a:t>
            </a:r>
            <a:r>
              <a:rPr dirty="0" sz="2400" spc="21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35">
                <a:solidFill>
                  <a:srgbClr val="404040"/>
                </a:solidFill>
                <a:latin typeface="Noto Sans"/>
                <a:cs typeface="Noto Sans"/>
              </a:rPr>
              <a:t>testing.</a:t>
            </a:r>
            <a:endParaRPr sz="2400">
              <a:latin typeface="Noto Sans"/>
              <a:cs typeface="Noto San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342888" y="2944367"/>
            <a:ext cx="3578860" cy="3929379"/>
            <a:chOff x="6342888" y="2944367"/>
            <a:chExt cx="3578860" cy="3929379"/>
          </a:xfrm>
        </p:grpSpPr>
        <p:sp>
          <p:nvSpPr>
            <p:cNvPr id="6" name="object 6"/>
            <p:cNvSpPr/>
            <p:nvPr/>
          </p:nvSpPr>
          <p:spPr>
            <a:xfrm>
              <a:off x="6342888" y="2944367"/>
              <a:ext cx="3578860" cy="295910"/>
            </a:xfrm>
            <a:custGeom>
              <a:avLst/>
              <a:gdLst/>
              <a:ahLst/>
              <a:cxnLst/>
              <a:rect l="l" t="t" r="r" b="b"/>
              <a:pathLst>
                <a:path w="3578859" h="295910">
                  <a:moveTo>
                    <a:pt x="3306826" y="0"/>
                  </a:moveTo>
                  <a:lnTo>
                    <a:pt x="271526" y="0"/>
                  </a:lnTo>
                  <a:lnTo>
                    <a:pt x="0" y="295656"/>
                  </a:lnTo>
                  <a:lnTo>
                    <a:pt x="3578352" y="295656"/>
                  </a:lnTo>
                  <a:lnTo>
                    <a:pt x="3306826" y="0"/>
                  </a:lnTo>
                  <a:close/>
                </a:path>
              </a:pathLst>
            </a:custGeom>
            <a:solidFill>
              <a:srgbClr val="C5770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600444" y="2944367"/>
              <a:ext cx="3035935" cy="3929379"/>
            </a:xfrm>
            <a:custGeom>
              <a:avLst/>
              <a:gdLst/>
              <a:ahLst/>
              <a:cxnLst/>
              <a:rect l="l" t="t" r="r" b="b"/>
              <a:pathLst>
                <a:path w="3035934" h="3929379">
                  <a:moveTo>
                    <a:pt x="3035807" y="0"/>
                  </a:moveTo>
                  <a:lnTo>
                    <a:pt x="0" y="0"/>
                  </a:lnTo>
                  <a:lnTo>
                    <a:pt x="0" y="2923413"/>
                  </a:lnTo>
                  <a:lnTo>
                    <a:pt x="1519301" y="3928872"/>
                  </a:lnTo>
                  <a:lnTo>
                    <a:pt x="3035807" y="2923413"/>
                  </a:lnTo>
                  <a:lnTo>
                    <a:pt x="3035807" y="0"/>
                  </a:lnTo>
                  <a:close/>
                </a:path>
              </a:pathLst>
            </a:custGeom>
            <a:solidFill>
              <a:srgbClr val="EBB65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861809" y="4126229"/>
            <a:ext cx="2496820" cy="1474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Noto Sans"/>
                <a:cs typeface="Noto Sans"/>
              </a:rPr>
              <a:t>Binomial</a:t>
            </a:r>
            <a:r>
              <a:rPr dirty="0" sz="2000" spc="-15" b="1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Noto Sans"/>
                <a:cs typeface="Noto Sans"/>
              </a:rPr>
              <a:t>Data</a:t>
            </a:r>
            <a:endParaRPr sz="2000">
              <a:latin typeface="Noto Sans"/>
              <a:cs typeface="Noto Sans"/>
            </a:endParaRPr>
          </a:p>
          <a:p>
            <a:pPr algn="ctr" marL="12065" marR="5080">
              <a:lnSpc>
                <a:spcPct val="100000"/>
              </a:lnSpc>
              <a:spcBef>
                <a:spcPts val="1800"/>
              </a:spcBef>
            </a:pPr>
            <a:r>
              <a:rPr dirty="0" sz="2000" spc="-15">
                <a:solidFill>
                  <a:srgbClr val="FFFFFF"/>
                </a:solidFill>
                <a:latin typeface="Noto Sans"/>
                <a:cs typeface="Noto Sans"/>
              </a:rPr>
              <a:t>Evaluate the  </a:t>
            </a:r>
            <a:r>
              <a:rPr dirty="0" sz="2000" spc="-30">
                <a:solidFill>
                  <a:srgbClr val="FFFFFF"/>
                </a:solidFill>
                <a:latin typeface="Noto Sans"/>
                <a:cs typeface="Noto Sans"/>
              </a:rPr>
              <a:t>percentage, </a:t>
            </a:r>
            <a:r>
              <a:rPr dirty="0" sz="2000" spc="-35">
                <a:solidFill>
                  <a:srgbClr val="FFFFFF"/>
                </a:solidFill>
                <a:latin typeface="Noto Sans"/>
                <a:cs typeface="Noto Sans"/>
              </a:rPr>
              <a:t>general  </a:t>
            </a:r>
            <a:r>
              <a:rPr dirty="0" sz="2000" spc="-15">
                <a:solidFill>
                  <a:srgbClr val="FFFFFF"/>
                </a:solidFill>
                <a:latin typeface="Noto Sans"/>
                <a:cs typeface="Noto Sans"/>
              </a:rPr>
              <a:t>classification </a:t>
            </a:r>
            <a:r>
              <a:rPr dirty="0" sz="2000" spc="-5">
                <a:solidFill>
                  <a:srgbClr val="FFFFFF"/>
                </a:solidFill>
                <a:latin typeface="Noto Sans"/>
                <a:cs typeface="Noto Sans"/>
              </a:rPr>
              <a:t>of</a:t>
            </a:r>
            <a:r>
              <a:rPr dirty="0" sz="2000" spc="-5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Noto Sans"/>
                <a:cs typeface="Noto Sans"/>
              </a:rPr>
              <a:t>data.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91628" y="3172967"/>
            <a:ext cx="767080" cy="772795"/>
          </a:xfrm>
          <a:custGeom>
            <a:avLst/>
            <a:gdLst/>
            <a:ahLst/>
            <a:cxnLst/>
            <a:rect l="l" t="t" r="r" b="b"/>
            <a:pathLst>
              <a:path w="767079" h="772795">
                <a:moveTo>
                  <a:pt x="190500" y="333375"/>
                </a:moveTo>
                <a:lnTo>
                  <a:pt x="189484" y="326517"/>
                </a:lnTo>
                <a:lnTo>
                  <a:pt x="188595" y="323596"/>
                </a:lnTo>
                <a:lnTo>
                  <a:pt x="187071" y="322199"/>
                </a:lnTo>
                <a:lnTo>
                  <a:pt x="185166" y="319278"/>
                </a:lnTo>
                <a:lnTo>
                  <a:pt x="183134" y="318262"/>
                </a:lnTo>
                <a:lnTo>
                  <a:pt x="180213" y="316357"/>
                </a:lnTo>
                <a:lnTo>
                  <a:pt x="173990" y="316357"/>
                </a:lnTo>
                <a:lnTo>
                  <a:pt x="171069" y="317373"/>
                </a:lnTo>
                <a:lnTo>
                  <a:pt x="169037" y="318262"/>
                </a:lnTo>
                <a:lnTo>
                  <a:pt x="166116" y="320294"/>
                </a:lnTo>
                <a:lnTo>
                  <a:pt x="165227" y="322707"/>
                </a:lnTo>
                <a:lnTo>
                  <a:pt x="163703" y="325628"/>
                </a:lnTo>
                <a:lnTo>
                  <a:pt x="162687" y="333375"/>
                </a:lnTo>
                <a:lnTo>
                  <a:pt x="162687" y="371348"/>
                </a:lnTo>
                <a:lnTo>
                  <a:pt x="161798" y="375158"/>
                </a:lnTo>
                <a:lnTo>
                  <a:pt x="160782" y="379095"/>
                </a:lnTo>
                <a:lnTo>
                  <a:pt x="157861" y="379095"/>
                </a:lnTo>
                <a:lnTo>
                  <a:pt x="157861" y="283718"/>
                </a:lnTo>
                <a:lnTo>
                  <a:pt x="155956" y="280797"/>
                </a:lnTo>
                <a:lnTo>
                  <a:pt x="149606" y="272542"/>
                </a:lnTo>
                <a:lnTo>
                  <a:pt x="145669" y="269621"/>
                </a:lnTo>
                <a:lnTo>
                  <a:pt x="141351" y="267716"/>
                </a:lnTo>
                <a:lnTo>
                  <a:pt x="135382" y="267716"/>
                </a:lnTo>
                <a:lnTo>
                  <a:pt x="133477" y="268732"/>
                </a:lnTo>
                <a:lnTo>
                  <a:pt x="130556" y="270637"/>
                </a:lnTo>
                <a:lnTo>
                  <a:pt x="128143" y="275463"/>
                </a:lnTo>
                <a:lnTo>
                  <a:pt x="125222" y="280797"/>
                </a:lnTo>
                <a:lnTo>
                  <a:pt x="124206" y="286639"/>
                </a:lnTo>
                <a:lnTo>
                  <a:pt x="124129" y="368808"/>
                </a:lnTo>
                <a:lnTo>
                  <a:pt x="123317" y="379095"/>
                </a:lnTo>
                <a:lnTo>
                  <a:pt x="120396" y="379095"/>
                </a:lnTo>
                <a:lnTo>
                  <a:pt x="119456" y="368808"/>
                </a:lnTo>
                <a:lnTo>
                  <a:pt x="119380" y="262382"/>
                </a:lnTo>
                <a:lnTo>
                  <a:pt x="118364" y="258445"/>
                </a:lnTo>
                <a:lnTo>
                  <a:pt x="101854" y="245364"/>
                </a:lnTo>
                <a:lnTo>
                  <a:pt x="98933" y="246380"/>
                </a:lnTo>
                <a:lnTo>
                  <a:pt x="94996" y="247269"/>
                </a:lnTo>
                <a:lnTo>
                  <a:pt x="92583" y="249301"/>
                </a:lnTo>
                <a:lnTo>
                  <a:pt x="90678" y="251206"/>
                </a:lnTo>
                <a:lnTo>
                  <a:pt x="87757" y="253619"/>
                </a:lnTo>
                <a:lnTo>
                  <a:pt x="86741" y="257556"/>
                </a:lnTo>
                <a:lnTo>
                  <a:pt x="84836" y="261366"/>
                </a:lnTo>
                <a:lnTo>
                  <a:pt x="84709" y="367919"/>
                </a:lnTo>
                <a:lnTo>
                  <a:pt x="83312" y="379095"/>
                </a:lnTo>
                <a:lnTo>
                  <a:pt x="79375" y="379095"/>
                </a:lnTo>
                <a:lnTo>
                  <a:pt x="79375" y="294894"/>
                </a:lnTo>
                <a:lnTo>
                  <a:pt x="78486" y="290068"/>
                </a:lnTo>
                <a:lnTo>
                  <a:pt x="77470" y="286639"/>
                </a:lnTo>
                <a:lnTo>
                  <a:pt x="75565" y="282829"/>
                </a:lnTo>
                <a:lnTo>
                  <a:pt x="72644" y="279908"/>
                </a:lnTo>
                <a:lnTo>
                  <a:pt x="70104" y="276987"/>
                </a:lnTo>
                <a:lnTo>
                  <a:pt x="66294" y="275463"/>
                </a:lnTo>
                <a:lnTo>
                  <a:pt x="62357" y="274574"/>
                </a:lnTo>
                <a:lnTo>
                  <a:pt x="58928" y="273558"/>
                </a:lnTo>
                <a:lnTo>
                  <a:pt x="56007" y="274574"/>
                </a:lnTo>
                <a:lnTo>
                  <a:pt x="52070" y="275463"/>
                </a:lnTo>
                <a:lnTo>
                  <a:pt x="49149" y="276987"/>
                </a:lnTo>
                <a:lnTo>
                  <a:pt x="47752" y="279908"/>
                </a:lnTo>
                <a:lnTo>
                  <a:pt x="45847" y="282829"/>
                </a:lnTo>
                <a:lnTo>
                  <a:pt x="43815" y="286639"/>
                </a:lnTo>
                <a:lnTo>
                  <a:pt x="41910" y="294005"/>
                </a:lnTo>
                <a:lnTo>
                  <a:pt x="41910" y="403860"/>
                </a:lnTo>
                <a:lnTo>
                  <a:pt x="33655" y="388366"/>
                </a:lnTo>
                <a:lnTo>
                  <a:pt x="24892" y="374269"/>
                </a:lnTo>
                <a:lnTo>
                  <a:pt x="21463" y="370332"/>
                </a:lnTo>
                <a:lnTo>
                  <a:pt x="17526" y="366903"/>
                </a:lnTo>
                <a:lnTo>
                  <a:pt x="14605" y="365887"/>
                </a:lnTo>
                <a:lnTo>
                  <a:pt x="10287" y="365887"/>
                </a:lnTo>
                <a:lnTo>
                  <a:pt x="6350" y="367919"/>
                </a:lnTo>
                <a:lnTo>
                  <a:pt x="3429" y="368808"/>
                </a:lnTo>
                <a:lnTo>
                  <a:pt x="1524" y="370332"/>
                </a:lnTo>
                <a:lnTo>
                  <a:pt x="1016" y="373253"/>
                </a:lnTo>
                <a:lnTo>
                  <a:pt x="0" y="375158"/>
                </a:lnTo>
                <a:lnTo>
                  <a:pt x="0" y="380492"/>
                </a:lnTo>
                <a:lnTo>
                  <a:pt x="1016" y="386334"/>
                </a:lnTo>
                <a:lnTo>
                  <a:pt x="11176" y="426720"/>
                </a:lnTo>
                <a:lnTo>
                  <a:pt x="22352" y="466598"/>
                </a:lnTo>
                <a:lnTo>
                  <a:pt x="40005" y="501142"/>
                </a:lnTo>
                <a:lnTo>
                  <a:pt x="47752" y="504952"/>
                </a:lnTo>
                <a:lnTo>
                  <a:pt x="50165" y="504952"/>
                </a:lnTo>
                <a:lnTo>
                  <a:pt x="109093" y="505968"/>
                </a:lnTo>
                <a:lnTo>
                  <a:pt x="168148" y="504952"/>
                </a:lnTo>
                <a:lnTo>
                  <a:pt x="171958" y="504952"/>
                </a:lnTo>
                <a:lnTo>
                  <a:pt x="175895" y="503047"/>
                </a:lnTo>
                <a:lnTo>
                  <a:pt x="178308" y="500126"/>
                </a:lnTo>
                <a:lnTo>
                  <a:pt x="180213" y="498221"/>
                </a:lnTo>
                <a:lnTo>
                  <a:pt x="187071" y="477774"/>
                </a:lnTo>
                <a:lnTo>
                  <a:pt x="188595" y="467614"/>
                </a:lnTo>
                <a:lnTo>
                  <a:pt x="189484" y="456438"/>
                </a:lnTo>
                <a:lnTo>
                  <a:pt x="190461" y="426720"/>
                </a:lnTo>
                <a:lnTo>
                  <a:pt x="190500" y="403860"/>
                </a:lnTo>
                <a:lnTo>
                  <a:pt x="190500" y="379095"/>
                </a:lnTo>
                <a:lnTo>
                  <a:pt x="190500" y="333375"/>
                </a:lnTo>
                <a:close/>
              </a:path>
              <a:path w="767079" h="772795">
                <a:moveTo>
                  <a:pt x="196596" y="521208"/>
                </a:moveTo>
                <a:lnTo>
                  <a:pt x="22860" y="521208"/>
                </a:lnTo>
                <a:lnTo>
                  <a:pt x="22860" y="551688"/>
                </a:lnTo>
                <a:lnTo>
                  <a:pt x="196596" y="551688"/>
                </a:lnTo>
                <a:lnTo>
                  <a:pt x="196596" y="521208"/>
                </a:lnTo>
                <a:close/>
              </a:path>
              <a:path w="767079" h="772795">
                <a:moveTo>
                  <a:pt x="205740" y="566928"/>
                </a:moveTo>
                <a:lnTo>
                  <a:pt x="13716" y="566928"/>
                </a:lnTo>
                <a:lnTo>
                  <a:pt x="13716" y="772668"/>
                </a:lnTo>
                <a:lnTo>
                  <a:pt x="205740" y="772668"/>
                </a:lnTo>
                <a:lnTo>
                  <a:pt x="205740" y="566928"/>
                </a:lnTo>
                <a:close/>
              </a:path>
              <a:path w="767079" h="772795">
                <a:moveTo>
                  <a:pt x="510540" y="207010"/>
                </a:moveTo>
                <a:lnTo>
                  <a:pt x="510425" y="185420"/>
                </a:lnTo>
                <a:lnTo>
                  <a:pt x="510298" y="176022"/>
                </a:lnTo>
                <a:lnTo>
                  <a:pt x="510273" y="174117"/>
                </a:lnTo>
                <a:lnTo>
                  <a:pt x="509524" y="115697"/>
                </a:lnTo>
                <a:lnTo>
                  <a:pt x="509524" y="110871"/>
                </a:lnTo>
                <a:lnTo>
                  <a:pt x="508635" y="106426"/>
                </a:lnTo>
                <a:lnTo>
                  <a:pt x="506603" y="101473"/>
                </a:lnTo>
                <a:lnTo>
                  <a:pt x="504698" y="98552"/>
                </a:lnTo>
                <a:lnTo>
                  <a:pt x="502285" y="96139"/>
                </a:lnTo>
                <a:lnTo>
                  <a:pt x="498348" y="94107"/>
                </a:lnTo>
                <a:lnTo>
                  <a:pt x="495427" y="92202"/>
                </a:lnTo>
                <a:lnTo>
                  <a:pt x="487172" y="92202"/>
                </a:lnTo>
                <a:lnTo>
                  <a:pt x="483362" y="93218"/>
                </a:lnTo>
                <a:lnTo>
                  <a:pt x="480949" y="95123"/>
                </a:lnTo>
                <a:lnTo>
                  <a:pt x="478028" y="98044"/>
                </a:lnTo>
                <a:lnTo>
                  <a:pt x="475996" y="100584"/>
                </a:lnTo>
                <a:lnTo>
                  <a:pt x="475107" y="105410"/>
                </a:lnTo>
                <a:lnTo>
                  <a:pt x="474091" y="109347"/>
                </a:lnTo>
                <a:lnTo>
                  <a:pt x="473075" y="114808"/>
                </a:lnTo>
                <a:lnTo>
                  <a:pt x="473075" y="163830"/>
                </a:lnTo>
                <a:lnTo>
                  <a:pt x="472186" y="169164"/>
                </a:lnTo>
                <a:lnTo>
                  <a:pt x="471170" y="174117"/>
                </a:lnTo>
                <a:lnTo>
                  <a:pt x="466725" y="174117"/>
                </a:lnTo>
                <a:lnTo>
                  <a:pt x="466725" y="49022"/>
                </a:lnTo>
                <a:lnTo>
                  <a:pt x="465836" y="43180"/>
                </a:lnTo>
                <a:lnTo>
                  <a:pt x="463931" y="39751"/>
                </a:lnTo>
                <a:lnTo>
                  <a:pt x="458089" y="31877"/>
                </a:lnTo>
                <a:lnTo>
                  <a:pt x="454660" y="29972"/>
                </a:lnTo>
                <a:lnTo>
                  <a:pt x="449834" y="27940"/>
                </a:lnTo>
                <a:lnTo>
                  <a:pt x="441452" y="27940"/>
                </a:lnTo>
                <a:lnTo>
                  <a:pt x="423545" y="52451"/>
                </a:lnTo>
                <a:lnTo>
                  <a:pt x="423545" y="164719"/>
                </a:lnTo>
                <a:lnTo>
                  <a:pt x="423037" y="176022"/>
                </a:lnTo>
                <a:lnTo>
                  <a:pt x="419100" y="176022"/>
                </a:lnTo>
                <a:lnTo>
                  <a:pt x="418211" y="170180"/>
                </a:lnTo>
                <a:lnTo>
                  <a:pt x="418147" y="157861"/>
                </a:lnTo>
                <a:lnTo>
                  <a:pt x="417195" y="51435"/>
                </a:lnTo>
                <a:lnTo>
                  <a:pt x="418134" y="38735"/>
                </a:lnTo>
                <a:lnTo>
                  <a:pt x="418147" y="36830"/>
                </a:lnTo>
                <a:lnTo>
                  <a:pt x="417195" y="23495"/>
                </a:lnTo>
                <a:lnTo>
                  <a:pt x="417195" y="18669"/>
                </a:lnTo>
                <a:lnTo>
                  <a:pt x="415290" y="15240"/>
                </a:lnTo>
                <a:lnTo>
                  <a:pt x="413258" y="10287"/>
                </a:lnTo>
                <a:lnTo>
                  <a:pt x="410845" y="7366"/>
                </a:lnTo>
                <a:lnTo>
                  <a:pt x="407924" y="4445"/>
                </a:lnTo>
                <a:lnTo>
                  <a:pt x="404114" y="1905"/>
                </a:lnTo>
                <a:lnTo>
                  <a:pt x="395859" y="0"/>
                </a:lnTo>
                <a:lnTo>
                  <a:pt x="391922" y="0"/>
                </a:lnTo>
                <a:lnTo>
                  <a:pt x="387985" y="1016"/>
                </a:lnTo>
                <a:lnTo>
                  <a:pt x="385572" y="2921"/>
                </a:lnTo>
                <a:lnTo>
                  <a:pt x="381762" y="4445"/>
                </a:lnTo>
                <a:lnTo>
                  <a:pt x="378841" y="7366"/>
                </a:lnTo>
                <a:lnTo>
                  <a:pt x="376809" y="11303"/>
                </a:lnTo>
                <a:lnTo>
                  <a:pt x="375412" y="15240"/>
                </a:lnTo>
                <a:lnTo>
                  <a:pt x="373507" y="19558"/>
                </a:lnTo>
                <a:lnTo>
                  <a:pt x="372491" y="27432"/>
                </a:lnTo>
                <a:lnTo>
                  <a:pt x="372376" y="48006"/>
                </a:lnTo>
                <a:lnTo>
                  <a:pt x="371513" y="157861"/>
                </a:lnTo>
                <a:lnTo>
                  <a:pt x="371475" y="169164"/>
                </a:lnTo>
                <a:lnTo>
                  <a:pt x="370586" y="176022"/>
                </a:lnTo>
                <a:lnTo>
                  <a:pt x="367665" y="176022"/>
                </a:lnTo>
                <a:lnTo>
                  <a:pt x="365633" y="170180"/>
                </a:lnTo>
                <a:lnTo>
                  <a:pt x="364744" y="164719"/>
                </a:lnTo>
                <a:lnTo>
                  <a:pt x="364858" y="96139"/>
                </a:lnTo>
                <a:lnTo>
                  <a:pt x="365633" y="80899"/>
                </a:lnTo>
                <a:lnTo>
                  <a:pt x="364744" y="62230"/>
                </a:lnTo>
                <a:lnTo>
                  <a:pt x="339852" y="36830"/>
                </a:lnTo>
                <a:lnTo>
                  <a:pt x="335026" y="37719"/>
                </a:lnTo>
                <a:lnTo>
                  <a:pt x="331216" y="39751"/>
                </a:lnTo>
                <a:lnTo>
                  <a:pt x="327787" y="41148"/>
                </a:lnTo>
                <a:lnTo>
                  <a:pt x="317500" y="207010"/>
                </a:lnTo>
                <a:lnTo>
                  <a:pt x="315595" y="207010"/>
                </a:lnTo>
                <a:lnTo>
                  <a:pt x="297561" y="173101"/>
                </a:lnTo>
                <a:lnTo>
                  <a:pt x="280162" y="158877"/>
                </a:lnTo>
                <a:lnTo>
                  <a:pt x="276225" y="157861"/>
                </a:lnTo>
                <a:lnTo>
                  <a:pt x="262128" y="176022"/>
                </a:lnTo>
                <a:lnTo>
                  <a:pt x="263144" y="179959"/>
                </a:lnTo>
                <a:lnTo>
                  <a:pt x="264033" y="185420"/>
                </a:lnTo>
                <a:lnTo>
                  <a:pt x="276225" y="236347"/>
                </a:lnTo>
                <a:lnTo>
                  <a:pt x="290322" y="285369"/>
                </a:lnTo>
                <a:lnTo>
                  <a:pt x="313690" y="333502"/>
                </a:lnTo>
                <a:lnTo>
                  <a:pt x="325755" y="339852"/>
                </a:lnTo>
                <a:lnTo>
                  <a:pt x="485267" y="339852"/>
                </a:lnTo>
                <a:lnTo>
                  <a:pt x="488188" y="338836"/>
                </a:lnTo>
                <a:lnTo>
                  <a:pt x="491109" y="337947"/>
                </a:lnTo>
                <a:lnTo>
                  <a:pt x="507619" y="286893"/>
                </a:lnTo>
                <a:lnTo>
                  <a:pt x="510438" y="236347"/>
                </a:lnTo>
                <a:lnTo>
                  <a:pt x="510540" y="207010"/>
                </a:lnTo>
                <a:close/>
              </a:path>
              <a:path w="767079" h="772795">
                <a:moveTo>
                  <a:pt x="518160" y="353568"/>
                </a:moveTo>
                <a:lnTo>
                  <a:pt x="292608" y="353568"/>
                </a:lnTo>
                <a:lnTo>
                  <a:pt x="292608" y="394716"/>
                </a:lnTo>
                <a:lnTo>
                  <a:pt x="518160" y="394716"/>
                </a:lnTo>
                <a:lnTo>
                  <a:pt x="518160" y="353568"/>
                </a:lnTo>
                <a:close/>
              </a:path>
              <a:path w="767079" h="772795">
                <a:moveTo>
                  <a:pt x="530352" y="408432"/>
                </a:moveTo>
                <a:lnTo>
                  <a:pt x="280416" y="408432"/>
                </a:lnTo>
                <a:lnTo>
                  <a:pt x="280416" y="772668"/>
                </a:lnTo>
                <a:lnTo>
                  <a:pt x="530352" y="772668"/>
                </a:lnTo>
                <a:lnTo>
                  <a:pt x="530352" y="408432"/>
                </a:lnTo>
                <a:close/>
              </a:path>
              <a:path w="767079" h="772795">
                <a:moveTo>
                  <a:pt x="752856" y="468376"/>
                </a:moveTo>
                <a:lnTo>
                  <a:pt x="751840" y="456184"/>
                </a:lnTo>
                <a:lnTo>
                  <a:pt x="750951" y="451358"/>
                </a:lnTo>
                <a:lnTo>
                  <a:pt x="750443" y="447929"/>
                </a:lnTo>
                <a:lnTo>
                  <a:pt x="748538" y="445008"/>
                </a:lnTo>
                <a:lnTo>
                  <a:pt x="746506" y="442976"/>
                </a:lnTo>
                <a:lnTo>
                  <a:pt x="743585" y="441071"/>
                </a:lnTo>
                <a:lnTo>
                  <a:pt x="737235" y="441071"/>
                </a:lnTo>
                <a:lnTo>
                  <a:pt x="728599" y="492760"/>
                </a:lnTo>
                <a:lnTo>
                  <a:pt x="725170" y="492760"/>
                </a:lnTo>
                <a:lnTo>
                  <a:pt x="725170" y="416687"/>
                </a:lnTo>
                <a:lnTo>
                  <a:pt x="724154" y="411353"/>
                </a:lnTo>
                <a:lnTo>
                  <a:pt x="713994" y="401066"/>
                </a:lnTo>
                <a:lnTo>
                  <a:pt x="707136" y="401066"/>
                </a:lnTo>
                <a:lnTo>
                  <a:pt x="704215" y="403098"/>
                </a:lnTo>
                <a:lnTo>
                  <a:pt x="701802" y="403606"/>
                </a:lnTo>
                <a:lnTo>
                  <a:pt x="699897" y="406527"/>
                </a:lnTo>
                <a:lnTo>
                  <a:pt x="697865" y="411353"/>
                </a:lnTo>
                <a:lnTo>
                  <a:pt x="696976" y="417703"/>
                </a:lnTo>
                <a:lnTo>
                  <a:pt x="696976" y="492760"/>
                </a:lnTo>
                <a:lnTo>
                  <a:pt x="694055" y="492760"/>
                </a:lnTo>
                <a:lnTo>
                  <a:pt x="693953" y="409448"/>
                </a:lnTo>
                <a:lnTo>
                  <a:pt x="693140" y="402082"/>
                </a:lnTo>
                <a:lnTo>
                  <a:pt x="693039" y="396240"/>
                </a:lnTo>
                <a:lnTo>
                  <a:pt x="691642" y="392303"/>
                </a:lnTo>
                <a:lnTo>
                  <a:pt x="688721" y="389890"/>
                </a:lnTo>
                <a:lnTo>
                  <a:pt x="684784" y="386969"/>
                </a:lnTo>
                <a:lnTo>
                  <a:pt x="680466" y="384048"/>
                </a:lnTo>
                <a:lnTo>
                  <a:pt x="676529" y="384048"/>
                </a:lnTo>
                <a:lnTo>
                  <a:pt x="673608" y="385064"/>
                </a:lnTo>
                <a:lnTo>
                  <a:pt x="669671" y="387985"/>
                </a:lnTo>
                <a:lnTo>
                  <a:pt x="664337" y="395224"/>
                </a:lnTo>
                <a:lnTo>
                  <a:pt x="664337" y="397256"/>
                </a:lnTo>
                <a:lnTo>
                  <a:pt x="663448" y="400177"/>
                </a:lnTo>
                <a:lnTo>
                  <a:pt x="664337" y="405511"/>
                </a:lnTo>
                <a:lnTo>
                  <a:pt x="664337" y="483489"/>
                </a:lnTo>
                <a:lnTo>
                  <a:pt x="663448" y="488823"/>
                </a:lnTo>
                <a:lnTo>
                  <a:pt x="662432" y="493776"/>
                </a:lnTo>
                <a:lnTo>
                  <a:pt x="659511" y="493776"/>
                </a:lnTo>
                <a:lnTo>
                  <a:pt x="659511" y="425450"/>
                </a:lnTo>
                <a:lnTo>
                  <a:pt x="658495" y="420624"/>
                </a:lnTo>
                <a:lnTo>
                  <a:pt x="657098" y="415671"/>
                </a:lnTo>
                <a:lnTo>
                  <a:pt x="655193" y="413258"/>
                </a:lnTo>
                <a:lnTo>
                  <a:pt x="653161" y="410337"/>
                </a:lnTo>
                <a:lnTo>
                  <a:pt x="650240" y="407416"/>
                </a:lnTo>
                <a:lnTo>
                  <a:pt x="646430" y="406527"/>
                </a:lnTo>
                <a:lnTo>
                  <a:pt x="643001" y="405511"/>
                </a:lnTo>
                <a:lnTo>
                  <a:pt x="640080" y="406527"/>
                </a:lnTo>
                <a:lnTo>
                  <a:pt x="636143" y="407416"/>
                </a:lnTo>
                <a:lnTo>
                  <a:pt x="634238" y="409448"/>
                </a:lnTo>
                <a:lnTo>
                  <a:pt x="631825" y="412369"/>
                </a:lnTo>
                <a:lnTo>
                  <a:pt x="630809" y="415671"/>
                </a:lnTo>
                <a:lnTo>
                  <a:pt x="628904" y="420624"/>
                </a:lnTo>
                <a:lnTo>
                  <a:pt x="627888" y="430784"/>
                </a:lnTo>
                <a:lnTo>
                  <a:pt x="627888" y="512191"/>
                </a:lnTo>
                <a:lnTo>
                  <a:pt x="619633" y="499110"/>
                </a:lnTo>
                <a:lnTo>
                  <a:pt x="610870" y="486918"/>
                </a:lnTo>
                <a:lnTo>
                  <a:pt x="609473" y="485902"/>
                </a:lnTo>
                <a:lnTo>
                  <a:pt x="605536" y="484505"/>
                </a:lnTo>
                <a:lnTo>
                  <a:pt x="598678" y="484505"/>
                </a:lnTo>
                <a:lnTo>
                  <a:pt x="597281" y="485902"/>
                </a:lnTo>
                <a:lnTo>
                  <a:pt x="596265" y="487807"/>
                </a:lnTo>
                <a:lnTo>
                  <a:pt x="594360" y="494665"/>
                </a:lnTo>
                <a:lnTo>
                  <a:pt x="594360" y="499999"/>
                </a:lnTo>
                <a:lnTo>
                  <a:pt x="595376" y="505841"/>
                </a:lnTo>
                <a:lnTo>
                  <a:pt x="601599" y="531241"/>
                </a:lnTo>
                <a:lnTo>
                  <a:pt x="608457" y="555625"/>
                </a:lnTo>
                <a:lnTo>
                  <a:pt x="610870" y="564896"/>
                </a:lnTo>
                <a:lnTo>
                  <a:pt x="614807" y="573151"/>
                </a:lnTo>
                <a:lnTo>
                  <a:pt x="622046" y="590169"/>
                </a:lnTo>
                <a:lnTo>
                  <a:pt x="624967" y="594614"/>
                </a:lnTo>
                <a:lnTo>
                  <a:pt x="628904" y="597535"/>
                </a:lnTo>
                <a:lnTo>
                  <a:pt x="633730" y="599440"/>
                </a:lnTo>
                <a:lnTo>
                  <a:pt x="693039" y="599440"/>
                </a:lnTo>
                <a:lnTo>
                  <a:pt x="711073" y="598551"/>
                </a:lnTo>
                <a:lnTo>
                  <a:pt x="728599" y="600456"/>
                </a:lnTo>
                <a:lnTo>
                  <a:pt x="732409" y="600456"/>
                </a:lnTo>
                <a:lnTo>
                  <a:pt x="736346" y="599440"/>
                </a:lnTo>
                <a:lnTo>
                  <a:pt x="737946" y="598551"/>
                </a:lnTo>
                <a:lnTo>
                  <a:pt x="739775" y="597535"/>
                </a:lnTo>
                <a:lnTo>
                  <a:pt x="742696" y="593598"/>
                </a:lnTo>
                <a:lnTo>
                  <a:pt x="746506" y="586359"/>
                </a:lnTo>
                <a:lnTo>
                  <a:pt x="749427" y="577088"/>
                </a:lnTo>
                <a:lnTo>
                  <a:pt x="752856" y="559054"/>
                </a:lnTo>
                <a:lnTo>
                  <a:pt x="752856" y="512191"/>
                </a:lnTo>
                <a:lnTo>
                  <a:pt x="752856" y="493776"/>
                </a:lnTo>
                <a:lnTo>
                  <a:pt x="752856" y="492760"/>
                </a:lnTo>
                <a:lnTo>
                  <a:pt x="752856" y="468376"/>
                </a:lnTo>
                <a:close/>
              </a:path>
              <a:path w="767079" h="772795">
                <a:moveTo>
                  <a:pt x="758952" y="612648"/>
                </a:moveTo>
                <a:lnTo>
                  <a:pt x="612648" y="612648"/>
                </a:lnTo>
                <a:lnTo>
                  <a:pt x="612648" y="640080"/>
                </a:lnTo>
                <a:lnTo>
                  <a:pt x="758952" y="640080"/>
                </a:lnTo>
                <a:lnTo>
                  <a:pt x="758952" y="612648"/>
                </a:lnTo>
                <a:close/>
              </a:path>
              <a:path w="767079" h="772795">
                <a:moveTo>
                  <a:pt x="766572" y="656844"/>
                </a:moveTo>
                <a:lnTo>
                  <a:pt x="605028" y="656844"/>
                </a:lnTo>
                <a:lnTo>
                  <a:pt x="605028" y="772668"/>
                </a:lnTo>
                <a:lnTo>
                  <a:pt x="766572" y="772668"/>
                </a:lnTo>
                <a:lnTo>
                  <a:pt x="766572" y="6568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2450592" y="2944367"/>
            <a:ext cx="3578860" cy="3929379"/>
            <a:chOff x="2450592" y="2944367"/>
            <a:chExt cx="3578860" cy="3929379"/>
          </a:xfrm>
        </p:grpSpPr>
        <p:sp>
          <p:nvSpPr>
            <p:cNvPr id="11" name="object 11"/>
            <p:cNvSpPr/>
            <p:nvPr/>
          </p:nvSpPr>
          <p:spPr>
            <a:xfrm>
              <a:off x="2450592" y="2944367"/>
              <a:ext cx="3578860" cy="295910"/>
            </a:xfrm>
            <a:custGeom>
              <a:avLst/>
              <a:gdLst/>
              <a:ahLst/>
              <a:cxnLst/>
              <a:rect l="l" t="t" r="r" b="b"/>
              <a:pathLst>
                <a:path w="3578860" h="295910">
                  <a:moveTo>
                    <a:pt x="3306826" y="0"/>
                  </a:moveTo>
                  <a:lnTo>
                    <a:pt x="271525" y="0"/>
                  </a:lnTo>
                  <a:lnTo>
                    <a:pt x="0" y="295656"/>
                  </a:lnTo>
                  <a:lnTo>
                    <a:pt x="3578352" y="295656"/>
                  </a:lnTo>
                  <a:lnTo>
                    <a:pt x="3306826" y="0"/>
                  </a:lnTo>
                  <a:close/>
                </a:path>
              </a:pathLst>
            </a:custGeom>
            <a:solidFill>
              <a:srgbClr val="217E7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709672" y="2944367"/>
              <a:ext cx="3035935" cy="3929379"/>
            </a:xfrm>
            <a:custGeom>
              <a:avLst/>
              <a:gdLst/>
              <a:ahLst/>
              <a:cxnLst/>
              <a:rect l="l" t="t" r="r" b="b"/>
              <a:pathLst>
                <a:path w="3035935" h="3929379">
                  <a:moveTo>
                    <a:pt x="3035807" y="0"/>
                  </a:moveTo>
                  <a:lnTo>
                    <a:pt x="0" y="0"/>
                  </a:lnTo>
                  <a:lnTo>
                    <a:pt x="0" y="2923413"/>
                  </a:lnTo>
                  <a:lnTo>
                    <a:pt x="1519301" y="3928872"/>
                  </a:lnTo>
                  <a:lnTo>
                    <a:pt x="3035807" y="2923413"/>
                  </a:lnTo>
                  <a:lnTo>
                    <a:pt x="3035807" y="0"/>
                  </a:lnTo>
                  <a:close/>
                </a:path>
              </a:pathLst>
            </a:custGeom>
            <a:solidFill>
              <a:srgbClr val="2CA99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902711" y="4126229"/>
            <a:ext cx="2632710" cy="1474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FFFFFF"/>
                </a:solidFill>
                <a:latin typeface="Noto Sans"/>
                <a:cs typeface="Noto Sans"/>
              </a:rPr>
              <a:t>Continuous</a:t>
            </a:r>
            <a:r>
              <a:rPr dirty="0" sz="2000" spc="-20" b="1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Noto Sans"/>
                <a:cs typeface="Noto Sans"/>
              </a:rPr>
              <a:t>Data</a:t>
            </a:r>
            <a:endParaRPr sz="2000">
              <a:latin typeface="Noto Sans"/>
              <a:cs typeface="Noto Sans"/>
            </a:endParaRPr>
          </a:p>
          <a:p>
            <a:pPr algn="ctr" marL="12700" marR="5080" indent="-1905">
              <a:lnSpc>
                <a:spcPct val="100000"/>
              </a:lnSpc>
              <a:spcBef>
                <a:spcPts val="1800"/>
              </a:spcBef>
            </a:pPr>
            <a:r>
              <a:rPr dirty="0" sz="2000" spc="-15">
                <a:solidFill>
                  <a:srgbClr val="FFFFFF"/>
                </a:solidFill>
                <a:latin typeface="Noto Sans"/>
                <a:cs typeface="Noto Sans"/>
              </a:rPr>
              <a:t>Evaluate the </a:t>
            </a:r>
            <a:r>
              <a:rPr dirty="0" sz="2000" spc="-20">
                <a:solidFill>
                  <a:srgbClr val="FFFFFF"/>
                </a:solidFill>
                <a:latin typeface="Noto Sans"/>
                <a:cs typeface="Noto Sans"/>
              </a:rPr>
              <a:t>mean,  median, </a:t>
            </a:r>
            <a:r>
              <a:rPr dirty="0" sz="2000" spc="-15">
                <a:solidFill>
                  <a:srgbClr val="FFFFFF"/>
                </a:solidFill>
                <a:latin typeface="Noto Sans"/>
                <a:cs typeface="Noto Sans"/>
              </a:rPr>
              <a:t>standard  deviation, </a:t>
            </a:r>
            <a:r>
              <a:rPr dirty="0" sz="2000" spc="-5">
                <a:solidFill>
                  <a:srgbClr val="FFFFFF"/>
                </a:solidFill>
                <a:latin typeface="Noto Sans"/>
                <a:cs typeface="Noto Sans"/>
              </a:rPr>
              <a:t>or</a:t>
            </a:r>
            <a:r>
              <a:rPr dirty="0" sz="2000" spc="-10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Noto Sans"/>
                <a:cs typeface="Noto Sans"/>
              </a:rPr>
              <a:t>variance.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75176" y="3176777"/>
            <a:ext cx="287020" cy="750570"/>
          </a:xfrm>
          <a:custGeom>
            <a:avLst/>
            <a:gdLst/>
            <a:ahLst/>
            <a:cxnLst/>
            <a:rect l="l" t="t" r="r" b="b"/>
            <a:pathLst>
              <a:path w="287020" h="750570">
                <a:moveTo>
                  <a:pt x="228600" y="609600"/>
                </a:moveTo>
                <a:lnTo>
                  <a:pt x="219964" y="575183"/>
                </a:lnTo>
                <a:lnTo>
                  <a:pt x="216916" y="568198"/>
                </a:lnTo>
                <a:lnTo>
                  <a:pt x="212598" y="562610"/>
                </a:lnTo>
                <a:lnTo>
                  <a:pt x="208661" y="556895"/>
                </a:lnTo>
                <a:lnTo>
                  <a:pt x="203454" y="551688"/>
                </a:lnTo>
                <a:lnTo>
                  <a:pt x="198247" y="546862"/>
                </a:lnTo>
                <a:lnTo>
                  <a:pt x="186944" y="538099"/>
                </a:lnTo>
                <a:lnTo>
                  <a:pt x="179959" y="535051"/>
                </a:lnTo>
                <a:lnTo>
                  <a:pt x="173482" y="530733"/>
                </a:lnTo>
                <a:lnTo>
                  <a:pt x="171831" y="528955"/>
                </a:lnTo>
                <a:lnTo>
                  <a:pt x="170053" y="526415"/>
                </a:lnTo>
                <a:lnTo>
                  <a:pt x="168275" y="524256"/>
                </a:lnTo>
                <a:lnTo>
                  <a:pt x="167386" y="521589"/>
                </a:lnTo>
                <a:lnTo>
                  <a:pt x="167386" y="258826"/>
                </a:lnTo>
                <a:lnTo>
                  <a:pt x="167017" y="224409"/>
                </a:lnTo>
                <a:lnTo>
                  <a:pt x="167005" y="218694"/>
                </a:lnTo>
                <a:lnTo>
                  <a:pt x="165227" y="215265"/>
                </a:lnTo>
                <a:lnTo>
                  <a:pt x="162687" y="207772"/>
                </a:lnTo>
                <a:lnTo>
                  <a:pt x="152654" y="196977"/>
                </a:lnTo>
                <a:lnTo>
                  <a:pt x="150114" y="195199"/>
                </a:lnTo>
                <a:lnTo>
                  <a:pt x="147447" y="194310"/>
                </a:lnTo>
                <a:lnTo>
                  <a:pt x="141859" y="194310"/>
                </a:lnTo>
                <a:lnTo>
                  <a:pt x="119253" y="224409"/>
                </a:lnTo>
                <a:lnTo>
                  <a:pt x="119253" y="520700"/>
                </a:lnTo>
                <a:lnTo>
                  <a:pt x="118364" y="523367"/>
                </a:lnTo>
                <a:lnTo>
                  <a:pt x="117602" y="526415"/>
                </a:lnTo>
                <a:lnTo>
                  <a:pt x="115824" y="528193"/>
                </a:lnTo>
                <a:lnTo>
                  <a:pt x="113665" y="530733"/>
                </a:lnTo>
                <a:lnTo>
                  <a:pt x="106680" y="535051"/>
                </a:lnTo>
                <a:lnTo>
                  <a:pt x="100203" y="538099"/>
                </a:lnTo>
                <a:lnTo>
                  <a:pt x="93726" y="542544"/>
                </a:lnTo>
                <a:lnTo>
                  <a:pt x="66802" y="576072"/>
                </a:lnTo>
                <a:lnTo>
                  <a:pt x="59436" y="603504"/>
                </a:lnTo>
                <a:lnTo>
                  <a:pt x="59436" y="617855"/>
                </a:lnTo>
                <a:lnTo>
                  <a:pt x="60325" y="625348"/>
                </a:lnTo>
                <a:lnTo>
                  <a:pt x="61976" y="632714"/>
                </a:lnTo>
                <a:lnTo>
                  <a:pt x="63373" y="639699"/>
                </a:lnTo>
                <a:lnTo>
                  <a:pt x="82042" y="669798"/>
                </a:lnTo>
                <a:lnTo>
                  <a:pt x="85852" y="674624"/>
                </a:lnTo>
                <a:lnTo>
                  <a:pt x="91948" y="679831"/>
                </a:lnTo>
                <a:lnTo>
                  <a:pt x="97663" y="683260"/>
                </a:lnTo>
                <a:lnTo>
                  <a:pt x="103632" y="687197"/>
                </a:lnTo>
                <a:lnTo>
                  <a:pt x="109347" y="689864"/>
                </a:lnTo>
                <a:lnTo>
                  <a:pt x="115824" y="692404"/>
                </a:lnTo>
                <a:lnTo>
                  <a:pt x="122809" y="694563"/>
                </a:lnTo>
                <a:lnTo>
                  <a:pt x="130175" y="695452"/>
                </a:lnTo>
                <a:lnTo>
                  <a:pt x="136652" y="696341"/>
                </a:lnTo>
                <a:lnTo>
                  <a:pt x="144399" y="697230"/>
                </a:lnTo>
                <a:lnTo>
                  <a:pt x="151765" y="696341"/>
                </a:lnTo>
                <a:lnTo>
                  <a:pt x="158369" y="695452"/>
                </a:lnTo>
                <a:lnTo>
                  <a:pt x="196088" y="678942"/>
                </a:lnTo>
                <a:lnTo>
                  <a:pt x="205994" y="668909"/>
                </a:lnTo>
                <a:lnTo>
                  <a:pt x="210820" y="663702"/>
                </a:lnTo>
                <a:lnTo>
                  <a:pt x="215138" y="657987"/>
                </a:lnTo>
                <a:lnTo>
                  <a:pt x="218567" y="651510"/>
                </a:lnTo>
                <a:lnTo>
                  <a:pt x="220853" y="644525"/>
                </a:lnTo>
                <a:lnTo>
                  <a:pt x="226060" y="630936"/>
                </a:lnTo>
                <a:lnTo>
                  <a:pt x="227711" y="623570"/>
                </a:lnTo>
                <a:lnTo>
                  <a:pt x="227711" y="616204"/>
                </a:lnTo>
                <a:lnTo>
                  <a:pt x="228600" y="609600"/>
                </a:lnTo>
                <a:close/>
              </a:path>
              <a:path w="287020" h="750570">
                <a:moveTo>
                  <a:pt x="286512" y="588010"/>
                </a:moveTo>
                <a:lnTo>
                  <a:pt x="273939" y="548652"/>
                </a:lnTo>
                <a:lnTo>
                  <a:pt x="266573" y="534466"/>
                </a:lnTo>
                <a:lnTo>
                  <a:pt x="266573" y="604520"/>
                </a:lnTo>
                <a:lnTo>
                  <a:pt x="265684" y="613410"/>
                </a:lnTo>
                <a:lnTo>
                  <a:pt x="257429" y="651510"/>
                </a:lnTo>
                <a:lnTo>
                  <a:pt x="233172" y="690880"/>
                </a:lnTo>
                <a:lnTo>
                  <a:pt x="196596" y="718820"/>
                </a:lnTo>
                <a:lnTo>
                  <a:pt x="151511" y="730250"/>
                </a:lnTo>
                <a:lnTo>
                  <a:pt x="141478" y="731520"/>
                </a:lnTo>
                <a:lnTo>
                  <a:pt x="123317" y="728980"/>
                </a:lnTo>
                <a:lnTo>
                  <a:pt x="114173" y="726452"/>
                </a:lnTo>
                <a:lnTo>
                  <a:pt x="104648" y="725170"/>
                </a:lnTo>
                <a:lnTo>
                  <a:pt x="88138" y="717550"/>
                </a:lnTo>
                <a:lnTo>
                  <a:pt x="79883" y="712470"/>
                </a:lnTo>
                <a:lnTo>
                  <a:pt x="72517" y="707402"/>
                </a:lnTo>
                <a:lnTo>
                  <a:pt x="64643" y="702310"/>
                </a:lnTo>
                <a:lnTo>
                  <a:pt x="31242" y="659130"/>
                </a:lnTo>
                <a:lnTo>
                  <a:pt x="21209" y="622300"/>
                </a:lnTo>
                <a:lnTo>
                  <a:pt x="20828" y="601980"/>
                </a:lnTo>
                <a:lnTo>
                  <a:pt x="21209" y="591820"/>
                </a:lnTo>
                <a:lnTo>
                  <a:pt x="34671" y="548652"/>
                </a:lnTo>
                <a:lnTo>
                  <a:pt x="39878" y="541020"/>
                </a:lnTo>
                <a:lnTo>
                  <a:pt x="44704" y="532130"/>
                </a:lnTo>
                <a:lnTo>
                  <a:pt x="50800" y="525780"/>
                </a:lnTo>
                <a:lnTo>
                  <a:pt x="57277" y="519430"/>
                </a:lnTo>
                <a:lnTo>
                  <a:pt x="64643" y="511810"/>
                </a:lnTo>
                <a:lnTo>
                  <a:pt x="69850" y="506730"/>
                </a:lnTo>
                <a:lnTo>
                  <a:pt x="73787" y="501650"/>
                </a:lnTo>
                <a:lnTo>
                  <a:pt x="75565" y="495300"/>
                </a:lnTo>
                <a:lnTo>
                  <a:pt x="75565" y="454660"/>
                </a:lnTo>
                <a:lnTo>
                  <a:pt x="98171" y="452120"/>
                </a:lnTo>
                <a:lnTo>
                  <a:pt x="98933" y="448310"/>
                </a:lnTo>
                <a:lnTo>
                  <a:pt x="76454" y="443230"/>
                </a:lnTo>
                <a:lnTo>
                  <a:pt x="75565" y="438150"/>
                </a:lnTo>
                <a:lnTo>
                  <a:pt x="98933" y="434352"/>
                </a:lnTo>
                <a:lnTo>
                  <a:pt x="99822" y="430530"/>
                </a:lnTo>
                <a:lnTo>
                  <a:pt x="76454" y="426720"/>
                </a:lnTo>
                <a:lnTo>
                  <a:pt x="76454" y="422910"/>
                </a:lnTo>
                <a:lnTo>
                  <a:pt x="98933" y="417830"/>
                </a:lnTo>
                <a:lnTo>
                  <a:pt x="99822" y="414020"/>
                </a:lnTo>
                <a:lnTo>
                  <a:pt x="76454" y="410210"/>
                </a:lnTo>
                <a:lnTo>
                  <a:pt x="75565" y="405130"/>
                </a:lnTo>
                <a:lnTo>
                  <a:pt x="98933" y="401320"/>
                </a:lnTo>
                <a:lnTo>
                  <a:pt x="98933" y="398780"/>
                </a:lnTo>
                <a:lnTo>
                  <a:pt x="75565" y="392430"/>
                </a:lnTo>
                <a:lnTo>
                  <a:pt x="76454" y="388620"/>
                </a:lnTo>
                <a:lnTo>
                  <a:pt x="99822" y="386080"/>
                </a:lnTo>
                <a:lnTo>
                  <a:pt x="99822" y="382270"/>
                </a:lnTo>
                <a:lnTo>
                  <a:pt x="76454" y="377202"/>
                </a:lnTo>
                <a:lnTo>
                  <a:pt x="76454" y="373380"/>
                </a:lnTo>
                <a:lnTo>
                  <a:pt x="98933" y="369570"/>
                </a:lnTo>
                <a:lnTo>
                  <a:pt x="99822" y="364502"/>
                </a:lnTo>
                <a:lnTo>
                  <a:pt x="77216" y="363220"/>
                </a:lnTo>
                <a:lnTo>
                  <a:pt x="75565" y="358152"/>
                </a:lnTo>
                <a:lnTo>
                  <a:pt x="98933" y="353060"/>
                </a:lnTo>
                <a:lnTo>
                  <a:pt x="98933" y="349250"/>
                </a:lnTo>
                <a:lnTo>
                  <a:pt x="75565" y="345452"/>
                </a:lnTo>
                <a:lnTo>
                  <a:pt x="75565" y="340360"/>
                </a:lnTo>
                <a:lnTo>
                  <a:pt x="98933" y="336550"/>
                </a:lnTo>
                <a:lnTo>
                  <a:pt x="99822" y="332752"/>
                </a:lnTo>
                <a:lnTo>
                  <a:pt x="76454" y="328930"/>
                </a:lnTo>
                <a:lnTo>
                  <a:pt x="76454" y="323850"/>
                </a:lnTo>
                <a:lnTo>
                  <a:pt x="98933" y="318770"/>
                </a:lnTo>
                <a:lnTo>
                  <a:pt x="99822" y="316230"/>
                </a:lnTo>
                <a:lnTo>
                  <a:pt x="76454" y="312420"/>
                </a:lnTo>
                <a:lnTo>
                  <a:pt x="76454" y="308610"/>
                </a:lnTo>
                <a:lnTo>
                  <a:pt x="99822" y="303530"/>
                </a:lnTo>
                <a:lnTo>
                  <a:pt x="99822" y="301002"/>
                </a:lnTo>
                <a:lnTo>
                  <a:pt x="76454" y="295910"/>
                </a:lnTo>
                <a:lnTo>
                  <a:pt x="75565" y="290830"/>
                </a:lnTo>
                <a:lnTo>
                  <a:pt x="99822" y="287020"/>
                </a:lnTo>
                <a:lnTo>
                  <a:pt x="99822" y="283210"/>
                </a:lnTo>
                <a:lnTo>
                  <a:pt x="76454" y="280670"/>
                </a:lnTo>
                <a:lnTo>
                  <a:pt x="76454" y="276860"/>
                </a:lnTo>
                <a:lnTo>
                  <a:pt x="98933" y="270510"/>
                </a:lnTo>
                <a:lnTo>
                  <a:pt x="98933" y="267970"/>
                </a:lnTo>
                <a:lnTo>
                  <a:pt x="76454" y="264160"/>
                </a:lnTo>
                <a:lnTo>
                  <a:pt x="76454" y="259080"/>
                </a:lnTo>
                <a:lnTo>
                  <a:pt x="98933" y="255270"/>
                </a:lnTo>
                <a:lnTo>
                  <a:pt x="99822" y="251460"/>
                </a:lnTo>
                <a:lnTo>
                  <a:pt x="75565" y="247650"/>
                </a:lnTo>
                <a:lnTo>
                  <a:pt x="75565" y="242570"/>
                </a:lnTo>
                <a:lnTo>
                  <a:pt x="98933" y="237502"/>
                </a:lnTo>
                <a:lnTo>
                  <a:pt x="98933" y="234950"/>
                </a:lnTo>
                <a:lnTo>
                  <a:pt x="76454" y="229870"/>
                </a:lnTo>
                <a:lnTo>
                  <a:pt x="76454" y="226060"/>
                </a:lnTo>
                <a:lnTo>
                  <a:pt x="98933" y="222250"/>
                </a:lnTo>
                <a:lnTo>
                  <a:pt x="99822" y="218452"/>
                </a:lnTo>
                <a:lnTo>
                  <a:pt x="76454" y="214630"/>
                </a:lnTo>
                <a:lnTo>
                  <a:pt x="76454" y="210820"/>
                </a:lnTo>
                <a:lnTo>
                  <a:pt x="99822" y="204470"/>
                </a:lnTo>
                <a:lnTo>
                  <a:pt x="99822" y="201930"/>
                </a:lnTo>
                <a:lnTo>
                  <a:pt x="76454" y="198120"/>
                </a:lnTo>
                <a:lnTo>
                  <a:pt x="75565" y="193052"/>
                </a:lnTo>
                <a:lnTo>
                  <a:pt x="98933" y="189230"/>
                </a:lnTo>
                <a:lnTo>
                  <a:pt x="99822" y="185420"/>
                </a:lnTo>
                <a:lnTo>
                  <a:pt x="76454" y="181610"/>
                </a:lnTo>
                <a:lnTo>
                  <a:pt x="76454" y="177800"/>
                </a:lnTo>
                <a:lnTo>
                  <a:pt x="99822" y="172720"/>
                </a:lnTo>
                <a:lnTo>
                  <a:pt x="99822" y="168910"/>
                </a:lnTo>
                <a:lnTo>
                  <a:pt x="76454" y="165100"/>
                </a:lnTo>
                <a:lnTo>
                  <a:pt x="76454" y="161302"/>
                </a:lnTo>
                <a:lnTo>
                  <a:pt x="98933" y="156210"/>
                </a:lnTo>
                <a:lnTo>
                  <a:pt x="98933" y="153670"/>
                </a:lnTo>
                <a:lnTo>
                  <a:pt x="75565" y="149860"/>
                </a:lnTo>
                <a:lnTo>
                  <a:pt x="76454" y="144780"/>
                </a:lnTo>
                <a:lnTo>
                  <a:pt x="99822" y="139700"/>
                </a:lnTo>
                <a:lnTo>
                  <a:pt x="99822" y="137160"/>
                </a:lnTo>
                <a:lnTo>
                  <a:pt x="76454" y="132080"/>
                </a:lnTo>
                <a:lnTo>
                  <a:pt x="76454" y="128270"/>
                </a:lnTo>
                <a:lnTo>
                  <a:pt x="99822" y="124460"/>
                </a:lnTo>
                <a:lnTo>
                  <a:pt x="99822" y="120650"/>
                </a:lnTo>
                <a:lnTo>
                  <a:pt x="76454" y="115570"/>
                </a:lnTo>
                <a:lnTo>
                  <a:pt x="76454" y="111760"/>
                </a:lnTo>
                <a:lnTo>
                  <a:pt x="98933" y="107950"/>
                </a:lnTo>
                <a:lnTo>
                  <a:pt x="98933" y="104152"/>
                </a:lnTo>
                <a:lnTo>
                  <a:pt x="75565" y="100330"/>
                </a:lnTo>
                <a:lnTo>
                  <a:pt x="75565" y="95250"/>
                </a:lnTo>
                <a:lnTo>
                  <a:pt x="99822" y="91452"/>
                </a:lnTo>
                <a:lnTo>
                  <a:pt x="99822" y="88900"/>
                </a:lnTo>
                <a:lnTo>
                  <a:pt x="77216" y="83820"/>
                </a:lnTo>
                <a:lnTo>
                  <a:pt x="78105" y="74930"/>
                </a:lnTo>
                <a:lnTo>
                  <a:pt x="100711" y="35560"/>
                </a:lnTo>
                <a:lnTo>
                  <a:pt x="136271" y="20320"/>
                </a:lnTo>
                <a:lnTo>
                  <a:pt x="146304" y="20320"/>
                </a:lnTo>
                <a:lnTo>
                  <a:pt x="166751" y="25400"/>
                </a:lnTo>
                <a:lnTo>
                  <a:pt x="175006" y="27952"/>
                </a:lnTo>
                <a:lnTo>
                  <a:pt x="183134" y="34302"/>
                </a:lnTo>
                <a:lnTo>
                  <a:pt x="190627" y="39370"/>
                </a:lnTo>
                <a:lnTo>
                  <a:pt x="208407" y="73660"/>
                </a:lnTo>
                <a:lnTo>
                  <a:pt x="210566" y="88900"/>
                </a:lnTo>
                <a:lnTo>
                  <a:pt x="210566" y="494030"/>
                </a:lnTo>
                <a:lnTo>
                  <a:pt x="213106" y="501650"/>
                </a:lnTo>
                <a:lnTo>
                  <a:pt x="216662" y="506730"/>
                </a:lnTo>
                <a:lnTo>
                  <a:pt x="223139" y="514350"/>
                </a:lnTo>
                <a:lnTo>
                  <a:pt x="229616" y="519430"/>
                </a:lnTo>
                <a:lnTo>
                  <a:pt x="236601" y="527050"/>
                </a:lnTo>
                <a:lnTo>
                  <a:pt x="243078" y="534670"/>
                </a:lnTo>
                <a:lnTo>
                  <a:pt x="248285" y="542302"/>
                </a:lnTo>
                <a:lnTo>
                  <a:pt x="252222" y="551180"/>
                </a:lnTo>
                <a:lnTo>
                  <a:pt x="256540" y="558800"/>
                </a:lnTo>
                <a:lnTo>
                  <a:pt x="266573" y="604520"/>
                </a:lnTo>
                <a:lnTo>
                  <a:pt x="266573" y="534466"/>
                </a:lnTo>
                <a:lnTo>
                  <a:pt x="261366" y="525780"/>
                </a:lnTo>
                <a:lnTo>
                  <a:pt x="244856" y="504202"/>
                </a:lnTo>
                <a:lnTo>
                  <a:pt x="233934" y="495300"/>
                </a:lnTo>
                <a:lnTo>
                  <a:pt x="233172" y="492760"/>
                </a:lnTo>
                <a:lnTo>
                  <a:pt x="232283" y="491502"/>
                </a:lnTo>
                <a:lnTo>
                  <a:pt x="231394" y="486410"/>
                </a:lnTo>
                <a:lnTo>
                  <a:pt x="230505" y="476250"/>
                </a:lnTo>
                <a:lnTo>
                  <a:pt x="229654" y="303530"/>
                </a:lnTo>
                <a:lnTo>
                  <a:pt x="229743" y="280670"/>
                </a:lnTo>
                <a:lnTo>
                  <a:pt x="231279" y="124460"/>
                </a:lnTo>
                <a:lnTo>
                  <a:pt x="231330" y="111760"/>
                </a:lnTo>
                <a:lnTo>
                  <a:pt x="228346" y="73660"/>
                </a:lnTo>
                <a:lnTo>
                  <a:pt x="223139" y="57150"/>
                </a:lnTo>
                <a:lnTo>
                  <a:pt x="220472" y="49530"/>
                </a:lnTo>
                <a:lnTo>
                  <a:pt x="197294" y="20320"/>
                </a:lnTo>
                <a:lnTo>
                  <a:pt x="194056" y="17780"/>
                </a:lnTo>
                <a:lnTo>
                  <a:pt x="186690" y="12700"/>
                </a:lnTo>
                <a:lnTo>
                  <a:pt x="178816" y="7620"/>
                </a:lnTo>
                <a:lnTo>
                  <a:pt x="169799" y="3810"/>
                </a:lnTo>
                <a:lnTo>
                  <a:pt x="159766" y="0"/>
                </a:lnTo>
                <a:lnTo>
                  <a:pt x="126365" y="0"/>
                </a:lnTo>
                <a:lnTo>
                  <a:pt x="83312" y="24130"/>
                </a:lnTo>
                <a:lnTo>
                  <a:pt x="64643" y="49530"/>
                </a:lnTo>
                <a:lnTo>
                  <a:pt x="62484" y="54610"/>
                </a:lnTo>
                <a:lnTo>
                  <a:pt x="55753" y="95250"/>
                </a:lnTo>
                <a:lnTo>
                  <a:pt x="55626" y="483870"/>
                </a:lnTo>
                <a:lnTo>
                  <a:pt x="53848" y="490220"/>
                </a:lnTo>
                <a:lnTo>
                  <a:pt x="52070" y="494030"/>
                </a:lnTo>
                <a:lnTo>
                  <a:pt x="49911" y="497852"/>
                </a:lnTo>
                <a:lnTo>
                  <a:pt x="47371" y="500380"/>
                </a:lnTo>
                <a:lnTo>
                  <a:pt x="43815" y="504202"/>
                </a:lnTo>
                <a:lnTo>
                  <a:pt x="15621" y="542302"/>
                </a:lnTo>
                <a:lnTo>
                  <a:pt x="0" y="588010"/>
                </a:lnTo>
                <a:lnTo>
                  <a:pt x="0" y="627380"/>
                </a:lnTo>
                <a:lnTo>
                  <a:pt x="19939" y="680720"/>
                </a:lnTo>
                <a:lnTo>
                  <a:pt x="24765" y="687070"/>
                </a:lnTo>
                <a:lnTo>
                  <a:pt x="29972" y="694702"/>
                </a:lnTo>
                <a:lnTo>
                  <a:pt x="61595" y="725170"/>
                </a:lnTo>
                <a:lnTo>
                  <a:pt x="77216" y="734060"/>
                </a:lnTo>
                <a:lnTo>
                  <a:pt x="85471" y="739152"/>
                </a:lnTo>
                <a:lnTo>
                  <a:pt x="93726" y="741680"/>
                </a:lnTo>
                <a:lnTo>
                  <a:pt x="103378" y="745502"/>
                </a:lnTo>
                <a:lnTo>
                  <a:pt x="112395" y="748030"/>
                </a:lnTo>
                <a:lnTo>
                  <a:pt x="123317" y="750570"/>
                </a:lnTo>
                <a:lnTo>
                  <a:pt x="163195" y="750570"/>
                </a:lnTo>
                <a:lnTo>
                  <a:pt x="184023" y="744220"/>
                </a:lnTo>
                <a:lnTo>
                  <a:pt x="194056" y="741680"/>
                </a:lnTo>
                <a:lnTo>
                  <a:pt x="213995" y="731520"/>
                </a:lnTo>
                <a:lnTo>
                  <a:pt x="223139" y="726452"/>
                </a:lnTo>
                <a:lnTo>
                  <a:pt x="232283" y="718820"/>
                </a:lnTo>
                <a:lnTo>
                  <a:pt x="240538" y="712470"/>
                </a:lnTo>
                <a:lnTo>
                  <a:pt x="270002" y="673100"/>
                </a:lnTo>
                <a:lnTo>
                  <a:pt x="274828" y="661670"/>
                </a:lnTo>
                <a:lnTo>
                  <a:pt x="279146" y="651510"/>
                </a:lnTo>
                <a:lnTo>
                  <a:pt x="283083" y="638810"/>
                </a:lnTo>
                <a:lnTo>
                  <a:pt x="286512" y="627380"/>
                </a:lnTo>
                <a:lnTo>
                  <a:pt x="286512" y="5880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/>
          <p:cNvGrpSpPr/>
          <p:nvPr/>
        </p:nvGrpSpPr>
        <p:grpSpPr>
          <a:xfrm>
            <a:off x="10233659" y="2944367"/>
            <a:ext cx="3580129" cy="3929379"/>
            <a:chOff x="10233659" y="2944367"/>
            <a:chExt cx="3580129" cy="3929379"/>
          </a:xfrm>
        </p:grpSpPr>
        <p:sp>
          <p:nvSpPr>
            <p:cNvPr id="16" name="object 16"/>
            <p:cNvSpPr/>
            <p:nvPr/>
          </p:nvSpPr>
          <p:spPr>
            <a:xfrm>
              <a:off x="10233659" y="2944367"/>
              <a:ext cx="3580129" cy="295910"/>
            </a:xfrm>
            <a:custGeom>
              <a:avLst/>
              <a:gdLst/>
              <a:ahLst/>
              <a:cxnLst/>
              <a:rect l="l" t="t" r="r" b="b"/>
              <a:pathLst>
                <a:path w="3580130" h="295910">
                  <a:moveTo>
                    <a:pt x="3308223" y="0"/>
                  </a:moveTo>
                  <a:lnTo>
                    <a:pt x="271653" y="0"/>
                  </a:lnTo>
                  <a:lnTo>
                    <a:pt x="0" y="295656"/>
                  </a:lnTo>
                  <a:lnTo>
                    <a:pt x="3579876" y="295656"/>
                  </a:lnTo>
                  <a:lnTo>
                    <a:pt x="3308223" y="0"/>
                  </a:lnTo>
                  <a:close/>
                </a:path>
              </a:pathLst>
            </a:custGeom>
            <a:solidFill>
              <a:srgbClr val="A6293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492739" y="2944367"/>
              <a:ext cx="3035935" cy="3929379"/>
            </a:xfrm>
            <a:custGeom>
              <a:avLst/>
              <a:gdLst/>
              <a:ahLst/>
              <a:cxnLst/>
              <a:rect l="l" t="t" r="r" b="b"/>
              <a:pathLst>
                <a:path w="3035934" h="3929379">
                  <a:moveTo>
                    <a:pt x="3035807" y="0"/>
                  </a:moveTo>
                  <a:lnTo>
                    <a:pt x="0" y="0"/>
                  </a:lnTo>
                  <a:lnTo>
                    <a:pt x="0" y="2923413"/>
                  </a:lnTo>
                  <a:lnTo>
                    <a:pt x="1519301" y="3928872"/>
                  </a:lnTo>
                  <a:lnTo>
                    <a:pt x="3035807" y="2923413"/>
                  </a:lnTo>
                  <a:lnTo>
                    <a:pt x="3035807" y="0"/>
                  </a:lnTo>
                  <a:close/>
                </a:path>
              </a:pathLst>
            </a:custGeom>
            <a:solidFill>
              <a:srgbClr val="ED5F7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1066526" y="4126229"/>
            <a:ext cx="1870710" cy="1474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Noto Sans"/>
                <a:cs typeface="Noto Sans"/>
              </a:rPr>
              <a:t>Poisson</a:t>
            </a:r>
            <a:r>
              <a:rPr dirty="0" sz="2000" spc="-35" b="1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Noto Sans"/>
                <a:cs typeface="Noto Sans"/>
              </a:rPr>
              <a:t>Data</a:t>
            </a:r>
            <a:endParaRPr sz="2000">
              <a:latin typeface="Noto Sans"/>
              <a:cs typeface="Noto Sans"/>
            </a:endParaRPr>
          </a:p>
          <a:p>
            <a:pPr algn="ctr" marL="12700" marR="5080">
              <a:lnSpc>
                <a:spcPct val="100000"/>
              </a:lnSpc>
              <a:spcBef>
                <a:spcPts val="1800"/>
              </a:spcBef>
            </a:pPr>
            <a:r>
              <a:rPr dirty="0" sz="2000" spc="-15">
                <a:solidFill>
                  <a:srgbClr val="FFFFFF"/>
                </a:solidFill>
                <a:latin typeface="Noto Sans"/>
                <a:cs typeface="Noto Sans"/>
              </a:rPr>
              <a:t>Evaluate </a:t>
            </a:r>
            <a:r>
              <a:rPr dirty="0" sz="2000" spc="-25">
                <a:solidFill>
                  <a:srgbClr val="FFFFFF"/>
                </a:solidFill>
                <a:latin typeface="Noto Sans"/>
                <a:cs typeface="Noto Sans"/>
              </a:rPr>
              <a:t>rate</a:t>
            </a:r>
            <a:r>
              <a:rPr dirty="0" sz="2000" spc="-7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Noto Sans"/>
                <a:cs typeface="Noto Sans"/>
              </a:rPr>
              <a:t>of  </a:t>
            </a:r>
            <a:r>
              <a:rPr dirty="0" sz="2000" spc="-15">
                <a:solidFill>
                  <a:srgbClr val="FFFFFF"/>
                </a:solidFill>
                <a:latin typeface="Noto Sans"/>
                <a:cs typeface="Noto Sans"/>
              </a:rPr>
              <a:t>occurrence </a:t>
            </a:r>
            <a:r>
              <a:rPr dirty="0" sz="2000" spc="-5">
                <a:solidFill>
                  <a:srgbClr val="FFFFFF"/>
                </a:solidFill>
                <a:latin typeface="Noto Sans"/>
                <a:cs typeface="Noto Sans"/>
              </a:rPr>
              <a:t>or  </a:t>
            </a:r>
            <a:r>
              <a:rPr dirty="0" sz="2000" spc="-25">
                <a:solidFill>
                  <a:srgbClr val="FFFFFF"/>
                </a:solidFill>
                <a:latin typeface="Noto Sans"/>
                <a:cs typeface="Noto Sans"/>
              </a:rPr>
              <a:t>frequency.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486388" y="3246120"/>
            <a:ext cx="1031747" cy="7421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09538" y="268350"/>
            <a:ext cx="3840479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70"/>
              <a:t>Types </a:t>
            </a:r>
            <a:r>
              <a:rPr dirty="0" sz="3200" spc="65"/>
              <a:t>of</a:t>
            </a:r>
            <a:r>
              <a:rPr dirty="0" sz="3200" spc="-125"/>
              <a:t> </a:t>
            </a:r>
            <a:r>
              <a:rPr dirty="0" sz="3200" spc="60"/>
              <a:t>Variables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6252971" y="711708"/>
            <a:ext cx="3749039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358766" y="1165606"/>
            <a:ext cx="75387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404040"/>
                </a:solidFill>
                <a:latin typeface="Noto Sans"/>
                <a:cs typeface="Noto Sans"/>
              </a:rPr>
              <a:t>There </a:t>
            </a:r>
            <a:r>
              <a:rPr dirty="0" sz="2400" spc="-30">
                <a:solidFill>
                  <a:srgbClr val="404040"/>
                </a:solidFill>
                <a:latin typeface="Noto Sans"/>
                <a:cs typeface="Noto Sans"/>
              </a:rPr>
              <a:t>are </a:t>
            </a:r>
            <a:r>
              <a:rPr dirty="0" sz="2400" spc="-25">
                <a:solidFill>
                  <a:srgbClr val="404040"/>
                </a:solidFill>
                <a:latin typeface="Noto Sans"/>
                <a:cs typeface="Noto Sans"/>
              </a:rPr>
              <a:t>three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types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variables in </a:t>
            </a:r>
            <a:r>
              <a:rPr dirty="0" sz="2400" spc="-30">
                <a:solidFill>
                  <a:srgbClr val="404040"/>
                </a:solidFill>
                <a:latin typeface="Noto Sans"/>
                <a:cs typeface="Noto Sans"/>
              </a:rPr>
              <a:t>categorical</a:t>
            </a:r>
            <a:r>
              <a:rPr dirty="0" sz="2400" spc="20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data.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88919" y="2888487"/>
            <a:ext cx="4709795" cy="1971039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2400" spc="-5" b="1">
                <a:solidFill>
                  <a:srgbClr val="444444"/>
                </a:solidFill>
                <a:latin typeface="Noto Sans"/>
                <a:cs typeface="Noto Sans"/>
              </a:rPr>
              <a:t>Nominal</a:t>
            </a:r>
            <a:r>
              <a:rPr dirty="0" sz="2400" spc="5" b="1">
                <a:solidFill>
                  <a:srgbClr val="444444"/>
                </a:solidFill>
                <a:latin typeface="Noto Sans"/>
                <a:cs typeface="Noto Sans"/>
              </a:rPr>
              <a:t> </a:t>
            </a:r>
            <a:r>
              <a:rPr dirty="0" sz="2400" spc="-10" b="1">
                <a:solidFill>
                  <a:srgbClr val="444444"/>
                </a:solidFill>
                <a:latin typeface="Noto Sans"/>
                <a:cs typeface="Noto Sans"/>
              </a:rPr>
              <a:t>Variables</a:t>
            </a:r>
            <a:endParaRPr sz="2400">
              <a:latin typeface="Noto Sans"/>
              <a:cs typeface="Noto Sans"/>
            </a:endParaRPr>
          </a:p>
          <a:p>
            <a:pPr marL="355600" indent="-343535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 spc="-25">
                <a:solidFill>
                  <a:srgbClr val="444444"/>
                </a:solidFill>
                <a:latin typeface="Noto Sans"/>
                <a:cs typeface="Noto Sans"/>
              </a:rPr>
              <a:t>Values </a:t>
            </a:r>
            <a:r>
              <a:rPr dirty="0" sz="2400" spc="-20">
                <a:solidFill>
                  <a:srgbClr val="444444"/>
                </a:solidFill>
                <a:latin typeface="Noto Sans"/>
                <a:cs typeface="Noto Sans"/>
              </a:rPr>
              <a:t>with </a:t>
            </a:r>
            <a:r>
              <a:rPr dirty="0" sz="2400" spc="-10">
                <a:solidFill>
                  <a:srgbClr val="444444"/>
                </a:solidFill>
                <a:latin typeface="Noto Sans"/>
                <a:cs typeface="Noto Sans"/>
              </a:rPr>
              <a:t>no </a:t>
            </a:r>
            <a:r>
              <a:rPr dirty="0" sz="2400" spc="-35">
                <a:solidFill>
                  <a:srgbClr val="444444"/>
                </a:solidFill>
                <a:latin typeface="Noto Sans"/>
                <a:cs typeface="Noto Sans"/>
              </a:rPr>
              <a:t>logical</a:t>
            </a:r>
            <a:r>
              <a:rPr dirty="0" sz="2400" spc="55">
                <a:solidFill>
                  <a:srgbClr val="444444"/>
                </a:solidFill>
                <a:latin typeface="Noto Sans"/>
                <a:cs typeface="Noto Sans"/>
              </a:rPr>
              <a:t> </a:t>
            </a:r>
            <a:r>
              <a:rPr dirty="0" sz="2400" spc="-35">
                <a:solidFill>
                  <a:srgbClr val="444444"/>
                </a:solidFill>
                <a:latin typeface="Noto Sans"/>
                <a:cs typeface="Noto Sans"/>
              </a:rPr>
              <a:t>ordering</a:t>
            </a:r>
            <a:endParaRPr sz="2400">
              <a:latin typeface="Noto Sans"/>
              <a:cs typeface="Noto Sans"/>
            </a:endParaRPr>
          </a:p>
          <a:p>
            <a:pPr marL="355600" marR="240665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 spc="-20">
                <a:solidFill>
                  <a:srgbClr val="444444"/>
                </a:solidFill>
                <a:latin typeface="Noto Sans"/>
                <a:cs typeface="Noto Sans"/>
              </a:rPr>
              <a:t>Variables </a:t>
            </a:r>
            <a:r>
              <a:rPr dirty="0" sz="2400" spc="-30">
                <a:solidFill>
                  <a:srgbClr val="444444"/>
                </a:solidFill>
                <a:latin typeface="Noto Sans"/>
                <a:cs typeface="Noto Sans"/>
              </a:rPr>
              <a:t>are </a:t>
            </a:r>
            <a:r>
              <a:rPr dirty="0" sz="2400" spc="-15">
                <a:solidFill>
                  <a:srgbClr val="444444"/>
                </a:solidFill>
                <a:latin typeface="Noto Sans"/>
                <a:cs typeface="Noto Sans"/>
              </a:rPr>
              <a:t>independent </a:t>
            </a:r>
            <a:r>
              <a:rPr dirty="0" sz="2400" spc="-10">
                <a:solidFill>
                  <a:srgbClr val="444444"/>
                </a:solidFill>
                <a:latin typeface="Noto Sans"/>
                <a:cs typeface="Noto Sans"/>
              </a:rPr>
              <a:t>of  </a:t>
            </a:r>
            <a:r>
              <a:rPr dirty="0" sz="2400" spc="-15">
                <a:solidFill>
                  <a:srgbClr val="444444"/>
                </a:solidFill>
                <a:latin typeface="Noto Sans"/>
                <a:cs typeface="Noto Sans"/>
              </a:rPr>
              <a:t>each</a:t>
            </a:r>
            <a:r>
              <a:rPr dirty="0" sz="2400" spc="-5">
                <a:solidFill>
                  <a:srgbClr val="444444"/>
                </a:solidFill>
                <a:latin typeface="Noto Sans"/>
                <a:cs typeface="Noto Sans"/>
              </a:rPr>
              <a:t> </a:t>
            </a:r>
            <a:r>
              <a:rPr dirty="0" sz="2400" spc="-15">
                <a:solidFill>
                  <a:srgbClr val="444444"/>
                </a:solidFill>
                <a:latin typeface="Noto Sans"/>
                <a:cs typeface="Noto Sans"/>
              </a:rPr>
              <a:t>other</a:t>
            </a:r>
            <a:endParaRPr sz="2400">
              <a:latin typeface="Noto Sans"/>
              <a:cs typeface="Noto Sans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 spc="-10">
                <a:solidFill>
                  <a:srgbClr val="444444"/>
                </a:solidFill>
                <a:latin typeface="Noto Sans"/>
                <a:cs typeface="Noto Sans"/>
              </a:rPr>
              <a:t>Sequence </a:t>
            </a:r>
            <a:r>
              <a:rPr dirty="0" sz="2400" spc="-5">
                <a:solidFill>
                  <a:srgbClr val="444444"/>
                </a:solidFill>
                <a:latin typeface="Noto Sans"/>
                <a:cs typeface="Noto Sans"/>
              </a:rPr>
              <a:t>does </a:t>
            </a:r>
            <a:r>
              <a:rPr dirty="0" sz="2400" spc="-15">
                <a:solidFill>
                  <a:srgbClr val="444444"/>
                </a:solidFill>
                <a:latin typeface="Noto Sans"/>
                <a:cs typeface="Noto Sans"/>
              </a:rPr>
              <a:t>not</a:t>
            </a:r>
            <a:r>
              <a:rPr dirty="0" sz="2400" spc="5">
                <a:solidFill>
                  <a:srgbClr val="444444"/>
                </a:solidFill>
                <a:latin typeface="Noto Sans"/>
                <a:cs typeface="Noto Sans"/>
              </a:rPr>
              <a:t> </a:t>
            </a:r>
            <a:r>
              <a:rPr dirty="0" sz="2400" spc="-20">
                <a:solidFill>
                  <a:srgbClr val="444444"/>
                </a:solidFill>
                <a:latin typeface="Noto Sans"/>
                <a:cs typeface="Noto Sans"/>
              </a:rPr>
              <a:t>matter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5346" y="2914268"/>
            <a:ext cx="4222750" cy="1604645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2400" spc="-10" b="1">
                <a:solidFill>
                  <a:srgbClr val="404040"/>
                </a:solidFill>
                <a:latin typeface="Noto Sans"/>
                <a:cs typeface="Noto Sans"/>
              </a:rPr>
              <a:t>Ordinal</a:t>
            </a:r>
            <a:r>
              <a:rPr dirty="0" sz="2400" spc="5" b="1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10" b="1">
                <a:solidFill>
                  <a:srgbClr val="404040"/>
                </a:solidFill>
                <a:latin typeface="Noto Sans"/>
                <a:cs typeface="Noto Sans"/>
              </a:rPr>
              <a:t>Variables</a:t>
            </a:r>
            <a:endParaRPr sz="2400">
              <a:latin typeface="Noto Sans"/>
              <a:cs typeface="Noto Sans"/>
            </a:endParaRPr>
          </a:p>
          <a:p>
            <a:pPr marL="355600" indent="-34290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25">
                <a:solidFill>
                  <a:srgbClr val="404040"/>
                </a:solidFill>
                <a:latin typeface="Noto Sans"/>
                <a:cs typeface="Noto Sans"/>
              </a:rPr>
              <a:t>Values </a:t>
            </a:r>
            <a:r>
              <a:rPr dirty="0" sz="2400" spc="-30">
                <a:solidFill>
                  <a:srgbClr val="404040"/>
                </a:solidFill>
                <a:latin typeface="Noto Sans"/>
                <a:cs typeface="Noto Sans"/>
              </a:rPr>
              <a:t>are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in </a:t>
            </a:r>
            <a:r>
              <a:rPr dirty="0" sz="2400" spc="-35">
                <a:solidFill>
                  <a:srgbClr val="404040"/>
                </a:solidFill>
                <a:latin typeface="Noto Sans"/>
                <a:cs typeface="Noto Sans"/>
              </a:rPr>
              <a:t>logical</a:t>
            </a:r>
            <a:r>
              <a:rPr dirty="0" sz="2400" spc="7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order</a:t>
            </a:r>
            <a:endParaRPr sz="2400">
              <a:latin typeface="Noto Sans"/>
              <a:cs typeface="Noto Sans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Relative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distance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between  two data values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not</a:t>
            </a:r>
            <a:r>
              <a:rPr dirty="0" sz="2400" spc="5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clear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27556" y="2954916"/>
            <a:ext cx="1675125" cy="1721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973676" y="3049678"/>
            <a:ext cx="1893797" cy="1247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407790" y="6229683"/>
            <a:ext cx="4290695" cy="1239520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2400" spc="-5" b="1">
                <a:solidFill>
                  <a:srgbClr val="404040"/>
                </a:solidFill>
                <a:latin typeface="Noto Sans"/>
                <a:cs typeface="Noto Sans"/>
              </a:rPr>
              <a:t>Association</a:t>
            </a:r>
            <a:endParaRPr sz="2400">
              <a:latin typeface="Noto Sans"/>
              <a:cs typeface="Noto Sans"/>
            </a:endParaRPr>
          </a:p>
          <a:p>
            <a:pPr marL="12700" marR="5080">
              <a:lnSpc>
                <a:spcPct val="100000"/>
              </a:lnSpc>
              <a:spcBef>
                <a:spcPts val="455"/>
              </a:spcBef>
            </a:pPr>
            <a:r>
              <a:rPr dirty="0" sz="2400" spc="-25">
                <a:solidFill>
                  <a:srgbClr val="404040"/>
                </a:solidFill>
                <a:latin typeface="Noto Sans"/>
                <a:cs typeface="Noto Sans"/>
              </a:rPr>
              <a:t>Two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variables </a:t>
            </a:r>
            <a:r>
              <a:rPr dirty="0" sz="2400" spc="-30">
                <a:solidFill>
                  <a:srgbClr val="404040"/>
                </a:solidFill>
                <a:latin typeface="Noto Sans"/>
                <a:cs typeface="Noto Sans"/>
              </a:rPr>
              <a:t>are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associated 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or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independent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each</a:t>
            </a:r>
            <a:r>
              <a:rPr dirty="0" sz="2400" spc="2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other.</a:t>
            </a:r>
            <a:endParaRPr sz="2400">
              <a:latin typeface="Noto Sans"/>
              <a:cs typeface="Noto San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450960" y="5834570"/>
            <a:ext cx="4473575" cy="783590"/>
            <a:chOff x="8450960" y="5834570"/>
            <a:chExt cx="4473575" cy="783590"/>
          </a:xfrm>
        </p:grpSpPr>
        <p:sp>
          <p:nvSpPr>
            <p:cNvPr id="11" name="object 11"/>
            <p:cNvSpPr/>
            <p:nvPr/>
          </p:nvSpPr>
          <p:spPr>
            <a:xfrm>
              <a:off x="8450960" y="5834570"/>
              <a:ext cx="2335530" cy="783590"/>
            </a:xfrm>
            <a:custGeom>
              <a:avLst/>
              <a:gdLst/>
              <a:ahLst/>
              <a:cxnLst/>
              <a:rect l="l" t="t" r="r" b="b"/>
              <a:pathLst>
                <a:path w="2335529" h="783590">
                  <a:moveTo>
                    <a:pt x="2335403" y="0"/>
                  </a:moveTo>
                  <a:lnTo>
                    <a:pt x="0" y="0"/>
                  </a:lnTo>
                  <a:lnTo>
                    <a:pt x="0" y="783018"/>
                  </a:lnTo>
                  <a:lnTo>
                    <a:pt x="2335403" y="783018"/>
                  </a:lnTo>
                  <a:lnTo>
                    <a:pt x="2335403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786363" y="5834570"/>
              <a:ext cx="2138045" cy="783590"/>
            </a:xfrm>
            <a:custGeom>
              <a:avLst/>
              <a:gdLst/>
              <a:ahLst/>
              <a:cxnLst/>
              <a:rect l="l" t="t" r="r" b="b"/>
              <a:pathLst>
                <a:path w="2138045" h="783590">
                  <a:moveTo>
                    <a:pt x="2137664" y="0"/>
                  </a:moveTo>
                  <a:lnTo>
                    <a:pt x="0" y="0"/>
                  </a:lnTo>
                  <a:lnTo>
                    <a:pt x="0" y="783018"/>
                  </a:lnTo>
                  <a:lnTo>
                    <a:pt x="2137664" y="783018"/>
                  </a:lnTo>
                  <a:lnTo>
                    <a:pt x="2137664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8444610" y="5828157"/>
          <a:ext cx="4492625" cy="2362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4115"/>
                <a:gridCol w="1162049"/>
                <a:gridCol w="1064260"/>
                <a:gridCol w="1073785"/>
              </a:tblGrid>
              <a:tr h="78308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82955">
                <a:tc>
                  <a:txBody>
                    <a:bodyPr/>
                    <a:lstStyle/>
                    <a:p>
                      <a:pPr algn="r" marR="316230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dirty="0" sz="2400" spc="-5">
                          <a:solidFill>
                            <a:srgbClr val="444444"/>
                          </a:solidFill>
                          <a:latin typeface="Carlito"/>
                          <a:cs typeface="Carlito"/>
                        </a:rPr>
                        <a:t>85%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B="0" marT="1898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9880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dirty="0" sz="2400" spc="-5">
                          <a:solidFill>
                            <a:srgbClr val="444444"/>
                          </a:solidFill>
                          <a:latin typeface="Carlito"/>
                          <a:cs typeface="Carlito"/>
                        </a:rPr>
                        <a:t>15%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B="0" marT="1898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61620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dirty="0" sz="2400" spc="-5">
                          <a:solidFill>
                            <a:srgbClr val="444444"/>
                          </a:solidFill>
                          <a:latin typeface="Carlito"/>
                          <a:cs typeface="Carlito"/>
                        </a:rPr>
                        <a:t>68%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B="0" marT="1898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66700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dirty="0" sz="2400" spc="-5">
                          <a:solidFill>
                            <a:srgbClr val="444444"/>
                          </a:solidFill>
                          <a:latin typeface="Carlito"/>
                          <a:cs typeface="Carlito"/>
                        </a:rPr>
                        <a:t>32%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B="0" marT="1898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</a:tr>
              <a:tr h="783056">
                <a:tc>
                  <a:txBody>
                    <a:bodyPr/>
                    <a:lstStyle/>
                    <a:p>
                      <a:pPr algn="r" marR="316230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dirty="0" sz="2400" spc="-10">
                          <a:solidFill>
                            <a:srgbClr val="444444"/>
                          </a:solidFill>
                          <a:latin typeface="Carlito"/>
                          <a:cs typeface="Carlito"/>
                        </a:rPr>
                        <a:t>85%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B="0" marT="1898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9880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dirty="0" sz="2400" spc="-10">
                          <a:solidFill>
                            <a:srgbClr val="444444"/>
                          </a:solidFill>
                          <a:latin typeface="Carlito"/>
                          <a:cs typeface="Carlito"/>
                        </a:rPr>
                        <a:t>15%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B="0" marT="1898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61620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dirty="0" sz="2400" spc="-10">
                          <a:solidFill>
                            <a:srgbClr val="444444"/>
                          </a:solidFill>
                          <a:latin typeface="Carlito"/>
                          <a:cs typeface="Carlito"/>
                        </a:rPr>
                        <a:t>95%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B="0" marT="1898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66700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dirty="0" sz="2400" spc="-10">
                          <a:solidFill>
                            <a:srgbClr val="444444"/>
                          </a:solidFill>
                          <a:latin typeface="Carlito"/>
                          <a:cs typeface="Carlito"/>
                        </a:rPr>
                        <a:t>55%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B="0" marT="1898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7565135" y="6731507"/>
            <a:ext cx="562610" cy="353695"/>
          </a:xfrm>
          <a:custGeom>
            <a:avLst/>
            <a:gdLst/>
            <a:ahLst/>
            <a:cxnLst/>
            <a:rect l="l" t="t" r="r" b="b"/>
            <a:pathLst>
              <a:path w="562609" h="353695">
                <a:moveTo>
                  <a:pt x="112141" y="100838"/>
                </a:moveTo>
                <a:lnTo>
                  <a:pt x="101854" y="100838"/>
                </a:lnTo>
                <a:lnTo>
                  <a:pt x="92456" y="101600"/>
                </a:lnTo>
                <a:lnTo>
                  <a:pt x="55625" y="111887"/>
                </a:lnTo>
                <a:lnTo>
                  <a:pt x="20574" y="140081"/>
                </a:lnTo>
                <a:lnTo>
                  <a:pt x="1650" y="181102"/>
                </a:lnTo>
                <a:lnTo>
                  <a:pt x="0" y="189611"/>
                </a:lnTo>
                <a:lnTo>
                  <a:pt x="0" y="197231"/>
                </a:lnTo>
                <a:lnTo>
                  <a:pt x="889" y="205867"/>
                </a:lnTo>
                <a:lnTo>
                  <a:pt x="2540" y="213487"/>
                </a:lnTo>
                <a:lnTo>
                  <a:pt x="4318" y="221996"/>
                </a:lnTo>
                <a:lnTo>
                  <a:pt x="7747" y="228854"/>
                </a:lnTo>
                <a:lnTo>
                  <a:pt x="11175" y="236601"/>
                </a:lnTo>
                <a:lnTo>
                  <a:pt x="16256" y="243459"/>
                </a:lnTo>
                <a:lnTo>
                  <a:pt x="50546" y="274193"/>
                </a:lnTo>
                <a:lnTo>
                  <a:pt x="68453" y="282702"/>
                </a:lnTo>
                <a:lnTo>
                  <a:pt x="71882" y="285242"/>
                </a:lnTo>
                <a:lnTo>
                  <a:pt x="75311" y="288671"/>
                </a:lnTo>
                <a:lnTo>
                  <a:pt x="77850" y="292100"/>
                </a:lnTo>
                <a:lnTo>
                  <a:pt x="79629" y="296291"/>
                </a:lnTo>
                <a:lnTo>
                  <a:pt x="83820" y="305689"/>
                </a:lnTo>
                <a:lnTo>
                  <a:pt x="108712" y="335661"/>
                </a:lnTo>
                <a:lnTo>
                  <a:pt x="151511" y="352679"/>
                </a:lnTo>
                <a:lnTo>
                  <a:pt x="160909" y="353568"/>
                </a:lnTo>
                <a:lnTo>
                  <a:pt x="170307" y="353568"/>
                </a:lnTo>
                <a:lnTo>
                  <a:pt x="179705" y="351917"/>
                </a:lnTo>
                <a:lnTo>
                  <a:pt x="189103" y="349250"/>
                </a:lnTo>
                <a:lnTo>
                  <a:pt x="198628" y="345821"/>
                </a:lnTo>
                <a:lnTo>
                  <a:pt x="208025" y="340741"/>
                </a:lnTo>
                <a:lnTo>
                  <a:pt x="213995" y="338201"/>
                </a:lnTo>
                <a:lnTo>
                  <a:pt x="219075" y="337312"/>
                </a:lnTo>
                <a:lnTo>
                  <a:pt x="376993" y="337312"/>
                </a:lnTo>
                <a:lnTo>
                  <a:pt x="379222" y="336550"/>
                </a:lnTo>
                <a:lnTo>
                  <a:pt x="386842" y="334772"/>
                </a:lnTo>
                <a:lnTo>
                  <a:pt x="393700" y="333883"/>
                </a:lnTo>
                <a:lnTo>
                  <a:pt x="400558" y="333121"/>
                </a:lnTo>
                <a:lnTo>
                  <a:pt x="478548" y="333121"/>
                </a:lnTo>
                <a:lnTo>
                  <a:pt x="481838" y="332232"/>
                </a:lnTo>
                <a:lnTo>
                  <a:pt x="516128" y="315087"/>
                </a:lnTo>
                <a:lnTo>
                  <a:pt x="546100" y="281813"/>
                </a:lnTo>
                <a:lnTo>
                  <a:pt x="559816" y="245999"/>
                </a:lnTo>
                <a:lnTo>
                  <a:pt x="562356" y="226314"/>
                </a:lnTo>
                <a:lnTo>
                  <a:pt x="562356" y="208407"/>
                </a:lnTo>
                <a:lnTo>
                  <a:pt x="548640" y="166497"/>
                </a:lnTo>
                <a:lnTo>
                  <a:pt x="513588" y="126365"/>
                </a:lnTo>
                <a:lnTo>
                  <a:pt x="489585" y="112776"/>
                </a:lnTo>
                <a:lnTo>
                  <a:pt x="485267" y="110109"/>
                </a:lnTo>
                <a:lnTo>
                  <a:pt x="477647" y="102489"/>
                </a:lnTo>
                <a:lnTo>
                  <a:pt x="121539" y="102489"/>
                </a:lnTo>
                <a:lnTo>
                  <a:pt x="112141" y="100838"/>
                </a:lnTo>
                <a:close/>
              </a:path>
              <a:path w="562609" h="353695">
                <a:moveTo>
                  <a:pt x="376993" y="337312"/>
                </a:moveTo>
                <a:lnTo>
                  <a:pt x="225171" y="337312"/>
                </a:lnTo>
                <a:lnTo>
                  <a:pt x="231140" y="339852"/>
                </a:lnTo>
                <a:lnTo>
                  <a:pt x="246507" y="345821"/>
                </a:lnTo>
                <a:lnTo>
                  <a:pt x="262763" y="350139"/>
                </a:lnTo>
                <a:lnTo>
                  <a:pt x="279019" y="352679"/>
                </a:lnTo>
                <a:lnTo>
                  <a:pt x="294386" y="353568"/>
                </a:lnTo>
                <a:lnTo>
                  <a:pt x="310769" y="353568"/>
                </a:lnTo>
                <a:lnTo>
                  <a:pt x="327025" y="351917"/>
                </a:lnTo>
                <a:lnTo>
                  <a:pt x="343281" y="348488"/>
                </a:lnTo>
                <a:lnTo>
                  <a:pt x="359537" y="343281"/>
                </a:lnTo>
                <a:lnTo>
                  <a:pt x="376993" y="337312"/>
                </a:lnTo>
                <a:close/>
              </a:path>
              <a:path w="562609" h="353695">
                <a:moveTo>
                  <a:pt x="478548" y="333121"/>
                </a:moveTo>
                <a:lnTo>
                  <a:pt x="400558" y="333121"/>
                </a:lnTo>
                <a:lnTo>
                  <a:pt x="408305" y="333883"/>
                </a:lnTo>
                <a:lnTo>
                  <a:pt x="430530" y="336550"/>
                </a:lnTo>
                <a:lnTo>
                  <a:pt x="439039" y="337312"/>
                </a:lnTo>
                <a:lnTo>
                  <a:pt x="450215" y="338201"/>
                </a:lnTo>
                <a:lnTo>
                  <a:pt x="460502" y="337312"/>
                </a:lnTo>
                <a:lnTo>
                  <a:pt x="472440" y="334772"/>
                </a:lnTo>
                <a:lnTo>
                  <a:pt x="478548" y="333121"/>
                </a:lnTo>
                <a:close/>
              </a:path>
              <a:path w="562609" h="353695">
                <a:moveTo>
                  <a:pt x="360299" y="0"/>
                </a:moveTo>
                <a:lnTo>
                  <a:pt x="341503" y="0"/>
                </a:lnTo>
                <a:lnTo>
                  <a:pt x="332105" y="889"/>
                </a:lnTo>
                <a:lnTo>
                  <a:pt x="283337" y="20447"/>
                </a:lnTo>
                <a:lnTo>
                  <a:pt x="256794" y="46990"/>
                </a:lnTo>
                <a:lnTo>
                  <a:pt x="249936" y="55499"/>
                </a:lnTo>
                <a:lnTo>
                  <a:pt x="246507" y="59817"/>
                </a:lnTo>
                <a:lnTo>
                  <a:pt x="242189" y="63246"/>
                </a:lnTo>
                <a:lnTo>
                  <a:pt x="237109" y="64897"/>
                </a:lnTo>
                <a:lnTo>
                  <a:pt x="230250" y="65786"/>
                </a:lnTo>
                <a:lnTo>
                  <a:pt x="205486" y="65786"/>
                </a:lnTo>
                <a:lnTo>
                  <a:pt x="193421" y="68326"/>
                </a:lnTo>
                <a:lnTo>
                  <a:pt x="150622" y="88773"/>
                </a:lnTo>
                <a:lnTo>
                  <a:pt x="140335" y="96520"/>
                </a:lnTo>
                <a:lnTo>
                  <a:pt x="136144" y="99060"/>
                </a:lnTo>
                <a:lnTo>
                  <a:pt x="131825" y="100838"/>
                </a:lnTo>
                <a:lnTo>
                  <a:pt x="126619" y="102489"/>
                </a:lnTo>
                <a:lnTo>
                  <a:pt x="477647" y="102489"/>
                </a:lnTo>
                <a:lnTo>
                  <a:pt x="476758" y="101600"/>
                </a:lnTo>
                <a:lnTo>
                  <a:pt x="475107" y="97409"/>
                </a:lnTo>
                <a:lnTo>
                  <a:pt x="472440" y="88011"/>
                </a:lnTo>
                <a:lnTo>
                  <a:pt x="469011" y="79375"/>
                </a:lnTo>
                <a:lnTo>
                  <a:pt x="465582" y="70866"/>
                </a:lnTo>
                <a:lnTo>
                  <a:pt x="463079" y="65786"/>
                </a:lnTo>
                <a:lnTo>
                  <a:pt x="230250" y="65786"/>
                </a:lnTo>
                <a:lnTo>
                  <a:pt x="217424" y="64897"/>
                </a:lnTo>
                <a:lnTo>
                  <a:pt x="462642" y="64897"/>
                </a:lnTo>
                <a:lnTo>
                  <a:pt x="461391" y="62357"/>
                </a:lnTo>
                <a:lnTo>
                  <a:pt x="457073" y="55499"/>
                </a:lnTo>
                <a:lnTo>
                  <a:pt x="451993" y="47879"/>
                </a:lnTo>
                <a:lnTo>
                  <a:pt x="440817" y="35052"/>
                </a:lnTo>
                <a:lnTo>
                  <a:pt x="434848" y="29845"/>
                </a:lnTo>
                <a:lnTo>
                  <a:pt x="428879" y="23876"/>
                </a:lnTo>
                <a:lnTo>
                  <a:pt x="421132" y="19685"/>
                </a:lnTo>
                <a:lnTo>
                  <a:pt x="414274" y="15367"/>
                </a:lnTo>
                <a:lnTo>
                  <a:pt x="405765" y="11049"/>
                </a:lnTo>
                <a:lnTo>
                  <a:pt x="398018" y="7747"/>
                </a:lnTo>
                <a:lnTo>
                  <a:pt x="388620" y="5080"/>
                </a:lnTo>
                <a:lnTo>
                  <a:pt x="379222" y="2540"/>
                </a:lnTo>
                <a:lnTo>
                  <a:pt x="369824" y="889"/>
                </a:lnTo>
                <a:lnTo>
                  <a:pt x="360299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/>
          <p:cNvGrpSpPr/>
          <p:nvPr/>
        </p:nvGrpSpPr>
        <p:grpSpPr>
          <a:xfrm>
            <a:off x="7545323" y="7050023"/>
            <a:ext cx="181610" cy="268605"/>
            <a:chOff x="7545323" y="7050023"/>
            <a:chExt cx="181610" cy="268605"/>
          </a:xfrm>
        </p:grpSpPr>
        <p:sp>
          <p:nvSpPr>
            <p:cNvPr id="16" name="object 16"/>
            <p:cNvSpPr/>
            <p:nvPr/>
          </p:nvSpPr>
          <p:spPr>
            <a:xfrm>
              <a:off x="7635239" y="7171943"/>
              <a:ext cx="91439" cy="1463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545323" y="7050023"/>
              <a:ext cx="91440" cy="14173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7772400" y="7095743"/>
            <a:ext cx="205740" cy="215265"/>
            <a:chOff x="7772400" y="7095743"/>
            <a:chExt cx="205740" cy="215265"/>
          </a:xfrm>
        </p:grpSpPr>
        <p:sp>
          <p:nvSpPr>
            <p:cNvPr id="19" name="object 19"/>
            <p:cNvSpPr/>
            <p:nvPr/>
          </p:nvSpPr>
          <p:spPr>
            <a:xfrm>
              <a:off x="7772400" y="7095743"/>
              <a:ext cx="89916" cy="14325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888223" y="7168895"/>
              <a:ext cx="89916" cy="14173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/>
          <p:nvPr/>
        </p:nvSpPr>
        <p:spPr>
          <a:xfrm>
            <a:off x="7549896" y="7531607"/>
            <a:ext cx="535305" cy="502920"/>
          </a:xfrm>
          <a:custGeom>
            <a:avLst/>
            <a:gdLst/>
            <a:ahLst/>
            <a:cxnLst/>
            <a:rect l="l" t="t" r="r" b="b"/>
            <a:pathLst>
              <a:path w="535304" h="502920">
                <a:moveTo>
                  <a:pt x="91440" y="205740"/>
                </a:moveTo>
                <a:lnTo>
                  <a:pt x="1397" y="249047"/>
                </a:lnTo>
                <a:lnTo>
                  <a:pt x="0" y="251841"/>
                </a:lnTo>
                <a:lnTo>
                  <a:pt x="1397" y="253111"/>
                </a:lnTo>
                <a:lnTo>
                  <a:pt x="4064" y="255905"/>
                </a:lnTo>
                <a:lnTo>
                  <a:pt x="79121" y="291084"/>
                </a:lnTo>
                <a:lnTo>
                  <a:pt x="85979" y="291084"/>
                </a:lnTo>
                <a:lnTo>
                  <a:pt x="87376" y="288417"/>
                </a:lnTo>
                <a:lnTo>
                  <a:pt x="87376" y="284353"/>
                </a:lnTo>
                <a:lnTo>
                  <a:pt x="85979" y="265303"/>
                </a:lnTo>
                <a:lnTo>
                  <a:pt x="85979" y="246380"/>
                </a:lnTo>
                <a:lnTo>
                  <a:pt x="88773" y="226060"/>
                </a:lnTo>
                <a:lnTo>
                  <a:pt x="91440" y="205740"/>
                </a:lnTo>
                <a:close/>
              </a:path>
              <a:path w="535304" h="502920">
                <a:moveTo>
                  <a:pt x="141732" y="389369"/>
                </a:moveTo>
                <a:lnTo>
                  <a:pt x="140335" y="386676"/>
                </a:lnTo>
                <a:lnTo>
                  <a:pt x="137668" y="382625"/>
                </a:lnTo>
                <a:lnTo>
                  <a:pt x="126746" y="370484"/>
                </a:lnTo>
                <a:lnTo>
                  <a:pt x="117221" y="358343"/>
                </a:lnTo>
                <a:lnTo>
                  <a:pt x="107569" y="344843"/>
                </a:lnTo>
                <a:lnTo>
                  <a:pt x="100838" y="329946"/>
                </a:lnTo>
                <a:lnTo>
                  <a:pt x="98044" y="326009"/>
                </a:lnTo>
                <a:lnTo>
                  <a:pt x="96647" y="324612"/>
                </a:lnTo>
                <a:lnTo>
                  <a:pt x="93980" y="326009"/>
                </a:lnTo>
                <a:lnTo>
                  <a:pt x="91186" y="328676"/>
                </a:lnTo>
                <a:lnTo>
                  <a:pt x="51689" y="400164"/>
                </a:lnTo>
                <a:lnTo>
                  <a:pt x="50292" y="404202"/>
                </a:lnTo>
                <a:lnTo>
                  <a:pt x="51689" y="406908"/>
                </a:lnTo>
                <a:lnTo>
                  <a:pt x="57150" y="406908"/>
                </a:lnTo>
                <a:lnTo>
                  <a:pt x="134874" y="393420"/>
                </a:lnTo>
                <a:lnTo>
                  <a:pt x="138938" y="392061"/>
                </a:lnTo>
                <a:lnTo>
                  <a:pt x="141732" y="389369"/>
                </a:lnTo>
                <a:close/>
              </a:path>
              <a:path w="535304" h="502920">
                <a:moveTo>
                  <a:pt x="155448" y="116332"/>
                </a:moveTo>
                <a:lnTo>
                  <a:pt x="154051" y="114935"/>
                </a:lnTo>
                <a:lnTo>
                  <a:pt x="150114" y="113538"/>
                </a:lnTo>
                <a:lnTo>
                  <a:pt x="52959" y="94488"/>
                </a:lnTo>
                <a:lnTo>
                  <a:pt x="50292" y="97155"/>
                </a:lnTo>
                <a:lnTo>
                  <a:pt x="96139" y="181737"/>
                </a:lnTo>
                <a:lnTo>
                  <a:pt x="98806" y="184404"/>
                </a:lnTo>
                <a:lnTo>
                  <a:pt x="101473" y="184404"/>
                </a:lnTo>
                <a:lnTo>
                  <a:pt x="102870" y="183007"/>
                </a:lnTo>
                <a:lnTo>
                  <a:pt x="113665" y="162560"/>
                </a:lnTo>
                <a:lnTo>
                  <a:pt x="124460" y="147574"/>
                </a:lnTo>
                <a:lnTo>
                  <a:pt x="136525" y="133985"/>
                </a:lnTo>
                <a:lnTo>
                  <a:pt x="151384" y="121793"/>
                </a:lnTo>
                <a:lnTo>
                  <a:pt x="154051" y="118999"/>
                </a:lnTo>
                <a:lnTo>
                  <a:pt x="155448" y="116332"/>
                </a:lnTo>
                <a:close/>
              </a:path>
              <a:path w="535304" h="502920">
                <a:moveTo>
                  <a:pt x="248412" y="437159"/>
                </a:moveTo>
                <a:lnTo>
                  <a:pt x="247015" y="434479"/>
                </a:lnTo>
                <a:lnTo>
                  <a:pt x="241554" y="433133"/>
                </a:lnTo>
                <a:lnTo>
                  <a:pt x="225171" y="430453"/>
                </a:lnTo>
                <a:lnTo>
                  <a:pt x="210185" y="426427"/>
                </a:lnTo>
                <a:lnTo>
                  <a:pt x="193929" y="421055"/>
                </a:lnTo>
                <a:lnTo>
                  <a:pt x="178816" y="414350"/>
                </a:lnTo>
                <a:lnTo>
                  <a:pt x="174752" y="413004"/>
                </a:lnTo>
                <a:lnTo>
                  <a:pt x="172085" y="413004"/>
                </a:lnTo>
                <a:lnTo>
                  <a:pt x="170688" y="415683"/>
                </a:lnTo>
                <a:lnTo>
                  <a:pt x="170688" y="419709"/>
                </a:lnTo>
                <a:lnTo>
                  <a:pt x="181610" y="496214"/>
                </a:lnTo>
                <a:lnTo>
                  <a:pt x="181610" y="501573"/>
                </a:lnTo>
                <a:lnTo>
                  <a:pt x="184277" y="502920"/>
                </a:lnTo>
                <a:lnTo>
                  <a:pt x="185674" y="502920"/>
                </a:lnTo>
                <a:lnTo>
                  <a:pt x="187071" y="501573"/>
                </a:lnTo>
                <a:lnTo>
                  <a:pt x="191135" y="498894"/>
                </a:lnTo>
                <a:lnTo>
                  <a:pt x="244348" y="442531"/>
                </a:lnTo>
                <a:lnTo>
                  <a:pt x="247015" y="439839"/>
                </a:lnTo>
                <a:lnTo>
                  <a:pt x="248412" y="437159"/>
                </a:lnTo>
                <a:close/>
              </a:path>
              <a:path w="535304" h="502920">
                <a:moveTo>
                  <a:pt x="259080" y="78105"/>
                </a:moveTo>
                <a:lnTo>
                  <a:pt x="257683" y="75438"/>
                </a:lnTo>
                <a:lnTo>
                  <a:pt x="255016" y="72644"/>
                </a:lnTo>
                <a:lnTo>
                  <a:pt x="203073" y="16510"/>
                </a:lnTo>
                <a:lnTo>
                  <a:pt x="194945" y="5588"/>
                </a:lnTo>
                <a:lnTo>
                  <a:pt x="189484" y="1524"/>
                </a:lnTo>
                <a:lnTo>
                  <a:pt x="184023" y="1524"/>
                </a:lnTo>
                <a:lnTo>
                  <a:pt x="179959" y="5588"/>
                </a:lnTo>
                <a:lnTo>
                  <a:pt x="178562" y="11049"/>
                </a:lnTo>
                <a:lnTo>
                  <a:pt x="178562" y="24765"/>
                </a:lnTo>
                <a:lnTo>
                  <a:pt x="173101" y="65786"/>
                </a:lnTo>
                <a:lnTo>
                  <a:pt x="167640" y="108204"/>
                </a:lnTo>
                <a:lnTo>
                  <a:pt x="189484" y="98679"/>
                </a:lnTo>
                <a:lnTo>
                  <a:pt x="209931" y="90424"/>
                </a:lnTo>
                <a:lnTo>
                  <a:pt x="231775" y="84963"/>
                </a:lnTo>
                <a:lnTo>
                  <a:pt x="253619" y="82169"/>
                </a:lnTo>
                <a:lnTo>
                  <a:pt x="259080" y="80899"/>
                </a:lnTo>
                <a:lnTo>
                  <a:pt x="259080" y="78105"/>
                </a:lnTo>
                <a:close/>
              </a:path>
              <a:path w="535304" h="502920">
                <a:moveTo>
                  <a:pt x="361188" y="402336"/>
                </a:moveTo>
                <a:lnTo>
                  <a:pt x="343535" y="413346"/>
                </a:lnTo>
                <a:lnTo>
                  <a:pt x="327152" y="421601"/>
                </a:lnTo>
                <a:lnTo>
                  <a:pt x="309499" y="427101"/>
                </a:lnTo>
                <a:lnTo>
                  <a:pt x="290449" y="431228"/>
                </a:lnTo>
                <a:lnTo>
                  <a:pt x="286385" y="433984"/>
                </a:lnTo>
                <a:lnTo>
                  <a:pt x="284988" y="436727"/>
                </a:lnTo>
                <a:lnTo>
                  <a:pt x="284988" y="439483"/>
                </a:lnTo>
                <a:lnTo>
                  <a:pt x="289052" y="443611"/>
                </a:lnTo>
                <a:lnTo>
                  <a:pt x="340741" y="498640"/>
                </a:lnTo>
                <a:lnTo>
                  <a:pt x="344805" y="501396"/>
                </a:lnTo>
                <a:lnTo>
                  <a:pt x="347599" y="501396"/>
                </a:lnTo>
                <a:lnTo>
                  <a:pt x="355727" y="455993"/>
                </a:lnTo>
                <a:lnTo>
                  <a:pt x="358521" y="438111"/>
                </a:lnTo>
                <a:lnTo>
                  <a:pt x="361188" y="421601"/>
                </a:lnTo>
                <a:lnTo>
                  <a:pt x="361188" y="402336"/>
                </a:lnTo>
                <a:close/>
              </a:path>
              <a:path w="535304" h="502920">
                <a:moveTo>
                  <a:pt x="364236" y="101600"/>
                </a:moveTo>
                <a:lnTo>
                  <a:pt x="350647" y="6858"/>
                </a:lnTo>
                <a:lnTo>
                  <a:pt x="349250" y="2794"/>
                </a:lnTo>
                <a:lnTo>
                  <a:pt x="346456" y="0"/>
                </a:lnTo>
                <a:lnTo>
                  <a:pt x="343789" y="1397"/>
                </a:lnTo>
                <a:lnTo>
                  <a:pt x="340995" y="4064"/>
                </a:lnTo>
                <a:lnTo>
                  <a:pt x="275463" y="74168"/>
                </a:lnTo>
                <a:lnTo>
                  <a:pt x="272796" y="78232"/>
                </a:lnTo>
                <a:lnTo>
                  <a:pt x="272796" y="81026"/>
                </a:lnTo>
                <a:lnTo>
                  <a:pt x="274193" y="82423"/>
                </a:lnTo>
                <a:lnTo>
                  <a:pt x="279654" y="83820"/>
                </a:lnTo>
                <a:lnTo>
                  <a:pt x="298704" y="86487"/>
                </a:lnTo>
                <a:lnTo>
                  <a:pt x="317881" y="92075"/>
                </a:lnTo>
                <a:lnTo>
                  <a:pt x="336931" y="98933"/>
                </a:lnTo>
                <a:lnTo>
                  <a:pt x="354711" y="108458"/>
                </a:lnTo>
                <a:lnTo>
                  <a:pt x="358775" y="111252"/>
                </a:lnTo>
                <a:lnTo>
                  <a:pt x="361569" y="111252"/>
                </a:lnTo>
                <a:lnTo>
                  <a:pt x="362839" y="107188"/>
                </a:lnTo>
                <a:lnTo>
                  <a:pt x="364236" y="101600"/>
                </a:lnTo>
                <a:close/>
              </a:path>
              <a:path w="535304" h="502920">
                <a:moveTo>
                  <a:pt x="402336" y="258953"/>
                </a:moveTo>
                <a:lnTo>
                  <a:pt x="400939" y="245364"/>
                </a:lnTo>
                <a:lnTo>
                  <a:pt x="399669" y="230378"/>
                </a:lnTo>
                <a:lnTo>
                  <a:pt x="395605" y="218186"/>
                </a:lnTo>
                <a:lnTo>
                  <a:pt x="377952" y="180086"/>
                </a:lnTo>
                <a:lnTo>
                  <a:pt x="349504" y="150114"/>
                </a:lnTo>
                <a:lnTo>
                  <a:pt x="315595" y="128397"/>
                </a:lnTo>
                <a:lnTo>
                  <a:pt x="302133" y="124333"/>
                </a:lnTo>
                <a:lnTo>
                  <a:pt x="289941" y="120269"/>
                </a:lnTo>
                <a:lnTo>
                  <a:pt x="274955" y="118872"/>
                </a:lnTo>
                <a:lnTo>
                  <a:pt x="246507" y="118872"/>
                </a:lnTo>
                <a:lnTo>
                  <a:pt x="205867" y="129794"/>
                </a:lnTo>
                <a:lnTo>
                  <a:pt x="172085" y="150114"/>
                </a:lnTo>
                <a:lnTo>
                  <a:pt x="146304" y="180086"/>
                </a:lnTo>
                <a:lnTo>
                  <a:pt x="138176" y="191008"/>
                </a:lnTo>
                <a:lnTo>
                  <a:pt x="132715" y="203200"/>
                </a:lnTo>
                <a:lnTo>
                  <a:pt x="124587" y="230378"/>
                </a:lnTo>
                <a:lnTo>
                  <a:pt x="121920" y="258953"/>
                </a:lnTo>
                <a:lnTo>
                  <a:pt x="123317" y="272542"/>
                </a:lnTo>
                <a:lnTo>
                  <a:pt x="124587" y="286258"/>
                </a:lnTo>
                <a:lnTo>
                  <a:pt x="138176" y="324358"/>
                </a:lnTo>
                <a:lnTo>
                  <a:pt x="172085" y="366471"/>
                </a:lnTo>
                <a:lnTo>
                  <a:pt x="207264" y="386880"/>
                </a:lnTo>
                <a:lnTo>
                  <a:pt x="260096" y="397764"/>
                </a:lnTo>
                <a:lnTo>
                  <a:pt x="274955" y="397764"/>
                </a:lnTo>
                <a:lnTo>
                  <a:pt x="315595" y="386880"/>
                </a:lnTo>
                <a:lnTo>
                  <a:pt x="349504" y="366471"/>
                </a:lnTo>
                <a:lnTo>
                  <a:pt x="377952" y="336550"/>
                </a:lnTo>
                <a:lnTo>
                  <a:pt x="395605" y="299847"/>
                </a:lnTo>
                <a:lnTo>
                  <a:pt x="400939" y="272542"/>
                </a:lnTo>
                <a:lnTo>
                  <a:pt x="402336" y="258953"/>
                </a:lnTo>
                <a:close/>
              </a:path>
              <a:path w="535304" h="502920">
                <a:moveTo>
                  <a:pt x="478536" y="401599"/>
                </a:moveTo>
                <a:lnTo>
                  <a:pt x="477139" y="397497"/>
                </a:lnTo>
                <a:lnTo>
                  <a:pt x="435356" y="322326"/>
                </a:lnTo>
                <a:lnTo>
                  <a:pt x="433959" y="318262"/>
                </a:lnTo>
                <a:lnTo>
                  <a:pt x="432689" y="316865"/>
                </a:lnTo>
                <a:lnTo>
                  <a:pt x="429895" y="315468"/>
                </a:lnTo>
                <a:lnTo>
                  <a:pt x="428625" y="316865"/>
                </a:lnTo>
                <a:lnTo>
                  <a:pt x="427228" y="318262"/>
                </a:lnTo>
                <a:lnTo>
                  <a:pt x="425831" y="322326"/>
                </a:lnTo>
                <a:lnTo>
                  <a:pt x="417830" y="337312"/>
                </a:lnTo>
                <a:lnTo>
                  <a:pt x="409702" y="353745"/>
                </a:lnTo>
                <a:lnTo>
                  <a:pt x="388112" y="381088"/>
                </a:lnTo>
                <a:lnTo>
                  <a:pt x="384048" y="385191"/>
                </a:lnTo>
                <a:lnTo>
                  <a:pt x="384048" y="389293"/>
                </a:lnTo>
                <a:lnTo>
                  <a:pt x="386715" y="390664"/>
                </a:lnTo>
                <a:lnTo>
                  <a:pt x="392176" y="393395"/>
                </a:lnTo>
                <a:lnTo>
                  <a:pt x="470408" y="407060"/>
                </a:lnTo>
                <a:lnTo>
                  <a:pt x="474472" y="408432"/>
                </a:lnTo>
                <a:lnTo>
                  <a:pt x="475869" y="407060"/>
                </a:lnTo>
                <a:lnTo>
                  <a:pt x="478536" y="407060"/>
                </a:lnTo>
                <a:lnTo>
                  <a:pt x="478536" y="401599"/>
                </a:lnTo>
                <a:close/>
              </a:path>
              <a:path w="535304" h="502920">
                <a:moveTo>
                  <a:pt x="480060" y="98679"/>
                </a:moveTo>
                <a:lnTo>
                  <a:pt x="477393" y="96012"/>
                </a:lnTo>
                <a:lnTo>
                  <a:pt x="473329" y="96012"/>
                </a:lnTo>
                <a:lnTo>
                  <a:pt x="375920" y="113538"/>
                </a:lnTo>
                <a:lnTo>
                  <a:pt x="371856" y="114935"/>
                </a:lnTo>
                <a:lnTo>
                  <a:pt x="371856" y="120396"/>
                </a:lnTo>
                <a:lnTo>
                  <a:pt x="374523" y="123063"/>
                </a:lnTo>
                <a:lnTo>
                  <a:pt x="389382" y="136525"/>
                </a:lnTo>
                <a:lnTo>
                  <a:pt x="413766" y="169037"/>
                </a:lnTo>
                <a:lnTo>
                  <a:pt x="419227" y="178562"/>
                </a:lnTo>
                <a:lnTo>
                  <a:pt x="423291" y="187960"/>
                </a:lnTo>
                <a:lnTo>
                  <a:pt x="424561" y="190627"/>
                </a:lnTo>
                <a:lnTo>
                  <a:pt x="427355" y="192024"/>
                </a:lnTo>
                <a:lnTo>
                  <a:pt x="430022" y="190627"/>
                </a:lnTo>
                <a:lnTo>
                  <a:pt x="431419" y="187960"/>
                </a:lnTo>
                <a:lnTo>
                  <a:pt x="477393" y="104140"/>
                </a:lnTo>
                <a:lnTo>
                  <a:pt x="478663" y="101473"/>
                </a:lnTo>
                <a:lnTo>
                  <a:pt x="480060" y="98679"/>
                </a:lnTo>
                <a:close/>
              </a:path>
              <a:path w="535304" h="502920">
                <a:moveTo>
                  <a:pt x="534924" y="252095"/>
                </a:moveTo>
                <a:lnTo>
                  <a:pt x="439420" y="205740"/>
                </a:lnTo>
                <a:lnTo>
                  <a:pt x="432689" y="205740"/>
                </a:lnTo>
                <a:lnTo>
                  <a:pt x="431292" y="209804"/>
                </a:lnTo>
                <a:lnTo>
                  <a:pt x="431292" y="212598"/>
                </a:lnTo>
                <a:lnTo>
                  <a:pt x="435356" y="231648"/>
                </a:lnTo>
                <a:lnTo>
                  <a:pt x="436753" y="250825"/>
                </a:lnTo>
                <a:lnTo>
                  <a:pt x="436753" y="269875"/>
                </a:lnTo>
                <a:lnTo>
                  <a:pt x="435356" y="290322"/>
                </a:lnTo>
                <a:lnTo>
                  <a:pt x="435356" y="294386"/>
                </a:lnTo>
                <a:lnTo>
                  <a:pt x="436753" y="297180"/>
                </a:lnTo>
                <a:lnTo>
                  <a:pt x="439420" y="297180"/>
                </a:lnTo>
                <a:lnTo>
                  <a:pt x="442214" y="295783"/>
                </a:lnTo>
                <a:lnTo>
                  <a:pt x="534924" y="252095"/>
                </a:lnTo>
                <a:close/>
              </a:path>
            </a:pathLst>
          </a:custGeom>
          <a:solidFill>
            <a:srgbClr val="F7B30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2" name="object 22"/>
          <p:cNvGrpSpPr/>
          <p:nvPr/>
        </p:nvGrpSpPr>
        <p:grpSpPr>
          <a:xfrm>
            <a:off x="9386316" y="5972555"/>
            <a:ext cx="2944495" cy="542925"/>
            <a:chOff x="9386316" y="5972555"/>
            <a:chExt cx="2944495" cy="542925"/>
          </a:xfrm>
        </p:grpSpPr>
        <p:sp>
          <p:nvSpPr>
            <p:cNvPr id="23" name="object 23"/>
            <p:cNvSpPr/>
            <p:nvPr/>
          </p:nvSpPr>
          <p:spPr>
            <a:xfrm>
              <a:off x="9386316" y="5972555"/>
              <a:ext cx="678179" cy="54254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1652504" y="5972555"/>
              <a:ext cx="678179" cy="54254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/>
          <p:nvPr/>
        </p:nvSpPr>
        <p:spPr>
          <a:xfrm>
            <a:off x="813816" y="2827020"/>
            <a:ext cx="15157450" cy="2659380"/>
          </a:xfrm>
          <a:custGeom>
            <a:avLst/>
            <a:gdLst/>
            <a:ahLst/>
            <a:cxnLst/>
            <a:rect l="l" t="t" r="r" b="b"/>
            <a:pathLst>
              <a:path w="15157450" h="2659379">
                <a:moveTo>
                  <a:pt x="7694676" y="0"/>
                </a:moveTo>
                <a:lnTo>
                  <a:pt x="7694676" y="2653156"/>
                </a:lnTo>
              </a:path>
              <a:path w="15157450" h="2659379">
                <a:moveTo>
                  <a:pt x="0" y="2659379"/>
                </a:moveTo>
                <a:lnTo>
                  <a:pt x="15156942" y="2659379"/>
                </a:lnTo>
              </a:path>
            </a:pathLst>
          </a:custGeom>
          <a:ln w="6096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146" y="268350"/>
            <a:ext cx="325374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40"/>
              <a:t>Chi-Square</a:t>
            </a:r>
            <a:r>
              <a:rPr dirty="0" sz="3200" spc="-65"/>
              <a:t> </a:t>
            </a:r>
            <a:r>
              <a:rPr dirty="0" sz="3200" spc="20"/>
              <a:t>Test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972811" y="711708"/>
            <a:ext cx="6309360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69849" y="1111377"/>
            <a:ext cx="157092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>
                <a:solidFill>
                  <a:srgbClr val="404040"/>
                </a:solidFill>
                <a:latin typeface="Noto Sans"/>
                <a:cs typeface="Noto Sans"/>
              </a:rPr>
              <a:t>It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hypothesis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test that compares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observed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distribution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of your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data to an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expected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distribution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of</a:t>
            </a:r>
            <a:r>
              <a:rPr dirty="0" sz="2400" spc="54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data.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57350" y="7325106"/>
            <a:ext cx="13722350" cy="1266825"/>
          </a:xfrm>
          <a:custGeom>
            <a:avLst/>
            <a:gdLst/>
            <a:ahLst/>
            <a:cxnLst/>
            <a:rect l="l" t="t" r="r" b="b"/>
            <a:pathLst>
              <a:path w="13722350" h="1266825">
                <a:moveTo>
                  <a:pt x="0" y="106045"/>
                </a:moveTo>
                <a:lnTo>
                  <a:pt x="8336" y="64775"/>
                </a:lnTo>
                <a:lnTo>
                  <a:pt x="31067" y="31067"/>
                </a:lnTo>
                <a:lnTo>
                  <a:pt x="64775" y="8336"/>
                </a:lnTo>
                <a:lnTo>
                  <a:pt x="106044" y="0"/>
                </a:lnTo>
                <a:lnTo>
                  <a:pt x="13616051" y="0"/>
                </a:lnTo>
                <a:lnTo>
                  <a:pt x="13657320" y="8336"/>
                </a:lnTo>
                <a:lnTo>
                  <a:pt x="13691028" y="31067"/>
                </a:lnTo>
                <a:lnTo>
                  <a:pt x="13713759" y="64775"/>
                </a:lnTo>
                <a:lnTo>
                  <a:pt x="13722096" y="106045"/>
                </a:lnTo>
                <a:lnTo>
                  <a:pt x="13722096" y="1160348"/>
                </a:lnTo>
                <a:lnTo>
                  <a:pt x="13713759" y="1201646"/>
                </a:lnTo>
                <a:lnTo>
                  <a:pt x="13691028" y="1235370"/>
                </a:lnTo>
                <a:lnTo>
                  <a:pt x="13657320" y="1258106"/>
                </a:lnTo>
                <a:lnTo>
                  <a:pt x="13616051" y="1266444"/>
                </a:lnTo>
                <a:lnTo>
                  <a:pt x="106044" y="1266444"/>
                </a:lnTo>
                <a:lnTo>
                  <a:pt x="64775" y="1258106"/>
                </a:lnTo>
                <a:lnTo>
                  <a:pt x="31067" y="1235370"/>
                </a:lnTo>
                <a:lnTo>
                  <a:pt x="8336" y="1201646"/>
                </a:lnTo>
                <a:lnTo>
                  <a:pt x="0" y="1160348"/>
                </a:lnTo>
                <a:lnTo>
                  <a:pt x="0" y="106045"/>
                </a:lnTo>
                <a:close/>
              </a:path>
            </a:pathLst>
          </a:custGeom>
          <a:ln w="19812">
            <a:solidFill>
              <a:srgbClr val="00A9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58898" y="7744764"/>
            <a:ext cx="125666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5">
                <a:solidFill>
                  <a:srgbClr val="404040"/>
                </a:solidFill>
                <a:latin typeface="Noto Sans"/>
                <a:cs typeface="Noto Sans"/>
              </a:rPr>
              <a:t>Test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usually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applied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when </a:t>
            </a:r>
            <a:r>
              <a:rPr dirty="0" sz="2400" spc="-25">
                <a:solidFill>
                  <a:srgbClr val="404040"/>
                </a:solidFill>
                <a:latin typeface="Noto Sans"/>
                <a:cs typeface="Noto Sans"/>
              </a:rPr>
              <a:t>there </a:t>
            </a:r>
            <a:r>
              <a:rPr dirty="0" sz="2400" spc="-30">
                <a:solidFill>
                  <a:srgbClr val="404040"/>
                </a:solidFill>
                <a:latin typeface="Noto Sans"/>
                <a:cs typeface="Noto Sans"/>
              </a:rPr>
              <a:t>are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two </a:t>
            </a:r>
            <a:r>
              <a:rPr dirty="0" sz="2400" spc="-30">
                <a:solidFill>
                  <a:srgbClr val="404040"/>
                </a:solidFill>
                <a:latin typeface="Noto Sans"/>
                <a:cs typeface="Noto Sans"/>
              </a:rPr>
              <a:t>categorical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variables </a:t>
            </a:r>
            <a:r>
              <a:rPr dirty="0" sz="2400" spc="-25">
                <a:solidFill>
                  <a:srgbClr val="404040"/>
                </a:solidFill>
                <a:latin typeface="Noto Sans"/>
                <a:cs typeface="Noto Sans"/>
              </a:rPr>
              <a:t>from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dirty="0" sz="2400" spc="-40">
                <a:solidFill>
                  <a:srgbClr val="404040"/>
                </a:solidFill>
                <a:latin typeface="Noto Sans"/>
                <a:cs typeface="Noto Sans"/>
              </a:rPr>
              <a:t>single</a:t>
            </a:r>
            <a:r>
              <a:rPr dirty="0" sz="2400" spc="40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population.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6091" y="7324343"/>
            <a:ext cx="1360932" cy="1283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08960" y="4552188"/>
            <a:ext cx="12270105" cy="2310765"/>
          </a:xfrm>
          <a:custGeom>
            <a:avLst/>
            <a:gdLst/>
            <a:ahLst/>
            <a:cxnLst/>
            <a:rect l="l" t="t" r="r" b="b"/>
            <a:pathLst>
              <a:path w="12270105" h="2310765">
                <a:moveTo>
                  <a:pt x="0" y="2310383"/>
                </a:moveTo>
                <a:lnTo>
                  <a:pt x="12269724" y="2310383"/>
                </a:lnTo>
                <a:lnTo>
                  <a:pt x="12269724" y="0"/>
                </a:lnTo>
                <a:lnTo>
                  <a:pt x="0" y="0"/>
                </a:lnTo>
                <a:lnTo>
                  <a:pt x="0" y="2310383"/>
                </a:lnTo>
                <a:close/>
              </a:path>
            </a:pathLst>
          </a:custGeom>
          <a:ln w="12192">
            <a:solidFill>
              <a:srgbClr val="00D5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124200" y="4558284"/>
            <a:ext cx="12248515" cy="2298700"/>
          </a:xfrm>
          <a:prstGeom prst="rect">
            <a:avLst/>
          </a:prstGeom>
          <a:solidFill>
            <a:srgbClr val="CCEFE4"/>
          </a:solidFill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/>
              <a:cs typeface="Times New Roman"/>
            </a:endParaRPr>
          </a:p>
          <a:p>
            <a:pPr marL="273050">
              <a:lnSpc>
                <a:spcPct val="100000"/>
              </a:lnSpc>
            </a:pPr>
            <a:r>
              <a:rPr dirty="0" sz="2400" spc="-45" b="1">
                <a:solidFill>
                  <a:srgbClr val="404040"/>
                </a:solidFill>
                <a:latin typeface="Noto Sans"/>
                <a:cs typeface="Noto Sans"/>
              </a:rPr>
              <a:t>Test </a:t>
            </a:r>
            <a:r>
              <a:rPr dirty="0" sz="2400" spc="-5" b="1">
                <a:solidFill>
                  <a:srgbClr val="404040"/>
                </a:solidFill>
                <a:latin typeface="Noto Sans"/>
                <a:cs typeface="Noto Sans"/>
              </a:rPr>
              <a:t>of</a:t>
            </a:r>
            <a:r>
              <a:rPr dirty="0" sz="2400" spc="25" b="1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15" b="1">
                <a:solidFill>
                  <a:srgbClr val="404040"/>
                </a:solidFill>
                <a:latin typeface="Noto Sans"/>
                <a:cs typeface="Noto Sans"/>
              </a:rPr>
              <a:t>Independence:</a:t>
            </a:r>
            <a:endParaRPr sz="2400">
              <a:latin typeface="Noto Sans"/>
              <a:cs typeface="Noto Sans"/>
            </a:endParaRPr>
          </a:p>
          <a:p>
            <a:pPr marL="273050" marR="514350">
              <a:lnSpc>
                <a:spcPct val="100000"/>
              </a:lnSpc>
            </a:pPr>
            <a:r>
              <a:rPr dirty="0" sz="2400" spc="-90">
                <a:solidFill>
                  <a:srgbClr val="404040"/>
                </a:solidFill>
                <a:latin typeface="Noto Sans"/>
                <a:cs typeface="Noto Sans"/>
              </a:rPr>
              <a:t>To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determine whether the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observed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value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of one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variable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depends on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the  observed value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different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variable.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For </a:t>
            </a:r>
            <a:r>
              <a:rPr dirty="0" sz="2400" spc="-25">
                <a:solidFill>
                  <a:srgbClr val="404040"/>
                </a:solidFill>
                <a:latin typeface="Noto Sans"/>
                <a:cs typeface="Noto Sans"/>
              </a:rPr>
              <a:t>example,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determine whether the color 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the car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that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person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chooses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independent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dirty="0" sz="2400" spc="-25">
                <a:solidFill>
                  <a:srgbClr val="404040"/>
                </a:solidFill>
                <a:latin typeface="Noto Sans"/>
                <a:cs typeface="Noto Sans"/>
              </a:rPr>
              <a:t>person’s</a:t>
            </a:r>
            <a:r>
              <a:rPr dirty="0" sz="2400" spc="229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35">
                <a:solidFill>
                  <a:srgbClr val="404040"/>
                </a:solidFill>
                <a:latin typeface="Noto Sans"/>
                <a:cs typeface="Noto Sans"/>
              </a:rPr>
              <a:t>gender.</a:t>
            </a:r>
            <a:endParaRPr sz="2400">
              <a:latin typeface="Noto Sans"/>
              <a:cs typeface="Noto San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75716" y="4538471"/>
            <a:ext cx="2348865" cy="2339340"/>
            <a:chOff x="775716" y="4538471"/>
            <a:chExt cx="2348865" cy="2339340"/>
          </a:xfrm>
        </p:grpSpPr>
        <p:sp>
          <p:nvSpPr>
            <p:cNvPr id="11" name="object 11"/>
            <p:cNvSpPr/>
            <p:nvPr/>
          </p:nvSpPr>
          <p:spPr>
            <a:xfrm>
              <a:off x="790194" y="4552949"/>
              <a:ext cx="2319655" cy="2310765"/>
            </a:xfrm>
            <a:custGeom>
              <a:avLst/>
              <a:gdLst/>
              <a:ahLst/>
              <a:cxnLst/>
              <a:rect l="l" t="t" r="r" b="b"/>
              <a:pathLst>
                <a:path w="2319655" h="2310765">
                  <a:moveTo>
                    <a:pt x="2319528" y="0"/>
                  </a:moveTo>
                  <a:lnTo>
                    <a:pt x="0" y="0"/>
                  </a:lnTo>
                  <a:lnTo>
                    <a:pt x="0" y="2310384"/>
                  </a:lnTo>
                  <a:lnTo>
                    <a:pt x="2319528" y="2310384"/>
                  </a:lnTo>
                  <a:lnTo>
                    <a:pt x="23195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90194" y="4552949"/>
              <a:ext cx="2319655" cy="2310765"/>
            </a:xfrm>
            <a:custGeom>
              <a:avLst/>
              <a:gdLst/>
              <a:ahLst/>
              <a:cxnLst/>
              <a:rect l="l" t="t" r="r" b="b"/>
              <a:pathLst>
                <a:path w="2319655" h="2310765">
                  <a:moveTo>
                    <a:pt x="0" y="2310384"/>
                  </a:moveTo>
                  <a:lnTo>
                    <a:pt x="2319528" y="2310384"/>
                  </a:lnTo>
                  <a:lnTo>
                    <a:pt x="2319528" y="0"/>
                  </a:lnTo>
                  <a:lnTo>
                    <a:pt x="0" y="0"/>
                  </a:lnTo>
                  <a:lnTo>
                    <a:pt x="0" y="2310384"/>
                  </a:lnTo>
                  <a:close/>
                </a:path>
              </a:pathLst>
            </a:custGeom>
            <a:ln w="28956">
              <a:solidFill>
                <a:srgbClr val="00D5C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152144" y="5394959"/>
              <a:ext cx="1621536" cy="13289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267968" y="5058155"/>
              <a:ext cx="536575" cy="161925"/>
            </a:xfrm>
            <a:custGeom>
              <a:avLst/>
              <a:gdLst/>
              <a:ahLst/>
              <a:cxnLst/>
              <a:rect l="l" t="t" r="r" b="b"/>
              <a:pathLst>
                <a:path w="536575" h="161925">
                  <a:moveTo>
                    <a:pt x="170179" y="6096"/>
                  </a:moveTo>
                  <a:lnTo>
                    <a:pt x="157860" y="6096"/>
                  </a:lnTo>
                  <a:lnTo>
                    <a:pt x="147193" y="9271"/>
                  </a:lnTo>
                  <a:lnTo>
                    <a:pt x="122554" y="16891"/>
                  </a:lnTo>
                  <a:lnTo>
                    <a:pt x="98043" y="26162"/>
                  </a:lnTo>
                  <a:lnTo>
                    <a:pt x="75056" y="33909"/>
                  </a:lnTo>
                  <a:lnTo>
                    <a:pt x="62865" y="38481"/>
                  </a:lnTo>
                  <a:lnTo>
                    <a:pt x="52069" y="44577"/>
                  </a:lnTo>
                  <a:lnTo>
                    <a:pt x="41401" y="50800"/>
                  </a:lnTo>
                  <a:lnTo>
                    <a:pt x="32131" y="59944"/>
                  </a:lnTo>
                  <a:lnTo>
                    <a:pt x="19938" y="69215"/>
                  </a:lnTo>
                  <a:lnTo>
                    <a:pt x="9143" y="80010"/>
                  </a:lnTo>
                  <a:lnTo>
                    <a:pt x="4571" y="86106"/>
                  </a:lnTo>
                  <a:lnTo>
                    <a:pt x="1536" y="92329"/>
                  </a:lnTo>
                  <a:lnTo>
                    <a:pt x="0" y="98425"/>
                  </a:lnTo>
                  <a:lnTo>
                    <a:pt x="0" y="106172"/>
                  </a:lnTo>
                  <a:lnTo>
                    <a:pt x="1536" y="113792"/>
                  </a:lnTo>
                  <a:lnTo>
                    <a:pt x="6095" y="118491"/>
                  </a:lnTo>
                  <a:lnTo>
                    <a:pt x="10668" y="124587"/>
                  </a:lnTo>
                  <a:lnTo>
                    <a:pt x="47497" y="136906"/>
                  </a:lnTo>
                  <a:lnTo>
                    <a:pt x="128778" y="153797"/>
                  </a:lnTo>
                  <a:lnTo>
                    <a:pt x="154812" y="155448"/>
                  </a:lnTo>
                  <a:lnTo>
                    <a:pt x="206882" y="160020"/>
                  </a:lnTo>
                  <a:lnTo>
                    <a:pt x="255904" y="161544"/>
                  </a:lnTo>
                  <a:lnTo>
                    <a:pt x="352551" y="158496"/>
                  </a:lnTo>
                  <a:lnTo>
                    <a:pt x="397001" y="153797"/>
                  </a:lnTo>
                  <a:lnTo>
                    <a:pt x="439927" y="147701"/>
                  </a:lnTo>
                  <a:lnTo>
                    <a:pt x="479679" y="139954"/>
                  </a:lnTo>
                  <a:lnTo>
                    <a:pt x="516508" y="126111"/>
                  </a:lnTo>
                  <a:lnTo>
                    <a:pt x="528827" y="116967"/>
                  </a:lnTo>
                  <a:lnTo>
                    <a:pt x="533400" y="113792"/>
                  </a:lnTo>
                  <a:lnTo>
                    <a:pt x="534924" y="107696"/>
                  </a:lnTo>
                  <a:lnTo>
                    <a:pt x="536448" y="103124"/>
                  </a:lnTo>
                  <a:lnTo>
                    <a:pt x="534924" y="96901"/>
                  </a:lnTo>
                  <a:lnTo>
                    <a:pt x="531876" y="90805"/>
                  </a:lnTo>
                  <a:lnTo>
                    <a:pt x="525780" y="83058"/>
                  </a:lnTo>
                  <a:lnTo>
                    <a:pt x="498094" y="55372"/>
                  </a:lnTo>
                  <a:lnTo>
                    <a:pt x="487425" y="47752"/>
                  </a:lnTo>
                  <a:lnTo>
                    <a:pt x="251332" y="47752"/>
                  </a:lnTo>
                  <a:lnTo>
                    <a:pt x="243712" y="46101"/>
                  </a:lnTo>
                  <a:lnTo>
                    <a:pt x="228345" y="40005"/>
                  </a:lnTo>
                  <a:lnTo>
                    <a:pt x="222250" y="35433"/>
                  </a:lnTo>
                  <a:lnTo>
                    <a:pt x="216153" y="29210"/>
                  </a:lnTo>
                  <a:lnTo>
                    <a:pt x="203834" y="18415"/>
                  </a:lnTo>
                  <a:lnTo>
                    <a:pt x="193166" y="10795"/>
                  </a:lnTo>
                  <a:lnTo>
                    <a:pt x="180847" y="7747"/>
                  </a:lnTo>
                  <a:lnTo>
                    <a:pt x="170179" y="6096"/>
                  </a:lnTo>
                  <a:close/>
                </a:path>
                <a:path w="536575" h="161925">
                  <a:moveTo>
                    <a:pt x="367792" y="0"/>
                  </a:moveTo>
                  <a:lnTo>
                    <a:pt x="358648" y="0"/>
                  </a:lnTo>
                  <a:lnTo>
                    <a:pt x="354075" y="1524"/>
                  </a:lnTo>
                  <a:lnTo>
                    <a:pt x="349503" y="4572"/>
                  </a:lnTo>
                  <a:lnTo>
                    <a:pt x="340232" y="13843"/>
                  </a:lnTo>
                  <a:lnTo>
                    <a:pt x="326516" y="26162"/>
                  </a:lnTo>
                  <a:lnTo>
                    <a:pt x="311150" y="35433"/>
                  </a:lnTo>
                  <a:lnTo>
                    <a:pt x="294259" y="43053"/>
                  </a:lnTo>
                  <a:lnTo>
                    <a:pt x="277368" y="47752"/>
                  </a:lnTo>
                  <a:lnTo>
                    <a:pt x="487425" y="47752"/>
                  </a:lnTo>
                  <a:lnTo>
                    <a:pt x="465963" y="35433"/>
                  </a:lnTo>
                  <a:lnTo>
                    <a:pt x="441451" y="26162"/>
                  </a:lnTo>
                  <a:lnTo>
                    <a:pt x="395477" y="12319"/>
                  </a:lnTo>
                  <a:lnTo>
                    <a:pt x="380111" y="6096"/>
                  </a:lnTo>
                  <a:lnTo>
                    <a:pt x="367792" y="0"/>
                  </a:lnTo>
                  <a:close/>
                </a:path>
              </a:pathLst>
            </a:custGeom>
            <a:solidFill>
              <a:srgbClr val="357B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402080" y="4730495"/>
              <a:ext cx="265430" cy="337185"/>
            </a:xfrm>
            <a:custGeom>
              <a:avLst/>
              <a:gdLst/>
              <a:ahLst/>
              <a:cxnLst/>
              <a:rect l="l" t="t" r="r" b="b"/>
              <a:pathLst>
                <a:path w="265430" h="337185">
                  <a:moveTo>
                    <a:pt x="134111" y="0"/>
                  </a:moveTo>
                  <a:lnTo>
                    <a:pt x="111251" y="0"/>
                  </a:lnTo>
                  <a:lnTo>
                    <a:pt x="99059" y="3048"/>
                  </a:lnTo>
                  <a:lnTo>
                    <a:pt x="86867" y="4571"/>
                  </a:lnTo>
                  <a:lnTo>
                    <a:pt x="45719" y="25907"/>
                  </a:lnTo>
                  <a:lnTo>
                    <a:pt x="30479" y="41148"/>
                  </a:lnTo>
                  <a:lnTo>
                    <a:pt x="22859" y="50291"/>
                  </a:lnTo>
                  <a:lnTo>
                    <a:pt x="18287" y="59436"/>
                  </a:lnTo>
                  <a:lnTo>
                    <a:pt x="15239" y="68579"/>
                  </a:lnTo>
                  <a:lnTo>
                    <a:pt x="9143" y="92963"/>
                  </a:lnTo>
                  <a:lnTo>
                    <a:pt x="6095" y="117348"/>
                  </a:lnTo>
                  <a:lnTo>
                    <a:pt x="0" y="161543"/>
                  </a:lnTo>
                  <a:lnTo>
                    <a:pt x="0" y="173736"/>
                  </a:lnTo>
                  <a:lnTo>
                    <a:pt x="1523" y="185927"/>
                  </a:lnTo>
                  <a:lnTo>
                    <a:pt x="16763" y="234695"/>
                  </a:lnTo>
                  <a:lnTo>
                    <a:pt x="44195" y="280415"/>
                  </a:lnTo>
                  <a:lnTo>
                    <a:pt x="77723" y="315467"/>
                  </a:lnTo>
                  <a:lnTo>
                    <a:pt x="114300" y="335279"/>
                  </a:lnTo>
                  <a:lnTo>
                    <a:pt x="123443" y="336803"/>
                  </a:lnTo>
                  <a:lnTo>
                    <a:pt x="141731" y="336803"/>
                  </a:lnTo>
                  <a:lnTo>
                    <a:pt x="188975" y="312419"/>
                  </a:lnTo>
                  <a:lnTo>
                    <a:pt x="222503" y="278891"/>
                  </a:lnTo>
                  <a:lnTo>
                    <a:pt x="245363" y="240791"/>
                  </a:lnTo>
                  <a:lnTo>
                    <a:pt x="260603" y="196595"/>
                  </a:lnTo>
                  <a:lnTo>
                    <a:pt x="265175" y="160019"/>
                  </a:lnTo>
                  <a:lnTo>
                    <a:pt x="260603" y="118871"/>
                  </a:lnTo>
                  <a:lnTo>
                    <a:pt x="254507" y="91439"/>
                  </a:lnTo>
                  <a:lnTo>
                    <a:pt x="246887" y="65531"/>
                  </a:lnTo>
                  <a:lnTo>
                    <a:pt x="243839" y="57912"/>
                  </a:lnTo>
                  <a:lnTo>
                    <a:pt x="240792" y="48767"/>
                  </a:lnTo>
                  <a:lnTo>
                    <a:pt x="207263" y="22859"/>
                  </a:lnTo>
                  <a:lnTo>
                    <a:pt x="198119" y="21336"/>
                  </a:lnTo>
                  <a:lnTo>
                    <a:pt x="167639" y="9143"/>
                  </a:lnTo>
                  <a:lnTo>
                    <a:pt x="156972" y="4571"/>
                  </a:lnTo>
                  <a:lnTo>
                    <a:pt x="146303" y="1524"/>
                  </a:lnTo>
                  <a:lnTo>
                    <a:pt x="134111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420368" y="4834127"/>
              <a:ext cx="228600" cy="2148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232660" y="4739639"/>
              <a:ext cx="344805" cy="342900"/>
            </a:xfrm>
            <a:custGeom>
              <a:avLst/>
              <a:gdLst/>
              <a:ahLst/>
              <a:cxnLst/>
              <a:rect l="l" t="t" r="r" b="b"/>
              <a:pathLst>
                <a:path w="344805" h="342900">
                  <a:moveTo>
                    <a:pt x="336375" y="318770"/>
                  </a:moveTo>
                  <a:lnTo>
                    <a:pt x="282447" y="318770"/>
                  </a:lnTo>
                  <a:lnTo>
                    <a:pt x="293115" y="323214"/>
                  </a:lnTo>
                  <a:lnTo>
                    <a:pt x="302132" y="327787"/>
                  </a:lnTo>
                  <a:lnTo>
                    <a:pt x="321817" y="338327"/>
                  </a:lnTo>
                  <a:lnTo>
                    <a:pt x="327787" y="341375"/>
                  </a:lnTo>
                  <a:lnTo>
                    <a:pt x="332358" y="342900"/>
                  </a:lnTo>
                  <a:lnTo>
                    <a:pt x="336931" y="339851"/>
                  </a:lnTo>
                  <a:lnTo>
                    <a:pt x="344423" y="336804"/>
                  </a:lnTo>
                  <a:lnTo>
                    <a:pt x="338327" y="323214"/>
                  </a:lnTo>
                  <a:lnTo>
                    <a:pt x="336375" y="318770"/>
                  </a:lnTo>
                  <a:close/>
                </a:path>
                <a:path w="344805" h="342900">
                  <a:moveTo>
                    <a:pt x="160146" y="0"/>
                  </a:moveTo>
                  <a:lnTo>
                    <a:pt x="145033" y="0"/>
                  </a:lnTo>
                  <a:lnTo>
                    <a:pt x="129920" y="3048"/>
                  </a:lnTo>
                  <a:lnTo>
                    <a:pt x="87629" y="22606"/>
                  </a:lnTo>
                  <a:lnTo>
                    <a:pt x="52831" y="57404"/>
                  </a:lnTo>
                  <a:lnTo>
                    <a:pt x="34797" y="102743"/>
                  </a:lnTo>
                  <a:lnTo>
                    <a:pt x="30225" y="135889"/>
                  </a:lnTo>
                  <a:lnTo>
                    <a:pt x="30225" y="152526"/>
                  </a:lnTo>
                  <a:lnTo>
                    <a:pt x="28701" y="197865"/>
                  </a:lnTo>
                  <a:lnTo>
                    <a:pt x="28701" y="220599"/>
                  </a:lnTo>
                  <a:lnTo>
                    <a:pt x="25653" y="241681"/>
                  </a:lnTo>
                  <a:lnTo>
                    <a:pt x="22606" y="264287"/>
                  </a:lnTo>
                  <a:lnTo>
                    <a:pt x="18160" y="285496"/>
                  </a:lnTo>
                  <a:lnTo>
                    <a:pt x="10540" y="308101"/>
                  </a:lnTo>
                  <a:lnTo>
                    <a:pt x="1523" y="329311"/>
                  </a:lnTo>
                  <a:lnTo>
                    <a:pt x="0" y="332359"/>
                  </a:lnTo>
                  <a:lnTo>
                    <a:pt x="1523" y="333883"/>
                  </a:lnTo>
                  <a:lnTo>
                    <a:pt x="6095" y="338327"/>
                  </a:lnTo>
                  <a:lnTo>
                    <a:pt x="21208" y="338327"/>
                  </a:lnTo>
                  <a:lnTo>
                    <a:pt x="27177" y="335407"/>
                  </a:lnTo>
                  <a:lnTo>
                    <a:pt x="34797" y="330835"/>
                  </a:lnTo>
                  <a:lnTo>
                    <a:pt x="46862" y="323214"/>
                  </a:lnTo>
                  <a:lnTo>
                    <a:pt x="54356" y="320294"/>
                  </a:lnTo>
                  <a:lnTo>
                    <a:pt x="61975" y="318770"/>
                  </a:lnTo>
                  <a:lnTo>
                    <a:pt x="336375" y="318770"/>
                  </a:lnTo>
                  <a:lnTo>
                    <a:pt x="332358" y="309625"/>
                  </a:lnTo>
                  <a:lnTo>
                    <a:pt x="318769" y="268859"/>
                  </a:lnTo>
                  <a:lnTo>
                    <a:pt x="312673" y="225044"/>
                  </a:lnTo>
                  <a:lnTo>
                    <a:pt x="311150" y="170687"/>
                  </a:lnTo>
                  <a:lnTo>
                    <a:pt x="311150" y="143510"/>
                  </a:lnTo>
                  <a:lnTo>
                    <a:pt x="308228" y="116332"/>
                  </a:lnTo>
                  <a:lnTo>
                    <a:pt x="302132" y="83058"/>
                  </a:lnTo>
                  <a:lnTo>
                    <a:pt x="294513" y="67945"/>
                  </a:lnTo>
                  <a:lnTo>
                    <a:pt x="287019" y="52832"/>
                  </a:lnTo>
                  <a:lnTo>
                    <a:pt x="250825" y="21209"/>
                  </a:lnTo>
                  <a:lnTo>
                    <a:pt x="212978" y="10540"/>
                  </a:lnTo>
                  <a:lnTo>
                    <a:pt x="202437" y="10540"/>
                  </a:lnTo>
                  <a:lnTo>
                    <a:pt x="191896" y="7493"/>
                  </a:lnTo>
                  <a:lnTo>
                    <a:pt x="175259" y="1524"/>
                  </a:lnTo>
                  <a:lnTo>
                    <a:pt x="160146" y="0"/>
                  </a:lnTo>
                  <a:close/>
                </a:path>
                <a:path w="344805" h="342900">
                  <a:moveTo>
                    <a:pt x="229615" y="318770"/>
                  </a:moveTo>
                  <a:lnTo>
                    <a:pt x="114807" y="318770"/>
                  </a:lnTo>
                  <a:lnTo>
                    <a:pt x="125348" y="320294"/>
                  </a:lnTo>
                  <a:lnTo>
                    <a:pt x="136016" y="324738"/>
                  </a:lnTo>
                  <a:lnTo>
                    <a:pt x="146557" y="329311"/>
                  </a:lnTo>
                  <a:lnTo>
                    <a:pt x="152526" y="333883"/>
                  </a:lnTo>
                  <a:lnTo>
                    <a:pt x="160146" y="335407"/>
                  </a:lnTo>
                  <a:lnTo>
                    <a:pt x="166115" y="336804"/>
                  </a:lnTo>
                  <a:lnTo>
                    <a:pt x="172212" y="338327"/>
                  </a:lnTo>
                  <a:lnTo>
                    <a:pt x="179704" y="336804"/>
                  </a:lnTo>
                  <a:lnTo>
                    <a:pt x="185800" y="335407"/>
                  </a:lnTo>
                  <a:lnTo>
                    <a:pt x="191896" y="332359"/>
                  </a:lnTo>
                  <a:lnTo>
                    <a:pt x="197865" y="329311"/>
                  </a:lnTo>
                  <a:lnTo>
                    <a:pt x="208406" y="323214"/>
                  </a:lnTo>
                  <a:lnTo>
                    <a:pt x="219075" y="320294"/>
                  </a:lnTo>
                  <a:lnTo>
                    <a:pt x="229615" y="318770"/>
                  </a:lnTo>
                  <a:close/>
                </a:path>
                <a:path w="344805" h="342900">
                  <a:moveTo>
                    <a:pt x="282447" y="318770"/>
                  </a:moveTo>
                  <a:lnTo>
                    <a:pt x="261365" y="318770"/>
                  </a:lnTo>
                  <a:lnTo>
                    <a:pt x="271906" y="320294"/>
                  </a:lnTo>
                  <a:lnTo>
                    <a:pt x="282447" y="31877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151888" y="5055107"/>
              <a:ext cx="504825" cy="165100"/>
            </a:xfrm>
            <a:custGeom>
              <a:avLst/>
              <a:gdLst/>
              <a:ahLst/>
              <a:cxnLst/>
              <a:rect l="l" t="t" r="r" b="b"/>
              <a:pathLst>
                <a:path w="504825" h="165100">
                  <a:moveTo>
                    <a:pt x="147574" y="0"/>
                  </a:moveTo>
                  <a:lnTo>
                    <a:pt x="117475" y="12064"/>
                  </a:lnTo>
                  <a:lnTo>
                    <a:pt x="111379" y="16637"/>
                  </a:lnTo>
                  <a:lnTo>
                    <a:pt x="103886" y="21081"/>
                  </a:lnTo>
                  <a:lnTo>
                    <a:pt x="97917" y="27177"/>
                  </a:lnTo>
                  <a:lnTo>
                    <a:pt x="93344" y="33274"/>
                  </a:lnTo>
                  <a:lnTo>
                    <a:pt x="63245" y="55879"/>
                  </a:lnTo>
                  <a:lnTo>
                    <a:pt x="49656" y="67944"/>
                  </a:lnTo>
                  <a:lnTo>
                    <a:pt x="34670" y="80009"/>
                  </a:lnTo>
                  <a:lnTo>
                    <a:pt x="22606" y="90550"/>
                  </a:lnTo>
                  <a:lnTo>
                    <a:pt x="10541" y="101218"/>
                  </a:lnTo>
                  <a:lnTo>
                    <a:pt x="4572" y="107187"/>
                  </a:lnTo>
                  <a:lnTo>
                    <a:pt x="1524" y="113283"/>
                  </a:lnTo>
                  <a:lnTo>
                    <a:pt x="0" y="119252"/>
                  </a:lnTo>
                  <a:lnTo>
                    <a:pt x="0" y="125349"/>
                  </a:lnTo>
                  <a:lnTo>
                    <a:pt x="39116" y="146430"/>
                  </a:lnTo>
                  <a:lnTo>
                    <a:pt x="55753" y="147954"/>
                  </a:lnTo>
                  <a:lnTo>
                    <a:pt x="103886" y="155575"/>
                  </a:lnTo>
                  <a:lnTo>
                    <a:pt x="152145" y="161543"/>
                  </a:lnTo>
                  <a:lnTo>
                    <a:pt x="200279" y="164591"/>
                  </a:lnTo>
                  <a:lnTo>
                    <a:pt x="296672" y="164591"/>
                  </a:lnTo>
                  <a:lnTo>
                    <a:pt x="344805" y="161543"/>
                  </a:lnTo>
                  <a:lnTo>
                    <a:pt x="393064" y="157099"/>
                  </a:lnTo>
                  <a:lnTo>
                    <a:pt x="441198" y="149478"/>
                  </a:lnTo>
                  <a:lnTo>
                    <a:pt x="453263" y="147954"/>
                  </a:lnTo>
                  <a:lnTo>
                    <a:pt x="498475" y="132841"/>
                  </a:lnTo>
                  <a:lnTo>
                    <a:pt x="504444" y="125349"/>
                  </a:lnTo>
                  <a:lnTo>
                    <a:pt x="504444" y="122300"/>
                  </a:lnTo>
                  <a:lnTo>
                    <a:pt x="477393" y="87629"/>
                  </a:lnTo>
                  <a:lnTo>
                    <a:pt x="461314" y="74040"/>
                  </a:lnTo>
                  <a:lnTo>
                    <a:pt x="245491" y="74040"/>
                  </a:lnTo>
                  <a:lnTo>
                    <a:pt x="239394" y="72516"/>
                  </a:lnTo>
                  <a:lnTo>
                    <a:pt x="234950" y="70992"/>
                  </a:lnTo>
                  <a:lnTo>
                    <a:pt x="228854" y="66420"/>
                  </a:lnTo>
                  <a:lnTo>
                    <a:pt x="213868" y="55879"/>
                  </a:lnTo>
                  <a:lnTo>
                    <a:pt x="197231" y="43814"/>
                  </a:lnTo>
                  <a:lnTo>
                    <a:pt x="183769" y="31750"/>
                  </a:lnTo>
                  <a:lnTo>
                    <a:pt x="170180" y="16637"/>
                  </a:lnTo>
                  <a:lnTo>
                    <a:pt x="161162" y="4571"/>
                  </a:lnTo>
                  <a:lnTo>
                    <a:pt x="155067" y="1524"/>
                  </a:lnTo>
                  <a:lnTo>
                    <a:pt x="147574" y="0"/>
                  </a:lnTo>
                  <a:close/>
                </a:path>
                <a:path w="504825" h="165100">
                  <a:moveTo>
                    <a:pt x="352298" y="0"/>
                  </a:moveTo>
                  <a:lnTo>
                    <a:pt x="343281" y="3047"/>
                  </a:lnTo>
                  <a:lnTo>
                    <a:pt x="337312" y="9016"/>
                  </a:lnTo>
                  <a:lnTo>
                    <a:pt x="326770" y="21081"/>
                  </a:lnTo>
                  <a:lnTo>
                    <a:pt x="301117" y="45338"/>
                  </a:lnTo>
                  <a:lnTo>
                    <a:pt x="287655" y="57403"/>
                  </a:lnTo>
                  <a:lnTo>
                    <a:pt x="272542" y="66420"/>
                  </a:lnTo>
                  <a:lnTo>
                    <a:pt x="262000" y="72516"/>
                  </a:lnTo>
                  <a:lnTo>
                    <a:pt x="251460" y="74040"/>
                  </a:lnTo>
                  <a:lnTo>
                    <a:pt x="461314" y="74040"/>
                  </a:lnTo>
                  <a:lnTo>
                    <a:pt x="457707" y="70992"/>
                  </a:lnTo>
                  <a:lnTo>
                    <a:pt x="418592" y="39242"/>
                  </a:lnTo>
                  <a:lnTo>
                    <a:pt x="411099" y="31750"/>
                  </a:lnTo>
                  <a:lnTo>
                    <a:pt x="403606" y="25653"/>
                  </a:lnTo>
                  <a:lnTo>
                    <a:pt x="395986" y="19684"/>
                  </a:lnTo>
                  <a:lnTo>
                    <a:pt x="386969" y="15112"/>
                  </a:lnTo>
                  <a:lnTo>
                    <a:pt x="370459" y="7492"/>
                  </a:lnTo>
                  <a:lnTo>
                    <a:pt x="352298" y="0"/>
                  </a:lnTo>
                  <a:close/>
                </a:path>
              </a:pathLst>
            </a:custGeom>
            <a:solidFill>
              <a:srgbClr val="F07E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313432" y="4846319"/>
              <a:ext cx="196595" cy="2026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238755" y="5041391"/>
              <a:ext cx="344805" cy="94615"/>
            </a:xfrm>
            <a:custGeom>
              <a:avLst/>
              <a:gdLst/>
              <a:ahLst/>
              <a:cxnLst/>
              <a:rect l="l" t="t" r="r" b="b"/>
              <a:pathLst>
                <a:path w="344805" h="94614">
                  <a:moveTo>
                    <a:pt x="134557" y="18034"/>
                  </a:moveTo>
                  <a:lnTo>
                    <a:pt x="61975" y="18034"/>
                  </a:lnTo>
                  <a:lnTo>
                    <a:pt x="95123" y="51054"/>
                  </a:lnTo>
                  <a:lnTo>
                    <a:pt x="113283" y="67437"/>
                  </a:lnTo>
                  <a:lnTo>
                    <a:pt x="131444" y="82550"/>
                  </a:lnTo>
                  <a:lnTo>
                    <a:pt x="140462" y="86995"/>
                  </a:lnTo>
                  <a:lnTo>
                    <a:pt x="148081" y="91440"/>
                  </a:lnTo>
                  <a:lnTo>
                    <a:pt x="163194" y="94487"/>
                  </a:lnTo>
                  <a:lnTo>
                    <a:pt x="170687" y="94487"/>
                  </a:lnTo>
                  <a:lnTo>
                    <a:pt x="214502" y="68961"/>
                  </a:lnTo>
                  <a:lnTo>
                    <a:pt x="249300" y="35941"/>
                  </a:lnTo>
                  <a:lnTo>
                    <a:pt x="256215" y="27050"/>
                  </a:lnTo>
                  <a:lnTo>
                    <a:pt x="164719" y="27050"/>
                  </a:lnTo>
                  <a:lnTo>
                    <a:pt x="152526" y="25527"/>
                  </a:lnTo>
                  <a:lnTo>
                    <a:pt x="140462" y="20955"/>
                  </a:lnTo>
                  <a:lnTo>
                    <a:pt x="134557" y="18034"/>
                  </a:lnTo>
                  <a:close/>
                </a:path>
                <a:path w="344805" h="94614">
                  <a:moveTo>
                    <a:pt x="295670" y="16510"/>
                  </a:moveTo>
                  <a:lnTo>
                    <a:pt x="264413" y="16510"/>
                  </a:lnTo>
                  <a:lnTo>
                    <a:pt x="332358" y="52450"/>
                  </a:lnTo>
                  <a:lnTo>
                    <a:pt x="332358" y="49530"/>
                  </a:lnTo>
                  <a:lnTo>
                    <a:pt x="335406" y="48006"/>
                  </a:lnTo>
                  <a:lnTo>
                    <a:pt x="341375" y="44958"/>
                  </a:lnTo>
                  <a:lnTo>
                    <a:pt x="342900" y="43434"/>
                  </a:lnTo>
                  <a:lnTo>
                    <a:pt x="344424" y="40512"/>
                  </a:lnTo>
                  <a:lnTo>
                    <a:pt x="342900" y="37465"/>
                  </a:lnTo>
                  <a:lnTo>
                    <a:pt x="338327" y="34544"/>
                  </a:lnTo>
                  <a:lnTo>
                    <a:pt x="330835" y="34544"/>
                  </a:lnTo>
                  <a:lnTo>
                    <a:pt x="321818" y="31496"/>
                  </a:lnTo>
                  <a:lnTo>
                    <a:pt x="314198" y="28448"/>
                  </a:lnTo>
                  <a:lnTo>
                    <a:pt x="308229" y="24003"/>
                  </a:lnTo>
                  <a:lnTo>
                    <a:pt x="295670" y="16510"/>
                  </a:lnTo>
                  <a:close/>
                </a:path>
                <a:path w="344805" h="94614">
                  <a:moveTo>
                    <a:pt x="69468" y="3048"/>
                  </a:moveTo>
                  <a:lnTo>
                    <a:pt x="64896" y="3048"/>
                  </a:lnTo>
                  <a:lnTo>
                    <a:pt x="58927" y="5969"/>
                  </a:lnTo>
                  <a:lnTo>
                    <a:pt x="54356" y="10541"/>
                  </a:lnTo>
                  <a:lnTo>
                    <a:pt x="46862" y="11937"/>
                  </a:lnTo>
                  <a:lnTo>
                    <a:pt x="39243" y="13462"/>
                  </a:lnTo>
                  <a:lnTo>
                    <a:pt x="25654" y="20955"/>
                  </a:lnTo>
                  <a:lnTo>
                    <a:pt x="13588" y="28448"/>
                  </a:lnTo>
                  <a:lnTo>
                    <a:pt x="0" y="35941"/>
                  </a:lnTo>
                  <a:lnTo>
                    <a:pt x="6095" y="46482"/>
                  </a:lnTo>
                  <a:lnTo>
                    <a:pt x="61975" y="18034"/>
                  </a:lnTo>
                  <a:lnTo>
                    <a:pt x="134557" y="18034"/>
                  </a:lnTo>
                  <a:lnTo>
                    <a:pt x="128396" y="14986"/>
                  </a:lnTo>
                  <a:lnTo>
                    <a:pt x="89154" y="14986"/>
                  </a:lnTo>
                  <a:lnTo>
                    <a:pt x="83057" y="11937"/>
                  </a:lnTo>
                  <a:lnTo>
                    <a:pt x="75564" y="5969"/>
                  </a:lnTo>
                  <a:lnTo>
                    <a:pt x="72517" y="4445"/>
                  </a:lnTo>
                  <a:lnTo>
                    <a:pt x="69468" y="3048"/>
                  </a:lnTo>
                  <a:close/>
                </a:path>
                <a:path w="344805" h="94614">
                  <a:moveTo>
                    <a:pt x="220599" y="1524"/>
                  </a:moveTo>
                  <a:lnTo>
                    <a:pt x="212979" y="5969"/>
                  </a:lnTo>
                  <a:lnTo>
                    <a:pt x="200913" y="14986"/>
                  </a:lnTo>
                  <a:lnTo>
                    <a:pt x="188849" y="20955"/>
                  </a:lnTo>
                  <a:lnTo>
                    <a:pt x="176783" y="25527"/>
                  </a:lnTo>
                  <a:lnTo>
                    <a:pt x="164719" y="27050"/>
                  </a:lnTo>
                  <a:lnTo>
                    <a:pt x="256215" y="27050"/>
                  </a:lnTo>
                  <a:lnTo>
                    <a:pt x="264413" y="16510"/>
                  </a:lnTo>
                  <a:lnTo>
                    <a:pt x="295670" y="16510"/>
                  </a:lnTo>
                  <a:lnTo>
                    <a:pt x="293116" y="14986"/>
                  </a:lnTo>
                  <a:lnTo>
                    <a:pt x="285495" y="11937"/>
                  </a:lnTo>
                  <a:lnTo>
                    <a:pt x="234187" y="11937"/>
                  </a:lnTo>
                  <a:lnTo>
                    <a:pt x="231139" y="10541"/>
                  </a:lnTo>
                  <a:lnTo>
                    <a:pt x="226568" y="9017"/>
                  </a:lnTo>
                  <a:lnTo>
                    <a:pt x="223519" y="5969"/>
                  </a:lnTo>
                  <a:lnTo>
                    <a:pt x="220599" y="1524"/>
                  </a:lnTo>
                  <a:close/>
                </a:path>
                <a:path w="344805" h="94614">
                  <a:moveTo>
                    <a:pt x="104267" y="0"/>
                  </a:moveTo>
                  <a:lnTo>
                    <a:pt x="101218" y="3048"/>
                  </a:lnTo>
                  <a:lnTo>
                    <a:pt x="98170" y="9017"/>
                  </a:lnTo>
                  <a:lnTo>
                    <a:pt x="95123" y="13462"/>
                  </a:lnTo>
                  <a:lnTo>
                    <a:pt x="92201" y="14986"/>
                  </a:lnTo>
                  <a:lnTo>
                    <a:pt x="128396" y="14986"/>
                  </a:lnTo>
                  <a:lnTo>
                    <a:pt x="116331" y="5969"/>
                  </a:lnTo>
                  <a:lnTo>
                    <a:pt x="108712" y="1524"/>
                  </a:lnTo>
                  <a:lnTo>
                    <a:pt x="104267" y="0"/>
                  </a:lnTo>
                  <a:close/>
                </a:path>
                <a:path w="344805" h="94614">
                  <a:moveTo>
                    <a:pt x="264413" y="4445"/>
                  </a:moveTo>
                  <a:lnTo>
                    <a:pt x="256794" y="5969"/>
                  </a:lnTo>
                  <a:lnTo>
                    <a:pt x="249300" y="9017"/>
                  </a:lnTo>
                  <a:lnTo>
                    <a:pt x="241681" y="10541"/>
                  </a:lnTo>
                  <a:lnTo>
                    <a:pt x="234187" y="11937"/>
                  </a:lnTo>
                  <a:lnTo>
                    <a:pt x="276479" y="11937"/>
                  </a:lnTo>
                  <a:lnTo>
                    <a:pt x="278002" y="10541"/>
                  </a:lnTo>
                  <a:lnTo>
                    <a:pt x="274955" y="7493"/>
                  </a:lnTo>
                  <a:lnTo>
                    <a:pt x="270382" y="5969"/>
                  </a:lnTo>
                  <a:lnTo>
                    <a:pt x="264413" y="4445"/>
                  </a:lnTo>
                  <a:close/>
                </a:path>
                <a:path w="344805" h="94614">
                  <a:moveTo>
                    <a:pt x="278002" y="10541"/>
                  </a:moveTo>
                  <a:lnTo>
                    <a:pt x="276479" y="11937"/>
                  </a:lnTo>
                  <a:lnTo>
                    <a:pt x="285495" y="11937"/>
                  </a:lnTo>
                  <a:lnTo>
                    <a:pt x="278002" y="105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990344" y="5291327"/>
              <a:ext cx="0" cy="1432560"/>
            </a:xfrm>
            <a:custGeom>
              <a:avLst/>
              <a:gdLst/>
              <a:ahLst/>
              <a:cxnLst/>
              <a:rect l="l" t="t" r="r" b="b"/>
              <a:pathLst>
                <a:path w="0" h="1432559">
                  <a:moveTo>
                    <a:pt x="0" y="0"/>
                  </a:moveTo>
                  <a:lnTo>
                    <a:pt x="0" y="1432433"/>
                  </a:lnTo>
                </a:path>
              </a:pathLst>
            </a:custGeom>
            <a:ln w="12192">
              <a:solidFill>
                <a:srgbClr val="D9D9D9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3108960" y="2077211"/>
            <a:ext cx="12270105" cy="2333625"/>
          </a:xfrm>
          <a:prstGeom prst="rect">
            <a:avLst/>
          </a:prstGeom>
          <a:solidFill>
            <a:srgbClr val="FAE4D5"/>
          </a:solidFill>
          <a:ln w="12192">
            <a:solidFill>
              <a:srgbClr val="EC7C30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850">
              <a:latin typeface="Times New Roman"/>
              <a:cs typeface="Times New Roman"/>
            </a:endParaRPr>
          </a:p>
          <a:p>
            <a:pPr marL="288290">
              <a:lnSpc>
                <a:spcPct val="100000"/>
              </a:lnSpc>
            </a:pPr>
            <a:r>
              <a:rPr dirty="0" sz="2400" spc="-45" b="1">
                <a:solidFill>
                  <a:srgbClr val="404040"/>
                </a:solidFill>
                <a:latin typeface="Noto Sans"/>
                <a:cs typeface="Noto Sans"/>
              </a:rPr>
              <a:t>Test </a:t>
            </a:r>
            <a:r>
              <a:rPr dirty="0" sz="2400" spc="-5" b="1">
                <a:solidFill>
                  <a:srgbClr val="404040"/>
                </a:solidFill>
                <a:latin typeface="Noto Sans"/>
                <a:cs typeface="Noto Sans"/>
              </a:rPr>
              <a:t>of</a:t>
            </a:r>
            <a:r>
              <a:rPr dirty="0" sz="2400" spc="25" b="1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5" b="1">
                <a:solidFill>
                  <a:srgbClr val="404040"/>
                </a:solidFill>
                <a:latin typeface="Noto Sans"/>
                <a:cs typeface="Noto Sans"/>
              </a:rPr>
              <a:t>Association:</a:t>
            </a:r>
            <a:endParaRPr sz="2400">
              <a:latin typeface="Noto Sans"/>
              <a:cs typeface="Noto Sans"/>
            </a:endParaRPr>
          </a:p>
          <a:p>
            <a:pPr marL="288290" marR="233045">
              <a:lnSpc>
                <a:spcPct val="100000"/>
              </a:lnSpc>
              <a:spcBef>
                <a:spcPts val="5"/>
              </a:spcBef>
            </a:pPr>
            <a:r>
              <a:rPr dirty="0" sz="2400" spc="-90">
                <a:solidFill>
                  <a:srgbClr val="404040"/>
                </a:solidFill>
                <a:latin typeface="Noto Sans"/>
                <a:cs typeface="Noto Sans"/>
              </a:rPr>
              <a:t>To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determine whether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one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variable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associated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with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different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variable.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For  </a:t>
            </a:r>
            <a:r>
              <a:rPr dirty="0" sz="2400" spc="-25">
                <a:solidFill>
                  <a:srgbClr val="404040"/>
                </a:solidFill>
                <a:latin typeface="Noto Sans"/>
                <a:cs typeface="Noto Sans"/>
              </a:rPr>
              <a:t>example,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determine whether the sales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for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different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cellphones depends on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city 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or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country </a:t>
            </a:r>
            <a:r>
              <a:rPr dirty="0" sz="2400" spc="-25">
                <a:solidFill>
                  <a:srgbClr val="404040"/>
                </a:solidFill>
                <a:latin typeface="Noto Sans"/>
                <a:cs typeface="Noto Sans"/>
              </a:rPr>
              <a:t>where </a:t>
            </a:r>
            <a:r>
              <a:rPr dirty="0" sz="2400" spc="-30">
                <a:solidFill>
                  <a:srgbClr val="404040"/>
                </a:solidFill>
                <a:latin typeface="Noto Sans"/>
                <a:cs typeface="Noto Sans"/>
              </a:rPr>
              <a:t>they are</a:t>
            </a:r>
            <a:r>
              <a:rPr dirty="0" sz="2400" spc="5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sold.</a:t>
            </a:r>
            <a:endParaRPr sz="2400">
              <a:latin typeface="Noto Sans"/>
              <a:cs typeface="Noto San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65048" y="2065020"/>
            <a:ext cx="2350135" cy="2353310"/>
            <a:chOff x="765048" y="2065020"/>
            <a:chExt cx="2350135" cy="2353310"/>
          </a:xfrm>
        </p:grpSpPr>
        <p:sp>
          <p:nvSpPr>
            <p:cNvPr id="24" name="object 24"/>
            <p:cNvSpPr/>
            <p:nvPr/>
          </p:nvSpPr>
          <p:spPr>
            <a:xfrm>
              <a:off x="777240" y="2077212"/>
              <a:ext cx="2325624" cy="23286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71144" y="2071116"/>
              <a:ext cx="2338070" cy="2341245"/>
            </a:xfrm>
            <a:custGeom>
              <a:avLst/>
              <a:gdLst/>
              <a:ahLst/>
              <a:cxnLst/>
              <a:rect l="l" t="t" r="r" b="b"/>
              <a:pathLst>
                <a:path w="2338070" h="2341245">
                  <a:moveTo>
                    <a:pt x="0" y="2340864"/>
                  </a:moveTo>
                  <a:lnTo>
                    <a:pt x="2337816" y="2340864"/>
                  </a:lnTo>
                  <a:lnTo>
                    <a:pt x="2337816" y="0"/>
                  </a:lnTo>
                  <a:lnTo>
                    <a:pt x="0" y="0"/>
                  </a:lnTo>
                  <a:lnTo>
                    <a:pt x="0" y="2340864"/>
                  </a:lnTo>
                  <a:close/>
                </a:path>
              </a:pathLst>
            </a:custGeom>
            <a:ln w="1219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0585" y="268350"/>
            <a:ext cx="535749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45"/>
              <a:t>Chi Square </a:t>
            </a:r>
            <a:r>
              <a:rPr dirty="0" sz="3200" spc="25"/>
              <a:t>Test </a:t>
            </a:r>
            <a:r>
              <a:rPr dirty="0" sz="3200" spc="-15"/>
              <a:t>-</a:t>
            </a:r>
            <a:r>
              <a:rPr dirty="0" sz="3200" spc="-165"/>
              <a:t> </a:t>
            </a:r>
            <a:r>
              <a:rPr dirty="0" sz="3200" spc="60"/>
              <a:t>Example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5978652" y="711708"/>
            <a:ext cx="4297680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930010" y="1165606"/>
            <a:ext cx="43973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An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example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Chi-Square</a:t>
            </a:r>
            <a:r>
              <a:rPr dirty="0" sz="2400" spc="6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test.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094341" y="4945545"/>
            <a:ext cx="5466080" cy="1915795"/>
          </a:xfrm>
          <a:custGeom>
            <a:avLst/>
            <a:gdLst/>
            <a:ahLst/>
            <a:cxnLst/>
            <a:rect l="l" t="t" r="r" b="b"/>
            <a:pathLst>
              <a:path w="5466080" h="1915795">
                <a:moveTo>
                  <a:pt x="5466080" y="0"/>
                </a:moveTo>
                <a:lnTo>
                  <a:pt x="3598926" y="0"/>
                </a:lnTo>
                <a:lnTo>
                  <a:pt x="1799463" y="0"/>
                </a:lnTo>
                <a:lnTo>
                  <a:pt x="0" y="0"/>
                </a:lnTo>
                <a:lnTo>
                  <a:pt x="0" y="881189"/>
                </a:lnTo>
                <a:lnTo>
                  <a:pt x="0" y="1915375"/>
                </a:lnTo>
                <a:lnTo>
                  <a:pt x="1799463" y="1915375"/>
                </a:lnTo>
                <a:lnTo>
                  <a:pt x="3598926" y="1915375"/>
                </a:lnTo>
                <a:lnTo>
                  <a:pt x="5466080" y="1915375"/>
                </a:lnTo>
                <a:lnTo>
                  <a:pt x="5466080" y="881214"/>
                </a:lnTo>
                <a:lnTo>
                  <a:pt x="54660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087991" y="2983357"/>
          <a:ext cx="5485130" cy="3884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9589"/>
                <a:gridCol w="1799589"/>
                <a:gridCol w="1867535"/>
              </a:tblGrid>
              <a:tr h="10078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480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0"/>
                        </a:spcBef>
                      </a:pPr>
                      <a:r>
                        <a:rPr dirty="0" sz="2200" spc="-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&lt;$500</a:t>
                      </a:r>
                      <a:endParaRPr sz="2200">
                        <a:latin typeface="Noto Sans"/>
                        <a:cs typeface="Noto Sans"/>
                      </a:endParaRPr>
                    </a:p>
                  </a:txBody>
                  <a:tcPr marL="0" marR="0" marB="0" marT="2908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290"/>
                        </a:spcBef>
                      </a:pPr>
                      <a:r>
                        <a:rPr dirty="0" sz="2200" spc="-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&gt;$500</a:t>
                      </a:r>
                      <a:endParaRPr sz="2200">
                        <a:latin typeface="Noto Sans"/>
                        <a:cs typeface="Noto Sans"/>
                      </a:endParaRPr>
                    </a:p>
                  </a:txBody>
                  <a:tcPr marL="0" marR="0" marB="0" marT="2908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</a:tr>
              <a:tr h="8811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89"/>
                        </a:spcBef>
                      </a:pPr>
                      <a:r>
                        <a:rPr dirty="0" sz="2400" spc="-1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fo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B="0" marT="24002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35"/>
                        </a:spcBef>
                      </a:pPr>
                      <a:r>
                        <a:rPr dirty="0" sz="2200" spc="-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.55</a:t>
                      </a:r>
                      <a:endParaRPr sz="2200">
                        <a:latin typeface="Noto Sans"/>
                        <a:cs typeface="Noto Sans"/>
                      </a:endParaRPr>
                    </a:p>
                  </a:txBody>
                  <a:tcPr marL="0" marR="0" marB="0" marT="258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35"/>
                        </a:spcBef>
                      </a:pPr>
                      <a:r>
                        <a:rPr dirty="0" sz="2200" spc="-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.45</a:t>
                      </a:r>
                      <a:endParaRPr sz="2200">
                        <a:latin typeface="Noto Sans"/>
                        <a:cs typeface="Noto Sans"/>
                      </a:endParaRPr>
                    </a:p>
                  </a:txBody>
                  <a:tcPr marL="0" marR="0" marB="0" marT="258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34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95"/>
                        </a:spcBef>
                      </a:pPr>
                      <a:r>
                        <a:rPr dirty="0" sz="2400" spc="-1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fo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B="0" marT="3168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35"/>
                        </a:spcBef>
                      </a:pPr>
                      <a:r>
                        <a:rPr dirty="0" sz="2200" spc="-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.75</a:t>
                      </a:r>
                      <a:endParaRPr sz="2200">
                        <a:latin typeface="Noto Sans"/>
                        <a:cs typeface="Noto Sans"/>
                      </a:endParaRPr>
                    </a:p>
                  </a:txBody>
                  <a:tcPr marL="0" marR="0" marB="0" marT="3346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35"/>
                        </a:spcBef>
                      </a:pPr>
                      <a:r>
                        <a:rPr dirty="0" sz="2200" spc="-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.25</a:t>
                      </a:r>
                      <a:endParaRPr sz="2200">
                        <a:latin typeface="Noto Sans"/>
                        <a:cs typeface="Noto Sans"/>
                      </a:endParaRPr>
                    </a:p>
                  </a:txBody>
                  <a:tcPr marL="0" marR="0" marB="0" marT="3346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014983" y="2308860"/>
            <a:ext cx="6329680" cy="687705"/>
          </a:xfrm>
          <a:prstGeom prst="rect">
            <a:avLst/>
          </a:prstGeom>
          <a:solidFill>
            <a:srgbClr val="5B9BD4"/>
          </a:solidFill>
        </p:spPr>
        <p:txBody>
          <a:bodyPr wrap="square" lIns="0" tIns="1600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60"/>
              </a:spcBef>
            </a:pPr>
            <a:r>
              <a:rPr dirty="0" sz="2200" spc="-5" b="1">
                <a:solidFill>
                  <a:srgbClr val="FFFFFF"/>
                </a:solidFill>
                <a:latin typeface="Noto Sans"/>
                <a:cs typeface="Noto Sans"/>
              </a:rPr>
              <a:t>Null</a:t>
            </a:r>
            <a:r>
              <a:rPr dirty="0" sz="2200" spc="10" b="1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dirty="0" sz="2200" spc="-10" b="1">
                <a:solidFill>
                  <a:srgbClr val="FFFFFF"/>
                </a:solidFill>
                <a:latin typeface="Noto Sans"/>
                <a:cs typeface="Noto Sans"/>
              </a:rPr>
              <a:t>Hypothesis</a:t>
            </a:r>
            <a:endParaRPr sz="2200">
              <a:latin typeface="Noto Sans"/>
              <a:cs typeface="Noto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4983" y="2997707"/>
            <a:ext cx="6329680" cy="2117090"/>
          </a:xfrm>
          <a:prstGeom prst="rect">
            <a:avLst/>
          </a:prstGeom>
          <a:ln w="3175">
            <a:solidFill>
              <a:srgbClr val="5B9BD4"/>
            </a:solidFill>
          </a:ln>
        </p:spPr>
        <p:txBody>
          <a:bodyPr wrap="square" lIns="0" tIns="158115" rIns="0" bIns="0" rtlCol="0" vert="horz">
            <a:spAutoFit/>
          </a:bodyPr>
          <a:lstStyle/>
          <a:p>
            <a:pPr marL="434340" indent="-343535">
              <a:lnSpc>
                <a:spcPct val="100000"/>
              </a:lnSpc>
              <a:spcBef>
                <a:spcPts val="1245"/>
              </a:spcBef>
              <a:buFont typeface="Arial"/>
              <a:buChar char="•"/>
              <a:tabLst>
                <a:tab pos="434340" algn="l"/>
                <a:tab pos="434975" algn="l"/>
              </a:tabLst>
            </a:pPr>
            <a:r>
              <a:rPr dirty="0" sz="2200" spc="-25">
                <a:solidFill>
                  <a:srgbClr val="404040"/>
                </a:solidFill>
                <a:latin typeface="Noto Sans"/>
                <a:cs typeface="Noto Sans"/>
              </a:rPr>
              <a:t>There </a:t>
            </a:r>
            <a:r>
              <a:rPr dirty="0" sz="2200" spc="-10">
                <a:solidFill>
                  <a:srgbClr val="404040"/>
                </a:solidFill>
                <a:latin typeface="Noto Sans"/>
                <a:cs typeface="Noto Sans"/>
              </a:rPr>
              <a:t>is no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association between </a:t>
            </a:r>
            <a:r>
              <a:rPr dirty="0" sz="2200" spc="-35">
                <a:solidFill>
                  <a:srgbClr val="404040"/>
                </a:solidFill>
                <a:latin typeface="Noto Sans"/>
                <a:cs typeface="Noto Sans"/>
              </a:rPr>
              <a:t>gender</a:t>
            </a:r>
            <a:r>
              <a:rPr dirty="0" sz="2200" spc="16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and</a:t>
            </a:r>
            <a:endParaRPr sz="2200">
              <a:latin typeface="Noto Sans"/>
              <a:cs typeface="Noto Sans"/>
            </a:endParaRPr>
          </a:p>
          <a:p>
            <a:pPr marL="434340">
              <a:lnSpc>
                <a:spcPct val="100000"/>
              </a:lnSpc>
            </a:pP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purchase.</a:t>
            </a:r>
            <a:endParaRPr sz="2200">
              <a:latin typeface="Noto Sans"/>
              <a:cs typeface="Noto Sans"/>
            </a:endParaRPr>
          </a:p>
          <a:p>
            <a:pPr marL="434340" marR="9398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434340" algn="l"/>
                <a:tab pos="434975" algn="l"/>
              </a:tabLst>
            </a:pP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probability </a:t>
            </a:r>
            <a:r>
              <a:rPr dirty="0" sz="2200" spc="-1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purchase </a:t>
            </a:r>
            <a:r>
              <a:rPr dirty="0" sz="2200" spc="-10">
                <a:solidFill>
                  <a:srgbClr val="404040"/>
                </a:solidFill>
                <a:latin typeface="Noto Sans"/>
                <a:cs typeface="Noto Sans"/>
              </a:rPr>
              <a:t>does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not </a:t>
            </a:r>
            <a:r>
              <a:rPr dirty="0" sz="2200" spc="-40">
                <a:solidFill>
                  <a:srgbClr val="404040"/>
                </a:solidFill>
                <a:latin typeface="Noto Sans"/>
                <a:cs typeface="Noto Sans"/>
              </a:rPr>
              <a:t>change  </a:t>
            </a:r>
            <a:r>
              <a:rPr dirty="0" sz="2200" spc="-10">
                <a:solidFill>
                  <a:srgbClr val="404040"/>
                </a:solidFill>
                <a:latin typeface="Noto Sans"/>
                <a:cs typeface="Noto Sans"/>
              </a:rPr>
              <a:t>for </a:t>
            </a:r>
            <a:r>
              <a:rPr dirty="0" sz="2200" spc="-5">
                <a:solidFill>
                  <a:srgbClr val="404040"/>
                </a:solidFill>
                <a:latin typeface="Noto Sans"/>
                <a:cs typeface="Noto Sans"/>
              </a:rPr>
              <a:t>500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dollars </a:t>
            </a:r>
            <a:r>
              <a:rPr dirty="0" sz="2200" spc="-10">
                <a:solidFill>
                  <a:srgbClr val="404040"/>
                </a:solidFill>
                <a:latin typeface="Noto Sans"/>
                <a:cs typeface="Noto Sans"/>
              </a:rPr>
              <a:t>or </a:t>
            </a:r>
            <a:r>
              <a:rPr dirty="0" sz="2200" spc="-25">
                <a:solidFill>
                  <a:srgbClr val="404040"/>
                </a:solidFill>
                <a:latin typeface="Noto Sans"/>
                <a:cs typeface="Noto Sans"/>
              </a:rPr>
              <a:t>more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whether female </a:t>
            </a:r>
            <a:r>
              <a:rPr dirty="0" sz="2200" spc="-10">
                <a:solidFill>
                  <a:srgbClr val="404040"/>
                </a:solidFill>
                <a:latin typeface="Noto Sans"/>
                <a:cs typeface="Noto Sans"/>
              </a:rPr>
              <a:t>or 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male.</a:t>
            </a:r>
            <a:endParaRPr sz="2200">
              <a:latin typeface="Noto Sans"/>
              <a:cs typeface="Noto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8032" y="5628132"/>
            <a:ext cx="6326505" cy="681355"/>
          </a:xfrm>
          <a:prstGeom prst="rect">
            <a:avLst/>
          </a:prstGeom>
          <a:solidFill>
            <a:srgbClr val="5DCFAC"/>
          </a:solidFill>
        </p:spPr>
        <p:txBody>
          <a:bodyPr wrap="square" lIns="0" tIns="1606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65"/>
              </a:spcBef>
            </a:pPr>
            <a:r>
              <a:rPr dirty="0" sz="2200" spc="-10" b="1">
                <a:solidFill>
                  <a:srgbClr val="FFFFFF"/>
                </a:solidFill>
                <a:latin typeface="Noto Sans"/>
                <a:cs typeface="Noto Sans"/>
              </a:rPr>
              <a:t>Alternative</a:t>
            </a:r>
            <a:r>
              <a:rPr dirty="0" sz="2200" spc="15" b="1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dirty="0" sz="2200" spc="-10" b="1">
                <a:solidFill>
                  <a:srgbClr val="FFFFFF"/>
                </a:solidFill>
                <a:latin typeface="Noto Sans"/>
                <a:cs typeface="Noto Sans"/>
              </a:rPr>
              <a:t>Hypothesis</a:t>
            </a:r>
            <a:endParaRPr sz="2200">
              <a:latin typeface="Noto Sans"/>
              <a:cs typeface="Noto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8032" y="6315455"/>
            <a:ext cx="6326505" cy="1704339"/>
          </a:xfrm>
          <a:prstGeom prst="rect">
            <a:avLst/>
          </a:prstGeom>
          <a:ln w="12192">
            <a:solidFill>
              <a:srgbClr val="5DCFAC"/>
            </a:solidFill>
          </a:ln>
        </p:spPr>
        <p:txBody>
          <a:bodyPr wrap="square" lIns="0" tIns="163195" rIns="0" bIns="0" rtlCol="0" vert="horz">
            <a:spAutoFit/>
          </a:bodyPr>
          <a:lstStyle/>
          <a:p>
            <a:pPr marL="433705" indent="-343535">
              <a:lnSpc>
                <a:spcPct val="100000"/>
              </a:lnSpc>
              <a:spcBef>
                <a:spcPts val="1285"/>
              </a:spcBef>
              <a:buFont typeface="Arial"/>
              <a:buChar char="•"/>
              <a:tabLst>
                <a:tab pos="433705" algn="l"/>
                <a:tab pos="434340" algn="l"/>
              </a:tabLst>
            </a:pPr>
            <a:r>
              <a:rPr dirty="0" sz="2200" spc="-25">
                <a:solidFill>
                  <a:srgbClr val="404040"/>
                </a:solidFill>
                <a:latin typeface="Noto Sans"/>
                <a:cs typeface="Noto Sans"/>
              </a:rPr>
              <a:t>There </a:t>
            </a:r>
            <a:r>
              <a:rPr dirty="0" sz="2200" spc="-1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association between </a:t>
            </a:r>
            <a:r>
              <a:rPr dirty="0" sz="2200" spc="-35">
                <a:solidFill>
                  <a:srgbClr val="404040"/>
                </a:solidFill>
                <a:latin typeface="Noto Sans"/>
                <a:cs typeface="Noto Sans"/>
              </a:rPr>
              <a:t>gender</a:t>
            </a:r>
            <a:r>
              <a:rPr dirty="0" sz="2200" spc="13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and</a:t>
            </a:r>
            <a:endParaRPr sz="2200">
              <a:latin typeface="Noto Sans"/>
              <a:cs typeface="Noto Sans"/>
            </a:endParaRPr>
          </a:p>
          <a:p>
            <a:pPr marL="433705">
              <a:lnSpc>
                <a:spcPct val="100000"/>
              </a:lnSpc>
            </a:pP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purchase.</a:t>
            </a:r>
            <a:endParaRPr sz="2200">
              <a:latin typeface="Noto Sans"/>
              <a:cs typeface="Noto Sans"/>
            </a:endParaRPr>
          </a:p>
          <a:p>
            <a:pPr marL="433705" marR="159385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33705" algn="l"/>
                <a:tab pos="434340" algn="l"/>
              </a:tabLst>
            </a:pP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probability </a:t>
            </a:r>
            <a:r>
              <a:rPr dirty="0" sz="2200" spc="-1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purchase </a:t>
            </a:r>
            <a:r>
              <a:rPr dirty="0" sz="2200" spc="-25">
                <a:solidFill>
                  <a:srgbClr val="404040"/>
                </a:solidFill>
                <a:latin typeface="Noto Sans"/>
                <a:cs typeface="Noto Sans"/>
              </a:rPr>
              <a:t>over </a:t>
            </a:r>
            <a:r>
              <a:rPr dirty="0" sz="2200" spc="-5">
                <a:solidFill>
                  <a:srgbClr val="404040"/>
                </a:solidFill>
                <a:latin typeface="Noto Sans"/>
                <a:cs typeface="Noto Sans"/>
              </a:rPr>
              <a:t>500 </a:t>
            </a:r>
            <a:r>
              <a:rPr dirty="0" sz="2200" spc="-10">
                <a:solidFill>
                  <a:srgbClr val="404040"/>
                </a:solidFill>
                <a:latin typeface="Noto Sans"/>
                <a:cs typeface="Noto Sans"/>
              </a:rPr>
              <a:t>dollars  is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different </a:t>
            </a:r>
            <a:r>
              <a:rPr dirty="0" sz="2200" spc="-10">
                <a:solidFill>
                  <a:srgbClr val="404040"/>
                </a:solidFill>
                <a:latin typeface="Noto Sans"/>
                <a:cs typeface="Noto Sans"/>
              </a:rPr>
              <a:t>for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female and</a:t>
            </a:r>
            <a:r>
              <a:rPr dirty="0" sz="2200" spc="13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male.</a:t>
            </a:r>
            <a:endParaRPr sz="2200">
              <a:latin typeface="Noto Sans"/>
              <a:cs typeface="Noto San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019031" y="6016752"/>
            <a:ext cx="853440" cy="780415"/>
            <a:chOff x="9019031" y="6016752"/>
            <a:chExt cx="853440" cy="780415"/>
          </a:xfrm>
        </p:grpSpPr>
        <p:sp>
          <p:nvSpPr>
            <p:cNvPr id="12" name="object 12"/>
            <p:cNvSpPr/>
            <p:nvPr/>
          </p:nvSpPr>
          <p:spPr>
            <a:xfrm>
              <a:off x="9019031" y="6541008"/>
              <a:ext cx="853440" cy="256540"/>
            </a:xfrm>
            <a:custGeom>
              <a:avLst/>
              <a:gdLst/>
              <a:ahLst/>
              <a:cxnLst/>
              <a:rect l="l" t="t" r="r" b="b"/>
              <a:pathLst>
                <a:path w="853440" h="256540">
                  <a:moveTo>
                    <a:pt x="270637" y="9779"/>
                  </a:moveTo>
                  <a:lnTo>
                    <a:pt x="251206" y="9779"/>
                  </a:lnTo>
                  <a:lnTo>
                    <a:pt x="234061" y="14605"/>
                  </a:lnTo>
                  <a:lnTo>
                    <a:pt x="195072" y="26797"/>
                  </a:lnTo>
                  <a:lnTo>
                    <a:pt x="156083" y="41402"/>
                  </a:lnTo>
                  <a:lnTo>
                    <a:pt x="119507" y="53594"/>
                  </a:lnTo>
                  <a:lnTo>
                    <a:pt x="99949" y="60960"/>
                  </a:lnTo>
                  <a:lnTo>
                    <a:pt x="65786" y="80518"/>
                  </a:lnTo>
                  <a:lnTo>
                    <a:pt x="51181" y="95123"/>
                  </a:lnTo>
                  <a:lnTo>
                    <a:pt x="31750" y="109728"/>
                  </a:lnTo>
                  <a:lnTo>
                    <a:pt x="14604" y="126746"/>
                  </a:lnTo>
                  <a:lnTo>
                    <a:pt x="7366" y="136525"/>
                  </a:lnTo>
                  <a:lnTo>
                    <a:pt x="2413" y="146304"/>
                  </a:lnTo>
                  <a:lnTo>
                    <a:pt x="0" y="156083"/>
                  </a:lnTo>
                  <a:lnTo>
                    <a:pt x="0" y="168275"/>
                  </a:lnTo>
                  <a:lnTo>
                    <a:pt x="2413" y="180467"/>
                  </a:lnTo>
                  <a:lnTo>
                    <a:pt x="9778" y="187706"/>
                  </a:lnTo>
                  <a:lnTo>
                    <a:pt x="17018" y="197485"/>
                  </a:lnTo>
                  <a:lnTo>
                    <a:pt x="75565" y="217043"/>
                  </a:lnTo>
                  <a:lnTo>
                    <a:pt x="119507" y="229235"/>
                  </a:lnTo>
                  <a:lnTo>
                    <a:pt x="204850" y="243840"/>
                  </a:lnTo>
                  <a:lnTo>
                    <a:pt x="246252" y="246253"/>
                  </a:lnTo>
                  <a:lnTo>
                    <a:pt x="329184" y="253619"/>
                  </a:lnTo>
                  <a:lnTo>
                    <a:pt x="407162" y="256032"/>
                  </a:lnTo>
                  <a:lnTo>
                    <a:pt x="560832" y="251206"/>
                  </a:lnTo>
                  <a:lnTo>
                    <a:pt x="631571" y="243840"/>
                  </a:lnTo>
                  <a:lnTo>
                    <a:pt x="731520" y="229235"/>
                  </a:lnTo>
                  <a:lnTo>
                    <a:pt x="792479" y="212090"/>
                  </a:lnTo>
                  <a:lnTo>
                    <a:pt x="833882" y="192659"/>
                  </a:lnTo>
                  <a:lnTo>
                    <a:pt x="841248" y="185293"/>
                  </a:lnTo>
                  <a:lnTo>
                    <a:pt x="848614" y="180467"/>
                  </a:lnTo>
                  <a:lnTo>
                    <a:pt x="851026" y="170688"/>
                  </a:lnTo>
                  <a:lnTo>
                    <a:pt x="853440" y="163322"/>
                  </a:lnTo>
                  <a:lnTo>
                    <a:pt x="851026" y="153670"/>
                  </a:lnTo>
                  <a:lnTo>
                    <a:pt x="846074" y="143891"/>
                  </a:lnTo>
                  <a:lnTo>
                    <a:pt x="836422" y="131699"/>
                  </a:lnTo>
                  <a:lnTo>
                    <a:pt x="792479" y="87757"/>
                  </a:lnTo>
                  <a:lnTo>
                    <a:pt x="775462" y="75565"/>
                  </a:lnTo>
                  <a:lnTo>
                    <a:pt x="399923" y="75565"/>
                  </a:lnTo>
                  <a:lnTo>
                    <a:pt x="387731" y="73152"/>
                  </a:lnTo>
                  <a:lnTo>
                    <a:pt x="375539" y="68326"/>
                  </a:lnTo>
                  <a:lnTo>
                    <a:pt x="363347" y="63373"/>
                  </a:lnTo>
                  <a:lnTo>
                    <a:pt x="353568" y="56134"/>
                  </a:lnTo>
                  <a:lnTo>
                    <a:pt x="343789" y="46355"/>
                  </a:lnTo>
                  <a:lnTo>
                    <a:pt x="324358" y="29210"/>
                  </a:lnTo>
                  <a:lnTo>
                    <a:pt x="307213" y="17018"/>
                  </a:lnTo>
                  <a:lnTo>
                    <a:pt x="287782" y="12192"/>
                  </a:lnTo>
                  <a:lnTo>
                    <a:pt x="270637" y="9779"/>
                  </a:lnTo>
                  <a:close/>
                </a:path>
                <a:path w="853440" h="256540">
                  <a:moveTo>
                    <a:pt x="585216" y="0"/>
                  </a:moveTo>
                  <a:lnTo>
                    <a:pt x="570611" y="0"/>
                  </a:lnTo>
                  <a:lnTo>
                    <a:pt x="563245" y="2413"/>
                  </a:lnTo>
                  <a:lnTo>
                    <a:pt x="556006" y="7366"/>
                  </a:lnTo>
                  <a:lnTo>
                    <a:pt x="541274" y="21971"/>
                  </a:lnTo>
                  <a:lnTo>
                    <a:pt x="519429" y="41402"/>
                  </a:lnTo>
                  <a:lnTo>
                    <a:pt x="495046" y="56134"/>
                  </a:lnTo>
                  <a:lnTo>
                    <a:pt x="468122" y="68326"/>
                  </a:lnTo>
                  <a:lnTo>
                    <a:pt x="441325" y="75565"/>
                  </a:lnTo>
                  <a:lnTo>
                    <a:pt x="775462" y="75565"/>
                  </a:lnTo>
                  <a:lnTo>
                    <a:pt x="741299" y="56134"/>
                  </a:lnTo>
                  <a:lnTo>
                    <a:pt x="702310" y="41402"/>
                  </a:lnTo>
                  <a:lnTo>
                    <a:pt x="629158" y="19558"/>
                  </a:lnTo>
                  <a:lnTo>
                    <a:pt x="604774" y="9779"/>
                  </a:lnTo>
                  <a:lnTo>
                    <a:pt x="585216" y="0"/>
                  </a:lnTo>
                  <a:close/>
                </a:path>
              </a:pathLst>
            </a:custGeom>
            <a:solidFill>
              <a:srgbClr val="357B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230867" y="6016752"/>
              <a:ext cx="424180" cy="539750"/>
            </a:xfrm>
            <a:custGeom>
              <a:avLst/>
              <a:gdLst/>
              <a:ahLst/>
              <a:cxnLst/>
              <a:rect l="l" t="t" r="r" b="b"/>
              <a:pathLst>
                <a:path w="424179" h="539750">
                  <a:moveTo>
                    <a:pt x="214249" y="0"/>
                  </a:moveTo>
                  <a:lnTo>
                    <a:pt x="177800" y="0"/>
                  </a:lnTo>
                  <a:lnTo>
                    <a:pt x="158241" y="4825"/>
                  </a:lnTo>
                  <a:lnTo>
                    <a:pt x="138810" y="7366"/>
                  </a:lnTo>
                  <a:lnTo>
                    <a:pt x="87629" y="31750"/>
                  </a:lnTo>
                  <a:lnTo>
                    <a:pt x="48640" y="65912"/>
                  </a:lnTo>
                  <a:lnTo>
                    <a:pt x="36575" y="80518"/>
                  </a:lnTo>
                  <a:lnTo>
                    <a:pt x="29209" y="95250"/>
                  </a:lnTo>
                  <a:lnTo>
                    <a:pt x="24383" y="109855"/>
                  </a:lnTo>
                  <a:lnTo>
                    <a:pt x="14604" y="148971"/>
                  </a:lnTo>
                  <a:lnTo>
                    <a:pt x="9778" y="187960"/>
                  </a:lnTo>
                  <a:lnTo>
                    <a:pt x="0" y="258825"/>
                  </a:lnTo>
                  <a:lnTo>
                    <a:pt x="0" y="278256"/>
                  </a:lnTo>
                  <a:lnTo>
                    <a:pt x="2412" y="297815"/>
                  </a:lnTo>
                  <a:lnTo>
                    <a:pt x="12191" y="336931"/>
                  </a:lnTo>
                  <a:lnTo>
                    <a:pt x="26797" y="375920"/>
                  </a:lnTo>
                  <a:lnTo>
                    <a:pt x="46227" y="412496"/>
                  </a:lnTo>
                  <a:lnTo>
                    <a:pt x="70611" y="449199"/>
                  </a:lnTo>
                  <a:lnTo>
                    <a:pt x="124205" y="505333"/>
                  </a:lnTo>
                  <a:lnTo>
                    <a:pt x="168021" y="532130"/>
                  </a:lnTo>
                  <a:lnTo>
                    <a:pt x="197230" y="539496"/>
                  </a:lnTo>
                  <a:lnTo>
                    <a:pt x="226440" y="539496"/>
                  </a:lnTo>
                  <a:lnTo>
                    <a:pt x="270255" y="522350"/>
                  </a:lnTo>
                  <a:lnTo>
                    <a:pt x="301878" y="500380"/>
                  </a:lnTo>
                  <a:lnTo>
                    <a:pt x="355473" y="446786"/>
                  </a:lnTo>
                  <a:lnTo>
                    <a:pt x="392049" y="385699"/>
                  </a:lnTo>
                  <a:lnTo>
                    <a:pt x="416305" y="314960"/>
                  </a:lnTo>
                  <a:lnTo>
                    <a:pt x="421258" y="275844"/>
                  </a:lnTo>
                  <a:lnTo>
                    <a:pt x="423672" y="256286"/>
                  </a:lnTo>
                  <a:lnTo>
                    <a:pt x="421258" y="234315"/>
                  </a:lnTo>
                  <a:lnTo>
                    <a:pt x="416305" y="190373"/>
                  </a:lnTo>
                  <a:lnTo>
                    <a:pt x="406653" y="146431"/>
                  </a:lnTo>
                  <a:lnTo>
                    <a:pt x="394461" y="105029"/>
                  </a:lnTo>
                  <a:lnTo>
                    <a:pt x="389635" y="92710"/>
                  </a:lnTo>
                  <a:lnTo>
                    <a:pt x="384682" y="78105"/>
                  </a:lnTo>
                  <a:lnTo>
                    <a:pt x="357885" y="48768"/>
                  </a:lnTo>
                  <a:lnTo>
                    <a:pt x="316483" y="34162"/>
                  </a:lnTo>
                  <a:lnTo>
                    <a:pt x="267842" y="14605"/>
                  </a:lnTo>
                  <a:lnTo>
                    <a:pt x="250825" y="7366"/>
                  </a:lnTo>
                  <a:lnTo>
                    <a:pt x="233806" y="2412"/>
                  </a:lnTo>
                  <a:lnTo>
                    <a:pt x="214249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259823" y="6182868"/>
              <a:ext cx="365760" cy="344805"/>
            </a:xfrm>
            <a:custGeom>
              <a:avLst/>
              <a:gdLst/>
              <a:ahLst/>
              <a:cxnLst/>
              <a:rect l="l" t="t" r="r" b="b"/>
              <a:pathLst>
                <a:path w="365759" h="344804">
                  <a:moveTo>
                    <a:pt x="12192" y="56133"/>
                  </a:moveTo>
                  <a:lnTo>
                    <a:pt x="7366" y="58673"/>
                  </a:lnTo>
                  <a:lnTo>
                    <a:pt x="2412" y="63499"/>
                  </a:lnTo>
                  <a:lnTo>
                    <a:pt x="0" y="73278"/>
                  </a:lnTo>
                  <a:lnTo>
                    <a:pt x="0" y="95249"/>
                  </a:lnTo>
                  <a:lnTo>
                    <a:pt x="12192" y="163702"/>
                  </a:lnTo>
                  <a:lnTo>
                    <a:pt x="38989" y="224789"/>
                  </a:lnTo>
                  <a:lnTo>
                    <a:pt x="77977" y="280923"/>
                  </a:lnTo>
                  <a:lnTo>
                    <a:pt x="129285" y="327278"/>
                  </a:lnTo>
                  <a:lnTo>
                    <a:pt x="178053" y="344423"/>
                  </a:lnTo>
                  <a:lnTo>
                    <a:pt x="195072" y="344423"/>
                  </a:lnTo>
                  <a:lnTo>
                    <a:pt x="241426" y="324865"/>
                  </a:lnTo>
                  <a:lnTo>
                    <a:pt x="275590" y="295528"/>
                  </a:lnTo>
                  <a:lnTo>
                    <a:pt x="304800" y="256539"/>
                  </a:lnTo>
                  <a:lnTo>
                    <a:pt x="338962" y="190499"/>
                  </a:lnTo>
                  <a:lnTo>
                    <a:pt x="360933" y="144144"/>
                  </a:lnTo>
                  <a:lnTo>
                    <a:pt x="365759" y="109981"/>
                  </a:lnTo>
                  <a:lnTo>
                    <a:pt x="363347" y="75691"/>
                  </a:lnTo>
                  <a:lnTo>
                    <a:pt x="48768" y="75691"/>
                  </a:lnTo>
                  <a:lnTo>
                    <a:pt x="34162" y="63499"/>
                  </a:lnTo>
                  <a:lnTo>
                    <a:pt x="21971" y="58673"/>
                  </a:lnTo>
                  <a:lnTo>
                    <a:pt x="12192" y="56133"/>
                  </a:lnTo>
                  <a:close/>
                </a:path>
                <a:path w="365759" h="344804">
                  <a:moveTo>
                    <a:pt x="295021" y="0"/>
                  </a:moveTo>
                  <a:lnTo>
                    <a:pt x="287781" y="0"/>
                  </a:lnTo>
                  <a:lnTo>
                    <a:pt x="265810" y="4825"/>
                  </a:lnTo>
                  <a:lnTo>
                    <a:pt x="221869" y="17144"/>
                  </a:lnTo>
                  <a:lnTo>
                    <a:pt x="178053" y="26923"/>
                  </a:lnTo>
                  <a:lnTo>
                    <a:pt x="134111" y="34162"/>
                  </a:lnTo>
                  <a:lnTo>
                    <a:pt x="68325" y="34162"/>
                  </a:lnTo>
                  <a:lnTo>
                    <a:pt x="60959" y="36702"/>
                  </a:lnTo>
                  <a:lnTo>
                    <a:pt x="53594" y="41528"/>
                  </a:lnTo>
                  <a:lnTo>
                    <a:pt x="51180" y="46354"/>
                  </a:lnTo>
                  <a:lnTo>
                    <a:pt x="48768" y="53720"/>
                  </a:lnTo>
                  <a:lnTo>
                    <a:pt x="48768" y="75691"/>
                  </a:lnTo>
                  <a:lnTo>
                    <a:pt x="363347" y="75691"/>
                  </a:lnTo>
                  <a:lnTo>
                    <a:pt x="360933" y="65912"/>
                  </a:lnTo>
                  <a:lnTo>
                    <a:pt x="319404" y="65912"/>
                  </a:lnTo>
                  <a:lnTo>
                    <a:pt x="316992" y="63499"/>
                  </a:lnTo>
                  <a:lnTo>
                    <a:pt x="314578" y="51307"/>
                  </a:lnTo>
                  <a:lnTo>
                    <a:pt x="314578" y="24383"/>
                  </a:lnTo>
                  <a:lnTo>
                    <a:pt x="312166" y="14604"/>
                  </a:lnTo>
                  <a:lnTo>
                    <a:pt x="307212" y="7365"/>
                  </a:lnTo>
                  <a:lnTo>
                    <a:pt x="302386" y="2412"/>
                  </a:lnTo>
                  <a:lnTo>
                    <a:pt x="295021" y="0"/>
                  </a:lnTo>
                  <a:close/>
                </a:path>
                <a:path w="365759" h="344804">
                  <a:moveTo>
                    <a:pt x="351154" y="53720"/>
                  </a:moveTo>
                  <a:lnTo>
                    <a:pt x="348742" y="53720"/>
                  </a:lnTo>
                  <a:lnTo>
                    <a:pt x="343789" y="56133"/>
                  </a:lnTo>
                  <a:lnTo>
                    <a:pt x="331597" y="63499"/>
                  </a:lnTo>
                  <a:lnTo>
                    <a:pt x="324357" y="65912"/>
                  </a:lnTo>
                  <a:lnTo>
                    <a:pt x="360933" y="65912"/>
                  </a:lnTo>
                  <a:lnTo>
                    <a:pt x="358394" y="58673"/>
                  </a:lnTo>
                  <a:lnTo>
                    <a:pt x="355980" y="56133"/>
                  </a:lnTo>
                  <a:lnTo>
                    <a:pt x="351154" y="537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9061704" y="4998720"/>
            <a:ext cx="810895" cy="769620"/>
            <a:chOff x="9061704" y="4998720"/>
            <a:chExt cx="810895" cy="769620"/>
          </a:xfrm>
        </p:grpSpPr>
        <p:sp>
          <p:nvSpPr>
            <p:cNvPr id="16" name="object 16"/>
            <p:cNvSpPr/>
            <p:nvPr/>
          </p:nvSpPr>
          <p:spPr>
            <a:xfrm>
              <a:off x="9192768" y="4998720"/>
              <a:ext cx="551815" cy="548640"/>
            </a:xfrm>
            <a:custGeom>
              <a:avLst/>
              <a:gdLst/>
              <a:ahLst/>
              <a:cxnLst/>
              <a:rect l="l" t="t" r="r" b="b"/>
              <a:pathLst>
                <a:path w="551815" h="548639">
                  <a:moveTo>
                    <a:pt x="538837" y="510031"/>
                  </a:moveTo>
                  <a:lnTo>
                    <a:pt x="452500" y="510031"/>
                  </a:lnTo>
                  <a:lnTo>
                    <a:pt x="469391" y="517270"/>
                  </a:lnTo>
                  <a:lnTo>
                    <a:pt x="483997" y="524509"/>
                  </a:lnTo>
                  <a:lnTo>
                    <a:pt x="515365" y="541401"/>
                  </a:lnTo>
                  <a:lnTo>
                    <a:pt x="525017" y="546226"/>
                  </a:lnTo>
                  <a:lnTo>
                    <a:pt x="532383" y="548639"/>
                  </a:lnTo>
                  <a:lnTo>
                    <a:pt x="539623" y="543813"/>
                  </a:lnTo>
                  <a:lnTo>
                    <a:pt x="551687" y="538988"/>
                  </a:lnTo>
                  <a:lnTo>
                    <a:pt x="542035" y="517270"/>
                  </a:lnTo>
                  <a:lnTo>
                    <a:pt x="538837" y="510031"/>
                  </a:lnTo>
                  <a:close/>
                </a:path>
                <a:path w="551815" h="548639">
                  <a:moveTo>
                    <a:pt x="256539" y="0"/>
                  </a:moveTo>
                  <a:lnTo>
                    <a:pt x="232282" y="0"/>
                  </a:lnTo>
                  <a:lnTo>
                    <a:pt x="208152" y="4825"/>
                  </a:lnTo>
                  <a:lnTo>
                    <a:pt x="140334" y="36194"/>
                  </a:lnTo>
                  <a:lnTo>
                    <a:pt x="101600" y="72516"/>
                  </a:lnTo>
                  <a:lnTo>
                    <a:pt x="72643" y="115950"/>
                  </a:lnTo>
                  <a:lnTo>
                    <a:pt x="55625" y="164337"/>
                  </a:lnTo>
                  <a:lnTo>
                    <a:pt x="48386" y="217550"/>
                  </a:lnTo>
                  <a:lnTo>
                    <a:pt x="48386" y="244093"/>
                  </a:lnTo>
                  <a:lnTo>
                    <a:pt x="45974" y="316610"/>
                  </a:lnTo>
                  <a:lnTo>
                    <a:pt x="45974" y="352932"/>
                  </a:lnTo>
                  <a:lnTo>
                    <a:pt x="41148" y="386714"/>
                  </a:lnTo>
                  <a:lnTo>
                    <a:pt x="36322" y="422909"/>
                  </a:lnTo>
                  <a:lnTo>
                    <a:pt x="29082" y="456818"/>
                  </a:lnTo>
                  <a:lnTo>
                    <a:pt x="16890" y="493013"/>
                  </a:lnTo>
                  <a:lnTo>
                    <a:pt x="2412" y="526922"/>
                  </a:lnTo>
                  <a:lnTo>
                    <a:pt x="0" y="531749"/>
                  </a:lnTo>
                  <a:lnTo>
                    <a:pt x="9651" y="541401"/>
                  </a:lnTo>
                  <a:lnTo>
                    <a:pt x="33908" y="541401"/>
                  </a:lnTo>
                  <a:lnTo>
                    <a:pt x="43560" y="536575"/>
                  </a:lnTo>
                  <a:lnTo>
                    <a:pt x="55625" y="529335"/>
                  </a:lnTo>
                  <a:lnTo>
                    <a:pt x="75056" y="517270"/>
                  </a:lnTo>
                  <a:lnTo>
                    <a:pt x="87122" y="512444"/>
                  </a:lnTo>
                  <a:lnTo>
                    <a:pt x="99186" y="510031"/>
                  </a:lnTo>
                  <a:lnTo>
                    <a:pt x="538837" y="510031"/>
                  </a:lnTo>
                  <a:lnTo>
                    <a:pt x="532383" y="495426"/>
                  </a:lnTo>
                  <a:lnTo>
                    <a:pt x="515365" y="451992"/>
                  </a:lnTo>
                  <a:lnTo>
                    <a:pt x="505713" y="406018"/>
                  </a:lnTo>
                  <a:lnTo>
                    <a:pt x="500887" y="360171"/>
                  </a:lnTo>
                  <a:lnTo>
                    <a:pt x="498475" y="273050"/>
                  </a:lnTo>
                  <a:lnTo>
                    <a:pt x="498475" y="229615"/>
                  </a:lnTo>
                  <a:lnTo>
                    <a:pt x="493649" y="186054"/>
                  </a:lnTo>
                  <a:lnTo>
                    <a:pt x="483997" y="132968"/>
                  </a:lnTo>
                  <a:lnTo>
                    <a:pt x="471804" y="108712"/>
                  </a:lnTo>
                  <a:lnTo>
                    <a:pt x="459739" y="84581"/>
                  </a:lnTo>
                  <a:lnTo>
                    <a:pt x="423417" y="48387"/>
                  </a:lnTo>
                  <a:lnTo>
                    <a:pt x="372617" y="21716"/>
                  </a:lnTo>
                  <a:lnTo>
                    <a:pt x="341122" y="16890"/>
                  </a:lnTo>
                  <a:lnTo>
                    <a:pt x="324230" y="16890"/>
                  </a:lnTo>
                  <a:lnTo>
                    <a:pt x="307339" y="12064"/>
                  </a:lnTo>
                  <a:lnTo>
                    <a:pt x="280670" y="2412"/>
                  </a:lnTo>
                  <a:lnTo>
                    <a:pt x="256539" y="0"/>
                  </a:lnTo>
                  <a:close/>
                </a:path>
                <a:path w="551815" h="548639">
                  <a:moveTo>
                    <a:pt x="367791" y="510031"/>
                  </a:moveTo>
                  <a:lnTo>
                    <a:pt x="183896" y="510031"/>
                  </a:lnTo>
                  <a:lnTo>
                    <a:pt x="200786" y="512444"/>
                  </a:lnTo>
                  <a:lnTo>
                    <a:pt x="234696" y="526922"/>
                  </a:lnTo>
                  <a:lnTo>
                    <a:pt x="244348" y="534162"/>
                  </a:lnTo>
                  <a:lnTo>
                    <a:pt x="256539" y="536575"/>
                  </a:lnTo>
                  <a:lnTo>
                    <a:pt x="275843" y="541401"/>
                  </a:lnTo>
                  <a:lnTo>
                    <a:pt x="287908" y="538988"/>
                  </a:lnTo>
                  <a:lnTo>
                    <a:pt x="297560" y="536575"/>
                  </a:lnTo>
                  <a:lnTo>
                    <a:pt x="316991" y="526922"/>
                  </a:lnTo>
                  <a:lnTo>
                    <a:pt x="333882" y="517270"/>
                  </a:lnTo>
                  <a:lnTo>
                    <a:pt x="350900" y="512444"/>
                  </a:lnTo>
                  <a:lnTo>
                    <a:pt x="367791" y="510031"/>
                  </a:lnTo>
                  <a:close/>
                </a:path>
                <a:path w="551815" h="548639">
                  <a:moveTo>
                    <a:pt x="452500" y="510031"/>
                  </a:moveTo>
                  <a:lnTo>
                    <a:pt x="418591" y="510031"/>
                  </a:lnTo>
                  <a:lnTo>
                    <a:pt x="435482" y="512444"/>
                  </a:lnTo>
                  <a:lnTo>
                    <a:pt x="452500" y="510031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061704" y="5504688"/>
              <a:ext cx="810895" cy="264160"/>
            </a:xfrm>
            <a:custGeom>
              <a:avLst/>
              <a:gdLst/>
              <a:ahLst/>
              <a:cxnLst/>
              <a:rect l="l" t="t" r="r" b="b"/>
              <a:pathLst>
                <a:path w="810895" h="264160">
                  <a:moveTo>
                    <a:pt x="237236" y="0"/>
                  </a:moveTo>
                  <a:lnTo>
                    <a:pt x="188722" y="19303"/>
                  </a:lnTo>
                  <a:lnTo>
                    <a:pt x="179070" y="26542"/>
                  </a:lnTo>
                  <a:lnTo>
                    <a:pt x="167004" y="33909"/>
                  </a:lnTo>
                  <a:lnTo>
                    <a:pt x="157352" y="43561"/>
                  </a:lnTo>
                  <a:lnTo>
                    <a:pt x="150114" y="53212"/>
                  </a:lnTo>
                  <a:lnTo>
                    <a:pt x="101600" y="89535"/>
                  </a:lnTo>
                  <a:lnTo>
                    <a:pt x="79882" y="108838"/>
                  </a:lnTo>
                  <a:lnTo>
                    <a:pt x="55625" y="128142"/>
                  </a:lnTo>
                  <a:lnTo>
                    <a:pt x="36322" y="145161"/>
                  </a:lnTo>
                  <a:lnTo>
                    <a:pt x="16891" y="162051"/>
                  </a:lnTo>
                  <a:lnTo>
                    <a:pt x="7239" y="171703"/>
                  </a:lnTo>
                  <a:lnTo>
                    <a:pt x="2413" y="181356"/>
                  </a:lnTo>
                  <a:lnTo>
                    <a:pt x="0" y="191135"/>
                  </a:lnTo>
                  <a:lnTo>
                    <a:pt x="0" y="200787"/>
                  </a:lnTo>
                  <a:lnTo>
                    <a:pt x="36322" y="227329"/>
                  </a:lnTo>
                  <a:lnTo>
                    <a:pt x="89535" y="236982"/>
                  </a:lnTo>
                  <a:lnTo>
                    <a:pt x="167004" y="249174"/>
                  </a:lnTo>
                  <a:lnTo>
                    <a:pt x="244475" y="258825"/>
                  </a:lnTo>
                  <a:lnTo>
                    <a:pt x="321945" y="263651"/>
                  </a:lnTo>
                  <a:lnTo>
                    <a:pt x="476757" y="263651"/>
                  </a:lnTo>
                  <a:lnTo>
                    <a:pt x="554227" y="258825"/>
                  </a:lnTo>
                  <a:lnTo>
                    <a:pt x="631698" y="251587"/>
                  </a:lnTo>
                  <a:lnTo>
                    <a:pt x="709168" y="239522"/>
                  </a:lnTo>
                  <a:lnTo>
                    <a:pt x="728472" y="236982"/>
                  </a:lnTo>
                  <a:lnTo>
                    <a:pt x="781685" y="220090"/>
                  </a:lnTo>
                  <a:lnTo>
                    <a:pt x="810768" y="200787"/>
                  </a:lnTo>
                  <a:lnTo>
                    <a:pt x="810768" y="195961"/>
                  </a:lnTo>
                  <a:lnTo>
                    <a:pt x="767206" y="140335"/>
                  </a:lnTo>
                  <a:lnTo>
                    <a:pt x="741410" y="118490"/>
                  </a:lnTo>
                  <a:lnTo>
                    <a:pt x="394462" y="118490"/>
                  </a:lnTo>
                  <a:lnTo>
                    <a:pt x="384810" y="116077"/>
                  </a:lnTo>
                  <a:lnTo>
                    <a:pt x="377571" y="113664"/>
                  </a:lnTo>
                  <a:lnTo>
                    <a:pt x="367919" y="106425"/>
                  </a:lnTo>
                  <a:lnTo>
                    <a:pt x="343662" y="89535"/>
                  </a:lnTo>
                  <a:lnTo>
                    <a:pt x="316992" y="70103"/>
                  </a:lnTo>
                  <a:lnTo>
                    <a:pt x="295275" y="50800"/>
                  </a:lnTo>
                  <a:lnTo>
                    <a:pt x="273430" y="26542"/>
                  </a:lnTo>
                  <a:lnTo>
                    <a:pt x="258952" y="7238"/>
                  </a:lnTo>
                  <a:lnTo>
                    <a:pt x="249300" y="2412"/>
                  </a:lnTo>
                  <a:lnTo>
                    <a:pt x="237236" y="0"/>
                  </a:lnTo>
                  <a:close/>
                </a:path>
                <a:path w="810895" h="264160">
                  <a:moveTo>
                    <a:pt x="566293" y="0"/>
                  </a:moveTo>
                  <a:lnTo>
                    <a:pt x="551815" y="4825"/>
                  </a:lnTo>
                  <a:lnTo>
                    <a:pt x="542163" y="14477"/>
                  </a:lnTo>
                  <a:lnTo>
                    <a:pt x="525145" y="33909"/>
                  </a:lnTo>
                  <a:lnTo>
                    <a:pt x="483997" y="72516"/>
                  </a:lnTo>
                  <a:lnTo>
                    <a:pt x="462279" y="91948"/>
                  </a:lnTo>
                  <a:lnTo>
                    <a:pt x="438023" y="106425"/>
                  </a:lnTo>
                  <a:lnTo>
                    <a:pt x="421131" y="116077"/>
                  </a:lnTo>
                  <a:lnTo>
                    <a:pt x="404114" y="118490"/>
                  </a:lnTo>
                  <a:lnTo>
                    <a:pt x="741410" y="118490"/>
                  </a:lnTo>
                  <a:lnTo>
                    <a:pt x="735711" y="113664"/>
                  </a:lnTo>
                  <a:lnTo>
                    <a:pt x="672846" y="62864"/>
                  </a:lnTo>
                  <a:lnTo>
                    <a:pt x="660653" y="50800"/>
                  </a:lnTo>
                  <a:lnTo>
                    <a:pt x="636524" y="31496"/>
                  </a:lnTo>
                  <a:lnTo>
                    <a:pt x="622046" y="24129"/>
                  </a:lnTo>
                  <a:lnTo>
                    <a:pt x="595376" y="12064"/>
                  </a:lnTo>
                  <a:lnTo>
                    <a:pt x="566293" y="0"/>
                  </a:lnTo>
                  <a:close/>
                </a:path>
              </a:pathLst>
            </a:custGeom>
            <a:solidFill>
              <a:srgbClr val="F07E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201912" y="5170931"/>
              <a:ext cx="551815" cy="464820"/>
            </a:xfrm>
            <a:custGeom>
              <a:avLst/>
              <a:gdLst/>
              <a:ahLst/>
              <a:cxnLst/>
              <a:rect l="l" t="t" r="r" b="b"/>
              <a:pathLst>
                <a:path w="551815" h="464820">
                  <a:moveTo>
                    <a:pt x="435864" y="75057"/>
                  </a:moveTo>
                  <a:lnTo>
                    <a:pt x="432104" y="58166"/>
                  </a:lnTo>
                  <a:lnTo>
                    <a:pt x="431038" y="53340"/>
                  </a:lnTo>
                  <a:lnTo>
                    <a:pt x="428625" y="48387"/>
                  </a:lnTo>
                  <a:lnTo>
                    <a:pt x="423799" y="45974"/>
                  </a:lnTo>
                  <a:lnTo>
                    <a:pt x="418973" y="45974"/>
                  </a:lnTo>
                  <a:lnTo>
                    <a:pt x="414147" y="48387"/>
                  </a:lnTo>
                  <a:lnTo>
                    <a:pt x="401955" y="55753"/>
                  </a:lnTo>
                  <a:lnTo>
                    <a:pt x="394716" y="58166"/>
                  </a:lnTo>
                  <a:lnTo>
                    <a:pt x="387477" y="58166"/>
                  </a:lnTo>
                  <a:lnTo>
                    <a:pt x="385064" y="53340"/>
                  </a:lnTo>
                  <a:lnTo>
                    <a:pt x="380238" y="38735"/>
                  </a:lnTo>
                  <a:lnTo>
                    <a:pt x="375412" y="26670"/>
                  </a:lnTo>
                  <a:lnTo>
                    <a:pt x="370586" y="14478"/>
                  </a:lnTo>
                  <a:lnTo>
                    <a:pt x="363220" y="4826"/>
                  </a:lnTo>
                  <a:lnTo>
                    <a:pt x="353568" y="0"/>
                  </a:lnTo>
                  <a:lnTo>
                    <a:pt x="346329" y="2413"/>
                  </a:lnTo>
                  <a:lnTo>
                    <a:pt x="339090" y="7239"/>
                  </a:lnTo>
                  <a:lnTo>
                    <a:pt x="300355" y="31496"/>
                  </a:lnTo>
                  <a:lnTo>
                    <a:pt x="259207" y="50927"/>
                  </a:lnTo>
                  <a:lnTo>
                    <a:pt x="172085" y="79883"/>
                  </a:lnTo>
                  <a:lnTo>
                    <a:pt x="143129" y="94488"/>
                  </a:lnTo>
                  <a:lnTo>
                    <a:pt x="130937" y="106553"/>
                  </a:lnTo>
                  <a:lnTo>
                    <a:pt x="126111" y="113919"/>
                  </a:lnTo>
                  <a:lnTo>
                    <a:pt x="121285" y="123571"/>
                  </a:lnTo>
                  <a:lnTo>
                    <a:pt x="118872" y="135636"/>
                  </a:lnTo>
                  <a:lnTo>
                    <a:pt x="118872" y="150241"/>
                  </a:lnTo>
                  <a:lnTo>
                    <a:pt x="130937" y="201041"/>
                  </a:lnTo>
                  <a:lnTo>
                    <a:pt x="157607" y="249555"/>
                  </a:lnTo>
                  <a:lnTo>
                    <a:pt x="193929" y="290703"/>
                  </a:lnTo>
                  <a:lnTo>
                    <a:pt x="235077" y="319786"/>
                  </a:lnTo>
                  <a:lnTo>
                    <a:pt x="264033" y="324612"/>
                  </a:lnTo>
                  <a:lnTo>
                    <a:pt x="281051" y="322199"/>
                  </a:lnTo>
                  <a:lnTo>
                    <a:pt x="327025" y="295529"/>
                  </a:lnTo>
                  <a:lnTo>
                    <a:pt x="372999" y="249555"/>
                  </a:lnTo>
                  <a:lnTo>
                    <a:pt x="404368" y="193802"/>
                  </a:lnTo>
                  <a:lnTo>
                    <a:pt x="435864" y="108966"/>
                  </a:lnTo>
                  <a:lnTo>
                    <a:pt x="435864" y="75057"/>
                  </a:lnTo>
                  <a:close/>
                </a:path>
                <a:path w="551815" h="464820">
                  <a:moveTo>
                    <a:pt x="551688" y="377698"/>
                  </a:moveTo>
                  <a:lnTo>
                    <a:pt x="549275" y="372872"/>
                  </a:lnTo>
                  <a:lnTo>
                    <a:pt x="542036" y="368046"/>
                  </a:lnTo>
                  <a:lnTo>
                    <a:pt x="529971" y="368046"/>
                  </a:lnTo>
                  <a:lnTo>
                    <a:pt x="515366" y="363220"/>
                  </a:lnTo>
                  <a:lnTo>
                    <a:pt x="503301" y="358394"/>
                  </a:lnTo>
                  <a:lnTo>
                    <a:pt x="493649" y="351155"/>
                  </a:lnTo>
                  <a:lnTo>
                    <a:pt x="473608" y="339090"/>
                  </a:lnTo>
                  <a:lnTo>
                    <a:pt x="469392" y="336550"/>
                  </a:lnTo>
                  <a:lnTo>
                    <a:pt x="457327" y="331724"/>
                  </a:lnTo>
                  <a:lnTo>
                    <a:pt x="445262" y="329311"/>
                  </a:lnTo>
                  <a:lnTo>
                    <a:pt x="440436" y="324485"/>
                  </a:lnTo>
                  <a:lnTo>
                    <a:pt x="433070" y="322072"/>
                  </a:lnTo>
                  <a:lnTo>
                    <a:pt x="423418" y="319659"/>
                  </a:lnTo>
                  <a:lnTo>
                    <a:pt x="411353" y="322072"/>
                  </a:lnTo>
                  <a:lnTo>
                    <a:pt x="399288" y="326898"/>
                  </a:lnTo>
                  <a:lnTo>
                    <a:pt x="375031" y="331724"/>
                  </a:lnTo>
                  <a:lnTo>
                    <a:pt x="370205" y="329311"/>
                  </a:lnTo>
                  <a:lnTo>
                    <a:pt x="362966" y="326898"/>
                  </a:lnTo>
                  <a:lnTo>
                    <a:pt x="358140" y="322072"/>
                  </a:lnTo>
                  <a:lnTo>
                    <a:pt x="353314" y="314833"/>
                  </a:lnTo>
                  <a:lnTo>
                    <a:pt x="341122" y="322072"/>
                  </a:lnTo>
                  <a:lnTo>
                    <a:pt x="321818" y="336550"/>
                  </a:lnTo>
                  <a:lnTo>
                    <a:pt x="302514" y="346329"/>
                  </a:lnTo>
                  <a:lnTo>
                    <a:pt x="283083" y="353568"/>
                  </a:lnTo>
                  <a:lnTo>
                    <a:pt x="263779" y="355981"/>
                  </a:lnTo>
                  <a:lnTo>
                    <a:pt x="244348" y="353568"/>
                  </a:lnTo>
                  <a:lnTo>
                    <a:pt x="225044" y="346329"/>
                  </a:lnTo>
                  <a:lnTo>
                    <a:pt x="215442" y="341503"/>
                  </a:lnTo>
                  <a:lnTo>
                    <a:pt x="205613" y="336550"/>
                  </a:lnTo>
                  <a:lnTo>
                    <a:pt x="186309" y="322072"/>
                  </a:lnTo>
                  <a:lnTo>
                    <a:pt x="174244" y="314833"/>
                  </a:lnTo>
                  <a:lnTo>
                    <a:pt x="167005" y="312420"/>
                  </a:lnTo>
                  <a:lnTo>
                    <a:pt x="162179" y="317246"/>
                  </a:lnTo>
                  <a:lnTo>
                    <a:pt x="157226" y="326898"/>
                  </a:lnTo>
                  <a:lnTo>
                    <a:pt x="152400" y="334137"/>
                  </a:lnTo>
                  <a:lnTo>
                    <a:pt x="147574" y="336550"/>
                  </a:lnTo>
                  <a:lnTo>
                    <a:pt x="142748" y="336550"/>
                  </a:lnTo>
                  <a:lnTo>
                    <a:pt x="133096" y="331724"/>
                  </a:lnTo>
                  <a:lnTo>
                    <a:pt x="121031" y="322072"/>
                  </a:lnTo>
                  <a:lnTo>
                    <a:pt x="116205" y="319659"/>
                  </a:lnTo>
                  <a:lnTo>
                    <a:pt x="111252" y="317246"/>
                  </a:lnTo>
                  <a:lnTo>
                    <a:pt x="104013" y="317246"/>
                  </a:lnTo>
                  <a:lnTo>
                    <a:pt x="94361" y="322072"/>
                  </a:lnTo>
                  <a:lnTo>
                    <a:pt x="87122" y="329311"/>
                  </a:lnTo>
                  <a:lnTo>
                    <a:pt x="62865" y="334137"/>
                  </a:lnTo>
                  <a:lnTo>
                    <a:pt x="41148" y="346329"/>
                  </a:lnTo>
                  <a:lnTo>
                    <a:pt x="21717" y="358394"/>
                  </a:lnTo>
                  <a:lnTo>
                    <a:pt x="0" y="370459"/>
                  </a:lnTo>
                  <a:lnTo>
                    <a:pt x="9652" y="387350"/>
                  </a:lnTo>
                  <a:lnTo>
                    <a:pt x="99187" y="341503"/>
                  </a:lnTo>
                  <a:lnTo>
                    <a:pt x="152400" y="394716"/>
                  </a:lnTo>
                  <a:lnTo>
                    <a:pt x="181483" y="421259"/>
                  </a:lnTo>
                  <a:lnTo>
                    <a:pt x="210566" y="445516"/>
                  </a:lnTo>
                  <a:lnTo>
                    <a:pt x="225044" y="452755"/>
                  </a:lnTo>
                  <a:lnTo>
                    <a:pt x="237109" y="459994"/>
                  </a:lnTo>
                  <a:lnTo>
                    <a:pt x="261366" y="464820"/>
                  </a:lnTo>
                  <a:lnTo>
                    <a:pt x="273431" y="464820"/>
                  </a:lnTo>
                  <a:lnTo>
                    <a:pt x="314579" y="445516"/>
                  </a:lnTo>
                  <a:lnTo>
                    <a:pt x="372618" y="397129"/>
                  </a:lnTo>
                  <a:lnTo>
                    <a:pt x="410413" y="355981"/>
                  </a:lnTo>
                  <a:lnTo>
                    <a:pt x="423418" y="339090"/>
                  </a:lnTo>
                  <a:lnTo>
                    <a:pt x="532384" y="397129"/>
                  </a:lnTo>
                  <a:lnTo>
                    <a:pt x="532384" y="392303"/>
                  </a:lnTo>
                  <a:lnTo>
                    <a:pt x="537210" y="389890"/>
                  </a:lnTo>
                  <a:lnTo>
                    <a:pt x="546862" y="384937"/>
                  </a:lnTo>
                  <a:lnTo>
                    <a:pt x="549275" y="382524"/>
                  </a:lnTo>
                  <a:lnTo>
                    <a:pt x="551688" y="3776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24550" y="268350"/>
            <a:ext cx="440753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70"/>
              <a:t>Types </a:t>
            </a:r>
            <a:r>
              <a:rPr dirty="0" sz="3200" spc="65"/>
              <a:t>of</a:t>
            </a:r>
            <a:r>
              <a:rPr dirty="0" sz="3200" spc="-140"/>
              <a:t> </a:t>
            </a:r>
            <a:r>
              <a:rPr dirty="0" sz="3200" spc="50"/>
              <a:t>Frequencies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5612891" y="711708"/>
            <a:ext cx="5029200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5722" y="1168095"/>
            <a:ext cx="900239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Expected and </a:t>
            </a:r>
            <a:r>
              <a:rPr dirty="0" sz="2200" spc="-10">
                <a:solidFill>
                  <a:srgbClr val="404040"/>
                </a:solidFill>
                <a:latin typeface="Noto Sans"/>
                <a:cs typeface="Noto Sans"/>
              </a:rPr>
              <a:t>observed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frequencies </a:t>
            </a:r>
            <a:r>
              <a:rPr dirty="0" sz="2200" spc="-30">
                <a:solidFill>
                  <a:srgbClr val="404040"/>
                </a:solidFill>
                <a:latin typeface="Noto Sans"/>
                <a:cs typeface="Noto Sans"/>
              </a:rPr>
              <a:t>are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two types </a:t>
            </a:r>
            <a:r>
              <a:rPr dirty="0" sz="2200" spc="-10">
                <a:solidFill>
                  <a:srgbClr val="404040"/>
                </a:solidFill>
                <a:latin typeface="Noto Sans"/>
                <a:cs typeface="Noto Sans"/>
              </a:rPr>
              <a:t>of</a:t>
            </a:r>
            <a:r>
              <a:rPr dirty="0" sz="2200" spc="26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frequencies.</a:t>
            </a:r>
            <a:endParaRPr sz="2200">
              <a:latin typeface="Noto Sans"/>
              <a:cs typeface="Noto San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949683" y="2308313"/>
            <a:ext cx="3667125" cy="807720"/>
            <a:chOff x="11949683" y="2308313"/>
            <a:chExt cx="3667125" cy="807720"/>
          </a:xfrm>
        </p:grpSpPr>
        <p:sp>
          <p:nvSpPr>
            <p:cNvPr id="6" name="object 6"/>
            <p:cNvSpPr/>
            <p:nvPr/>
          </p:nvSpPr>
          <p:spPr>
            <a:xfrm>
              <a:off x="11949683" y="2308313"/>
              <a:ext cx="3667125" cy="807720"/>
            </a:xfrm>
            <a:custGeom>
              <a:avLst/>
              <a:gdLst/>
              <a:ahLst/>
              <a:cxnLst/>
              <a:rect l="l" t="t" r="r" b="b"/>
              <a:pathLst>
                <a:path w="3667125" h="807719">
                  <a:moveTo>
                    <a:pt x="3666616" y="0"/>
                  </a:moveTo>
                  <a:lnTo>
                    <a:pt x="0" y="0"/>
                  </a:lnTo>
                  <a:lnTo>
                    <a:pt x="0" y="807123"/>
                  </a:lnTo>
                  <a:lnTo>
                    <a:pt x="3666616" y="807123"/>
                  </a:lnTo>
                  <a:lnTo>
                    <a:pt x="3666616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301727" y="2407920"/>
              <a:ext cx="688975" cy="647700"/>
            </a:xfrm>
            <a:custGeom>
              <a:avLst/>
              <a:gdLst/>
              <a:ahLst/>
              <a:cxnLst/>
              <a:rect l="l" t="t" r="r" b="b"/>
              <a:pathLst>
                <a:path w="688975" h="647700">
                  <a:moveTo>
                    <a:pt x="87502" y="0"/>
                  </a:moveTo>
                  <a:lnTo>
                    <a:pt x="67055" y="0"/>
                  </a:lnTo>
                  <a:lnTo>
                    <a:pt x="26416" y="1397"/>
                  </a:lnTo>
                  <a:lnTo>
                    <a:pt x="20320" y="1397"/>
                  </a:lnTo>
                  <a:lnTo>
                    <a:pt x="0" y="30860"/>
                  </a:lnTo>
                  <a:lnTo>
                    <a:pt x="1143" y="36575"/>
                  </a:lnTo>
                  <a:lnTo>
                    <a:pt x="21590" y="59054"/>
                  </a:lnTo>
                  <a:lnTo>
                    <a:pt x="80264" y="59054"/>
                  </a:lnTo>
                  <a:lnTo>
                    <a:pt x="83820" y="60451"/>
                  </a:lnTo>
                  <a:lnTo>
                    <a:pt x="135381" y="195325"/>
                  </a:lnTo>
                  <a:lnTo>
                    <a:pt x="172466" y="309117"/>
                  </a:lnTo>
                  <a:lnTo>
                    <a:pt x="228853" y="480567"/>
                  </a:lnTo>
                  <a:lnTo>
                    <a:pt x="214502" y="495934"/>
                  </a:lnTo>
                  <a:lnTo>
                    <a:pt x="203707" y="511428"/>
                  </a:lnTo>
                  <a:lnTo>
                    <a:pt x="196469" y="525526"/>
                  </a:lnTo>
                  <a:lnTo>
                    <a:pt x="190500" y="540892"/>
                  </a:lnTo>
                  <a:lnTo>
                    <a:pt x="188087" y="554989"/>
                  </a:lnTo>
                  <a:lnTo>
                    <a:pt x="188087" y="570483"/>
                  </a:lnTo>
                  <a:lnTo>
                    <a:pt x="203707" y="612520"/>
                  </a:lnTo>
                  <a:lnTo>
                    <a:pt x="232410" y="640714"/>
                  </a:lnTo>
                  <a:lnTo>
                    <a:pt x="256413" y="647700"/>
                  </a:lnTo>
                  <a:lnTo>
                    <a:pt x="269494" y="647700"/>
                  </a:lnTo>
                  <a:lnTo>
                    <a:pt x="305435" y="632205"/>
                  </a:lnTo>
                  <a:lnTo>
                    <a:pt x="328295" y="595756"/>
                  </a:lnTo>
                  <a:lnTo>
                    <a:pt x="330481" y="587247"/>
                  </a:lnTo>
                  <a:lnTo>
                    <a:pt x="258825" y="587247"/>
                  </a:lnTo>
                  <a:lnTo>
                    <a:pt x="256413" y="584453"/>
                  </a:lnTo>
                  <a:lnTo>
                    <a:pt x="249174" y="578865"/>
                  </a:lnTo>
                  <a:lnTo>
                    <a:pt x="243204" y="570483"/>
                  </a:lnTo>
                  <a:lnTo>
                    <a:pt x="241935" y="566165"/>
                  </a:lnTo>
                  <a:lnTo>
                    <a:pt x="240792" y="561975"/>
                  </a:lnTo>
                  <a:lnTo>
                    <a:pt x="240792" y="557783"/>
                  </a:lnTo>
                  <a:lnTo>
                    <a:pt x="241935" y="553592"/>
                  </a:lnTo>
                  <a:lnTo>
                    <a:pt x="245618" y="546480"/>
                  </a:lnTo>
                  <a:lnTo>
                    <a:pt x="256413" y="529716"/>
                  </a:lnTo>
                  <a:lnTo>
                    <a:pt x="267207" y="528319"/>
                  </a:lnTo>
                  <a:lnTo>
                    <a:pt x="625938" y="528319"/>
                  </a:lnTo>
                  <a:lnTo>
                    <a:pt x="624204" y="522604"/>
                  </a:lnTo>
                  <a:lnTo>
                    <a:pt x="602615" y="490346"/>
                  </a:lnTo>
                  <a:lnTo>
                    <a:pt x="569087" y="474852"/>
                  </a:lnTo>
                  <a:lnTo>
                    <a:pt x="555878" y="474852"/>
                  </a:lnTo>
                  <a:lnTo>
                    <a:pt x="289941" y="473455"/>
                  </a:lnTo>
                  <a:lnTo>
                    <a:pt x="269494" y="431291"/>
                  </a:lnTo>
                  <a:lnTo>
                    <a:pt x="295910" y="431291"/>
                  </a:lnTo>
                  <a:lnTo>
                    <a:pt x="593026" y="429894"/>
                  </a:lnTo>
                  <a:lnTo>
                    <a:pt x="596646" y="428497"/>
                  </a:lnTo>
                  <a:lnTo>
                    <a:pt x="602615" y="427100"/>
                  </a:lnTo>
                  <a:lnTo>
                    <a:pt x="608583" y="422909"/>
                  </a:lnTo>
                  <a:lnTo>
                    <a:pt x="612140" y="418718"/>
                  </a:lnTo>
                  <a:lnTo>
                    <a:pt x="616966" y="411606"/>
                  </a:lnTo>
                  <a:lnTo>
                    <a:pt x="619378" y="404621"/>
                  </a:lnTo>
                  <a:lnTo>
                    <a:pt x="622935" y="394842"/>
                  </a:lnTo>
                  <a:lnTo>
                    <a:pt x="629337" y="369569"/>
                  </a:lnTo>
                  <a:lnTo>
                    <a:pt x="252729" y="369569"/>
                  </a:lnTo>
                  <a:lnTo>
                    <a:pt x="250444" y="368045"/>
                  </a:lnTo>
                  <a:lnTo>
                    <a:pt x="246761" y="365251"/>
                  </a:lnTo>
                  <a:lnTo>
                    <a:pt x="241935" y="356869"/>
                  </a:lnTo>
                  <a:lnTo>
                    <a:pt x="231267" y="324612"/>
                  </a:lnTo>
                  <a:lnTo>
                    <a:pt x="220472" y="288035"/>
                  </a:lnTo>
                  <a:lnTo>
                    <a:pt x="649994" y="288035"/>
                  </a:lnTo>
                  <a:lnTo>
                    <a:pt x="651764" y="281050"/>
                  </a:lnTo>
                  <a:lnTo>
                    <a:pt x="657903" y="258571"/>
                  </a:lnTo>
                  <a:lnTo>
                    <a:pt x="273176" y="258571"/>
                  </a:lnTo>
                  <a:lnTo>
                    <a:pt x="215646" y="257175"/>
                  </a:lnTo>
                  <a:lnTo>
                    <a:pt x="192913" y="207899"/>
                  </a:lnTo>
                  <a:lnTo>
                    <a:pt x="180848" y="167131"/>
                  </a:lnTo>
                  <a:lnTo>
                    <a:pt x="682878" y="167131"/>
                  </a:lnTo>
                  <a:lnTo>
                    <a:pt x="686435" y="150368"/>
                  </a:lnTo>
                  <a:lnTo>
                    <a:pt x="688848" y="137668"/>
                  </a:lnTo>
                  <a:lnTo>
                    <a:pt x="688848" y="126491"/>
                  </a:lnTo>
                  <a:lnTo>
                    <a:pt x="687704" y="122174"/>
                  </a:lnTo>
                  <a:lnTo>
                    <a:pt x="685292" y="119379"/>
                  </a:lnTo>
                  <a:lnTo>
                    <a:pt x="682878" y="115188"/>
                  </a:lnTo>
                  <a:lnTo>
                    <a:pt x="680466" y="113791"/>
                  </a:lnTo>
                  <a:lnTo>
                    <a:pt x="672083" y="109600"/>
                  </a:lnTo>
                  <a:lnTo>
                    <a:pt x="660146" y="108203"/>
                  </a:lnTo>
                  <a:lnTo>
                    <a:pt x="183261" y="108203"/>
                  </a:lnTo>
                  <a:lnTo>
                    <a:pt x="172466" y="106806"/>
                  </a:lnTo>
                  <a:lnTo>
                    <a:pt x="148590" y="67436"/>
                  </a:lnTo>
                  <a:lnTo>
                    <a:pt x="144906" y="53339"/>
                  </a:lnTo>
                  <a:lnTo>
                    <a:pt x="128143" y="16890"/>
                  </a:lnTo>
                  <a:lnTo>
                    <a:pt x="107823" y="1397"/>
                  </a:lnTo>
                  <a:lnTo>
                    <a:pt x="87502" y="0"/>
                  </a:lnTo>
                  <a:close/>
                </a:path>
                <a:path w="688975" h="647700">
                  <a:moveTo>
                    <a:pt x="627209" y="532510"/>
                  </a:moveTo>
                  <a:lnTo>
                    <a:pt x="483997" y="532510"/>
                  </a:lnTo>
                  <a:lnTo>
                    <a:pt x="484122" y="566165"/>
                  </a:lnTo>
                  <a:lnTo>
                    <a:pt x="494792" y="608329"/>
                  </a:lnTo>
                  <a:lnTo>
                    <a:pt x="508000" y="625220"/>
                  </a:lnTo>
                  <a:lnTo>
                    <a:pt x="515112" y="632205"/>
                  </a:lnTo>
                  <a:lnTo>
                    <a:pt x="524764" y="639317"/>
                  </a:lnTo>
                  <a:lnTo>
                    <a:pt x="534289" y="643508"/>
                  </a:lnTo>
                  <a:lnTo>
                    <a:pt x="543941" y="646302"/>
                  </a:lnTo>
                  <a:lnTo>
                    <a:pt x="553466" y="647700"/>
                  </a:lnTo>
                  <a:lnTo>
                    <a:pt x="563118" y="647700"/>
                  </a:lnTo>
                  <a:lnTo>
                    <a:pt x="601345" y="630808"/>
                  </a:lnTo>
                  <a:lnTo>
                    <a:pt x="628903" y="588644"/>
                  </a:lnTo>
                  <a:lnTo>
                    <a:pt x="629172" y="587247"/>
                  </a:lnTo>
                  <a:lnTo>
                    <a:pt x="557022" y="587247"/>
                  </a:lnTo>
                  <a:lnTo>
                    <a:pt x="549910" y="584453"/>
                  </a:lnTo>
                  <a:lnTo>
                    <a:pt x="543941" y="577468"/>
                  </a:lnTo>
                  <a:lnTo>
                    <a:pt x="537845" y="568959"/>
                  </a:lnTo>
                  <a:lnTo>
                    <a:pt x="535558" y="560577"/>
                  </a:lnTo>
                  <a:lnTo>
                    <a:pt x="535558" y="549401"/>
                  </a:lnTo>
                  <a:lnTo>
                    <a:pt x="537845" y="545083"/>
                  </a:lnTo>
                  <a:lnTo>
                    <a:pt x="540257" y="540892"/>
                  </a:lnTo>
                  <a:lnTo>
                    <a:pt x="543941" y="536701"/>
                  </a:lnTo>
                  <a:lnTo>
                    <a:pt x="553466" y="533907"/>
                  </a:lnTo>
                  <a:lnTo>
                    <a:pt x="627632" y="533907"/>
                  </a:lnTo>
                  <a:lnTo>
                    <a:pt x="627209" y="532510"/>
                  </a:lnTo>
                  <a:close/>
                </a:path>
                <a:path w="688975" h="647700">
                  <a:moveTo>
                    <a:pt x="625938" y="528319"/>
                  </a:moveTo>
                  <a:lnTo>
                    <a:pt x="267207" y="528319"/>
                  </a:lnTo>
                  <a:lnTo>
                    <a:pt x="279146" y="545083"/>
                  </a:lnTo>
                  <a:lnTo>
                    <a:pt x="283972" y="553592"/>
                  </a:lnTo>
                  <a:lnTo>
                    <a:pt x="285115" y="557783"/>
                  </a:lnTo>
                  <a:lnTo>
                    <a:pt x="285115" y="560577"/>
                  </a:lnTo>
                  <a:lnTo>
                    <a:pt x="283972" y="564768"/>
                  </a:lnTo>
                  <a:lnTo>
                    <a:pt x="282701" y="568959"/>
                  </a:lnTo>
                  <a:lnTo>
                    <a:pt x="276732" y="577468"/>
                  </a:lnTo>
                  <a:lnTo>
                    <a:pt x="269494" y="583056"/>
                  </a:lnTo>
                  <a:lnTo>
                    <a:pt x="265938" y="585851"/>
                  </a:lnTo>
                  <a:lnTo>
                    <a:pt x="262381" y="587247"/>
                  </a:lnTo>
                  <a:lnTo>
                    <a:pt x="330481" y="587247"/>
                  </a:lnTo>
                  <a:lnTo>
                    <a:pt x="332994" y="577468"/>
                  </a:lnTo>
                  <a:lnTo>
                    <a:pt x="335406" y="556387"/>
                  </a:lnTo>
                  <a:lnTo>
                    <a:pt x="336676" y="532510"/>
                  </a:lnTo>
                  <a:lnTo>
                    <a:pt x="627209" y="532510"/>
                  </a:lnTo>
                  <a:lnTo>
                    <a:pt x="625938" y="528319"/>
                  </a:lnTo>
                  <a:close/>
                </a:path>
                <a:path w="688975" h="647700">
                  <a:moveTo>
                    <a:pt x="627632" y="533907"/>
                  </a:moveTo>
                  <a:lnTo>
                    <a:pt x="558292" y="533907"/>
                  </a:lnTo>
                  <a:lnTo>
                    <a:pt x="565403" y="536701"/>
                  </a:lnTo>
                  <a:lnTo>
                    <a:pt x="571500" y="542289"/>
                  </a:lnTo>
                  <a:lnTo>
                    <a:pt x="584580" y="554989"/>
                  </a:lnTo>
                  <a:lnTo>
                    <a:pt x="584580" y="567563"/>
                  </a:lnTo>
                  <a:lnTo>
                    <a:pt x="571500" y="580263"/>
                  </a:lnTo>
                  <a:lnTo>
                    <a:pt x="564261" y="585851"/>
                  </a:lnTo>
                  <a:lnTo>
                    <a:pt x="560704" y="587247"/>
                  </a:lnTo>
                  <a:lnTo>
                    <a:pt x="629172" y="587247"/>
                  </a:lnTo>
                  <a:lnTo>
                    <a:pt x="631317" y="576071"/>
                  </a:lnTo>
                  <a:lnTo>
                    <a:pt x="632587" y="563371"/>
                  </a:lnTo>
                  <a:lnTo>
                    <a:pt x="631317" y="550799"/>
                  </a:lnTo>
                  <a:lnTo>
                    <a:pt x="628903" y="538099"/>
                  </a:lnTo>
                  <a:lnTo>
                    <a:pt x="627632" y="533907"/>
                  </a:lnTo>
                  <a:close/>
                </a:path>
                <a:path w="688975" h="647700">
                  <a:moveTo>
                    <a:pt x="593026" y="429894"/>
                  </a:moveTo>
                  <a:lnTo>
                    <a:pt x="438403" y="429894"/>
                  </a:lnTo>
                  <a:lnTo>
                    <a:pt x="581025" y="431291"/>
                  </a:lnTo>
                  <a:lnTo>
                    <a:pt x="589406" y="431291"/>
                  </a:lnTo>
                  <a:lnTo>
                    <a:pt x="593026" y="429894"/>
                  </a:lnTo>
                  <a:close/>
                </a:path>
                <a:path w="688975" h="647700">
                  <a:moveTo>
                    <a:pt x="525906" y="288035"/>
                  </a:moveTo>
                  <a:lnTo>
                    <a:pt x="271906" y="288035"/>
                  </a:lnTo>
                  <a:lnTo>
                    <a:pt x="319913" y="289432"/>
                  </a:lnTo>
                  <a:lnTo>
                    <a:pt x="323469" y="290829"/>
                  </a:lnTo>
                  <a:lnTo>
                    <a:pt x="335406" y="335788"/>
                  </a:lnTo>
                  <a:lnTo>
                    <a:pt x="336676" y="369569"/>
                  </a:lnTo>
                  <a:lnTo>
                    <a:pt x="486410" y="369569"/>
                  </a:lnTo>
                  <a:lnTo>
                    <a:pt x="485892" y="368045"/>
                  </a:lnTo>
                  <a:lnTo>
                    <a:pt x="362966" y="368045"/>
                  </a:lnTo>
                  <a:lnTo>
                    <a:pt x="356997" y="290829"/>
                  </a:lnTo>
                  <a:lnTo>
                    <a:pt x="504952" y="290829"/>
                  </a:lnTo>
                  <a:lnTo>
                    <a:pt x="510286" y="289432"/>
                  </a:lnTo>
                  <a:lnTo>
                    <a:pt x="525906" y="288035"/>
                  </a:lnTo>
                  <a:close/>
                </a:path>
                <a:path w="688975" h="647700">
                  <a:moveTo>
                    <a:pt x="649994" y="288035"/>
                  </a:moveTo>
                  <a:lnTo>
                    <a:pt x="596646" y="288035"/>
                  </a:lnTo>
                  <a:lnTo>
                    <a:pt x="588264" y="326008"/>
                  </a:lnTo>
                  <a:lnTo>
                    <a:pt x="578612" y="359663"/>
                  </a:lnTo>
                  <a:lnTo>
                    <a:pt x="576199" y="363854"/>
                  </a:lnTo>
                  <a:lnTo>
                    <a:pt x="573786" y="366649"/>
                  </a:lnTo>
                  <a:lnTo>
                    <a:pt x="569087" y="368045"/>
                  </a:lnTo>
                  <a:lnTo>
                    <a:pt x="565403" y="369569"/>
                  </a:lnTo>
                  <a:lnTo>
                    <a:pt x="629337" y="369569"/>
                  </a:lnTo>
                  <a:lnTo>
                    <a:pt x="649994" y="288035"/>
                  </a:lnTo>
                  <a:close/>
                </a:path>
                <a:path w="688975" h="647700">
                  <a:moveTo>
                    <a:pt x="504952" y="290829"/>
                  </a:moveTo>
                  <a:lnTo>
                    <a:pt x="462406" y="290829"/>
                  </a:lnTo>
                  <a:lnTo>
                    <a:pt x="457580" y="368045"/>
                  </a:lnTo>
                  <a:lnTo>
                    <a:pt x="485892" y="368045"/>
                  </a:lnTo>
                  <a:lnTo>
                    <a:pt x="483997" y="362457"/>
                  </a:lnTo>
                  <a:lnTo>
                    <a:pt x="484084" y="335788"/>
                  </a:lnTo>
                  <a:lnTo>
                    <a:pt x="492378" y="296417"/>
                  </a:lnTo>
                  <a:lnTo>
                    <a:pt x="499618" y="292226"/>
                  </a:lnTo>
                  <a:lnTo>
                    <a:pt x="504952" y="290829"/>
                  </a:lnTo>
                  <a:close/>
                </a:path>
                <a:path w="688975" h="647700">
                  <a:moveTo>
                    <a:pt x="682878" y="167131"/>
                  </a:moveTo>
                  <a:lnTo>
                    <a:pt x="323469" y="167131"/>
                  </a:lnTo>
                  <a:lnTo>
                    <a:pt x="329438" y="258571"/>
                  </a:lnTo>
                  <a:lnTo>
                    <a:pt x="489966" y="258571"/>
                  </a:lnTo>
                  <a:lnTo>
                    <a:pt x="490078" y="257175"/>
                  </a:lnTo>
                  <a:lnTo>
                    <a:pt x="354583" y="257175"/>
                  </a:lnTo>
                  <a:lnTo>
                    <a:pt x="348615" y="168655"/>
                  </a:lnTo>
                  <a:lnTo>
                    <a:pt x="682462" y="168655"/>
                  </a:lnTo>
                  <a:lnTo>
                    <a:pt x="682878" y="167131"/>
                  </a:lnTo>
                  <a:close/>
                </a:path>
                <a:path w="688975" h="647700">
                  <a:moveTo>
                    <a:pt x="682462" y="168655"/>
                  </a:moveTo>
                  <a:lnTo>
                    <a:pt x="630174" y="168655"/>
                  </a:lnTo>
                  <a:lnTo>
                    <a:pt x="619378" y="209296"/>
                  </a:lnTo>
                  <a:lnTo>
                    <a:pt x="608583" y="247268"/>
                  </a:lnTo>
                  <a:lnTo>
                    <a:pt x="606171" y="251459"/>
                  </a:lnTo>
                  <a:lnTo>
                    <a:pt x="603757" y="254253"/>
                  </a:lnTo>
                  <a:lnTo>
                    <a:pt x="600201" y="257175"/>
                  </a:lnTo>
                  <a:lnTo>
                    <a:pt x="596646" y="257175"/>
                  </a:lnTo>
                  <a:lnTo>
                    <a:pt x="543941" y="258571"/>
                  </a:lnTo>
                  <a:lnTo>
                    <a:pt x="657903" y="258571"/>
                  </a:lnTo>
                  <a:lnTo>
                    <a:pt x="682462" y="168655"/>
                  </a:lnTo>
                  <a:close/>
                </a:path>
                <a:path w="688975" h="647700">
                  <a:moveTo>
                    <a:pt x="497204" y="168655"/>
                  </a:moveTo>
                  <a:lnTo>
                    <a:pt x="472058" y="168655"/>
                  </a:lnTo>
                  <a:lnTo>
                    <a:pt x="465963" y="257175"/>
                  </a:lnTo>
                  <a:lnTo>
                    <a:pt x="490078" y="257175"/>
                  </a:lnTo>
                  <a:lnTo>
                    <a:pt x="497204" y="168655"/>
                  </a:lnTo>
                  <a:close/>
                </a:path>
                <a:path w="688975" h="647700">
                  <a:moveTo>
                    <a:pt x="645668" y="106806"/>
                  </a:moveTo>
                  <a:lnTo>
                    <a:pt x="414527" y="106806"/>
                  </a:lnTo>
                  <a:lnTo>
                    <a:pt x="183261" y="108203"/>
                  </a:lnTo>
                  <a:lnTo>
                    <a:pt x="660146" y="108203"/>
                  </a:lnTo>
                  <a:lnTo>
                    <a:pt x="645668" y="106806"/>
                  </a:lnTo>
                  <a:close/>
                </a:path>
                <a:path w="688975" h="647700">
                  <a:moveTo>
                    <a:pt x="70739" y="59054"/>
                  </a:moveTo>
                  <a:lnTo>
                    <a:pt x="27558" y="59054"/>
                  </a:lnTo>
                  <a:lnTo>
                    <a:pt x="49149" y="60451"/>
                  </a:lnTo>
                  <a:lnTo>
                    <a:pt x="70739" y="590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10150221" y="3922445"/>
            <a:ext cx="5466715" cy="1492885"/>
          </a:xfrm>
          <a:custGeom>
            <a:avLst/>
            <a:gdLst/>
            <a:ahLst/>
            <a:cxnLst/>
            <a:rect l="l" t="t" r="r" b="b"/>
            <a:pathLst>
              <a:path w="5466715" h="1492885">
                <a:moveTo>
                  <a:pt x="3598926" y="0"/>
                </a:moveTo>
                <a:lnTo>
                  <a:pt x="1799463" y="0"/>
                </a:lnTo>
                <a:lnTo>
                  <a:pt x="0" y="0"/>
                </a:lnTo>
                <a:lnTo>
                  <a:pt x="0" y="746379"/>
                </a:lnTo>
                <a:lnTo>
                  <a:pt x="0" y="1492834"/>
                </a:lnTo>
                <a:lnTo>
                  <a:pt x="1799463" y="1492834"/>
                </a:lnTo>
                <a:lnTo>
                  <a:pt x="3598926" y="1492834"/>
                </a:lnTo>
                <a:lnTo>
                  <a:pt x="3598926" y="746455"/>
                </a:lnTo>
                <a:lnTo>
                  <a:pt x="3598926" y="0"/>
                </a:lnTo>
                <a:close/>
              </a:path>
              <a:path w="5466715" h="1492885">
                <a:moveTo>
                  <a:pt x="5466194" y="0"/>
                </a:moveTo>
                <a:lnTo>
                  <a:pt x="3599053" y="0"/>
                </a:lnTo>
                <a:lnTo>
                  <a:pt x="3599053" y="746379"/>
                </a:lnTo>
                <a:lnTo>
                  <a:pt x="3599053" y="1492834"/>
                </a:lnTo>
                <a:lnTo>
                  <a:pt x="5466194" y="1492834"/>
                </a:lnTo>
                <a:lnTo>
                  <a:pt x="5466194" y="746455"/>
                </a:lnTo>
                <a:lnTo>
                  <a:pt x="54661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0143870" y="2302001"/>
          <a:ext cx="5485765" cy="3119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9589"/>
                <a:gridCol w="1799589"/>
                <a:gridCol w="1866900"/>
              </a:tblGrid>
              <a:tr h="8070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5A1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74115">
                        <a:lnSpc>
                          <a:spcPct val="100000"/>
                        </a:lnSpc>
                        <a:spcBef>
                          <a:spcPts val="2039"/>
                        </a:spcBef>
                      </a:pPr>
                      <a:r>
                        <a:rPr dirty="0" sz="2200" spc="-15" b="1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Purchases</a:t>
                      </a:r>
                      <a:endParaRPr sz="2200">
                        <a:latin typeface="Noto Sans"/>
                        <a:cs typeface="Noto Sans"/>
                      </a:endParaRPr>
                    </a:p>
                  </a:txBody>
                  <a:tcPr marL="0" marR="0" marB="0" marT="25907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8069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5"/>
                        </a:spcBef>
                      </a:pPr>
                      <a:r>
                        <a:rPr dirty="0" sz="2200" spc="-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&lt;$500</a:t>
                      </a:r>
                      <a:endParaRPr sz="2200">
                        <a:latin typeface="Noto Sans"/>
                        <a:cs typeface="Noto Sans"/>
                      </a:endParaRPr>
                    </a:p>
                  </a:txBody>
                  <a:tcPr marL="0" marR="0" marB="0" marT="2203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735"/>
                        </a:spcBef>
                      </a:pPr>
                      <a:r>
                        <a:rPr dirty="0" sz="2200" spc="-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&gt;$500</a:t>
                      </a:r>
                      <a:endParaRPr sz="2200">
                        <a:latin typeface="Noto Sans"/>
                        <a:cs typeface="Noto Sans"/>
                      </a:endParaRPr>
                    </a:p>
                  </a:txBody>
                  <a:tcPr marL="0" marR="0" marB="0" marT="2203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</a:tr>
              <a:tr h="746505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30"/>
                        </a:spcBef>
                      </a:pPr>
                      <a:r>
                        <a:rPr dirty="0" sz="2000" spc="-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fo</a:t>
                      </a:r>
                      <a:endParaRPr sz="2000">
                        <a:latin typeface="Noto Sans"/>
                        <a:cs typeface="Noto Sans"/>
                      </a:endParaRPr>
                    </a:p>
                  </a:txBody>
                  <a:tcPr marL="0" marR="0" marB="0" marT="2070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dirty="0" sz="2200" spc="-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.55</a:t>
                      </a:r>
                      <a:endParaRPr sz="2200">
                        <a:latin typeface="Noto Sans"/>
                        <a:cs typeface="Noto Sans"/>
                      </a:endParaRPr>
                    </a:p>
                  </a:txBody>
                  <a:tcPr marL="0" marR="0" marB="0" marT="1905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dirty="0" sz="2200" spc="-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.45</a:t>
                      </a:r>
                      <a:endParaRPr sz="2200">
                        <a:latin typeface="Noto Sans"/>
                        <a:cs typeface="Noto Sans"/>
                      </a:endParaRPr>
                    </a:p>
                  </a:txBody>
                  <a:tcPr marL="0" marR="0" marB="0" marT="1905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46378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30"/>
                        </a:spcBef>
                      </a:pPr>
                      <a:r>
                        <a:rPr dirty="0" sz="2000" spc="-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fo</a:t>
                      </a:r>
                      <a:endParaRPr sz="2000">
                        <a:latin typeface="Noto Sans"/>
                        <a:cs typeface="Noto Sans"/>
                      </a:endParaRPr>
                    </a:p>
                  </a:txBody>
                  <a:tcPr marL="0" marR="0" marB="0" marT="2070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dirty="0" sz="2200" spc="-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.75</a:t>
                      </a:r>
                      <a:endParaRPr sz="2200">
                        <a:latin typeface="Noto Sans"/>
                        <a:cs typeface="Noto Sans"/>
                      </a:endParaRPr>
                    </a:p>
                  </a:txBody>
                  <a:tcPr marL="0" marR="0" marB="0" marT="1905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dirty="0" sz="2200" spc="-5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.25</a:t>
                      </a:r>
                      <a:endParaRPr sz="2200">
                        <a:latin typeface="Noto Sans"/>
                        <a:cs typeface="Noto Sans"/>
                      </a:endParaRPr>
                    </a:p>
                  </a:txBody>
                  <a:tcPr marL="0" marR="0" marB="0" marT="1905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014983" y="2308860"/>
            <a:ext cx="6329680" cy="690880"/>
          </a:xfrm>
          <a:prstGeom prst="rect">
            <a:avLst/>
          </a:prstGeom>
          <a:solidFill>
            <a:srgbClr val="5B9BD4"/>
          </a:solidFill>
        </p:spPr>
        <p:txBody>
          <a:bodyPr wrap="square" lIns="0" tIns="1600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60"/>
              </a:spcBef>
            </a:pPr>
            <a:r>
              <a:rPr dirty="0" sz="2200" spc="-10" b="1">
                <a:solidFill>
                  <a:srgbClr val="FFFFFF"/>
                </a:solidFill>
                <a:latin typeface="Noto Sans"/>
                <a:cs typeface="Noto Sans"/>
              </a:rPr>
              <a:t>Expected Frequencies</a:t>
            </a:r>
            <a:r>
              <a:rPr dirty="0" sz="2200" spc="60" b="1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dirty="0" sz="2200" spc="-5" b="1">
                <a:solidFill>
                  <a:srgbClr val="FFFFFF"/>
                </a:solidFill>
                <a:latin typeface="Noto Sans"/>
                <a:cs typeface="Noto Sans"/>
              </a:rPr>
              <a:t>(fe)</a:t>
            </a:r>
            <a:endParaRPr sz="2200">
              <a:latin typeface="Noto Sans"/>
              <a:cs typeface="Noto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4983" y="3000755"/>
            <a:ext cx="6329680" cy="1583690"/>
          </a:xfrm>
          <a:prstGeom prst="rect">
            <a:avLst/>
          </a:prstGeom>
          <a:ln w="3175">
            <a:solidFill>
              <a:srgbClr val="5B9BD4"/>
            </a:solidFill>
          </a:ln>
        </p:spPr>
        <p:txBody>
          <a:bodyPr wrap="square" lIns="0" tIns="272415" rIns="0" bIns="0" rtlCol="0" vert="horz">
            <a:spAutoFit/>
          </a:bodyPr>
          <a:lstStyle/>
          <a:p>
            <a:pPr marL="288290" marR="551180">
              <a:lnSpc>
                <a:spcPct val="100000"/>
              </a:lnSpc>
              <a:spcBef>
                <a:spcPts val="2145"/>
              </a:spcBef>
            </a:pP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The cell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frequencies that </a:t>
            </a:r>
            <a:r>
              <a:rPr dirty="0" sz="2200" spc="-25">
                <a:solidFill>
                  <a:srgbClr val="404040"/>
                </a:solidFill>
                <a:latin typeface="Noto Sans"/>
                <a:cs typeface="Noto Sans"/>
              </a:rPr>
              <a:t>are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expected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in a  bivariate table if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the two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tables </a:t>
            </a:r>
            <a:r>
              <a:rPr dirty="0" sz="2200" spc="-25">
                <a:solidFill>
                  <a:srgbClr val="404040"/>
                </a:solidFill>
                <a:latin typeface="Noto Sans"/>
                <a:cs typeface="Noto Sans"/>
              </a:rPr>
              <a:t>are 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statistically</a:t>
            </a:r>
            <a:r>
              <a:rPr dirty="0" sz="2200" spc="5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independent.</a:t>
            </a:r>
            <a:endParaRPr sz="2200">
              <a:latin typeface="Noto Sans"/>
              <a:cs typeface="Noto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8032" y="5236464"/>
            <a:ext cx="6326505" cy="684530"/>
          </a:xfrm>
          <a:prstGeom prst="rect">
            <a:avLst/>
          </a:prstGeom>
          <a:solidFill>
            <a:srgbClr val="5DCFAC"/>
          </a:solidFill>
        </p:spPr>
        <p:txBody>
          <a:bodyPr wrap="square" lIns="0" tIns="1600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60"/>
              </a:spcBef>
            </a:pPr>
            <a:r>
              <a:rPr dirty="0" sz="2200" spc="-5" b="1">
                <a:solidFill>
                  <a:srgbClr val="FFFFFF"/>
                </a:solidFill>
                <a:latin typeface="Noto Sans"/>
                <a:cs typeface="Noto Sans"/>
              </a:rPr>
              <a:t>Observed </a:t>
            </a:r>
            <a:r>
              <a:rPr dirty="0" sz="2200" spc="-10" b="1">
                <a:solidFill>
                  <a:srgbClr val="FFFFFF"/>
                </a:solidFill>
                <a:latin typeface="Noto Sans"/>
                <a:cs typeface="Noto Sans"/>
              </a:rPr>
              <a:t>Frequencies</a:t>
            </a:r>
            <a:r>
              <a:rPr dirty="0" sz="2200" spc="30" b="1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dirty="0" sz="2200" spc="-5" b="1">
                <a:solidFill>
                  <a:srgbClr val="FFFFFF"/>
                </a:solidFill>
                <a:latin typeface="Noto Sans"/>
                <a:cs typeface="Noto Sans"/>
              </a:rPr>
              <a:t>(fo)</a:t>
            </a:r>
            <a:endParaRPr sz="2200">
              <a:latin typeface="Noto Sans"/>
              <a:cs typeface="Noto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8032" y="5926835"/>
            <a:ext cx="6326505" cy="1882139"/>
          </a:xfrm>
          <a:prstGeom prst="rect">
            <a:avLst/>
          </a:prstGeom>
          <a:ln w="12192">
            <a:solidFill>
              <a:srgbClr val="5DCFAC"/>
            </a:solidFill>
          </a:ln>
        </p:spPr>
        <p:txBody>
          <a:bodyPr wrap="square" lIns="0" tIns="230504" rIns="0" bIns="0" rtlCol="0" vert="horz">
            <a:spAutoFit/>
          </a:bodyPr>
          <a:lstStyle/>
          <a:p>
            <a:pPr marL="433705" marR="555625" indent="-343535">
              <a:lnSpc>
                <a:spcPct val="100000"/>
              </a:lnSpc>
              <a:spcBef>
                <a:spcPts val="1814"/>
              </a:spcBef>
              <a:buFont typeface="Arial"/>
              <a:buChar char="•"/>
              <a:tabLst>
                <a:tab pos="433705" algn="l"/>
                <a:tab pos="434340" algn="l"/>
              </a:tabLst>
            </a:pPr>
            <a:r>
              <a:rPr dirty="0" sz="2200" spc="-25">
                <a:solidFill>
                  <a:srgbClr val="404040"/>
                </a:solidFill>
                <a:latin typeface="Noto Sans"/>
                <a:cs typeface="Noto Sans"/>
              </a:rPr>
              <a:t>There </a:t>
            </a:r>
            <a:r>
              <a:rPr dirty="0" sz="2200" spc="-1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association between </a:t>
            </a:r>
            <a:r>
              <a:rPr dirty="0" sz="2200" spc="-35">
                <a:solidFill>
                  <a:srgbClr val="404040"/>
                </a:solidFill>
                <a:latin typeface="Noto Sans"/>
                <a:cs typeface="Noto Sans"/>
              </a:rPr>
              <a:t>gender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and  purchase.</a:t>
            </a:r>
            <a:endParaRPr sz="2200">
              <a:latin typeface="Noto Sans"/>
              <a:cs typeface="Noto Sans"/>
            </a:endParaRPr>
          </a:p>
          <a:p>
            <a:pPr marL="433705" marR="159385" indent="-34353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433705" algn="l"/>
                <a:tab pos="434340" algn="l"/>
              </a:tabLst>
            </a:pP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probability </a:t>
            </a:r>
            <a:r>
              <a:rPr dirty="0" sz="2200" spc="-1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purchase </a:t>
            </a:r>
            <a:r>
              <a:rPr dirty="0" sz="2200" spc="-25">
                <a:solidFill>
                  <a:srgbClr val="404040"/>
                </a:solidFill>
                <a:latin typeface="Noto Sans"/>
                <a:cs typeface="Noto Sans"/>
              </a:rPr>
              <a:t>over </a:t>
            </a:r>
            <a:r>
              <a:rPr dirty="0" sz="2200" spc="-5">
                <a:solidFill>
                  <a:srgbClr val="404040"/>
                </a:solidFill>
                <a:latin typeface="Noto Sans"/>
                <a:cs typeface="Noto Sans"/>
              </a:rPr>
              <a:t>500 </a:t>
            </a:r>
            <a:r>
              <a:rPr dirty="0" sz="2200" spc="-10">
                <a:solidFill>
                  <a:srgbClr val="404040"/>
                </a:solidFill>
                <a:latin typeface="Noto Sans"/>
                <a:cs typeface="Noto Sans"/>
              </a:rPr>
              <a:t>dollars  is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different </a:t>
            </a:r>
            <a:r>
              <a:rPr dirty="0" sz="2200" spc="-10">
                <a:solidFill>
                  <a:srgbClr val="404040"/>
                </a:solidFill>
                <a:latin typeface="Noto Sans"/>
                <a:cs typeface="Noto Sans"/>
              </a:rPr>
              <a:t>for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female and</a:t>
            </a:r>
            <a:r>
              <a:rPr dirty="0" sz="2200" spc="13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male.</a:t>
            </a:r>
            <a:endParaRPr sz="2200">
              <a:latin typeface="Noto Sans"/>
              <a:cs typeface="Noto San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038843" y="4733544"/>
            <a:ext cx="783590" cy="716280"/>
            <a:chOff x="9038843" y="4733544"/>
            <a:chExt cx="783590" cy="716280"/>
          </a:xfrm>
        </p:grpSpPr>
        <p:sp>
          <p:nvSpPr>
            <p:cNvPr id="15" name="object 15"/>
            <p:cNvSpPr/>
            <p:nvPr/>
          </p:nvSpPr>
          <p:spPr>
            <a:xfrm>
              <a:off x="9038843" y="5215127"/>
              <a:ext cx="783590" cy="234950"/>
            </a:xfrm>
            <a:custGeom>
              <a:avLst/>
              <a:gdLst/>
              <a:ahLst/>
              <a:cxnLst/>
              <a:rect l="l" t="t" r="r" b="b"/>
              <a:pathLst>
                <a:path w="783590" h="234950">
                  <a:moveTo>
                    <a:pt x="248411" y="8889"/>
                  </a:moveTo>
                  <a:lnTo>
                    <a:pt x="230504" y="8889"/>
                  </a:lnTo>
                  <a:lnTo>
                    <a:pt x="214883" y="13462"/>
                  </a:lnTo>
                  <a:lnTo>
                    <a:pt x="179070" y="24637"/>
                  </a:lnTo>
                  <a:lnTo>
                    <a:pt x="143255" y="37973"/>
                  </a:lnTo>
                  <a:lnTo>
                    <a:pt x="109727" y="49149"/>
                  </a:lnTo>
                  <a:lnTo>
                    <a:pt x="91821" y="55880"/>
                  </a:lnTo>
                  <a:lnTo>
                    <a:pt x="76073" y="64770"/>
                  </a:lnTo>
                  <a:lnTo>
                    <a:pt x="60451" y="73787"/>
                  </a:lnTo>
                  <a:lnTo>
                    <a:pt x="46989" y="87122"/>
                  </a:lnTo>
                  <a:lnTo>
                    <a:pt x="29082" y="100584"/>
                  </a:lnTo>
                  <a:lnTo>
                    <a:pt x="13461" y="116205"/>
                  </a:lnTo>
                  <a:lnTo>
                    <a:pt x="6730" y="125222"/>
                  </a:lnTo>
                  <a:lnTo>
                    <a:pt x="2285" y="134112"/>
                  </a:lnTo>
                  <a:lnTo>
                    <a:pt x="0" y="143001"/>
                  </a:lnTo>
                  <a:lnTo>
                    <a:pt x="0" y="154177"/>
                  </a:lnTo>
                  <a:lnTo>
                    <a:pt x="2285" y="165354"/>
                  </a:lnTo>
                  <a:lnTo>
                    <a:pt x="8889" y="172085"/>
                  </a:lnTo>
                  <a:lnTo>
                    <a:pt x="15621" y="181101"/>
                  </a:lnTo>
                  <a:lnTo>
                    <a:pt x="69341" y="198882"/>
                  </a:lnTo>
                  <a:lnTo>
                    <a:pt x="109727" y="210058"/>
                  </a:lnTo>
                  <a:lnTo>
                    <a:pt x="147700" y="216788"/>
                  </a:lnTo>
                  <a:lnTo>
                    <a:pt x="187959" y="223520"/>
                  </a:lnTo>
                  <a:lnTo>
                    <a:pt x="226059" y="225806"/>
                  </a:lnTo>
                  <a:lnTo>
                    <a:pt x="302132" y="232410"/>
                  </a:lnTo>
                  <a:lnTo>
                    <a:pt x="373760" y="234696"/>
                  </a:lnTo>
                  <a:lnTo>
                    <a:pt x="514730" y="230250"/>
                  </a:lnTo>
                  <a:lnTo>
                    <a:pt x="579627" y="223520"/>
                  </a:lnTo>
                  <a:lnTo>
                    <a:pt x="642365" y="214630"/>
                  </a:lnTo>
                  <a:lnTo>
                    <a:pt x="700531" y="203454"/>
                  </a:lnTo>
                  <a:lnTo>
                    <a:pt x="754252" y="183261"/>
                  </a:lnTo>
                  <a:lnTo>
                    <a:pt x="772159" y="169925"/>
                  </a:lnTo>
                  <a:lnTo>
                    <a:pt x="778890" y="165354"/>
                  </a:lnTo>
                  <a:lnTo>
                    <a:pt x="781050" y="156463"/>
                  </a:lnTo>
                  <a:lnTo>
                    <a:pt x="783335" y="149733"/>
                  </a:lnTo>
                  <a:lnTo>
                    <a:pt x="781050" y="140843"/>
                  </a:lnTo>
                  <a:lnTo>
                    <a:pt x="776604" y="131825"/>
                  </a:lnTo>
                  <a:lnTo>
                    <a:pt x="767714" y="120650"/>
                  </a:lnTo>
                  <a:lnTo>
                    <a:pt x="727328" y="80518"/>
                  </a:lnTo>
                  <a:lnTo>
                    <a:pt x="711707" y="69342"/>
                  </a:lnTo>
                  <a:lnTo>
                    <a:pt x="367029" y="69342"/>
                  </a:lnTo>
                  <a:lnTo>
                    <a:pt x="355853" y="67056"/>
                  </a:lnTo>
                  <a:lnTo>
                    <a:pt x="333501" y="58166"/>
                  </a:lnTo>
                  <a:lnTo>
                    <a:pt x="324484" y="51435"/>
                  </a:lnTo>
                  <a:lnTo>
                    <a:pt x="315595" y="42418"/>
                  </a:lnTo>
                  <a:lnTo>
                    <a:pt x="297687" y="26797"/>
                  </a:lnTo>
                  <a:lnTo>
                    <a:pt x="281939" y="15621"/>
                  </a:lnTo>
                  <a:lnTo>
                    <a:pt x="264032" y="11175"/>
                  </a:lnTo>
                  <a:lnTo>
                    <a:pt x="248411" y="8889"/>
                  </a:lnTo>
                  <a:close/>
                </a:path>
                <a:path w="783590" h="234950">
                  <a:moveTo>
                    <a:pt x="537082" y="0"/>
                  </a:moveTo>
                  <a:lnTo>
                    <a:pt x="523748" y="0"/>
                  </a:lnTo>
                  <a:lnTo>
                    <a:pt x="517016" y="2286"/>
                  </a:lnTo>
                  <a:lnTo>
                    <a:pt x="510285" y="6731"/>
                  </a:lnTo>
                  <a:lnTo>
                    <a:pt x="496824" y="20066"/>
                  </a:lnTo>
                  <a:lnTo>
                    <a:pt x="476757" y="37973"/>
                  </a:lnTo>
                  <a:lnTo>
                    <a:pt x="454278" y="51435"/>
                  </a:lnTo>
                  <a:lnTo>
                    <a:pt x="429767" y="62611"/>
                  </a:lnTo>
                  <a:lnTo>
                    <a:pt x="405129" y="69342"/>
                  </a:lnTo>
                  <a:lnTo>
                    <a:pt x="711707" y="69342"/>
                  </a:lnTo>
                  <a:lnTo>
                    <a:pt x="696086" y="60325"/>
                  </a:lnTo>
                  <a:lnTo>
                    <a:pt x="680338" y="51435"/>
                  </a:lnTo>
                  <a:lnTo>
                    <a:pt x="644525" y="37973"/>
                  </a:lnTo>
                  <a:lnTo>
                    <a:pt x="577469" y="17907"/>
                  </a:lnTo>
                  <a:lnTo>
                    <a:pt x="554989" y="8889"/>
                  </a:lnTo>
                  <a:lnTo>
                    <a:pt x="537082" y="0"/>
                  </a:lnTo>
                  <a:close/>
                </a:path>
              </a:pathLst>
            </a:custGeom>
            <a:solidFill>
              <a:srgbClr val="357B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233915" y="4733544"/>
              <a:ext cx="390525" cy="495300"/>
            </a:xfrm>
            <a:custGeom>
              <a:avLst/>
              <a:gdLst/>
              <a:ahLst/>
              <a:cxnLst/>
              <a:rect l="l" t="t" r="r" b="b"/>
              <a:pathLst>
                <a:path w="390525" h="495300">
                  <a:moveTo>
                    <a:pt x="197357" y="0"/>
                  </a:moveTo>
                  <a:lnTo>
                    <a:pt x="163702" y="0"/>
                  </a:lnTo>
                  <a:lnTo>
                    <a:pt x="145795" y="4444"/>
                  </a:lnTo>
                  <a:lnTo>
                    <a:pt x="127761" y="6730"/>
                  </a:lnTo>
                  <a:lnTo>
                    <a:pt x="80772" y="29082"/>
                  </a:lnTo>
                  <a:lnTo>
                    <a:pt x="44830" y="60451"/>
                  </a:lnTo>
                  <a:lnTo>
                    <a:pt x="33654" y="73913"/>
                  </a:lnTo>
                  <a:lnTo>
                    <a:pt x="26924" y="87375"/>
                  </a:lnTo>
                  <a:lnTo>
                    <a:pt x="22478" y="100837"/>
                  </a:lnTo>
                  <a:lnTo>
                    <a:pt x="13461" y="136651"/>
                  </a:lnTo>
                  <a:lnTo>
                    <a:pt x="9016" y="172592"/>
                  </a:lnTo>
                  <a:lnTo>
                    <a:pt x="0" y="237616"/>
                  </a:lnTo>
                  <a:lnTo>
                    <a:pt x="0" y="255523"/>
                  </a:lnTo>
                  <a:lnTo>
                    <a:pt x="2285" y="273430"/>
                  </a:lnTo>
                  <a:lnTo>
                    <a:pt x="24637" y="345185"/>
                  </a:lnTo>
                  <a:lnTo>
                    <a:pt x="65024" y="412368"/>
                  </a:lnTo>
                  <a:lnTo>
                    <a:pt x="114300" y="463930"/>
                  </a:lnTo>
                  <a:lnTo>
                    <a:pt x="154685" y="488568"/>
                  </a:lnTo>
                  <a:lnTo>
                    <a:pt x="181609" y="495300"/>
                  </a:lnTo>
                  <a:lnTo>
                    <a:pt x="208533" y="495300"/>
                  </a:lnTo>
                  <a:lnTo>
                    <a:pt x="248919" y="479551"/>
                  </a:lnTo>
                  <a:lnTo>
                    <a:pt x="302640" y="437006"/>
                  </a:lnTo>
                  <a:lnTo>
                    <a:pt x="345312" y="383285"/>
                  </a:lnTo>
                  <a:lnTo>
                    <a:pt x="374395" y="322706"/>
                  </a:lnTo>
                  <a:lnTo>
                    <a:pt x="387857" y="253237"/>
                  </a:lnTo>
                  <a:lnTo>
                    <a:pt x="390143" y="235330"/>
                  </a:lnTo>
                  <a:lnTo>
                    <a:pt x="387857" y="215137"/>
                  </a:lnTo>
                  <a:lnTo>
                    <a:pt x="383412" y="174751"/>
                  </a:lnTo>
                  <a:lnTo>
                    <a:pt x="374395" y="134492"/>
                  </a:lnTo>
                  <a:lnTo>
                    <a:pt x="363219" y="96392"/>
                  </a:lnTo>
                  <a:lnTo>
                    <a:pt x="358775" y="85216"/>
                  </a:lnTo>
                  <a:lnTo>
                    <a:pt x="354329" y="71754"/>
                  </a:lnTo>
                  <a:lnTo>
                    <a:pt x="347599" y="62737"/>
                  </a:lnTo>
                  <a:lnTo>
                    <a:pt x="338581" y="53847"/>
                  </a:lnTo>
                  <a:lnTo>
                    <a:pt x="329564" y="44830"/>
                  </a:lnTo>
                  <a:lnTo>
                    <a:pt x="318388" y="38100"/>
                  </a:lnTo>
                  <a:lnTo>
                    <a:pt x="304926" y="33654"/>
                  </a:lnTo>
                  <a:lnTo>
                    <a:pt x="291464" y="31368"/>
                  </a:lnTo>
                  <a:lnTo>
                    <a:pt x="280288" y="26923"/>
                  </a:lnTo>
                  <a:lnTo>
                    <a:pt x="269112" y="22351"/>
                  </a:lnTo>
                  <a:lnTo>
                    <a:pt x="246633" y="13461"/>
                  </a:lnTo>
                  <a:lnTo>
                    <a:pt x="230885" y="6730"/>
                  </a:lnTo>
                  <a:lnTo>
                    <a:pt x="215264" y="2285"/>
                  </a:lnTo>
                  <a:lnTo>
                    <a:pt x="197357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261347" y="4885944"/>
              <a:ext cx="335280" cy="315595"/>
            </a:xfrm>
            <a:custGeom>
              <a:avLst/>
              <a:gdLst/>
              <a:ahLst/>
              <a:cxnLst/>
              <a:rect l="l" t="t" r="r" b="b"/>
              <a:pathLst>
                <a:path w="335279" h="315595">
                  <a:moveTo>
                    <a:pt x="11175" y="51434"/>
                  </a:moveTo>
                  <a:lnTo>
                    <a:pt x="6730" y="53720"/>
                  </a:lnTo>
                  <a:lnTo>
                    <a:pt x="2285" y="58165"/>
                  </a:lnTo>
                  <a:lnTo>
                    <a:pt x="0" y="67182"/>
                  </a:lnTo>
                  <a:lnTo>
                    <a:pt x="0" y="87248"/>
                  </a:lnTo>
                  <a:lnTo>
                    <a:pt x="11175" y="149859"/>
                  </a:lnTo>
                  <a:lnTo>
                    <a:pt x="35813" y="205866"/>
                  </a:lnTo>
                  <a:lnTo>
                    <a:pt x="71500" y="257301"/>
                  </a:lnTo>
                  <a:lnTo>
                    <a:pt x="118491" y="299846"/>
                  </a:lnTo>
                  <a:lnTo>
                    <a:pt x="163195" y="315467"/>
                  </a:lnTo>
                  <a:lnTo>
                    <a:pt x="178816" y="315467"/>
                  </a:lnTo>
                  <a:lnTo>
                    <a:pt x="221233" y="297560"/>
                  </a:lnTo>
                  <a:lnTo>
                    <a:pt x="252602" y="270763"/>
                  </a:lnTo>
                  <a:lnTo>
                    <a:pt x="279400" y="234950"/>
                  </a:lnTo>
                  <a:lnTo>
                    <a:pt x="310642" y="174497"/>
                  </a:lnTo>
                  <a:lnTo>
                    <a:pt x="330834" y="131952"/>
                  </a:lnTo>
                  <a:lnTo>
                    <a:pt x="332994" y="116331"/>
                  </a:lnTo>
                  <a:lnTo>
                    <a:pt x="335279" y="100710"/>
                  </a:lnTo>
                  <a:lnTo>
                    <a:pt x="332994" y="69341"/>
                  </a:lnTo>
                  <a:lnTo>
                    <a:pt x="44703" y="69341"/>
                  </a:lnTo>
                  <a:lnTo>
                    <a:pt x="31242" y="58165"/>
                  </a:lnTo>
                  <a:lnTo>
                    <a:pt x="20066" y="53720"/>
                  </a:lnTo>
                  <a:lnTo>
                    <a:pt x="11175" y="51434"/>
                  </a:lnTo>
                  <a:close/>
                </a:path>
                <a:path w="335279" h="315595">
                  <a:moveTo>
                    <a:pt x="270509" y="0"/>
                  </a:moveTo>
                  <a:lnTo>
                    <a:pt x="263778" y="0"/>
                  </a:lnTo>
                  <a:lnTo>
                    <a:pt x="243585" y="4444"/>
                  </a:lnTo>
                  <a:lnTo>
                    <a:pt x="203453" y="15620"/>
                  </a:lnTo>
                  <a:lnTo>
                    <a:pt x="163195" y="24637"/>
                  </a:lnTo>
                  <a:lnTo>
                    <a:pt x="122935" y="31368"/>
                  </a:lnTo>
                  <a:lnTo>
                    <a:pt x="62610" y="31368"/>
                  </a:lnTo>
                  <a:lnTo>
                    <a:pt x="55879" y="33527"/>
                  </a:lnTo>
                  <a:lnTo>
                    <a:pt x="49149" y="37972"/>
                  </a:lnTo>
                  <a:lnTo>
                    <a:pt x="46990" y="42544"/>
                  </a:lnTo>
                  <a:lnTo>
                    <a:pt x="44703" y="49275"/>
                  </a:lnTo>
                  <a:lnTo>
                    <a:pt x="44703" y="69341"/>
                  </a:lnTo>
                  <a:lnTo>
                    <a:pt x="332994" y="69341"/>
                  </a:lnTo>
                  <a:lnTo>
                    <a:pt x="330834" y="60451"/>
                  </a:lnTo>
                  <a:lnTo>
                    <a:pt x="292861" y="60451"/>
                  </a:lnTo>
                  <a:lnTo>
                    <a:pt x="290575" y="58165"/>
                  </a:lnTo>
                  <a:lnTo>
                    <a:pt x="288290" y="46989"/>
                  </a:lnTo>
                  <a:lnTo>
                    <a:pt x="288290" y="22351"/>
                  </a:lnTo>
                  <a:lnTo>
                    <a:pt x="286130" y="13461"/>
                  </a:lnTo>
                  <a:lnTo>
                    <a:pt x="281685" y="6730"/>
                  </a:lnTo>
                  <a:lnTo>
                    <a:pt x="277113" y="2285"/>
                  </a:lnTo>
                  <a:lnTo>
                    <a:pt x="270509" y="0"/>
                  </a:lnTo>
                  <a:close/>
                </a:path>
                <a:path w="335279" h="315595">
                  <a:moveTo>
                    <a:pt x="321818" y="49275"/>
                  </a:moveTo>
                  <a:lnTo>
                    <a:pt x="319658" y="49275"/>
                  </a:lnTo>
                  <a:lnTo>
                    <a:pt x="315213" y="51434"/>
                  </a:lnTo>
                  <a:lnTo>
                    <a:pt x="304037" y="58165"/>
                  </a:lnTo>
                  <a:lnTo>
                    <a:pt x="297306" y="60451"/>
                  </a:lnTo>
                  <a:lnTo>
                    <a:pt x="330834" y="60451"/>
                  </a:lnTo>
                  <a:lnTo>
                    <a:pt x="328549" y="53720"/>
                  </a:lnTo>
                  <a:lnTo>
                    <a:pt x="326390" y="51434"/>
                  </a:lnTo>
                  <a:lnTo>
                    <a:pt x="321818" y="492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9049511" y="3890771"/>
            <a:ext cx="744220" cy="707390"/>
            <a:chOff x="9049511" y="3890771"/>
            <a:chExt cx="744220" cy="707390"/>
          </a:xfrm>
        </p:grpSpPr>
        <p:sp>
          <p:nvSpPr>
            <p:cNvPr id="19" name="object 19"/>
            <p:cNvSpPr/>
            <p:nvPr/>
          </p:nvSpPr>
          <p:spPr>
            <a:xfrm>
              <a:off x="9169907" y="3890771"/>
              <a:ext cx="506095" cy="504825"/>
            </a:xfrm>
            <a:custGeom>
              <a:avLst/>
              <a:gdLst/>
              <a:ahLst/>
              <a:cxnLst/>
              <a:rect l="l" t="t" r="r" b="b"/>
              <a:pathLst>
                <a:path w="506095" h="504825">
                  <a:moveTo>
                    <a:pt x="494095" y="468883"/>
                  </a:moveTo>
                  <a:lnTo>
                    <a:pt x="415036" y="468883"/>
                  </a:lnTo>
                  <a:lnTo>
                    <a:pt x="430530" y="475614"/>
                  </a:lnTo>
                  <a:lnTo>
                    <a:pt x="443865" y="482218"/>
                  </a:lnTo>
                  <a:lnTo>
                    <a:pt x="472694" y="497839"/>
                  </a:lnTo>
                  <a:lnTo>
                    <a:pt x="481584" y="502157"/>
                  </a:lnTo>
                  <a:lnTo>
                    <a:pt x="488188" y="504443"/>
                  </a:lnTo>
                  <a:lnTo>
                    <a:pt x="494919" y="499999"/>
                  </a:lnTo>
                  <a:lnTo>
                    <a:pt x="505968" y="495553"/>
                  </a:lnTo>
                  <a:lnTo>
                    <a:pt x="497077" y="475614"/>
                  </a:lnTo>
                  <a:lnTo>
                    <a:pt x="494095" y="468883"/>
                  </a:lnTo>
                  <a:close/>
                </a:path>
                <a:path w="506095" h="504825">
                  <a:moveTo>
                    <a:pt x="235203" y="0"/>
                  </a:moveTo>
                  <a:lnTo>
                    <a:pt x="212978" y="0"/>
                  </a:lnTo>
                  <a:lnTo>
                    <a:pt x="190881" y="4444"/>
                  </a:lnTo>
                  <a:lnTo>
                    <a:pt x="128650" y="33274"/>
                  </a:lnTo>
                  <a:lnTo>
                    <a:pt x="93218" y="66675"/>
                  </a:lnTo>
                  <a:lnTo>
                    <a:pt x="66548" y="106679"/>
                  </a:lnTo>
                  <a:lnTo>
                    <a:pt x="51053" y="151129"/>
                  </a:lnTo>
                  <a:lnTo>
                    <a:pt x="44323" y="200025"/>
                  </a:lnTo>
                  <a:lnTo>
                    <a:pt x="44323" y="224408"/>
                  </a:lnTo>
                  <a:lnTo>
                    <a:pt x="42164" y="291083"/>
                  </a:lnTo>
                  <a:lnTo>
                    <a:pt x="42164" y="324485"/>
                  </a:lnTo>
                  <a:lnTo>
                    <a:pt x="37719" y="355600"/>
                  </a:lnTo>
                  <a:lnTo>
                    <a:pt x="33274" y="388874"/>
                  </a:lnTo>
                  <a:lnTo>
                    <a:pt x="26670" y="419988"/>
                  </a:lnTo>
                  <a:lnTo>
                    <a:pt x="15494" y="453389"/>
                  </a:lnTo>
                  <a:lnTo>
                    <a:pt x="2159" y="484504"/>
                  </a:lnTo>
                  <a:lnTo>
                    <a:pt x="0" y="488950"/>
                  </a:lnTo>
                  <a:lnTo>
                    <a:pt x="8890" y="497839"/>
                  </a:lnTo>
                  <a:lnTo>
                    <a:pt x="31115" y="497839"/>
                  </a:lnTo>
                  <a:lnTo>
                    <a:pt x="40005" y="493394"/>
                  </a:lnTo>
                  <a:lnTo>
                    <a:pt x="51053" y="486663"/>
                  </a:lnTo>
                  <a:lnTo>
                    <a:pt x="68834" y="475614"/>
                  </a:lnTo>
                  <a:lnTo>
                    <a:pt x="79883" y="471169"/>
                  </a:lnTo>
                  <a:lnTo>
                    <a:pt x="90932" y="468883"/>
                  </a:lnTo>
                  <a:lnTo>
                    <a:pt x="494095" y="468883"/>
                  </a:lnTo>
                  <a:lnTo>
                    <a:pt x="488188" y="455549"/>
                  </a:lnTo>
                  <a:lnTo>
                    <a:pt x="472694" y="415543"/>
                  </a:lnTo>
                  <a:lnTo>
                    <a:pt x="463803" y="373379"/>
                  </a:lnTo>
                  <a:lnTo>
                    <a:pt x="459359" y="331088"/>
                  </a:lnTo>
                  <a:lnTo>
                    <a:pt x="457200" y="251078"/>
                  </a:lnTo>
                  <a:lnTo>
                    <a:pt x="457200" y="211074"/>
                  </a:lnTo>
                  <a:lnTo>
                    <a:pt x="452755" y="171068"/>
                  </a:lnTo>
                  <a:lnTo>
                    <a:pt x="443865" y="122174"/>
                  </a:lnTo>
                  <a:lnTo>
                    <a:pt x="432689" y="99949"/>
                  </a:lnTo>
                  <a:lnTo>
                    <a:pt x="421640" y="77724"/>
                  </a:lnTo>
                  <a:lnTo>
                    <a:pt x="388366" y="44450"/>
                  </a:lnTo>
                  <a:lnTo>
                    <a:pt x="341757" y="19938"/>
                  </a:lnTo>
                  <a:lnTo>
                    <a:pt x="312927" y="15493"/>
                  </a:lnTo>
                  <a:lnTo>
                    <a:pt x="297307" y="15493"/>
                  </a:lnTo>
                  <a:lnTo>
                    <a:pt x="281813" y="11049"/>
                  </a:lnTo>
                  <a:lnTo>
                    <a:pt x="257428" y="2158"/>
                  </a:lnTo>
                  <a:lnTo>
                    <a:pt x="235203" y="0"/>
                  </a:lnTo>
                  <a:close/>
                </a:path>
                <a:path w="506095" h="504825">
                  <a:moveTo>
                    <a:pt x="337312" y="468883"/>
                  </a:moveTo>
                  <a:lnTo>
                    <a:pt x="168656" y="468883"/>
                  </a:lnTo>
                  <a:lnTo>
                    <a:pt x="184150" y="471169"/>
                  </a:lnTo>
                  <a:lnTo>
                    <a:pt x="199771" y="477774"/>
                  </a:lnTo>
                  <a:lnTo>
                    <a:pt x="215265" y="484504"/>
                  </a:lnTo>
                  <a:lnTo>
                    <a:pt x="224155" y="491108"/>
                  </a:lnTo>
                  <a:lnTo>
                    <a:pt x="235203" y="493394"/>
                  </a:lnTo>
                  <a:lnTo>
                    <a:pt x="244094" y="495553"/>
                  </a:lnTo>
                  <a:lnTo>
                    <a:pt x="252984" y="497839"/>
                  </a:lnTo>
                  <a:lnTo>
                    <a:pt x="264033" y="495553"/>
                  </a:lnTo>
                  <a:lnTo>
                    <a:pt x="272923" y="493394"/>
                  </a:lnTo>
                  <a:lnTo>
                    <a:pt x="290702" y="484504"/>
                  </a:lnTo>
                  <a:lnTo>
                    <a:pt x="306197" y="475614"/>
                  </a:lnTo>
                  <a:lnTo>
                    <a:pt x="321818" y="471169"/>
                  </a:lnTo>
                  <a:lnTo>
                    <a:pt x="337312" y="468883"/>
                  </a:lnTo>
                  <a:close/>
                </a:path>
                <a:path w="506095" h="504825">
                  <a:moveTo>
                    <a:pt x="415036" y="468883"/>
                  </a:moveTo>
                  <a:lnTo>
                    <a:pt x="383921" y="468883"/>
                  </a:lnTo>
                  <a:lnTo>
                    <a:pt x="399415" y="471169"/>
                  </a:lnTo>
                  <a:lnTo>
                    <a:pt x="415036" y="468883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049511" y="4355591"/>
              <a:ext cx="744220" cy="242570"/>
            </a:xfrm>
            <a:custGeom>
              <a:avLst/>
              <a:gdLst/>
              <a:ahLst/>
              <a:cxnLst/>
              <a:rect l="l" t="t" r="r" b="b"/>
              <a:pathLst>
                <a:path w="744220" h="242570">
                  <a:moveTo>
                    <a:pt x="217551" y="0"/>
                  </a:moveTo>
                  <a:lnTo>
                    <a:pt x="173101" y="17780"/>
                  </a:lnTo>
                  <a:lnTo>
                    <a:pt x="164338" y="24511"/>
                  </a:lnTo>
                  <a:lnTo>
                    <a:pt x="153162" y="31115"/>
                  </a:lnTo>
                  <a:lnTo>
                    <a:pt x="144272" y="40005"/>
                  </a:lnTo>
                  <a:lnTo>
                    <a:pt x="137668" y="48895"/>
                  </a:lnTo>
                  <a:lnTo>
                    <a:pt x="93218" y="82296"/>
                  </a:lnTo>
                  <a:lnTo>
                    <a:pt x="73279" y="100075"/>
                  </a:lnTo>
                  <a:lnTo>
                    <a:pt x="51054" y="117856"/>
                  </a:lnTo>
                  <a:lnTo>
                    <a:pt x="15494" y="148971"/>
                  </a:lnTo>
                  <a:lnTo>
                    <a:pt x="6604" y="157861"/>
                  </a:lnTo>
                  <a:lnTo>
                    <a:pt x="2159" y="166750"/>
                  </a:lnTo>
                  <a:lnTo>
                    <a:pt x="0" y="175641"/>
                  </a:lnTo>
                  <a:lnTo>
                    <a:pt x="0" y="184531"/>
                  </a:lnTo>
                  <a:lnTo>
                    <a:pt x="33274" y="208915"/>
                  </a:lnTo>
                  <a:lnTo>
                    <a:pt x="82169" y="217805"/>
                  </a:lnTo>
                  <a:lnTo>
                    <a:pt x="153162" y="228981"/>
                  </a:lnTo>
                  <a:lnTo>
                    <a:pt x="224282" y="237871"/>
                  </a:lnTo>
                  <a:lnTo>
                    <a:pt x="295275" y="242316"/>
                  </a:lnTo>
                  <a:lnTo>
                    <a:pt x="437388" y="242316"/>
                  </a:lnTo>
                  <a:lnTo>
                    <a:pt x="508381" y="237871"/>
                  </a:lnTo>
                  <a:lnTo>
                    <a:pt x="579374" y="231140"/>
                  </a:lnTo>
                  <a:lnTo>
                    <a:pt x="650494" y="220091"/>
                  </a:lnTo>
                  <a:lnTo>
                    <a:pt x="668274" y="217805"/>
                  </a:lnTo>
                  <a:lnTo>
                    <a:pt x="717042" y="202311"/>
                  </a:lnTo>
                  <a:lnTo>
                    <a:pt x="743712" y="184531"/>
                  </a:lnTo>
                  <a:lnTo>
                    <a:pt x="743712" y="180086"/>
                  </a:lnTo>
                  <a:lnTo>
                    <a:pt x="703707" y="128905"/>
                  </a:lnTo>
                  <a:lnTo>
                    <a:pt x="680133" y="108966"/>
                  </a:lnTo>
                  <a:lnTo>
                    <a:pt x="361823" y="108966"/>
                  </a:lnTo>
                  <a:lnTo>
                    <a:pt x="352933" y="106680"/>
                  </a:lnTo>
                  <a:lnTo>
                    <a:pt x="346329" y="104521"/>
                  </a:lnTo>
                  <a:lnTo>
                    <a:pt x="337439" y="97790"/>
                  </a:lnTo>
                  <a:lnTo>
                    <a:pt x="315214" y="82296"/>
                  </a:lnTo>
                  <a:lnTo>
                    <a:pt x="290830" y="64516"/>
                  </a:lnTo>
                  <a:lnTo>
                    <a:pt x="270891" y="46736"/>
                  </a:lnTo>
                  <a:lnTo>
                    <a:pt x="250825" y="24511"/>
                  </a:lnTo>
                  <a:lnTo>
                    <a:pt x="244221" y="15621"/>
                  </a:lnTo>
                  <a:lnTo>
                    <a:pt x="237490" y="6731"/>
                  </a:lnTo>
                  <a:lnTo>
                    <a:pt x="228600" y="2286"/>
                  </a:lnTo>
                  <a:lnTo>
                    <a:pt x="217551" y="0"/>
                  </a:lnTo>
                  <a:close/>
                </a:path>
                <a:path w="744220" h="242570">
                  <a:moveTo>
                    <a:pt x="519430" y="0"/>
                  </a:moveTo>
                  <a:lnTo>
                    <a:pt x="512826" y="2286"/>
                  </a:lnTo>
                  <a:lnTo>
                    <a:pt x="506222" y="4445"/>
                  </a:lnTo>
                  <a:lnTo>
                    <a:pt x="497332" y="13335"/>
                  </a:lnTo>
                  <a:lnTo>
                    <a:pt x="443992" y="66675"/>
                  </a:lnTo>
                  <a:lnTo>
                    <a:pt x="401828" y="97790"/>
                  </a:lnTo>
                  <a:lnTo>
                    <a:pt x="370713" y="108966"/>
                  </a:lnTo>
                  <a:lnTo>
                    <a:pt x="680133" y="108966"/>
                  </a:lnTo>
                  <a:lnTo>
                    <a:pt x="674878" y="104521"/>
                  </a:lnTo>
                  <a:lnTo>
                    <a:pt x="617220" y="57785"/>
                  </a:lnTo>
                  <a:lnTo>
                    <a:pt x="606044" y="46736"/>
                  </a:lnTo>
                  <a:lnTo>
                    <a:pt x="583819" y="28956"/>
                  </a:lnTo>
                  <a:lnTo>
                    <a:pt x="570611" y="22225"/>
                  </a:lnTo>
                  <a:lnTo>
                    <a:pt x="546100" y="11175"/>
                  </a:lnTo>
                  <a:lnTo>
                    <a:pt x="519430" y="0"/>
                  </a:lnTo>
                  <a:close/>
                </a:path>
              </a:pathLst>
            </a:custGeom>
            <a:solidFill>
              <a:srgbClr val="F07E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179052" y="4047743"/>
              <a:ext cx="506095" cy="426720"/>
            </a:xfrm>
            <a:custGeom>
              <a:avLst/>
              <a:gdLst/>
              <a:ahLst/>
              <a:cxnLst/>
              <a:rect l="l" t="t" r="r" b="b"/>
              <a:pathLst>
                <a:path w="506095" h="426720">
                  <a:moveTo>
                    <a:pt x="399288" y="69088"/>
                  </a:moveTo>
                  <a:lnTo>
                    <a:pt x="395820" y="53467"/>
                  </a:lnTo>
                  <a:lnTo>
                    <a:pt x="394843" y="49022"/>
                  </a:lnTo>
                  <a:lnTo>
                    <a:pt x="392684" y="44577"/>
                  </a:lnTo>
                  <a:lnTo>
                    <a:pt x="388239" y="42291"/>
                  </a:lnTo>
                  <a:lnTo>
                    <a:pt x="383794" y="42291"/>
                  </a:lnTo>
                  <a:lnTo>
                    <a:pt x="379349" y="44577"/>
                  </a:lnTo>
                  <a:lnTo>
                    <a:pt x="368173" y="51308"/>
                  </a:lnTo>
                  <a:lnTo>
                    <a:pt x="361569" y="53467"/>
                  </a:lnTo>
                  <a:lnTo>
                    <a:pt x="354838" y="53467"/>
                  </a:lnTo>
                  <a:lnTo>
                    <a:pt x="352679" y="49022"/>
                  </a:lnTo>
                  <a:lnTo>
                    <a:pt x="348234" y="35687"/>
                  </a:lnTo>
                  <a:lnTo>
                    <a:pt x="339344" y="13335"/>
                  </a:lnTo>
                  <a:lnTo>
                    <a:pt x="332613" y="4445"/>
                  </a:lnTo>
                  <a:lnTo>
                    <a:pt x="328168" y="2286"/>
                  </a:lnTo>
                  <a:lnTo>
                    <a:pt x="323723" y="0"/>
                  </a:lnTo>
                  <a:lnTo>
                    <a:pt x="317119" y="2286"/>
                  </a:lnTo>
                  <a:lnTo>
                    <a:pt x="310388" y="6731"/>
                  </a:lnTo>
                  <a:lnTo>
                    <a:pt x="274828" y="28956"/>
                  </a:lnTo>
                  <a:lnTo>
                    <a:pt x="237109" y="46863"/>
                  </a:lnTo>
                  <a:lnTo>
                    <a:pt x="157099" y="73533"/>
                  </a:lnTo>
                  <a:lnTo>
                    <a:pt x="130429" y="86995"/>
                  </a:lnTo>
                  <a:lnTo>
                    <a:pt x="119253" y="98044"/>
                  </a:lnTo>
                  <a:lnTo>
                    <a:pt x="114808" y="104775"/>
                  </a:lnTo>
                  <a:lnTo>
                    <a:pt x="110363" y="113665"/>
                  </a:lnTo>
                  <a:lnTo>
                    <a:pt x="108204" y="124841"/>
                  </a:lnTo>
                  <a:lnTo>
                    <a:pt x="108204" y="138176"/>
                  </a:lnTo>
                  <a:lnTo>
                    <a:pt x="119253" y="185039"/>
                  </a:lnTo>
                  <a:lnTo>
                    <a:pt x="143764" y="229616"/>
                  </a:lnTo>
                  <a:lnTo>
                    <a:pt x="177038" y="267462"/>
                  </a:lnTo>
                  <a:lnTo>
                    <a:pt x="214884" y="294259"/>
                  </a:lnTo>
                  <a:lnTo>
                    <a:pt x="241554" y="298704"/>
                  </a:lnTo>
                  <a:lnTo>
                    <a:pt x="257048" y="296418"/>
                  </a:lnTo>
                  <a:lnTo>
                    <a:pt x="299339" y="271907"/>
                  </a:lnTo>
                  <a:lnTo>
                    <a:pt x="341503" y="229616"/>
                  </a:lnTo>
                  <a:lnTo>
                    <a:pt x="370459" y="178308"/>
                  </a:lnTo>
                  <a:lnTo>
                    <a:pt x="399288" y="100330"/>
                  </a:lnTo>
                  <a:lnTo>
                    <a:pt x="399288" y="69088"/>
                  </a:lnTo>
                  <a:close/>
                </a:path>
                <a:path w="506095" h="426720">
                  <a:moveTo>
                    <a:pt x="505968" y="347472"/>
                  </a:moveTo>
                  <a:lnTo>
                    <a:pt x="503809" y="343027"/>
                  </a:lnTo>
                  <a:lnTo>
                    <a:pt x="497078" y="338709"/>
                  </a:lnTo>
                  <a:lnTo>
                    <a:pt x="486029" y="338709"/>
                  </a:lnTo>
                  <a:lnTo>
                    <a:pt x="472694" y="334264"/>
                  </a:lnTo>
                  <a:lnTo>
                    <a:pt x="461645" y="329819"/>
                  </a:lnTo>
                  <a:lnTo>
                    <a:pt x="452755" y="323215"/>
                  </a:lnTo>
                  <a:lnTo>
                    <a:pt x="434365" y="312293"/>
                  </a:lnTo>
                  <a:lnTo>
                    <a:pt x="430530" y="310007"/>
                  </a:lnTo>
                  <a:lnTo>
                    <a:pt x="419481" y="305689"/>
                  </a:lnTo>
                  <a:lnTo>
                    <a:pt x="408305" y="303403"/>
                  </a:lnTo>
                  <a:lnTo>
                    <a:pt x="403860" y="299085"/>
                  </a:lnTo>
                  <a:lnTo>
                    <a:pt x="397256" y="296799"/>
                  </a:lnTo>
                  <a:lnTo>
                    <a:pt x="388366" y="294640"/>
                  </a:lnTo>
                  <a:lnTo>
                    <a:pt x="377317" y="296799"/>
                  </a:lnTo>
                  <a:lnTo>
                    <a:pt x="366141" y="301244"/>
                  </a:lnTo>
                  <a:lnTo>
                    <a:pt x="343916" y="305689"/>
                  </a:lnTo>
                  <a:lnTo>
                    <a:pt x="339471" y="303403"/>
                  </a:lnTo>
                  <a:lnTo>
                    <a:pt x="332867" y="301244"/>
                  </a:lnTo>
                  <a:lnTo>
                    <a:pt x="328422" y="296799"/>
                  </a:lnTo>
                  <a:lnTo>
                    <a:pt x="323977" y="290195"/>
                  </a:lnTo>
                  <a:lnTo>
                    <a:pt x="312928" y="296799"/>
                  </a:lnTo>
                  <a:lnTo>
                    <a:pt x="295148" y="310007"/>
                  </a:lnTo>
                  <a:lnTo>
                    <a:pt x="277368" y="318897"/>
                  </a:lnTo>
                  <a:lnTo>
                    <a:pt x="259588" y="325501"/>
                  </a:lnTo>
                  <a:lnTo>
                    <a:pt x="241935" y="327660"/>
                  </a:lnTo>
                  <a:lnTo>
                    <a:pt x="224155" y="325501"/>
                  </a:lnTo>
                  <a:lnTo>
                    <a:pt x="206375" y="318897"/>
                  </a:lnTo>
                  <a:lnTo>
                    <a:pt x="197485" y="314452"/>
                  </a:lnTo>
                  <a:lnTo>
                    <a:pt x="188595" y="310007"/>
                  </a:lnTo>
                  <a:lnTo>
                    <a:pt x="170815" y="296799"/>
                  </a:lnTo>
                  <a:lnTo>
                    <a:pt x="159766" y="290195"/>
                  </a:lnTo>
                  <a:lnTo>
                    <a:pt x="153162" y="288036"/>
                  </a:lnTo>
                  <a:lnTo>
                    <a:pt x="150876" y="290195"/>
                  </a:lnTo>
                  <a:lnTo>
                    <a:pt x="148717" y="292481"/>
                  </a:lnTo>
                  <a:lnTo>
                    <a:pt x="144272" y="301244"/>
                  </a:lnTo>
                  <a:lnTo>
                    <a:pt x="139827" y="307848"/>
                  </a:lnTo>
                  <a:lnTo>
                    <a:pt x="135382" y="310007"/>
                  </a:lnTo>
                  <a:lnTo>
                    <a:pt x="130937" y="310007"/>
                  </a:lnTo>
                  <a:lnTo>
                    <a:pt x="122047" y="305689"/>
                  </a:lnTo>
                  <a:lnTo>
                    <a:pt x="110998" y="296799"/>
                  </a:lnTo>
                  <a:lnTo>
                    <a:pt x="102108" y="292481"/>
                  </a:lnTo>
                  <a:lnTo>
                    <a:pt x="95377" y="292481"/>
                  </a:lnTo>
                  <a:lnTo>
                    <a:pt x="86487" y="296799"/>
                  </a:lnTo>
                  <a:lnTo>
                    <a:pt x="79883" y="303403"/>
                  </a:lnTo>
                  <a:lnTo>
                    <a:pt x="68834" y="305689"/>
                  </a:lnTo>
                  <a:lnTo>
                    <a:pt x="57658" y="307848"/>
                  </a:lnTo>
                  <a:lnTo>
                    <a:pt x="37719" y="318897"/>
                  </a:lnTo>
                  <a:lnTo>
                    <a:pt x="19939" y="329819"/>
                  </a:lnTo>
                  <a:lnTo>
                    <a:pt x="0" y="340868"/>
                  </a:lnTo>
                  <a:lnTo>
                    <a:pt x="8890" y="356235"/>
                  </a:lnTo>
                  <a:lnTo>
                    <a:pt x="90932" y="314452"/>
                  </a:lnTo>
                  <a:lnTo>
                    <a:pt x="139827" y="362839"/>
                  </a:lnTo>
                  <a:lnTo>
                    <a:pt x="166497" y="387096"/>
                  </a:lnTo>
                  <a:lnTo>
                    <a:pt x="193040" y="409067"/>
                  </a:lnTo>
                  <a:lnTo>
                    <a:pt x="206375" y="415671"/>
                  </a:lnTo>
                  <a:lnTo>
                    <a:pt x="217424" y="422275"/>
                  </a:lnTo>
                  <a:lnTo>
                    <a:pt x="239649" y="426720"/>
                  </a:lnTo>
                  <a:lnTo>
                    <a:pt x="250825" y="426720"/>
                  </a:lnTo>
                  <a:lnTo>
                    <a:pt x="288544" y="409067"/>
                  </a:lnTo>
                  <a:lnTo>
                    <a:pt x="341757" y="365125"/>
                  </a:lnTo>
                  <a:lnTo>
                    <a:pt x="376402" y="327660"/>
                  </a:lnTo>
                  <a:lnTo>
                    <a:pt x="388366" y="312293"/>
                  </a:lnTo>
                  <a:lnTo>
                    <a:pt x="488188" y="365125"/>
                  </a:lnTo>
                  <a:lnTo>
                    <a:pt x="488188" y="360680"/>
                  </a:lnTo>
                  <a:lnTo>
                    <a:pt x="492633" y="358521"/>
                  </a:lnTo>
                  <a:lnTo>
                    <a:pt x="501523" y="354076"/>
                  </a:lnTo>
                  <a:lnTo>
                    <a:pt x="503809" y="351917"/>
                  </a:lnTo>
                  <a:lnTo>
                    <a:pt x="505968" y="3474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8682228" y="5887211"/>
            <a:ext cx="6934200" cy="2036445"/>
          </a:xfrm>
          <a:prstGeom prst="rect">
            <a:avLst/>
          </a:prstGeom>
          <a:solidFill>
            <a:srgbClr val="F1F1F1"/>
          </a:solidFill>
          <a:ln w="3175">
            <a:solidFill>
              <a:srgbClr val="D9D9D9"/>
            </a:solidFill>
          </a:ln>
        </p:spPr>
        <p:txBody>
          <a:bodyPr wrap="square" lIns="0" tIns="16573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305"/>
              </a:spcBef>
            </a:pPr>
            <a:r>
              <a:rPr dirty="0" sz="2200" spc="-5" b="1">
                <a:solidFill>
                  <a:srgbClr val="404040"/>
                </a:solidFill>
                <a:latin typeface="Noto Sans"/>
                <a:cs typeface="Noto Sans"/>
              </a:rPr>
              <a:t>No</a:t>
            </a:r>
            <a:r>
              <a:rPr dirty="0" sz="2200" spc="-10" b="1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200" spc="-5" b="1">
                <a:solidFill>
                  <a:srgbClr val="404040"/>
                </a:solidFill>
                <a:latin typeface="Noto Sans"/>
                <a:cs typeface="Noto Sans"/>
              </a:rPr>
              <a:t>Association</a:t>
            </a:r>
            <a:endParaRPr sz="2200">
              <a:latin typeface="Noto Sans"/>
              <a:cs typeface="Noto Sans"/>
            </a:endParaRPr>
          </a:p>
          <a:p>
            <a:pPr algn="ctr">
              <a:lnSpc>
                <a:spcPct val="100000"/>
              </a:lnSpc>
            </a:pPr>
            <a:r>
              <a:rPr dirty="0" sz="2200" spc="-10">
                <a:solidFill>
                  <a:srgbClr val="404040"/>
                </a:solidFill>
                <a:latin typeface="Noto Sans"/>
                <a:cs typeface="Noto Sans"/>
              </a:rPr>
              <a:t>Observed </a:t>
            </a:r>
            <a:r>
              <a:rPr dirty="0" sz="2200" spc="-25">
                <a:solidFill>
                  <a:srgbClr val="404040"/>
                </a:solidFill>
                <a:latin typeface="Noto Sans"/>
                <a:cs typeface="Noto Sans"/>
              </a:rPr>
              <a:t>Frequency </a:t>
            </a:r>
            <a:r>
              <a:rPr dirty="0" sz="2200" spc="-5">
                <a:solidFill>
                  <a:srgbClr val="404040"/>
                </a:solidFill>
                <a:latin typeface="Noto Sans"/>
                <a:cs typeface="Noto Sans"/>
              </a:rPr>
              <a:t>=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Expected</a:t>
            </a:r>
            <a:r>
              <a:rPr dirty="0" sz="2200" spc="114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200" spc="-25">
                <a:solidFill>
                  <a:srgbClr val="404040"/>
                </a:solidFill>
                <a:latin typeface="Noto Sans"/>
                <a:cs typeface="Noto Sans"/>
              </a:rPr>
              <a:t>Frequency</a:t>
            </a:r>
            <a:endParaRPr sz="2200">
              <a:latin typeface="Noto Sans"/>
              <a:cs typeface="Noto Sans"/>
            </a:endParaRPr>
          </a:p>
          <a:p>
            <a:pPr algn="ctr" marL="1270">
              <a:lnSpc>
                <a:spcPct val="100000"/>
              </a:lnSpc>
              <a:spcBef>
                <a:spcPts val="2640"/>
              </a:spcBef>
            </a:pPr>
            <a:r>
              <a:rPr dirty="0" sz="2200" spc="-10" b="1">
                <a:solidFill>
                  <a:srgbClr val="404040"/>
                </a:solidFill>
                <a:latin typeface="Noto Sans"/>
                <a:cs typeface="Noto Sans"/>
              </a:rPr>
              <a:t>Association</a:t>
            </a:r>
            <a:endParaRPr sz="2200">
              <a:latin typeface="Noto Sans"/>
              <a:cs typeface="Noto Sans"/>
            </a:endParaRPr>
          </a:p>
          <a:p>
            <a:pPr algn="ctr">
              <a:lnSpc>
                <a:spcPct val="100000"/>
              </a:lnSpc>
            </a:pPr>
            <a:r>
              <a:rPr dirty="0" sz="2200" spc="-10">
                <a:solidFill>
                  <a:srgbClr val="404040"/>
                </a:solidFill>
                <a:latin typeface="Noto Sans"/>
                <a:cs typeface="Noto Sans"/>
              </a:rPr>
              <a:t>Observed </a:t>
            </a:r>
            <a:r>
              <a:rPr dirty="0" sz="2200" spc="-25">
                <a:solidFill>
                  <a:srgbClr val="404040"/>
                </a:solidFill>
                <a:latin typeface="Noto Sans"/>
                <a:cs typeface="Noto Sans"/>
              </a:rPr>
              <a:t>Frequency </a:t>
            </a:r>
            <a:r>
              <a:rPr dirty="0" sz="2200" spc="-5">
                <a:solidFill>
                  <a:srgbClr val="404040"/>
                </a:solidFill>
                <a:latin typeface="Noto Sans"/>
                <a:cs typeface="Noto Sans"/>
              </a:rPr>
              <a:t>≠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Expected</a:t>
            </a:r>
            <a:r>
              <a:rPr dirty="0" sz="2200" spc="114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200" spc="-25">
                <a:solidFill>
                  <a:srgbClr val="404040"/>
                </a:solidFill>
                <a:latin typeface="Noto Sans"/>
                <a:cs typeface="Noto Sans"/>
              </a:rPr>
              <a:t>Frequency</a:t>
            </a:r>
            <a:endParaRPr sz="22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98491" y="711708"/>
            <a:ext cx="6858000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42005" y="268350"/>
            <a:ext cx="10569575" cy="1260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100"/>
              </a:spcBef>
            </a:pPr>
            <a:r>
              <a:rPr dirty="0" sz="3200" spc="50" b="1">
                <a:solidFill>
                  <a:srgbClr val="404040"/>
                </a:solidFill>
                <a:latin typeface="Noto Sans"/>
                <a:cs typeface="Noto Sans"/>
              </a:rPr>
              <a:t>Features </a:t>
            </a:r>
            <a:r>
              <a:rPr dirty="0" sz="3200" spc="65" b="1">
                <a:solidFill>
                  <a:srgbClr val="404040"/>
                </a:solidFill>
                <a:latin typeface="Noto Sans"/>
                <a:cs typeface="Noto Sans"/>
              </a:rPr>
              <a:t>of</a:t>
            </a:r>
            <a:r>
              <a:rPr dirty="0" sz="3200" spc="-55" b="1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3200" spc="50" b="1">
                <a:solidFill>
                  <a:srgbClr val="404040"/>
                </a:solidFill>
                <a:latin typeface="Noto Sans"/>
                <a:cs typeface="Noto Sans"/>
              </a:rPr>
              <a:t>Frequencies</a:t>
            </a:r>
            <a:endParaRPr sz="3200">
              <a:latin typeface="Noto Sans"/>
              <a:cs typeface="Noto Sans"/>
            </a:endParaRPr>
          </a:p>
          <a:p>
            <a:pPr algn="ctr">
              <a:lnSpc>
                <a:spcPct val="100000"/>
              </a:lnSpc>
              <a:spcBef>
                <a:spcPts val="3240"/>
              </a:spcBef>
            </a:pP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The formula </a:t>
            </a:r>
            <a:r>
              <a:rPr dirty="0" sz="2200" spc="-10">
                <a:solidFill>
                  <a:srgbClr val="404040"/>
                </a:solidFill>
                <a:latin typeface="Noto Sans"/>
                <a:cs typeface="Noto Sans"/>
              </a:rPr>
              <a:t>for </a:t>
            </a:r>
            <a:r>
              <a:rPr dirty="0" sz="2200" spc="-30">
                <a:solidFill>
                  <a:srgbClr val="404040"/>
                </a:solidFill>
                <a:latin typeface="Noto Sans"/>
                <a:cs typeface="Noto Sans"/>
              </a:rPr>
              <a:t>calculating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expected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and </a:t>
            </a:r>
            <a:r>
              <a:rPr dirty="0" sz="2200" spc="-10">
                <a:solidFill>
                  <a:srgbClr val="404040"/>
                </a:solidFill>
                <a:latin typeface="Noto Sans"/>
                <a:cs typeface="Noto Sans"/>
              </a:rPr>
              <a:t>observed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frequencies </a:t>
            </a:r>
            <a:r>
              <a:rPr dirty="0" sz="2200" spc="-45">
                <a:solidFill>
                  <a:srgbClr val="404040"/>
                </a:solidFill>
                <a:latin typeface="Noto Sans"/>
                <a:cs typeface="Noto Sans"/>
              </a:rPr>
              <a:t>using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Chi</a:t>
            </a:r>
            <a:r>
              <a:rPr dirty="0" sz="2200" spc="41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Square:</a:t>
            </a:r>
            <a:endParaRPr sz="2200">
              <a:latin typeface="Noto Sans"/>
              <a:cs typeface="Noto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12869" y="2877357"/>
            <a:ext cx="2635250" cy="0"/>
          </a:xfrm>
          <a:custGeom>
            <a:avLst/>
            <a:gdLst/>
            <a:ahLst/>
            <a:cxnLst/>
            <a:rect l="l" t="t" r="r" b="b"/>
            <a:pathLst>
              <a:path w="2635250" h="0">
                <a:moveTo>
                  <a:pt x="0" y="0"/>
                </a:moveTo>
                <a:lnTo>
                  <a:pt x="2635194" y="0"/>
                </a:lnTo>
              </a:path>
            </a:pathLst>
          </a:custGeom>
          <a:ln w="218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534180" y="1842955"/>
            <a:ext cx="3482975" cy="171259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63500">
              <a:lnSpc>
                <a:spcPts val="3520"/>
              </a:lnSpc>
              <a:spcBef>
                <a:spcPts val="110"/>
              </a:spcBef>
              <a:tabLst>
                <a:tab pos="1856739" algn="l"/>
                <a:tab pos="2464435" algn="l"/>
              </a:tabLst>
            </a:pPr>
            <a:r>
              <a:rPr dirty="0" baseline="-32118" sz="9600" spc="1875">
                <a:latin typeface="Symbol"/>
                <a:cs typeface="Symbol"/>
              </a:rPr>
              <a:t></a:t>
            </a:r>
            <a:r>
              <a:rPr dirty="0" sz="4250" spc="1250">
                <a:latin typeface="Times New Roman"/>
                <a:cs typeface="Times New Roman"/>
              </a:rPr>
              <a:t>(</a:t>
            </a:r>
            <a:r>
              <a:rPr dirty="0" sz="4250" spc="35">
                <a:latin typeface="Times New Roman"/>
                <a:cs typeface="Times New Roman"/>
              </a:rPr>
              <a:t> </a:t>
            </a:r>
            <a:r>
              <a:rPr dirty="0" sz="4250" spc="420" i="1">
                <a:latin typeface="Times New Roman"/>
                <a:cs typeface="Times New Roman"/>
              </a:rPr>
              <a:t>f</a:t>
            </a:r>
            <a:r>
              <a:rPr dirty="0" baseline="-23333" sz="3750" spc="630" i="1">
                <a:latin typeface="Times New Roman"/>
                <a:cs typeface="Times New Roman"/>
              </a:rPr>
              <a:t>e	</a:t>
            </a:r>
            <a:r>
              <a:rPr dirty="0" sz="4250" spc="615">
                <a:latin typeface="Symbol"/>
                <a:cs typeface="Symbol"/>
              </a:rPr>
              <a:t></a:t>
            </a:r>
            <a:r>
              <a:rPr dirty="0" sz="4250" spc="615">
                <a:latin typeface="Times New Roman"/>
                <a:cs typeface="Times New Roman"/>
              </a:rPr>
              <a:t>	</a:t>
            </a:r>
            <a:r>
              <a:rPr dirty="0" sz="4250" spc="434" i="1">
                <a:latin typeface="Times New Roman"/>
                <a:cs typeface="Times New Roman"/>
              </a:rPr>
              <a:t>f</a:t>
            </a:r>
            <a:r>
              <a:rPr dirty="0" baseline="-23333" sz="3750" spc="652" i="1">
                <a:latin typeface="Times New Roman"/>
                <a:cs typeface="Times New Roman"/>
              </a:rPr>
              <a:t>o</a:t>
            </a:r>
            <a:r>
              <a:rPr dirty="0" baseline="-23333" sz="3750" spc="-60" i="1">
                <a:latin typeface="Times New Roman"/>
                <a:cs typeface="Times New Roman"/>
              </a:rPr>
              <a:t> </a:t>
            </a:r>
            <a:r>
              <a:rPr dirty="0" sz="4250" spc="375">
                <a:latin typeface="Times New Roman"/>
                <a:cs typeface="Times New Roman"/>
              </a:rPr>
              <a:t>)</a:t>
            </a:r>
            <a:endParaRPr sz="4250">
              <a:latin typeface="Times New Roman"/>
              <a:cs typeface="Times New Roman"/>
            </a:endParaRPr>
          </a:p>
          <a:p>
            <a:pPr algn="r" marR="55880">
              <a:lnSpc>
                <a:spcPts val="1480"/>
              </a:lnSpc>
            </a:pPr>
            <a:r>
              <a:rPr dirty="0" sz="2500" spc="315">
                <a:latin typeface="Times New Roman"/>
                <a:cs typeface="Times New Roman"/>
              </a:rPr>
              <a:t>2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50">
              <a:latin typeface="Times New Roman"/>
              <a:cs typeface="Times New Roman"/>
            </a:endParaRPr>
          </a:p>
          <a:p>
            <a:pPr algn="ctr" marL="979169">
              <a:lnSpc>
                <a:spcPct val="100000"/>
              </a:lnSpc>
            </a:pPr>
            <a:r>
              <a:rPr dirty="0" sz="4250" spc="420" i="1">
                <a:latin typeface="Times New Roman"/>
                <a:cs typeface="Times New Roman"/>
              </a:rPr>
              <a:t>f</a:t>
            </a:r>
            <a:r>
              <a:rPr dirty="0" baseline="-23333" sz="3750" spc="630" i="1">
                <a:latin typeface="Times New Roman"/>
                <a:cs typeface="Times New Roman"/>
              </a:rPr>
              <a:t>e</a:t>
            </a:r>
            <a:endParaRPr baseline="-23333" sz="3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93896" y="4329683"/>
            <a:ext cx="7926705" cy="1510665"/>
          </a:xfrm>
          <a:prstGeom prst="rect">
            <a:avLst/>
          </a:prstGeom>
        </p:spPr>
        <p:txBody>
          <a:bodyPr wrap="square" lIns="0" tIns="142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dirty="0" sz="2400" spc="-20">
                <a:latin typeface="Noto Sans"/>
                <a:cs typeface="Noto Sans"/>
              </a:rPr>
              <a:t>Features </a:t>
            </a:r>
            <a:r>
              <a:rPr dirty="0" sz="2400" spc="-10">
                <a:latin typeface="Noto Sans"/>
                <a:cs typeface="Noto Sans"/>
              </a:rPr>
              <a:t>of </a:t>
            </a:r>
            <a:r>
              <a:rPr dirty="0" sz="2400" spc="-15">
                <a:latin typeface="Noto Sans"/>
                <a:cs typeface="Noto Sans"/>
              </a:rPr>
              <a:t>Expected and Observed</a:t>
            </a:r>
            <a:r>
              <a:rPr dirty="0" sz="2400" spc="95">
                <a:latin typeface="Noto Sans"/>
                <a:cs typeface="Noto Sans"/>
              </a:rPr>
              <a:t> </a:t>
            </a:r>
            <a:r>
              <a:rPr dirty="0" sz="2400" spc="-20">
                <a:latin typeface="Noto Sans"/>
                <a:cs typeface="Noto Sans"/>
              </a:rPr>
              <a:t>frequencies:</a:t>
            </a:r>
            <a:endParaRPr sz="2400">
              <a:latin typeface="Noto Sans"/>
              <a:cs typeface="Noto Sans"/>
            </a:endParaRPr>
          </a:p>
          <a:p>
            <a:pPr marL="317500" indent="-305435">
              <a:lnSpc>
                <a:spcPct val="100000"/>
              </a:lnSpc>
              <a:spcBef>
                <a:spcPts val="1025"/>
              </a:spcBef>
              <a:buFont typeface="Arial"/>
              <a:buChar char="•"/>
              <a:tabLst>
                <a:tab pos="317500" algn="l"/>
                <a:tab pos="318135" algn="l"/>
              </a:tabLst>
            </a:pPr>
            <a:r>
              <a:rPr dirty="0" sz="2400" spc="-20">
                <a:latin typeface="Noto Sans"/>
                <a:cs typeface="Noto Sans"/>
              </a:rPr>
              <a:t>Requires </a:t>
            </a:r>
            <a:r>
              <a:rPr dirty="0" sz="2400" spc="-10">
                <a:latin typeface="Noto Sans"/>
                <a:cs typeface="Noto Sans"/>
              </a:rPr>
              <a:t>no </a:t>
            </a:r>
            <a:r>
              <a:rPr dirty="0" sz="2400" spc="-15">
                <a:latin typeface="Noto Sans"/>
                <a:cs typeface="Noto Sans"/>
              </a:rPr>
              <a:t>assumption </a:t>
            </a:r>
            <a:r>
              <a:rPr dirty="0" sz="2400" spc="-10">
                <a:latin typeface="Noto Sans"/>
                <a:cs typeface="Noto Sans"/>
              </a:rPr>
              <a:t>of </a:t>
            </a:r>
            <a:r>
              <a:rPr dirty="0" sz="2400" spc="-15">
                <a:latin typeface="Noto Sans"/>
                <a:cs typeface="Noto Sans"/>
              </a:rPr>
              <a:t>the </a:t>
            </a:r>
            <a:r>
              <a:rPr dirty="0" sz="2400" spc="-30">
                <a:latin typeface="Noto Sans"/>
                <a:cs typeface="Noto Sans"/>
              </a:rPr>
              <a:t>underlying</a:t>
            </a:r>
            <a:r>
              <a:rPr dirty="0" sz="2400" spc="155">
                <a:latin typeface="Noto Sans"/>
                <a:cs typeface="Noto Sans"/>
              </a:rPr>
              <a:t> </a:t>
            </a:r>
            <a:r>
              <a:rPr dirty="0" sz="2400" spc="-10">
                <a:latin typeface="Noto Sans"/>
                <a:cs typeface="Noto Sans"/>
              </a:rPr>
              <a:t>population</a:t>
            </a:r>
            <a:endParaRPr sz="2400">
              <a:latin typeface="Noto Sans"/>
              <a:cs typeface="Noto Sans"/>
            </a:endParaRPr>
          </a:p>
          <a:p>
            <a:pPr marL="317500" indent="-305435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317500" algn="l"/>
                <a:tab pos="318135" algn="l"/>
              </a:tabLst>
            </a:pPr>
            <a:r>
              <a:rPr dirty="0" sz="2400" spc="-20">
                <a:latin typeface="Noto Sans"/>
                <a:cs typeface="Noto Sans"/>
              </a:rPr>
              <a:t>Requires random</a:t>
            </a:r>
            <a:r>
              <a:rPr dirty="0" sz="2400" spc="10">
                <a:latin typeface="Noto Sans"/>
                <a:cs typeface="Noto Sans"/>
              </a:rPr>
              <a:t> </a:t>
            </a:r>
            <a:r>
              <a:rPr dirty="0" sz="2400" spc="-35">
                <a:latin typeface="Noto Sans"/>
                <a:cs typeface="Noto Sans"/>
              </a:rPr>
              <a:t>sampling</a:t>
            </a:r>
            <a:endParaRPr sz="24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8017" y="268350"/>
            <a:ext cx="52990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35"/>
              <a:t>Introduction </a:t>
            </a:r>
            <a:r>
              <a:rPr dirty="0" sz="3200" spc="70"/>
              <a:t>to</a:t>
            </a:r>
            <a:r>
              <a:rPr dirty="0" sz="3200" spc="-130"/>
              <a:t> </a:t>
            </a:r>
            <a:r>
              <a:rPr dirty="0" sz="3200" spc="80"/>
              <a:t>Statistics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5841491" y="711708"/>
            <a:ext cx="4572000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55877" y="1238250"/>
            <a:ext cx="14653894" cy="6022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114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latin typeface="Noto Sans"/>
                <a:cs typeface="Noto Sans"/>
              </a:rPr>
              <a:t>Statistics </a:t>
            </a:r>
            <a:r>
              <a:rPr dirty="0" sz="2400" spc="-10">
                <a:latin typeface="Noto Sans"/>
                <a:cs typeface="Noto Sans"/>
              </a:rPr>
              <a:t>is </a:t>
            </a:r>
            <a:r>
              <a:rPr dirty="0" sz="2400" spc="-15">
                <a:latin typeface="Noto Sans"/>
                <a:cs typeface="Noto Sans"/>
              </a:rPr>
              <a:t>the study </a:t>
            </a:r>
            <a:r>
              <a:rPr dirty="0" sz="2400" spc="-10">
                <a:latin typeface="Noto Sans"/>
                <a:cs typeface="Noto Sans"/>
              </a:rPr>
              <a:t>of </a:t>
            </a:r>
            <a:r>
              <a:rPr dirty="0" sz="2400" spc="-15">
                <a:latin typeface="Noto Sans"/>
                <a:cs typeface="Noto Sans"/>
              </a:rPr>
              <a:t>the </a:t>
            </a:r>
            <a:r>
              <a:rPr dirty="0" sz="2400" spc="-20">
                <a:latin typeface="Noto Sans"/>
                <a:cs typeface="Noto Sans"/>
              </a:rPr>
              <a:t>collection, analysis, interpretation, presentation, </a:t>
            </a:r>
            <a:r>
              <a:rPr dirty="0" sz="2400" spc="-15">
                <a:latin typeface="Noto Sans"/>
                <a:cs typeface="Noto Sans"/>
              </a:rPr>
              <a:t>and </a:t>
            </a:r>
            <a:r>
              <a:rPr dirty="0" sz="2400" spc="-25">
                <a:latin typeface="Noto Sans"/>
                <a:cs typeface="Noto Sans"/>
              </a:rPr>
              <a:t>organization </a:t>
            </a:r>
            <a:r>
              <a:rPr dirty="0" sz="2400" spc="-10">
                <a:latin typeface="Noto Sans"/>
                <a:cs typeface="Noto Sans"/>
              </a:rPr>
              <a:t>of</a:t>
            </a:r>
            <a:r>
              <a:rPr dirty="0" sz="2400" spc="335">
                <a:latin typeface="Noto Sans"/>
                <a:cs typeface="Noto Sans"/>
              </a:rPr>
              <a:t> </a:t>
            </a:r>
            <a:r>
              <a:rPr dirty="0" sz="2400" spc="-15">
                <a:latin typeface="Noto Sans"/>
                <a:cs typeface="Noto Sans"/>
              </a:rPr>
              <a:t>data.</a:t>
            </a:r>
            <a:endParaRPr sz="2400">
              <a:latin typeface="Noto Sans"/>
              <a:cs typeface="Noto Sans"/>
            </a:endParaRPr>
          </a:p>
          <a:p>
            <a:pPr>
              <a:lnSpc>
                <a:spcPct val="100000"/>
              </a:lnSpc>
            </a:pPr>
            <a:endParaRPr sz="2350">
              <a:latin typeface="Noto Sans"/>
              <a:cs typeface="Noto Sans"/>
            </a:endParaRPr>
          </a:p>
          <a:p>
            <a:pPr marL="12700" marR="11039475">
              <a:lnSpc>
                <a:spcPct val="110000"/>
              </a:lnSpc>
            </a:pPr>
            <a:r>
              <a:rPr dirty="0" sz="2400" spc="-40">
                <a:latin typeface="Noto Sans"/>
                <a:cs typeface="Noto Sans"/>
              </a:rPr>
              <a:t>Tools </a:t>
            </a:r>
            <a:r>
              <a:rPr dirty="0" sz="2400" spc="-15">
                <a:latin typeface="Noto Sans"/>
                <a:cs typeface="Noto Sans"/>
              </a:rPr>
              <a:t>available to analyze  data:</a:t>
            </a:r>
            <a:endParaRPr sz="2400">
              <a:latin typeface="Noto Sans"/>
              <a:cs typeface="Noto Sans"/>
            </a:endParaRPr>
          </a:p>
          <a:p>
            <a:pPr marL="317500" indent="-305435">
              <a:lnSpc>
                <a:spcPct val="100000"/>
              </a:lnSpc>
              <a:spcBef>
                <a:spcPts val="1590"/>
              </a:spcBef>
              <a:buFont typeface="Arial"/>
              <a:buChar char="•"/>
              <a:tabLst>
                <a:tab pos="316865" algn="l"/>
                <a:tab pos="318135" algn="l"/>
              </a:tabLst>
            </a:pPr>
            <a:r>
              <a:rPr dirty="0" sz="2400" spc="-15">
                <a:latin typeface="Noto Sans"/>
                <a:cs typeface="Noto Sans"/>
              </a:rPr>
              <a:t>Statistical</a:t>
            </a:r>
            <a:r>
              <a:rPr dirty="0" sz="2400">
                <a:latin typeface="Noto Sans"/>
                <a:cs typeface="Noto Sans"/>
              </a:rPr>
              <a:t> </a:t>
            </a:r>
            <a:r>
              <a:rPr dirty="0" sz="2400" spc="-10">
                <a:latin typeface="Noto Sans"/>
                <a:cs typeface="Noto Sans"/>
              </a:rPr>
              <a:t>principles</a:t>
            </a:r>
            <a:endParaRPr sz="2400">
              <a:latin typeface="Noto Sans"/>
              <a:cs typeface="Noto Sans"/>
            </a:endParaRPr>
          </a:p>
          <a:p>
            <a:pPr marL="317500" indent="-305435">
              <a:lnSpc>
                <a:spcPct val="100000"/>
              </a:lnSpc>
              <a:spcBef>
                <a:spcPts val="1595"/>
              </a:spcBef>
              <a:buFont typeface="Arial"/>
              <a:buChar char="•"/>
              <a:tabLst>
                <a:tab pos="316865" algn="l"/>
                <a:tab pos="318135" algn="l"/>
              </a:tabLst>
            </a:pPr>
            <a:r>
              <a:rPr dirty="0" sz="2400" spc="-15">
                <a:latin typeface="Noto Sans"/>
                <a:cs typeface="Noto Sans"/>
              </a:rPr>
              <a:t>Functions</a:t>
            </a:r>
            <a:endParaRPr sz="2400">
              <a:latin typeface="Noto Sans"/>
              <a:cs typeface="Noto Sans"/>
            </a:endParaRPr>
          </a:p>
          <a:p>
            <a:pPr marL="317500" indent="-305435">
              <a:lnSpc>
                <a:spcPct val="100000"/>
              </a:lnSpc>
              <a:spcBef>
                <a:spcPts val="1585"/>
              </a:spcBef>
              <a:buFont typeface="Arial"/>
              <a:buChar char="•"/>
              <a:tabLst>
                <a:tab pos="316865" algn="l"/>
                <a:tab pos="318135" algn="l"/>
              </a:tabLst>
            </a:pPr>
            <a:r>
              <a:rPr dirty="0" sz="2400" spc="-25">
                <a:latin typeface="Noto Sans"/>
                <a:cs typeface="Noto Sans"/>
              </a:rPr>
              <a:t>Algorithms</a:t>
            </a:r>
            <a:endParaRPr sz="24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2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300">
              <a:latin typeface="Noto Sans"/>
              <a:cs typeface="Noto Sans"/>
            </a:endParaRPr>
          </a:p>
          <a:p>
            <a:pPr marL="8206740">
              <a:lnSpc>
                <a:spcPct val="100000"/>
              </a:lnSpc>
            </a:pP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What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you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can </a:t>
            </a:r>
            <a:r>
              <a:rPr dirty="0" sz="2200" spc="-10">
                <a:solidFill>
                  <a:srgbClr val="404040"/>
                </a:solidFill>
                <a:latin typeface="Noto Sans"/>
                <a:cs typeface="Noto Sans"/>
              </a:rPr>
              <a:t>do </a:t>
            </a:r>
            <a:r>
              <a:rPr dirty="0" sz="2200" spc="-45">
                <a:solidFill>
                  <a:srgbClr val="404040"/>
                </a:solidFill>
                <a:latin typeface="Noto Sans"/>
                <a:cs typeface="Noto Sans"/>
              </a:rPr>
              <a:t>using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statistical</a:t>
            </a:r>
            <a:r>
              <a:rPr dirty="0" sz="2200" spc="21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Noto Sans"/>
                <a:cs typeface="Noto Sans"/>
              </a:rPr>
              <a:t>tools:</a:t>
            </a:r>
            <a:endParaRPr sz="2200">
              <a:latin typeface="Noto Sans"/>
              <a:cs typeface="Noto Sans"/>
            </a:endParaRPr>
          </a:p>
          <a:p>
            <a:pPr lvl="1" marL="8511540" indent="-305435">
              <a:lnSpc>
                <a:spcPct val="100000"/>
              </a:lnSpc>
              <a:spcBef>
                <a:spcPts val="1030"/>
              </a:spcBef>
              <a:buFont typeface="Arial"/>
              <a:buChar char="•"/>
              <a:tabLst>
                <a:tab pos="8511540" algn="l"/>
                <a:tab pos="8512175" algn="l"/>
              </a:tabLst>
            </a:pP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Analyze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primary</a:t>
            </a:r>
            <a:r>
              <a:rPr dirty="0" sz="2200" spc="9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data</a:t>
            </a:r>
            <a:endParaRPr sz="2200">
              <a:latin typeface="Noto Sans"/>
              <a:cs typeface="Noto Sans"/>
            </a:endParaRPr>
          </a:p>
          <a:p>
            <a:pPr lvl="1" marL="8511540" indent="-305435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>
                <a:tab pos="8511540" algn="l"/>
                <a:tab pos="8512175" algn="l"/>
              </a:tabLst>
            </a:pP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Build a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statistical</a:t>
            </a:r>
            <a:r>
              <a:rPr dirty="0" sz="2400" spc="3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model</a:t>
            </a:r>
            <a:endParaRPr sz="2200">
              <a:latin typeface="Noto Sans"/>
              <a:cs typeface="Noto Sans"/>
            </a:endParaRPr>
          </a:p>
          <a:p>
            <a:pPr lvl="1" marL="8511540" indent="-305435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8511540" algn="l"/>
                <a:tab pos="8512175" algn="l"/>
              </a:tabLst>
            </a:pPr>
            <a:r>
              <a:rPr dirty="0" sz="2200" spc="-25">
                <a:solidFill>
                  <a:srgbClr val="404040"/>
                </a:solidFill>
                <a:latin typeface="Noto Sans"/>
                <a:cs typeface="Noto Sans"/>
              </a:rPr>
              <a:t>Predict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the future</a:t>
            </a:r>
            <a:r>
              <a:rPr dirty="0" sz="2200" spc="9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Noto Sans"/>
                <a:cs typeface="Noto Sans"/>
              </a:rPr>
              <a:t>outcome</a:t>
            </a:r>
            <a:endParaRPr sz="2200">
              <a:latin typeface="Noto Sans"/>
              <a:cs typeface="Noto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758537" y="2269158"/>
            <a:ext cx="2790933" cy="22595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76527" y="4523232"/>
            <a:ext cx="3587496" cy="34823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83940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Knowledge</a:t>
            </a:r>
            <a:r>
              <a:rPr dirty="0" spc="-85"/>
              <a:t> </a:t>
            </a:r>
            <a:r>
              <a:rPr dirty="0"/>
              <a:t>Check</a:t>
            </a:r>
          </a:p>
        </p:txBody>
      </p:sp>
      <p:sp>
        <p:nvSpPr>
          <p:cNvPr id="3" name="object 3"/>
          <p:cNvSpPr/>
          <p:nvPr/>
        </p:nvSpPr>
        <p:spPr>
          <a:xfrm>
            <a:off x="3608832" y="3169920"/>
            <a:ext cx="3555491" cy="30312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6250919" cy="99060"/>
            <a:chOff x="0" y="0"/>
            <a:chExt cx="16250919" cy="9906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457325" cy="99060"/>
            </a:xfrm>
            <a:custGeom>
              <a:avLst/>
              <a:gdLst/>
              <a:ahLst/>
              <a:cxnLst/>
              <a:rect l="l" t="t" r="r" b="b"/>
              <a:pathLst>
                <a:path w="1457325" h="99060">
                  <a:moveTo>
                    <a:pt x="0" y="99059"/>
                  </a:moveTo>
                  <a:lnTo>
                    <a:pt x="1456944" y="99059"/>
                  </a:lnTo>
                  <a:lnTo>
                    <a:pt x="1456944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56944" y="0"/>
              <a:ext cx="7101840" cy="99060"/>
            </a:xfrm>
            <a:custGeom>
              <a:avLst/>
              <a:gdLst/>
              <a:ahLst/>
              <a:cxnLst/>
              <a:rect l="l" t="t" r="r" b="b"/>
              <a:pathLst>
                <a:path w="7101840" h="99060">
                  <a:moveTo>
                    <a:pt x="0" y="99059"/>
                  </a:moveTo>
                  <a:lnTo>
                    <a:pt x="7101840" y="99059"/>
                  </a:lnTo>
                  <a:lnTo>
                    <a:pt x="7101840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558783" y="0"/>
              <a:ext cx="1405255" cy="99060"/>
            </a:xfrm>
            <a:custGeom>
              <a:avLst/>
              <a:gdLst/>
              <a:ahLst/>
              <a:cxnLst/>
              <a:rect l="l" t="t" r="r" b="b"/>
              <a:pathLst>
                <a:path w="1405254" h="99060">
                  <a:moveTo>
                    <a:pt x="0" y="99059"/>
                  </a:moveTo>
                  <a:lnTo>
                    <a:pt x="1405127" y="99059"/>
                  </a:lnTo>
                  <a:lnTo>
                    <a:pt x="1405127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963911" y="0"/>
              <a:ext cx="469900" cy="99060"/>
            </a:xfrm>
            <a:custGeom>
              <a:avLst/>
              <a:gdLst/>
              <a:ahLst/>
              <a:cxnLst/>
              <a:rect l="l" t="t" r="r" b="b"/>
              <a:pathLst>
                <a:path w="469900" h="99060">
                  <a:moveTo>
                    <a:pt x="0" y="99059"/>
                  </a:moveTo>
                  <a:lnTo>
                    <a:pt x="469392" y="99059"/>
                  </a:lnTo>
                  <a:lnTo>
                    <a:pt x="469392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433304" y="0"/>
              <a:ext cx="166370" cy="99060"/>
            </a:xfrm>
            <a:custGeom>
              <a:avLst/>
              <a:gdLst/>
              <a:ahLst/>
              <a:cxnLst/>
              <a:rect l="l" t="t" r="r" b="b"/>
              <a:pathLst>
                <a:path w="166370" h="99060">
                  <a:moveTo>
                    <a:pt x="0" y="99059"/>
                  </a:moveTo>
                  <a:lnTo>
                    <a:pt x="166116" y="99059"/>
                  </a:lnTo>
                  <a:lnTo>
                    <a:pt x="166116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599419" y="0"/>
              <a:ext cx="1668780" cy="99060"/>
            </a:xfrm>
            <a:custGeom>
              <a:avLst/>
              <a:gdLst/>
              <a:ahLst/>
              <a:cxnLst/>
              <a:rect l="l" t="t" r="r" b="b"/>
              <a:pathLst>
                <a:path w="1668779" h="99060">
                  <a:moveTo>
                    <a:pt x="0" y="99059"/>
                  </a:moveTo>
                  <a:lnTo>
                    <a:pt x="1668779" y="99059"/>
                  </a:lnTo>
                  <a:lnTo>
                    <a:pt x="1668779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2268200" y="0"/>
              <a:ext cx="3982720" cy="99060"/>
            </a:xfrm>
            <a:custGeom>
              <a:avLst/>
              <a:gdLst/>
              <a:ahLst/>
              <a:cxnLst/>
              <a:rect l="l" t="t" r="r" b="b"/>
              <a:pathLst>
                <a:path w="3982719" h="99060">
                  <a:moveTo>
                    <a:pt x="0" y="99059"/>
                  </a:moveTo>
                  <a:lnTo>
                    <a:pt x="3982211" y="99059"/>
                  </a:lnTo>
                  <a:lnTo>
                    <a:pt x="3982211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3E96C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6256635" cy="650875"/>
            <a:chOff x="0" y="0"/>
            <a:chExt cx="16256635" cy="65087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0" y="650748"/>
                  </a:moveTo>
                  <a:lnTo>
                    <a:pt x="7101840" y="650748"/>
                  </a:lnTo>
                  <a:lnTo>
                    <a:pt x="71018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0" y="650748"/>
                  </a:moveTo>
                  <a:lnTo>
                    <a:pt x="1405127" y="650748"/>
                  </a:lnTo>
                  <a:lnTo>
                    <a:pt x="1405127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0" y="650748"/>
                  </a:moveTo>
                  <a:lnTo>
                    <a:pt x="469392" y="650748"/>
                  </a:lnTo>
                  <a:lnTo>
                    <a:pt x="469392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439400" y="0"/>
              <a:ext cx="166370" cy="650875"/>
            </a:xfrm>
            <a:custGeom>
              <a:avLst/>
              <a:gdLst/>
              <a:ahLst/>
              <a:cxnLst/>
              <a:rect l="l" t="t" r="r" b="b"/>
              <a:pathLst>
                <a:path w="166370" h="650875">
                  <a:moveTo>
                    <a:pt x="0" y="650748"/>
                  </a:moveTo>
                  <a:lnTo>
                    <a:pt x="166116" y="650748"/>
                  </a:lnTo>
                  <a:lnTo>
                    <a:pt x="166116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605516" y="0"/>
              <a:ext cx="1670685" cy="650875"/>
            </a:xfrm>
            <a:custGeom>
              <a:avLst/>
              <a:gdLst/>
              <a:ahLst/>
              <a:cxnLst/>
              <a:rect l="l" t="t" r="r" b="b"/>
              <a:pathLst>
                <a:path w="1670684" h="650875">
                  <a:moveTo>
                    <a:pt x="0" y="650748"/>
                  </a:moveTo>
                  <a:lnTo>
                    <a:pt x="1670303" y="650748"/>
                  </a:lnTo>
                  <a:lnTo>
                    <a:pt x="1670303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2275819" y="0"/>
              <a:ext cx="3980815" cy="650875"/>
            </a:xfrm>
            <a:custGeom>
              <a:avLst/>
              <a:gdLst/>
              <a:ahLst/>
              <a:cxnLst/>
              <a:rect l="l" t="t" r="r" b="b"/>
              <a:pathLst>
                <a:path w="3980815" h="650875">
                  <a:moveTo>
                    <a:pt x="0" y="650748"/>
                  </a:moveTo>
                  <a:lnTo>
                    <a:pt x="3980687" y="650748"/>
                  </a:lnTo>
                  <a:lnTo>
                    <a:pt x="3980687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483108" y="769619"/>
            <a:ext cx="15389860" cy="1734820"/>
            <a:chOff x="483108" y="769619"/>
            <a:chExt cx="15389860" cy="1734820"/>
          </a:xfrm>
        </p:grpSpPr>
        <p:sp>
          <p:nvSpPr>
            <p:cNvPr id="11" name="object 11"/>
            <p:cNvSpPr/>
            <p:nvPr/>
          </p:nvSpPr>
          <p:spPr>
            <a:xfrm>
              <a:off x="489204" y="775715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188463" y="775715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w="0"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14165580" y="47244"/>
            <a:ext cx="1761744" cy="637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3872971" y="3934967"/>
            <a:ext cx="1969007" cy="1679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95300" y="781812"/>
            <a:ext cx="1690370" cy="1710055"/>
          </a:xfrm>
          <a:prstGeom prst="rect">
            <a:avLst/>
          </a:prstGeom>
          <a:solidFill>
            <a:srgbClr val="9CDAE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/>
              <a:cs typeface="Times New Roman"/>
            </a:endParaRPr>
          </a:p>
          <a:p>
            <a:pPr marL="559435" marR="206375" indent="-304800">
              <a:lnSpc>
                <a:spcPct val="100000"/>
              </a:lnSpc>
            </a:pPr>
            <a:r>
              <a:rPr dirty="0" sz="1800">
                <a:latin typeface="Carlito"/>
                <a:cs typeface="Carlito"/>
              </a:rPr>
              <a:t>KN</a:t>
            </a:r>
            <a:r>
              <a:rPr dirty="0" sz="1800" spc="-30">
                <a:latin typeface="Carlito"/>
                <a:cs typeface="Carlito"/>
              </a:rPr>
              <a:t>O</a:t>
            </a:r>
            <a:r>
              <a:rPr dirty="0" sz="1800" spc="-5">
                <a:latin typeface="Carlito"/>
                <a:cs typeface="Carlito"/>
              </a:rPr>
              <a:t>WLE</a:t>
            </a:r>
            <a:r>
              <a:rPr dirty="0" sz="1800" spc="-10">
                <a:latin typeface="Carlito"/>
                <a:cs typeface="Carlito"/>
              </a:rPr>
              <a:t>D</a:t>
            </a:r>
            <a:r>
              <a:rPr dirty="0" sz="1800">
                <a:latin typeface="Carlito"/>
                <a:cs typeface="Carlito"/>
              </a:rPr>
              <a:t>GE  </a:t>
            </a:r>
            <a:r>
              <a:rPr dirty="0" sz="1800" spc="-15">
                <a:latin typeface="Carlito"/>
                <a:cs typeface="Carlito"/>
              </a:rPr>
              <a:t>CHECK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42948" y="3072764"/>
            <a:ext cx="5792470" cy="330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05"/>
              </a:lnSpc>
              <a:tabLst>
                <a:tab pos="678180" algn="l"/>
              </a:tabLst>
            </a:pPr>
            <a:r>
              <a:rPr dirty="0" sz="2800" spc="-5">
                <a:latin typeface="Carlito"/>
                <a:cs typeface="Carlito"/>
              </a:rPr>
              <a:t>a.	</a:t>
            </a:r>
            <a:r>
              <a:rPr dirty="0" sz="2000" spc="-5">
                <a:latin typeface="Noto Sans"/>
                <a:cs typeface="Noto Sans"/>
              </a:rPr>
              <a:t>Observed </a:t>
            </a:r>
            <a:r>
              <a:rPr dirty="0" sz="2000" spc="-15">
                <a:latin typeface="Noto Sans"/>
                <a:cs typeface="Noto Sans"/>
              </a:rPr>
              <a:t>Frequency </a:t>
            </a:r>
            <a:r>
              <a:rPr dirty="0" sz="2000">
                <a:latin typeface="Noto Sans"/>
                <a:cs typeface="Noto Sans"/>
              </a:rPr>
              <a:t>≠ </a:t>
            </a:r>
            <a:r>
              <a:rPr dirty="0" sz="2000" spc="-10">
                <a:latin typeface="Noto Sans"/>
                <a:cs typeface="Noto Sans"/>
              </a:rPr>
              <a:t>Expected</a:t>
            </a:r>
            <a:r>
              <a:rPr dirty="0" sz="2000" spc="-50">
                <a:latin typeface="Noto Sans"/>
                <a:cs typeface="Noto Sans"/>
              </a:rPr>
              <a:t> </a:t>
            </a:r>
            <a:r>
              <a:rPr dirty="0" sz="2000" spc="-20">
                <a:latin typeface="Noto Sans"/>
                <a:cs typeface="Noto Sans"/>
              </a:rPr>
              <a:t>Frequency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42948" y="3793363"/>
            <a:ext cx="3003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Carlito"/>
                <a:cs typeface="Carlito"/>
              </a:rPr>
              <a:t>b.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42948" y="4614417"/>
            <a:ext cx="2667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Carlito"/>
                <a:cs typeface="Carlito"/>
              </a:rPr>
              <a:t>c.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42948" y="5535879"/>
            <a:ext cx="5121275" cy="331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10"/>
              </a:lnSpc>
              <a:tabLst>
                <a:tab pos="678180" algn="l"/>
              </a:tabLst>
            </a:pPr>
            <a:r>
              <a:rPr dirty="0" sz="2800" spc="-10">
                <a:latin typeface="Carlito"/>
                <a:cs typeface="Carlito"/>
              </a:rPr>
              <a:t>d.	</a:t>
            </a:r>
            <a:r>
              <a:rPr dirty="0" baseline="1388" sz="3000" spc="-30">
                <a:latin typeface="Noto Sans"/>
                <a:cs typeface="Noto Sans"/>
              </a:rPr>
              <a:t>Independent </a:t>
            </a:r>
            <a:r>
              <a:rPr dirty="0" baseline="1388" sz="3000" spc="-7">
                <a:latin typeface="Noto Sans"/>
                <a:cs typeface="Noto Sans"/>
              </a:rPr>
              <a:t>of </a:t>
            </a:r>
            <a:r>
              <a:rPr dirty="0" baseline="1388" sz="3000" spc="-15">
                <a:latin typeface="Noto Sans"/>
                <a:cs typeface="Noto Sans"/>
              </a:rPr>
              <a:t>expected</a:t>
            </a:r>
            <a:r>
              <a:rPr dirty="0" baseline="1388" sz="3000" spc="-89">
                <a:latin typeface="Noto Sans"/>
                <a:cs typeface="Noto Sans"/>
              </a:rPr>
              <a:t> </a:t>
            </a:r>
            <a:r>
              <a:rPr dirty="0" baseline="1388" sz="3000" spc="-22">
                <a:latin typeface="Noto Sans"/>
                <a:cs typeface="Noto Sans"/>
              </a:rPr>
              <a:t>frequencies</a:t>
            </a:r>
            <a:endParaRPr baseline="1388" sz="3000">
              <a:latin typeface="Noto Sans"/>
              <a:cs typeface="Noto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91511" y="1431798"/>
            <a:ext cx="1366901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95"/>
              </a:spcBef>
              <a:tabLst>
                <a:tab pos="8092440" algn="l"/>
              </a:tabLst>
            </a:pPr>
            <a:r>
              <a:rPr dirty="0" sz="2200" spc="-75">
                <a:latin typeface="Noto Sans"/>
                <a:cs typeface="Noto Sans"/>
              </a:rPr>
              <a:t>In </a:t>
            </a:r>
            <a:r>
              <a:rPr dirty="0" sz="2200" spc="-20">
                <a:latin typeface="Noto Sans"/>
                <a:cs typeface="Noto Sans"/>
              </a:rPr>
              <a:t>Chi-Square </a:t>
            </a:r>
            <a:r>
              <a:rPr dirty="0" sz="2200" spc="-25">
                <a:latin typeface="Noto Sans"/>
                <a:cs typeface="Noto Sans"/>
              </a:rPr>
              <a:t>test, there </a:t>
            </a:r>
            <a:r>
              <a:rPr dirty="0" sz="2200" spc="-10">
                <a:latin typeface="Noto Sans"/>
                <a:cs typeface="Noto Sans"/>
              </a:rPr>
              <a:t>is no </a:t>
            </a:r>
            <a:r>
              <a:rPr dirty="0" sz="2200" spc="-15">
                <a:latin typeface="Noto Sans"/>
                <a:cs typeface="Noto Sans"/>
              </a:rPr>
              <a:t>association </a:t>
            </a:r>
            <a:r>
              <a:rPr dirty="0" sz="2200" spc="-10">
                <a:latin typeface="Noto Sans"/>
                <a:cs typeface="Noto Sans"/>
              </a:rPr>
              <a:t>of</a:t>
            </a:r>
            <a:r>
              <a:rPr dirty="0" sz="2200" spc="380">
                <a:latin typeface="Noto Sans"/>
                <a:cs typeface="Noto Sans"/>
              </a:rPr>
              <a:t> </a:t>
            </a:r>
            <a:r>
              <a:rPr dirty="0" sz="2200" spc="-15">
                <a:latin typeface="Noto Sans"/>
                <a:cs typeface="Noto Sans"/>
              </a:rPr>
              <a:t>variables</a:t>
            </a:r>
            <a:r>
              <a:rPr dirty="0" sz="2200" spc="30">
                <a:latin typeface="Noto Sans"/>
                <a:cs typeface="Noto Sans"/>
              </a:rPr>
              <a:t> </a:t>
            </a:r>
            <a:r>
              <a:rPr dirty="0" sz="2200" spc="-15">
                <a:latin typeface="Noto Sans"/>
                <a:cs typeface="Noto Sans"/>
              </a:rPr>
              <a:t>if</a:t>
            </a:r>
            <a:r>
              <a:rPr dirty="0" u="heavy" sz="2200" spc="-15">
                <a:uFill>
                  <a:solidFill>
                    <a:srgbClr val="000000"/>
                  </a:solidFill>
                </a:uFill>
                <a:latin typeface="Noto Sans"/>
                <a:cs typeface="Noto Sans"/>
              </a:rPr>
              <a:t> 	</a:t>
            </a:r>
            <a:r>
              <a:rPr dirty="0" sz="2200" spc="-15">
                <a:latin typeface="Noto Sans"/>
                <a:cs typeface="Noto Sans"/>
              </a:rPr>
              <a:t>.</a:t>
            </a:r>
            <a:endParaRPr sz="2200">
              <a:latin typeface="Noto Sans"/>
              <a:cs typeface="Noto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08682" y="3898772"/>
            <a:ext cx="51269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Noto Sans"/>
                <a:cs typeface="Noto Sans"/>
              </a:rPr>
              <a:t>Observed </a:t>
            </a:r>
            <a:r>
              <a:rPr dirty="0" sz="2000" spc="-15">
                <a:latin typeface="Noto Sans"/>
                <a:cs typeface="Noto Sans"/>
              </a:rPr>
              <a:t>Frequency </a:t>
            </a:r>
            <a:r>
              <a:rPr dirty="0" sz="2000">
                <a:latin typeface="Noto Sans"/>
                <a:cs typeface="Noto Sans"/>
              </a:rPr>
              <a:t>= </a:t>
            </a:r>
            <a:r>
              <a:rPr dirty="0" sz="2000" spc="-10">
                <a:latin typeface="Noto Sans"/>
                <a:cs typeface="Noto Sans"/>
              </a:rPr>
              <a:t>Expected</a:t>
            </a:r>
            <a:r>
              <a:rPr dirty="0" sz="2000" spc="-50">
                <a:latin typeface="Noto Sans"/>
                <a:cs typeface="Noto Sans"/>
              </a:rPr>
              <a:t> </a:t>
            </a:r>
            <a:r>
              <a:rPr dirty="0" sz="2000" spc="-20">
                <a:latin typeface="Noto Sans"/>
                <a:cs typeface="Noto Sans"/>
              </a:rPr>
              <a:t>Frequency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08682" y="4705857"/>
            <a:ext cx="44761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">
                <a:latin typeface="Noto Sans"/>
                <a:cs typeface="Noto Sans"/>
              </a:rPr>
              <a:t>Independent </a:t>
            </a:r>
            <a:r>
              <a:rPr dirty="0" sz="2000" spc="-5">
                <a:latin typeface="Noto Sans"/>
                <a:cs typeface="Noto Sans"/>
              </a:rPr>
              <a:t>of </a:t>
            </a:r>
            <a:r>
              <a:rPr dirty="0" sz="2000" spc="-10">
                <a:latin typeface="Noto Sans"/>
                <a:cs typeface="Noto Sans"/>
              </a:rPr>
              <a:t>observed</a:t>
            </a:r>
            <a:r>
              <a:rPr dirty="0" sz="2000" spc="-65">
                <a:latin typeface="Noto Sans"/>
                <a:cs typeface="Noto Sans"/>
              </a:rPr>
              <a:t> </a:t>
            </a:r>
            <a:r>
              <a:rPr dirty="0" sz="2000" spc="-15">
                <a:latin typeface="Noto Sans"/>
                <a:cs typeface="Noto Sans"/>
              </a:rPr>
              <a:t>frequencies</a:t>
            </a:r>
            <a:endParaRPr sz="20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3108" y="675131"/>
            <a:ext cx="15389860" cy="1734820"/>
            <a:chOff x="483108" y="675131"/>
            <a:chExt cx="15389860" cy="1734820"/>
          </a:xfrm>
        </p:grpSpPr>
        <p:sp>
          <p:nvSpPr>
            <p:cNvPr id="3" name="object 3"/>
            <p:cNvSpPr/>
            <p:nvPr/>
          </p:nvSpPr>
          <p:spPr>
            <a:xfrm>
              <a:off x="489204" y="681227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188463" y="681227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w="0" h="1722120">
                  <a:moveTo>
                    <a:pt x="0" y="0"/>
                  </a:moveTo>
                  <a:lnTo>
                    <a:pt x="0" y="1722120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3872971" y="3840479"/>
            <a:ext cx="1969007" cy="1679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95300" y="687323"/>
            <a:ext cx="1690370" cy="1710055"/>
          </a:xfrm>
          <a:prstGeom prst="rect">
            <a:avLst/>
          </a:prstGeom>
          <a:solidFill>
            <a:srgbClr val="9CDAE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algn="ctr" marL="42545">
              <a:lnSpc>
                <a:spcPct val="100000"/>
              </a:lnSpc>
              <a:spcBef>
                <a:spcPts val="1705"/>
              </a:spcBef>
            </a:pPr>
            <a:r>
              <a:rPr dirty="0" sz="1800" spc="-10">
                <a:latin typeface="Noto Sans"/>
                <a:cs typeface="Noto Sans"/>
              </a:rPr>
              <a:t>KNOWLEDGE</a:t>
            </a:r>
            <a:endParaRPr sz="1800">
              <a:latin typeface="Noto Sans"/>
              <a:cs typeface="Noto Sans"/>
            </a:endParaRPr>
          </a:p>
          <a:p>
            <a:pPr algn="ctr" marL="41910">
              <a:lnSpc>
                <a:spcPct val="100000"/>
              </a:lnSpc>
            </a:pPr>
            <a:r>
              <a:rPr dirty="0" sz="1800" spc="-5">
                <a:latin typeface="Noto Sans"/>
                <a:cs typeface="Noto Sans"/>
              </a:rPr>
              <a:t>CHECK</a:t>
            </a:r>
            <a:endParaRPr sz="1800">
              <a:latin typeface="Noto Sans"/>
              <a:cs typeface="Noto San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-6350" y="6783068"/>
            <a:ext cx="16269335" cy="2367280"/>
            <a:chOff x="-6350" y="6783068"/>
            <a:chExt cx="16269335" cy="2367280"/>
          </a:xfrm>
        </p:grpSpPr>
        <p:sp>
          <p:nvSpPr>
            <p:cNvPr id="8" name="object 8"/>
            <p:cNvSpPr/>
            <p:nvPr/>
          </p:nvSpPr>
          <p:spPr>
            <a:xfrm>
              <a:off x="0" y="6789418"/>
              <a:ext cx="16256508" cy="23545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6789418"/>
              <a:ext cx="16256635" cy="2354580"/>
            </a:xfrm>
            <a:custGeom>
              <a:avLst/>
              <a:gdLst/>
              <a:ahLst/>
              <a:cxnLst/>
              <a:rect l="l" t="t" r="r" b="b"/>
              <a:pathLst>
                <a:path w="16256635" h="2354579">
                  <a:moveTo>
                    <a:pt x="16256508" y="0"/>
                  </a:moveTo>
                  <a:lnTo>
                    <a:pt x="0" y="0"/>
                  </a:lnTo>
                  <a:lnTo>
                    <a:pt x="0" y="2354578"/>
                  </a:lnTo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94131" y="8287510"/>
              <a:ext cx="15668244" cy="8564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742948" y="2954223"/>
            <a:ext cx="2355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Noto Sans"/>
                <a:cs typeface="Noto Sans"/>
              </a:rPr>
              <a:t>a.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42948" y="3811015"/>
            <a:ext cx="2482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Noto Sans"/>
                <a:cs typeface="Noto Sans"/>
              </a:rPr>
              <a:t>b.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42948" y="4597145"/>
            <a:ext cx="2159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Noto Sans"/>
                <a:cs typeface="Noto Sans"/>
              </a:rPr>
              <a:t>c.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42948" y="5400801"/>
            <a:ext cx="2482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Noto Sans"/>
                <a:cs typeface="Noto Sans"/>
              </a:rPr>
              <a:t>d.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8248" y="6860488"/>
            <a:ext cx="253936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Noto Sans"/>
                <a:cs typeface="Noto Sans"/>
              </a:rPr>
              <a:t>The </a:t>
            </a:r>
            <a:r>
              <a:rPr dirty="0" sz="2000" spc="-15">
                <a:latin typeface="Noto Sans"/>
                <a:cs typeface="Noto Sans"/>
              </a:rPr>
              <a:t>correct answer</a:t>
            </a:r>
            <a:r>
              <a:rPr dirty="0" sz="2000" spc="-85">
                <a:latin typeface="Noto Sans"/>
                <a:cs typeface="Noto Sans"/>
              </a:rPr>
              <a:t> </a:t>
            </a:r>
            <a:r>
              <a:rPr dirty="0" sz="2000" spc="-5">
                <a:latin typeface="Noto Sans"/>
                <a:cs typeface="Noto Sans"/>
              </a:rPr>
              <a:t>is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94715" y="7356347"/>
            <a:ext cx="15480792" cy="32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923791" y="6795261"/>
            <a:ext cx="901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0"/>
            <a:ext cx="16250919" cy="99060"/>
            <a:chOff x="0" y="0"/>
            <a:chExt cx="16250919" cy="99060"/>
          </a:xfrm>
        </p:grpSpPr>
        <p:sp>
          <p:nvSpPr>
            <p:cNvPr id="19" name="object 19"/>
            <p:cNvSpPr/>
            <p:nvPr/>
          </p:nvSpPr>
          <p:spPr>
            <a:xfrm>
              <a:off x="0" y="0"/>
              <a:ext cx="1457325" cy="99060"/>
            </a:xfrm>
            <a:custGeom>
              <a:avLst/>
              <a:gdLst/>
              <a:ahLst/>
              <a:cxnLst/>
              <a:rect l="l" t="t" r="r" b="b"/>
              <a:pathLst>
                <a:path w="1457325" h="99060">
                  <a:moveTo>
                    <a:pt x="0" y="99059"/>
                  </a:moveTo>
                  <a:lnTo>
                    <a:pt x="1456944" y="99059"/>
                  </a:lnTo>
                  <a:lnTo>
                    <a:pt x="1456944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456944" y="0"/>
              <a:ext cx="7101840" cy="99060"/>
            </a:xfrm>
            <a:custGeom>
              <a:avLst/>
              <a:gdLst/>
              <a:ahLst/>
              <a:cxnLst/>
              <a:rect l="l" t="t" r="r" b="b"/>
              <a:pathLst>
                <a:path w="7101840" h="99060">
                  <a:moveTo>
                    <a:pt x="0" y="99059"/>
                  </a:moveTo>
                  <a:lnTo>
                    <a:pt x="7101840" y="99059"/>
                  </a:lnTo>
                  <a:lnTo>
                    <a:pt x="7101840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558783" y="0"/>
              <a:ext cx="1405255" cy="99060"/>
            </a:xfrm>
            <a:custGeom>
              <a:avLst/>
              <a:gdLst/>
              <a:ahLst/>
              <a:cxnLst/>
              <a:rect l="l" t="t" r="r" b="b"/>
              <a:pathLst>
                <a:path w="1405254" h="99060">
                  <a:moveTo>
                    <a:pt x="0" y="99059"/>
                  </a:moveTo>
                  <a:lnTo>
                    <a:pt x="1405127" y="99059"/>
                  </a:lnTo>
                  <a:lnTo>
                    <a:pt x="1405127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9963911" y="0"/>
              <a:ext cx="469900" cy="99060"/>
            </a:xfrm>
            <a:custGeom>
              <a:avLst/>
              <a:gdLst/>
              <a:ahLst/>
              <a:cxnLst/>
              <a:rect l="l" t="t" r="r" b="b"/>
              <a:pathLst>
                <a:path w="469900" h="99060">
                  <a:moveTo>
                    <a:pt x="0" y="99059"/>
                  </a:moveTo>
                  <a:lnTo>
                    <a:pt x="469392" y="99059"/>
                  </a:lnTo>
                  <a:lnTo>
                    <a:pt x="469392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433304" y="0"/>
              <a:ext cx="166370" cy="99060"/>
            </a:xfrm>
            <a:custGeom>
              <a:avLst/>
              <a:gdLst/>
              <a:ahLst/>
              <a:cxnLst/>
              <a:rect l="l" t="t" r="r" b="b"/>
              <a:pathLst>
                <a:path w="166370" h="99060">
                  <a:moveTo>
                    <a:pt x="0" y="99059"/>
                  </a:moveTo>
                  <a:lnTo>
                    <a:pt x="166116" y="99059"/>
                  </a:lnTo>
                  <a:lnTo>
                    <a:pt x="166116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0599419" y="0"/>
              <a:ext cx="1668780" cy="99060"/>
            </a:xfrm>
            <a:custGeom>
              <a:avLst/>
              <a:gdLst/>
              <a:ahLst/>
              <a:cxnLst/>
              <a:rect l="l" t="t" r="r" b="b"/>
              <a:pathLst>
                <a:path w="1668779" h="99060">
                  <a:moveTo>
                    <a:pt x="0" y="99059"/>
                  </a:moveTo>
                  <a:lnTo>
                    <a:pt x="1668779" y="99059"/>
                  </a:lnTo>
                  <a:lnTo>
                    <a:pt x="1668779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2268200" y="0"/>
              <a:ext cx="3982720" cy="99060"/>
            </a:xfrm>
            <a:custGeom>
              <a:avLst/>
              <a:gdLst/>
              <a:ahLst/>
              <a:cxnLst/>
              <a:rect l="l" t="t" r="r" b="b"/>
              <a:pathLst>
                <a:path w="3982719" h="99060">
                  <a:moveTo>
                    <a:pt x="0" y="99059"/>
                  </a:moveTo>
                  <a:lnTo>
                    <a:pt x="3982211" y="99059"/>
                  </a:lnTo>
                  <a:lnTo>
                    <a:pt x="3982211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3E96C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2191511" y="1335989"/>
            <a:ext cx="1366901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dirty="0" sz="2200" spc="-75">
                <a:latin typeface="Noto Sans"/>
                <a:cs typeface="Noto Sans"/>
              </a:rPr>
              <a:t>In </a:t>
            </a:r>
            <a:r>
              <a:rPr dirty="0" sz="2200" spc="-20">
                <a:latin typeface="Noto Sans"/>
                <a:cs typeface="Noto Sans"/>
              </a:rPr>
              <a:t>Chi-Square </a:t>
            </a:r>
            <a:r>
              <a:rPr dirty="0" sz="2200" spc="-25">
                <a:latin typeface="Noto Sans"/>
                <a:cs typeface="Noto Sans"/>
              </a:rPr>
              <a:t>test, </a:t>
            </a:r>
            <a:r>
              <a:rPr dirty="0" sz="2200" spc="-20">
                <a:latin typeface="Noto Sans"/>
                <a:cs typeface="Noto Sans"/>
              </a:rPr>
              <a:t>there </a:t>
            </a:r>
            <a:r>
              <a:rPr dirty="0" sz="2200" spc="-10">
                <a:latin typeface="Noto Sans"/>
                <a:cs typeface="Noto Sans"/>
              </a:rPr>
              <a:t>is no </a:t>
            </a:r>
            <a:r>
              <a:rPr dirty="0" sz="2200" spc="-15">
                <a:latin typeface="Noto Sans"/>
                <a:cs typeface="Noto Sans"/>
              </a:rPr>
              <a:t>association </a:t>
            </a:r>
            <a:r>
              <a:rPr dirty="0" sz="2200" spc="-10">
                <a:latin typeface="Noto Sans"/>
                <a:cs typeface="Noto Sans"/>
              </a:rPr>
              <a:t>of </a:t>
            </a:r>
            <a:r>
              <a:rPr dirty="0" sz="2200" spc="-15">
                <a:latin typeface="Noto Sans"/>
                <a:cs typeface="Noto Sans"/>
              </a:rPr>
              <a:t>variables</a:t>
            </a:r>
            <a:r>
              <a:rPr dirty="0" sz="2200" spc="295">
                <a:latin typeface="Noto Sans"/>
                <a:cs typeface="Noto Sans"/>
              </a:rPr>
              <a:t> </a:t>
            </a:r>
            <a:r>
              <a:rPr dirty="0" sz="2200" spc="-10">
                <a:latin typeface="Noto Sans"/>
                <a:cs typeface="Noto Sans"/>
              </a:rPr>
              <a:t>if:</a:t>
            </a:r>
            <a:endParaRPr sz="2200">
              <a:latin typeface="Noto Sans"/>
              <a:cs typeface="Noto San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08682" y="2977642"/>
            <a:ext cx="51269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Noto Sans"/>
                <a:cs typeface="Noto Sans"/>
              </a:rPr>
              <a:t>Observed </a:t>
            </a:r>
            <a:r>
              <a:rPr dirty="0" sz="2000" spc="-15">
                <a:latin typeface="Noto Sans"/>
                <a:cs typeface="Noto Sans"/>
              </a:rPr>
              <a:t>Frequency </a:t>
            </a:r>
            <a:r>
              <a:rPr dirty="0" sz="2000">
                <a:latin typeface="Noto Sans"/>
                <a:cs typeface="Noto Sans"/>
              </a:rPr>
              <a:t>≠ </a:t>
            </a:r>
            <a:r>
              <a:rPr dirty="0" sz="2000" spc="-10">
                <a:latin typeface="Noto Sans"/>
                <a:cs typeface="Noto Sans"/>
              </a:rPr>
              <a:t>Expected</a:t>
            </a:r>
            <a:r>
              <a:rPr dirty="0" sz="2000" spc="-50">
                <a:latin typeface="Noto Sans"/>
                <a:cs typeface="Noto Sans"/>
              </a:rPr>
              <a:t> </a:t>
            </a:r>
            <a:r>
              <a:rPr dirty="0" sz="2000" spc="-20">
                <a:latin typeface="Noto Sans"/>
                <a:cs typeface="Noto Sans"/>
              </a:rPr>
              <a:t>Frequency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08682" y="3803395"/>
            <a:ext cx="51936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588895" algn="l"/>
              </a:tabLst>
            </a:pPr>
            <a:r>
              <a:rPr dirty="0" sz="2000" spc="-5">
                <a:latin typeface="Noto Sans"/>
                <a:cs typeface="Noto Sans"/>
              </a:rPr>
              <a:t>Observed</a:t>
            </a:r>
            <a:r>
              <a:rPr dirty="0" sz="2000" spc="-20">
                <a:latin typeface="Noto Sans"/>
                <a:cs typeface="Noto Sans"/>
              </a:rPr>
              <a:t> </a:t>
            </a:r>
            <a:r>
              <a:rPr dirty="0" sz="2000" spc="-15">
                <a:latin typeface="Noto Sans"/>
                <a:cs typeface="Noto Sans"/>
              </a:rPr>
              <a:t>Frequency	</a:t>
            </a:r>
            <a:r>
              <a:rPr dirty="0" sz="2000">
                <a:latin typeface="Noto Sans"/>
                <a:cs typeface="Noto Sans"/>
              </a:rPr>
              <a:t>= </a:t>
            </a:r>
            <a:r>
              <a:rPr dirty="0" sz="2000" spc="-10">
                <a:latin typeface="Noto Sans"/>
                <a:cs typeface="Noto Sans"/>
              </a:rPr>
              <a:t>Expected</a:t>
            </a:r>
            <a:r>
              <a:rPr dirty="0" sz="2000" spc="-55">
                <a:latin typeface="Noto Sans"/>
                <a:cs typeface="Noto Sans"/>
              </a:rPr>
              <a:t> </a:t>
            </a:r>
            <a:r>
              <a:rPr dirty="0" sz="2000" spc="-20">
                <a:latin typeface="Noto Sans"/>
                <a:cs typeface="Noto Sans"/>
              </a:rPr>
              <a:t>Frequency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08682" y="4610480"/>
            <a:ext cx="44761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">
                <a:latin typeface="Noto Sans"/>
                <a:cs typeface="Noto Sans"/>
              </a:rPr>
              <a:t>Independent </a:t>
            </a:r>
            <a:r>
              <a:rPr dirty="0" sz="2000" spc="-5">
                <a:latin typeface="Noto Sans"/>
                <a:cs typeface="Noto Sans"/>
              </a:rPr>
              <a:t>of </a:t>
            </a:r>
            <a:r>
              <a:rPr dirty="0" sz="2000" spc="-10">
                <a:latin typeface="Noto Sans"/>
                <a:cs typeface="Noto Sans"/>
              </a:rPr>
              <a:t>observed</a:t>
            </a:r>
            <a:r>
              <a:rPr dirty="0" sz="2000" spc="-65">
                <a:latin typeface="Noto Sans"/>
                <a:cs typeface="Noto Sans"/>
              </a:rPr>
              <a:t> </a:t>
            </a:r>
            <a:r>
              <a:rPr dirty="0" sz="2000" spc="-15">
                <a:latin typeface="Noto Sans"/>
                <a:cs typeface="Noto Sans"/>
              </a:rPr>
              <a:t>frequencies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08682" y="5435600"/>
            <a:ext cx="44538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">
                <a:latin typeface="Noto Sans"/>
                <a:cs typeface="Noto Sans"/>
              </a:rPr>
              <a:t>Independent </a:t>
            </a:r>
            <a:r>
              <a:rPr dirty="0" sz="2000" spc="-5">
                <a:latin typeface="Noto Sans"/>
                <a:cs typeface="Noto Sans"/>
              </a:rPr>
              <a:t>of </a:t>
            </a:r>
            <a:r>
              <a:rPr dirty="0" sz="2000" spc="-15">
                <a:latin typeface="Noto Sans"/>
                <a:cs typeface="Noto Sans"/>
              </a:rPr>
              <a:t>expected</a:t>
            </a:r>
            <a:r>
              <a:rPr dirty="0" sz="2000" spc="-45">
                <a:latin typeface="Noto Sans"/>
                <a:cs typeface="Noto Sans"/>
              </a:rPr>
              <a:t> </a:t>
            </a:r>
            <a:r>
              <a:rPr dirty="0" sz="2000" spc="-15">
                <a:latin typeface="Noto Sans"/>
                <a:cs typeface="Noto Sans"/>
              </a:rPr>
              <a:t>frequencies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8248" y="7477125"/>
            <a:ext cx="98037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43705" algn="l"/>
              </a:tabLst>
            </a:pPr>
            <a:r>
              <a:rPr dirty="0" sz="2000" b="1">
                <a:latin typeface="Noto Sans"/>
                <a:cs typeface="Noto Sans"/>
              </a:rPr>
              <a:t>Explanation:</a:t>
            </a:r>
            <a:r>
              <a:rPr dirty="0" sz="2000" spc="-20" b="1">
                <a:latin typeface="Noto Sans"/>
                <a:cs typeface="Noto Sans"/>
              </a:rPr>
              <a:t> </a:t>
            </a:r>
            <a:r>
              <a:rPr dirty="0" sz="2000" spc="-5">
                <a:latin typeface="Noto Sans"/>
                <a:cs typeface="Noto Sans"/>
              </a:rPr>
              <a:t>Observed</a:t>
            </a:r>
            <a:r>
              <a:rPr dirty="0" sz="2000" spc="-15">
                <a:latin typeface="Noto Sans"/>
                <a:cs typeface="Noto Sans"/>
              </a:rPr>
              <a:t> Frequency	</a:t>
            </a:r>
            <a:r>
              <a:rPr dirty="0" sz="2000">
                <a:latin typeface="Noto Sans"/>
                <a:cs typeface="Noto Sans"/>
              </a:rPr>
              <a:t>= </a:t>
            </a:r>
            <a:r>
              <a:rPr dirty="0" sz="2000" spc="-10">
                <a:latin typeface="Noto Sans"/>
                <a:cs typeface="Noto Sans"/>
              </a:rPr>
              <a:t>Expected </a:t>
            </a:r>
            <a:r>
              <a:rPr dirty="0" sz="2000" spc="-15">
                <a:latin typeface="Noto Sans"/>
                <a:cs typeface="Noto Sans"/>
              </a:rPr>
              <a:t>Frequency </a:t>
            </a:r>
            <a:r>
              <a:rPr dirty="0" sz="2000" spc="-10">
                <a:latin typeface="Noto Sans"/>
                <a:cs typeface="Noto Sans"/>
              </a:rPr>
              <a:t>indicates no</a:t>
            </a:r>
            <a:r>
              <a:rPr dirty="0" sz="2000" spc="-65">
                <a:latin typeface="Noto Sans"/>
                <a:cs typeface="Noto Sans"/>
              </a:rPr>
              <a:t> </a:t>
            </a:r>
            <a:r>
              <a:rPr dirty="0" sz="2000" spc="-10">
                <a:latin typeface="Noto Sans"/>
                <a:cs typeface="Noto Sans"/>
              </a:rPr>
              <a:t>association.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79723" y="6836791"/>
            <a:ext cx="1866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3B9F37"/>
                </a:solidFill>
                <a:latin typeface="Noto Sans"/>
                <a:cs typeface="Noto Sans"/>
              </a:rPr>
              <a:t>b</a:t>
            </a:r>
            <a:endParaRPr sz="20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5341" y="268350"/>
            <a:ext cx="39274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50"/>
              <a:t>Correlation</a:t>
            </a:r>
            <a:r>
              <a:rPr dirty="0" sz="3200" spc="-65"/>
              <a:t> </a:t>
            </a:r>
            <a:r>
              <a:rPr dirty="0" sz="3200" spc="80"/>
              <a:t>Matrix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6252971" y="711708"/>
            <a:ext cx="3749039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275077" y="1165606"/>
            <a:ext cx="117017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Correlation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matrix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square matrix that compares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dirty="0" sz="2400" spc="-45">
                <a:solidFill>
                  <a:srgbClr val="404040"/>
                </a:solidFill>
                <a:latin typeface="Noto Sans"/>
                <a:cs typeface="Noto Sans"/>
              </a:rPr>
              <a:t>large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number of</a:t>
            </a:r>
            <a:r>
              <a:rPr dirty="0" sz="2400" spc="29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variables.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5819" y="1908816"/>
            <a:ext cx="5053584" cy="3909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39609" y="6193282"/>
          <a:ext cx="5073015" cy="1556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4655"/>
                <a:gridCol w="1684655"/>
                <a:gridCol w="1684655"/>
              </a:tblGrid>
              <a:tr h="514476">
                <a:tc>
                  <a:txBody>
                    <a:bodyPr/>
                    <a:lstStyle/>
                    <a:p>
                      <a:pPr marL="5810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2200" spc="-1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(0,0)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B="0" marT="730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2200" spc="-1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(0,1)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B="0" marT="730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2200" spc="-1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(0,2)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B="0" marT="730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5810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200" spc="-1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(1,0)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200" spc="-1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(1,1)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200" spc="-1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(1,2)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514477">
                <a:tc>
                  <a:txBody>
                    <a:bodyPr/>
                    <a:lstStyle/>
                    <a:p>
                      <a:pPr marL="5810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200" spc="-1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(2,0)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200" spc="-1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(2,1)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200" spc="-1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(2,2)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925436" y="2247264"/>
          <a:ext cx="4679950" cy="1698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740"/>
                <a:gridCol w="332740"/>
                <a:gridCol w="332739"/>
                <a:gridCol w="332740"/>
                <a:gridCol w="332740"/>
                <a:gridCol w="332739"/>
                <a:gridCol w="332739"/>
                <a:gridCol w="332739"/>
                <a:gridCol w="332739"/>
                <a:gridCol w="332739"/>
                <a:gridCol w="332739"/>
                <a:gridCol w="332739"/>
                <a:gridCol w="332739"/>
                <a:gridCol w="332739"/>
              </a:tblGrid>
              <a:tr h="561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5618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5618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11649456" y="2538983"/>
            <a:ext cx="1560195" cy="0"/>
          </a:xfrm>
          <a:custGeom>
            <a:avLst/>
            <a:gdLst/>
            <a:ahLst/>
            <a:cxnLst/>
            <a:rect l="l" t="t" r="r" b="b"/>
            <a:pathLst>
              <a:path w="1560194" h="0">
                <a:moveTo>
                  <a:pt x="0" y="0"/>
                </a:moveTo>
                <a:lnTo>
                  <a:pt x="1560067" y="0"/>
                </a:lnTo>
              </a:path>
            </a:pathLst>
          </a:custGeom>
          <a:ln w="6096">
            <a:solidFill>
              <a:srgbClr val="ED5F7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649456" y="3083051"/>
            <a:ext cx="1560195" cy="0"/>
          </a:xfrm>
          <a:custGeom>
            <a:avLst/>
            <a:gdLst/>
            <a:ahLst/>
            <a:cxnLst/>
            <a:rect l="l" t="t" r="r" b="b"/>
            <a:pathLst>
              <a:path w="1560194" h="0">
                <a:moveTo>
                  <a:pt x="0" y="0"/>
                </a:moveTo>
                <a:lnTo>
                  <a:pt x="1560067" y="0"/>
                </a:lnTo>
              </a:path>
            </a:pathLst>
          </a:custGeom>
          <a:ln w="6096">
            <a:solidFill>
              <a:srgbClr val="ED5F7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649456" y="3624071"/>
            <a:ext cx="1560195" cy="0"/>
          </a:xfrm>
          <a:custGeom>
            <a:avLst/>
            <a:gdLst/>
            <a:ahLst/>
            <a:cxnLst/>
            <a:rect l="l" t="t" r="r" b="b"/>
            <a:pathLst>
              <a:path w="1560194" h="0">
                <a:moveTo>
                  <a:pt x="0" y="0"/>
                </a:moveTo>
                <a:lnTo>
                  <a:pt x="1560067" y="0"/>
                </a:lnTo>
              </a:path>
            </a:pathLst>
          </a:custGeom>
          <a:ln w="6096">
            <a:solidFill>
              <a:srgbClr val="ED5F7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3309981" y="2269108"/>
          <a:ext cx="2049145" cy="1718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455"/>
                <a:gridCol w="338455"/>
                <a:gridCol w="338454"/>
                <a:gridCol w="338455"/>
                <a:gridCol w="338455"/>
                <a:gridCol w="338455"/>
              </a:tblGrid>
              <a:tr h="5685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5687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5685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090980" y="7789265"/>
            <a:ext cx="456120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solidFill>
                  <a:srgbClr val="404040"/>
                </a:solidFill>
                <a:latin typeface="Noto Sans"/>
                <a:cs typeface="Noto Sans"/>
              </a:rPr>
              <a:t>3 × 3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matrix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(simple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square</a:t>
            </a:r>
            <a:r>
              <a:rPr dirty="0" sz="2200" spc="12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matrix)</a:t>
            </a:r>
            <a:endParaRPr sz="2200">
              <a:latin typeface="Noto Sans"/>
              <a:cs typeface="Noto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59800" y="4243476"/>
            <a:ext cx="5362575" cy="1534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27660" marR="317500">
              <a:lnSpc>
                <a:spcPct val="150000"/>
              </a:lnSpc>
              <a:spcBef>
                <a:spcPts val="100"/>
              </a:spcBef>
            </a:pP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Correlation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matrix </a:t>
            </a:r>
            <a:r>
              <a:rPr dirty="0" sz="2200" spc="-5">
                <a:solidFill>
                  <a:srgbClr val="404040"/>
                </a:solidFill>
                <a:latin typeface="Noto Sans"/>
                <a:cs typeface="Noto Sans"/>
              </a:rPr>
              <a:t>–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dirty="0" sz="2200" spc="-25">
                <a:solidFill>
                  <a:srgbClr val="404040"/>
                </a:solidFill>
                <a:latin typeface="Noto Sans"/>
                <a:cs typeface="Noto Sans"/>
              </a:rPr>
              <a:t>square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matrix 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n </a:t>
            </a:r>
            <a:r>
              <a:rPr dirty="0" sz="2200" spc="-5">
                <a:solidFill>
                  <a:srgbClr val="404040"/>
                </a:solidFill>
                <a:latin typeface="Noto Sans"/>
                <a:cs typeface="Noto Sans"/>
              </a:rPr>
              <a:t>×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n</a:t>
            </a:r>
            <a:r>
              <a:rPr dirty="0" sz="2200" spc="3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Matrix</a:t>
            </a:r>
            <a:endParaRPr sz="2200">
              <a:latin typeface="Noto Sans"/>
              <a:cs typeface="Noto Sans"/>
            </a:endParaRPr>
          </a:p>
          <a:p>
            <a:pPr algn="ctr">
              <a:lnSpc>
                <a:spcPct val="100000"/>
              </a:lnSpc>
              <a:spcBef>
                <a:spcPts val="1320"/>
              </a:spcBef>
            </a:pP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(very </a:t>
            </a:r>
            <a:r>
              <a:rPr dirty="0" sz="2200" spc="-45">
                <a:solidFill>
                  <a:srgbClr val="404040"/>
                </a:solidFill>
                <a:latin typeface="Noto Sans"/>
                <a:cs typeface="Noto Sans"/>
              </a:rPr>
              <a:t>large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number </a:t>
            </a:r>
            <a:r>
              <a:rPr dirty="0" sz="2200" spc="-1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dirty="0" sz="2200" spc="-35">
                <a:solidFill>
                  <a:srgbClr val="404040"/>
                </a:solidFill>
                <a:latin typeface="Noto Sans"/>
                <a:cs typeface="Noto Sans"/>
              </a:rPr>
              <a:t>rows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and</a:t>
            </a:r>
            <a:r>
              <a:rPr dirty="0" sz="2200" spc="18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columns)</a:t>
            </a:r>
            <a:endParaRPr sz="2200">
              <a:latin typeface="Noto Sans"/>
              <a:cs typeface="Noto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31152" y="6080759"/>
            <a:ext cx="8465820" cy="1690370"/>
          </a:xfrm>
          <a:prstGeom prst="rect">
            <a:avLst/>
          </a:prstGeom>
          <a:solidFill>
            <a:srgbClr val="BCD6ED"/>
          </a:solidFill>
        </p:spPr>
        <p:txBody>
          <a:bodyPr wrap="square" lIns="0" tIns="83185" rIns="0" bIns="0" rtlCol="0" vert="horz">
            <a:spAutoFit/>
          </a:bodyPr>
          <a:lstStyle/>
          <a:p>
            <a:pPr marL="252729" marR="588010">
              <a:lnSpc>
                <a:spcPct val="100000"/>
              </a:lnSpc>
              <a:spcBef>
                <a:spcPts val="655"/>
              </a:spcBef>
            </a:pPr>
            <a:r>
              <a:rPr dirty="0" sz="2200" spc="-10" b="1">
                <a:solidFill>
                  <a:srgbClr val="404040"/>
                </a:solidFill>
                <a:latin typeface="Noto Sans"/>
                <a:cs typeface="Noto Sans"/>
              </a:rPr>
              <a:t>Correlation coefficient </a:t>
            </a:r>
            <a:r>
              <a:rPr dirty="0" sz="2200" spc="-25">
                <a:solidFill>
                  <a:srgbClr val="404040"/>
                </a:solidFill>
                <a:latin typeface="Noto Sans"/>
                <a:cs typeface="Noto Sans"/>
              </a:rPr>
              <a:t>measures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the extent </a:t>
            </a:r>
            <a:r>
              <a:rPr dirty="0" sz="2200" spc="-10">
                <a:solidFill>
                  <a:srgbClr val="404040"/>
                </a:solidFill>
                <a:latin typeface="Noto Sans"/>
                <a:cs typeface="Noto Sans"/>
              </a:rPr>
              <a:t>to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which two 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variables tend to </a:t>
            </a:r>
            <a:r>
              <a:rPr dirty="0" sz="2200" spc="-40">
                <a:solidFill>
                  <a:srgbClr val="404040"/>
                </a:solidFill>
                <a:latin typeface="Noto Sans"/>
                <a:cs typeface="Noto Sans"/>
              </a:rPr>
              <a:t>change</a:t>
            </a:r>
            <a:r>
              <a:rPr dirty="0" sz="2200" spc="9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200" spc="-30">
                <a:solidFill>
                  <a:srgbClr val="404040"/>
                </a:solidFill>
                <a:latin typeface="Noto Sans"/>
                <a:cs typeface="Noto Sans"/>
              </a:rPr>
              <a:t>together.</a:t>
            </a:r>
            <a:endParaRPr sz="2200">
              <a:latin typeface="Noto Sans"/>
              <a:cs typeface="Noto Sans"/>
            </a:endParaRPr>
          </a:p>
          <a:p>
            <a:pPr marL="252729">
              <a:lnSpc>
                <a:spcPct val="100000"/>
              </a:lnSpc>
              <a:spcBef>
                <a:spcPts val="1200"/>
              </a:spcBef>
            </a:pP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coefficient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describes </a:t>
            </a:r>
            <a:r>
              <a:rPr dirty="0" sz="2200" spc="-10">
                <a:solidFill>
                  <a:srgbClr val="404040"/>
                </a:solidFill>
                <a:latin typeface="Noto Sans"/>
                <a:cs typeface="Noto Sans"/>
              </a:rPr>
              <a:t>both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dirty="0" sz="2200" spc="-40">
                <a:solidFill>
                  <a:srgbClr val="404040"/>
                </a:solidFill>
                <a:latin typeface="Noto Sans"/>
                <a:cs typeface="Noto Sans"/>
              </a:rPr>
              <a:t>strength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and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direction</a:t>
            </a:r>
            <a:r>
              <a:rPr dirty="0" sz="2200" spc="27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Noto Sans"/>
                <a:cs typeface="Noto Sans"/>
              </a:rPr>
              <a:t>of</a:t>
            </a:r>
            <a:endParaRPr sz="2200">
              <a:latin typeface="Noto Sans"/>
              <a:cs typeface="Noto Sans"/>
            </a:endParaRPr>
          </a:p>
          <a:p>
            <a:pPr marL="252729">
              <a:lnSpc>
                <a:spcPct val="100000"/>
              </a:lnSpc>
            </a:pP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the</a:t>
            </a:r>
            <a:r>
              <a:rPr dirty="0" sz="220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relationship.</a:t>
            </a:r>
            <a:endParaRPr sz="22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5341" y="268350"/>
            <a:ext cx="39274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50"/>
              <a:t>Correlation</a:t>
            </a:r>
            <a:r>
              <a:rPr dirty="0" sz="3200" spc="-65"/>
              <a:t> </a:t>
            </a:r>
            <a:r>
              <a:rPr dirty="0" sz="3200" spc="80"/>
              <a:t>Matrix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6329171" y="880179"/>
            <a:ext cx="3441191" cy="6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275077" y="1165606"/>
            <a:ext cx="117017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Correlation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matrix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square matrix that compares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dirty="0" sz="2400" spc="-45">
                <a:solidFill>
                  <a:srgbClr val="404040"/>
                </a:solidFill>
                <a:latin typeface="Noto Sans"/>
                <a:cs typeface="Noto Sans"/>
              </a:rPr>
              <a:t>large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number of</a:t>
            </a:r>
            <a:r>
              <a:rPr dirty="0" sz="2400" spc="29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variables.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7719" y="2549651"/>
            <a:ext cx="4293235" cy="1584960"/>
          </a:xfrm>
          <a:prstGeom prst="rect">
            <a:avLst/>
          </a:prstGeom>
          <a:solidFill>
            <a:srgbClr val="5B9BD4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372235" marR="311785" indent="-1056640">
              <a:lnSpc>
                <a:spcPct val="100000"/>
              </a:lnSpc>
            </a:pPr>
            <a:r>
              <a:rPr dirty="0" sz="2400" spc="-15">
                <a:solidFill>
                  <a:srgbClr val="FFFFFF"/>
                </a:solidFill>
                <a:latin typeface="Noto Sans"/>
                <a:cs typeface="Noto Sans"/>
              </a:rPr>
              <a:t>Pearson product </a:t>
            </a:r>
            <a:r>
              <a:rPr dirty="0" sz="2400" spc="-20">
                <a:solidFill>
                  <a:srgbClr val="FFFFFF"/>
                </a:solidFill>
                <a:latin typeface="Noto Sans"/>
                <a:cs typeface="Noto Sans"/>
              </a:rPr>
              <a:t>moment  correlation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8576" y="4901184"/>
            <a:ext cx="4291965" cy="2487295"/>
          </a:xfrm>
          <a:prstGeom prst="rect">
            <a:avLst/>
          </a:prstGeom>
          <a:solidFill>
            <a:srgbClr val="00A99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Times New Roman"/>
              <a:cs typeface="Times New Roman"/>
            </a:endParaRPr>
          </a:p>
          <a:p>
            <a:pPr marL="1372235" marR="619125" indent="-747395">
              <a:lnSpc>
                <a:spcPct val="100000"/>
              </a:lnSpc>
            </a:pPr>
            <a:r>
              <a:rPr dirty="0" sz="2400" spc="-15">
                <a:solidFill>
                  <a:srgbClr val="FFFFFF"/>
                </a:solidFill>
                <a:latin typeface="Noto Sans"/>
                <a:cs typeface="Noto Sans"/>
              </a:rPr>
              <a:t>Spearman </a:t>
            </a:r>
            <a:r>
              <a:rPr dirty="0" sz="2400" spc="-30">
                <a:solidFill>
                  <a:srgbClr val="FFFFFF"/>
                </a:solidFill>
                <a:latin typeface="Noto Sans"/>
                <a:cs typeface="Noto Sans"/>
              </a:rPr>
              <a:t>rank </a:t>
            </a:r>
            <a:r>
              <a:rPr dirty="0" sz="2400" spc="-20">
                <a:solidFill>
                  <a:srgbClr val="FFFFFF"/>
                </a:solidFill>
                <a:latin typeface="Noto Sans"/>
                <a:cs typeface="Noto Sans"/>
              </a:rPr>
              <a:t>order  correlation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90159" y="2557272"/>
            <a:ext cx="10335895" cy="783590"/>
          </a:xfrm>
          <a:custGeom>
            <a:avLst/>
            <a:gdLst/>
            <a:ahLst/>
            <a:cxnLst/>
            <a:rect l="l" t="t" r="r" b="b"/>
            <a:pathLst>
              <a:path w="10335894" h="783589">
                <a:moveTo>
                  <a:pt x="0" y="783336"/>
                </a:moveTo>
                <a:lnTo>
                  <a:pt x="10335768" y="783336"/>
                </a:lnTo>
                <a:lnTo>
                  <a:pt x="10335768" y="0"/>
                </a:lnTo>
                <a:lnTo>
                  <a:pt x="0" y="0"/>
                </a:lnTo>
                <a:lnTo>
                  <a:pt x="0" y="783336"/>
                </a:lnTo>
                <a:close/>
              </a:path>
            </a:pathLst>
          </a:custGeom>
          <a:ln w="31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088635" y="2785363"/>
            <a:ext cx="1033589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1610">
              <a:lnSpc>
                <a:spcPct val="100000"/>
              </a:lnSpc>
              <a:spcBef>
                <a:spcPts val="95"/>
              </a:spcBef>
            </a:pPr>
            <a:r>
              <a:rPr dirty="0" sz="2200" spc="-80">
                <a:solidFill>
                  <a:srgbClr val="404040"/>
                </a:solidFill>
                <a:latin typeface="Noto Sans"/>
                <a:cs typeface="Noto Sans"/>
              </a:rPr>
              <a:t>It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evaluates the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linear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relationship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between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two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continuous</a:t>
            </a:r>
            <a:r>
              <a:rPr dirty="0" sz="2200" spc="33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variables.</a:t>
            </a:r>
            <a:endParaRPr sz="2200">
              <a:latin typeface="Noto Sans"/>
              <a:cs typeface="Noto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74920" y="4901184"/>
            <a:ext cx="10351135" cy="840105"/>
          </a:xfrm>
          <a:custGeom>
            <a:avLst/>
            <a:gdLst/>
            <a:ahLst/>
            <a:cxnLst/>
            <a:rect l="l" t="t" r="r" b="b"/>
            <a:pathLst>
              <a:path w="10351135" h="840104">
                <a:moveTo>
                  <a:pt x="0" y="839724"/>
                </a:moveTo>
                <a:lnTo>
                  <a:pt x="10351007" y="839724"/>
                </a:lnTo>
                <a:lnTo>
                  <a:pt x="10351007" y="0"/>
                </a:lnTo>
                <a:lnTo>
                  <a:pt x="0" y="0"/>
                </a:lnTo>
                <a:lnTo>
                  <a:pt x="0" y="839724"/>
                </a:lnTo>
                <a:close/>
              </a:path>
            </a:pathLst>
          </a:custGeom>
          <a:ln w="3175">
            <a:solidFill>
              <a:srgbClr val="00A9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088635" y="4990338"/>
            <a:ext cx="10335895" cy="695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95"/>
              </a:spcBef>
            </a:pPr>
            <a:r>
              <a:rPr dirty="0" sz="2200" spc="-80">
                <a:solidFill>
                  <a:srgbClr val="404040"/>
                </a:solidFill>
                <a:latin typeface="Noto Sans"/>
                <a:cs typeface="Noto Sans"/>
              </a:rPr>
              <a:t>It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evaluates the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monotonic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relationship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between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two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continuous </a:t>
            </a:r>
            <a:r>
              <a:rPr dirty="0" sz="2200" spc="-10">
                <a:solidFill>
                  <a:srgbClr val="404040"/>
                </a:solidFill>
                <a:latin typeface="Noto Sans"/>
                <a:cs typeface="Noto Sans"/>
              </a:rPr>
              <a:t>or</a:t>
            </a:r>
            <a:r>
              <a:rPr dirty="0" sz="2200" spc="35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ordinal</a:t>
            </a:r>
            <a:endParaRPr sz="2200">
              <a:latin typeface="Noto Sans"/>
              <a:cs typeface="Noto Sans"/>
            </a:endParaRPr>
          </a:p>
          <a:p>
            <a:pPr marL="166370">
              <a:lnSpc>
                <a:spcPct val="100000"/>
              </a:lnSpc>
            </a:pP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variables.</a:t>
            </a:r>
            <a:endParaRPr sz="2200">
              <a:latin typeface="Noto Sans"/>
              <a:cs typeface="Noto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87111" y="3337559"/>
            <a:ext cx="10339070" cy="789940"/>
          </a:xfrm>
          <a:prstGeom prst="rect">
            <a:avLst/>
          </a:prstGeom>
          <a:solidFill>
            <a:srgbClr val="BCD6ED"/>
          </a:solidFill>
          <a:ln w="9143">
            <a:solidFill>
              <a:srgbClr val="5B9BD4"/>
            </a:solidFill>
          </a:ln>
        </p:spPr>
        <p:txBody>
          <a:bodyPr wrap="square" lIns="0" tIns="92710" rIns="0" bIns="0" rtlCol="0" vert="horz">
            <a:spAutoFit/>
          </a:bodyPr>
          <a:lstStyle/>
          <a:p>
            <a:pPr marL="180340" marR="1440180">
              <a:lnSpc>
                <a:spcPct val="100000"/>
              </a:lnSpc>
              <a:spcBef>
                <a:spcPts val="730"/>
              </a:spcBef>
            </a:pP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Linear relationship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means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that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dirty="0" sz="2200" spc="-40">
                <a:solidFill>
                  <a:srgbClr val="404040"/>
                </a:solidFill>
                <a:latin typeface="Noto Sans"/>
                <a:cs typeface="Noto Sans"/>
              </a:rPr>
              <a:t>change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in </a:t>
            </a:r>
            <a:r>
              <a:rPr dirty="0" sz="2200" spc="-10">
                <a:solidFill>
                  <a:srgbClr val="404040"/>
                </a:solidFill>
                <a:latin typeface="Noto Sans"/>
                <a:cs typeface="Noto Sans"/>
              </a:rPr>
              <a:t>one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variable </a:t>
            </a:r>
            <a:r>
              <a:rPr dirty="0" sz="2200" spc="-25">
                <a:solidFill>
                  <a:srgbClr val="404040"/>
                </a:solidFill>
                <a:latin typeface="Noto Sans"/>
                <a:cs typeface="Noto Sans"/>
              </a:rPr>
              <a:t>results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in a  proportional </a:t>
            </a:r>
            <a:r>
              <a:rPr dirty="0" sz="2200" spc="-40">
                <a:solidFill>
                  <a:srgbClr val="404040"/>
                </a:solidFill>
                <a:latin typeface="Noto Sans"/>
                <a:cs typeface="Noto Sans"/>
              </a:rPr>
              <a:t>change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in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the</a:t>
            </a:r>
            <a:r>
              <a:rPr dirty="0" sz="2200" spc="11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Noto Sans"/>
                <a:cs typeface="Noto Sans"/>
              </a:rPr>
              <a:t>other.</a:t>
            </a:r>
            <a:endParaRPr sz="2200">
              <a:latin typeface="Noto Sans"/>
              <a:cs typeface="Noto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87111" y="5740908"/>
            <a:ext cx="10339070" cy="1647825"/>
          </a:xfrm>
          <a:prstGeom prst="rect">
            <a:avLst/>
          </a:prstGeom>
          <a:solidFill>
            <a:srgbClr val="CCEFE4"/>
          </a:solidFill>
          <a:ln w="9143">
            <a:solidFill>
              <a:srgbClr val="00A99D"/>
            </a:solidFill>
          </a:ln>
        </p:spPr>
        <p:txBody>
          <a:bodyPr wrap="square" lIns="0" tIns="93980" rIns="0" bIns="0" rtlCol="0" vert="horz">
            <a:spAutoFit/>
          </a:bodyPr>
          <a:lstStyle/>
          <a:p>
            <a:pPr marL="523240" marR="278765" indent="-3429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523240" algn="l"/>
                <a:tab pos="523875" algn="l"/>
              </a:tabLst>
            </a:pPr>
            <a:r>
              <a:rPr dirty="0" sz="2200" spc="-10">
                <a:solidFill>
                  <a:srgbClr val="404040"/>
                </a:solidFill>
                <a:latin typeface="Noto Sans"/>
                <a:cs typeface="Noto Sans"/>
              </a:rPr>
              <a:t>Monotonic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relationship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means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that the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variables tend to </a:t>
            </a:r>
            <a:r>
              <a:rPr dirty="0" sz="2200" spc="-40">
                <a:solidFill>
                  <a:srgbClr val="404040"/>
                </a:solidFill>
                <a:latin typeface="Noto Sans"/>
                <a:cs typeface="Noto Sans"/>
              </a:rPr>
              <a:t>change </a:t>
            </a:r>
            <a:r>
              <a:rPr dirty="0" sz="2200" spc="-30">
                <a:solidFill>
                  <a:srgbClr val="404040"/>
                </a:solidFill>
                <a:latin typeface="Noto Sans"/>
                <a:cs typeface="Noto Sans"/>
              </a:rPr>
              <a:t>together  </a:t>
            </a:r>
            <a:r>
              <a:rPr dirty="0" sz="2200" spc="-40">
                <a:solidFill>
                  <a:srgbClr val="404040"/>
                </a:solidFill>
                <a:latin typeface="Noto Sans"/>
                <a:cs typeface="Noto Sans"/>
              </a:rPr>
              <a:t>though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not necessarily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at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constant</a:t>
            </a:r>
            <a:r>
              <a:rPr dirty="0" sz="2200" spc="17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200" spc="-25">
                <a:solidFill>
                  <a:srgbClr val="404040"/>
                </a:solidFill>
                <a:latin typeface="Noto Sans"/>
                <a:cs typeface="Noto Sans"/>
              </a:rPr>
              <a:t>rate.</a:t>
            </a:r>
            <a:endParaRPr sz="2200">
              <a:latin typeface="Noto Sans"/>
              <a:cs typeface="Noto Sans"/>
            </a:endParaRPr>
          </a:p>
          <a:p>
            <a:pPr marL="523240" marR="232410" indent="-342900">
              <a:lnSpc>
                <a:spcPct val="100000"/>
              </a:lnSpc>
              <a:buFont typeface="Arial"/>
              <a:buChar char="•"/>
              <a:tabLst>
                <a:tab pos="523240" algn="l"/>
                <a:tab pos="523875" algn="l"/>
              </a:tabLst>
            </a:pP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correlation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coefficient </a:t>
            </a:r>
            <a:r>
              <a:rPr dirty="0" sz="2200" spc="-10">
                <a:solidFill>
                  <a:srgbClr val="404040"/>
                </a:solidFill>
                <a:latin typeface="Noto Sans"/>
                <a:cs typeface="Noto Sans"/>
              </a:rPr>
              <a:t>is based on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dirty="0" sz="2200" spc="-35">
                <a:solidFill>
                  <a:srgbClr val="404040"/>
                </a:solidFill>
                <a:latin typeface="Noto Sans"/>
                <a:cs typeface="Noto Sans"/>
              </a:rPr>
              <a:t>ranked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values </a:t>
            </a:r>
            <a:r>
              <a:rPr dirty="0" sz="2200" spc="-10">
                <a:solidFill>
                  <a:srgbClr val="404040"/>
                </a:solidFill>
                <a:latin typeface="Noto Sans"/>
                <a:cs typeface="Noto Sans"/>
              </a:rPr>
              <a:t>for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each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variable  </a:t>
            </a:r>
            <a:r>
              <a:rPr dirty="0" sz="2200" spc="-25">
                <a:solidFill>
                  <a:srgbClr val="404040"/>
                </a:solidFill>
                <a:latin typeface="Noto Sans"/>
                <a:cs typeface="Noto Sans"/>
              </a:rPr>
              <a:t>rather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than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dirty="0" sz="2200" spc="-35">
                <a:solidFill>
                  <a:srgbClr val="404040"/>
                </a:solidFill>
                <a:latin typeface="Noto Sans"/>
                <a:cs typeface="Noto Sans"/>
              </a:rPr>
              <a:t>raw</a:t>
            </a:r>
            <a:r>
              <a:rPr dirty="0" sz="2200" spc="7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data.</a:t>
            </a:r>
            <a:endParaRPr sz="22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1590" y="268350"/>
            <a:ext cx="605409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50"/>
              <a:t>Correlation </a:t>
            </a:r>
            <a:r>
              <a:rPr dirty="0" sz="3200" spc="80"/>
              <a:t>Matrix </a:t>
            </a:r>
            <a:r>
              <a:rPr dirty="0" sz="3200" spc="-15"/>
              <a:t>-</a:t>
            </a:r>
            <a:r>
              <a:rPr dirty="0" sz="3200" spc="-170"/>
              <a:t> </a:t>
            </a:r>
            <a:r>
              <a:rPr dirty="0" sz="3200" spc="60"/>
              <a:t>Example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5064252" y="711708"/>
            <a:ext cx="6126480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490086" y="1165606"/>
            <a:ext cx="92735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69275" algn="l"/>
              </a:tabLst>
            </a:pP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An</a:t>
            </a:r>
            <a:r>
              <a:rPr dirty="0" sz="2400" spc="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65">
                <a:solidFill>
                  <a:srgbClr val="404040"/>
                </a:solidFill>
                <a:latin typeface="Noto Sans"/>
                <a:cs typeface="Noto Sans"/>
              </a:rPr>
              <a:t>e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xamp</a:t>
            </a:r>
            <a:r>
              <a:rPr dirty="0" sz="2400">
                <a:solidFill>
                  <a:srgbClr val="404040"/>
                </a:solidFill>
                <a:latin typeface="Noto Sans"/>
                <a:cs typeface="Noto Sans"/>
              </a:rPr>
              <a:t>l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e</a:t>
            </a:r>
            <a:r>
              <a:rPr dirty="0" sz="2400" spc="1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of</a:t>
            </a:r>
            <a:r>
              <a:rPr dirty="0" sz="240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a</a:t>
            </a:r>
            <a:r>
              <a:rPr dirty="0" sz="2400" spc="-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co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r</a:t>
            </a:r>
            <a:r>
              <a:rPr dirty="0" sz="2400" spc="-60">
                <a:solidFill>
                  <a:srgbClr val="404040"/>
                </a:solidFill>
                <a:latin typeface="Noto Sans"/>
                <a:cs typeface="Noto Sans"/>
              </a:rPr>
              <a:t>r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elat</a:t>
            </a:r>
            <a:r>
              <a:rPr dirty="0" sz="2400" spc="-5">
                <a:solidFill>
                  <a:srgbClr val="404040"/>
                </a:solidFill>
                <a:latin typeface="Noto Sans"/>
                <a:cs typeface="Noto Sans"/>
              </a:rPr>
              <a:t>i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on</a:t>
            </a:r>
            <a:r>
              <a:rPr dirty="0" sz="240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Noto Sans"/>
                <a:cs typeface="Noto Sans"/>
              </a:rPr>
              <a:t>m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at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r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ix</a:t>
            </a:r>
            <a:r>
              <a:rPr dirty="0" sz="2400" spc="1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calcula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t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e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d</a:t>
            </a:r>
            <a:r>
              <a:rPr dirty="0" sz="240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f</a:t>
            </a:r>
            <a:r>
              <a:rPr dirty="0" sz="2400" spc="-5">
                <a:solidFill>
                  <a:srgbClr val="404040"/>
                </a:solidFill>
                <a:latin typeface="Noto Sans"/>
                <a:cs typeface="Noto Sans"/>
              </a:rPr>
              <a:t>o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r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a</a:t>
            </a:r>
            <a:r>
              <a:rPr dirty="0" sz="2400" spc="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stoc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k</a:t>
            </a:r>
            <a:r>
              <a:rPr dirty="0" sz="2400">
                <a:solidFill>
                  <a:srgbClr val="404040"/>
                </a:solidFill>
                <a:latin typeface="Noto Sans"/>
                <a:cs typeface="Noto Sans"/>
              </a:rPr>
              <a:t>	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mar</a:t>
            </a:r>
            <a:r>
              <a:rPr dirty="0" sz="2400" spc="-65">
                <a:solidFill>
                  <a:srgbClr val="404040"/>
                </a:solidFill>
                <a:latin typeface="Noto Sans"/>
                <a:cs typeface="Noto Sans"/>
              </a:rPr>
              <a:t>k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et.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4098" y="6317741"/>
            <a:ext cx="14690090" cy="1996439"/>
          </a:xfrm>
          <a:prstGeom prst="rect">
            <a:avLst/>
          </a:prstGeom>
          <a:solidFill>
            <a:srgbClr val="BCD6ED"/>
          </a:solidFill>
          <a:ln w="22860">
            <a:solidFill>
              <a:srgbClr val="9DC3E6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200">
              <a:latin typeface="Times New Roman"/>
              <a:cs typeface="Times New Roman"/>
            </a:endParaRPr>
          </a:p>
          <a:p>
            <a:pPr algn="ctr" marR="12700">
              <a:lnSpc>
                <a:spcPct val="100000"/>
              </a:lnSpc>
            </a:pP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correlation matrix that </a:t>
            </a:r>
            <a:r>
              <a:rPr dirty="0" sz="2400" spc="-5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calculated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for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stock </a:t>
            </a:r>
            <a:r>
              <a:rPr dirty="0" sz="2400" spc="-25">
                <a:solidFill>
                  <a:srgbClr val="404040"/>
                </a:solidFill>
                <a:latin typeface="Noto Sans"/>
                <a:cs typeface="Noto Sans"/>
              </a:rPr>
              <a:t>market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will probably </a:t>
            </a:r>
            <a:r>
              <a:rPr dirty="0" sz="2400" spc="-25">
                <a:solidFill>
                  <a:srgbClr val="404040"/>
                </a:solidFill>
                <a:latin typeface="Noto Sans"/>
                <a:cs typeface="Noto Sans"/>
              </a:rPr>
              <a:t>show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the</a:t>
            </a:r>
            <a:r>
              <a:rPr dirty="0" sz="2400" spc="27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short-term,</a:t>
            </a:r>
            <a:endParaRPr sz="2400">
              <a:latin typeface="Noto Sans"/>
              <a:cs typeface="Noto Sans"/>
            </a:endParaRPr>
          </a:p>
          <a:p>
            <a:pPr algn="ctr" marR="15240">
              <a:lnSpc>
                <a:spcPct val="100000"/>
              </a:lnSpc>
            </a:pP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medium-term,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and </a:t>
            </a:r>
            <a:r>
              <a:rPr dirty="0" sz="2400" spc="-30">
                <a:solidFill>
                  <a:srgbClr val="404040"/>
                </a:solidFill>
                <a:latin typeface="Noto Sans"/>
                <a:cs typeface="Noto Sans"/>
              </a:rPr>
              <a:t>long-term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relationship between data</a:t>
            </a:r>
            <a:r>
              <a:rPr dirty="0" sz="2400" spc="14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variables.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69948" y="2628515"/>
            <a:ext cx="3933703" cy="1833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049256" y="2929127"/>
            <a:ext cx="914400" cy="909955"/>
          </a:xfrm>
          <a:custGeom>
            <a:avLst/>
            <a:gdLst/>
            <a:ahLst/>
            <a:cxnLst/>
            <a:rect l="l" t="t" r="r" b="b"/>
            <a:pathLst>
              <a:path w="914400" h="909954">
                <a:moveTo>
                  <a:pt x="459486" y="0"/>
                </a:moveTo>
                <a:lnTo>
                  <a:pt x="459486" y="252222"/>
                </a:lnTo>
                <a:lnTo>
                  <a:pt x="0" y="252222"/>
                </a:lnTo>
                <a:lnTo>
                  <a:pt x="0" y="657606"/>
                </a:lnTo>
                <a:lnTo>
                  <a:pt x="459486" y="657606"/>
                </a:lnTo>
                <a:lnTo>
                  <a:pt x="459486" y="909827"/>
                </a:lnTo>
                <a:lnTo>
                  <a:pt x="914400" y="454913"/>
                </a:lnTo>
                <a:lnTo>
                  <a:pt x="45948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711708" y="1833372"/>
            <a:ext cx="8897620" cy="3281679"/>
            <a:chOff x="711708" y="1833372"/>
            <a:chExt cx="8897620" cy="3281679"/>
          </a:xfrm>
        </p:grpSpPr>
        <p:sp>
          <p:nvSpPr>
            <p:cNvPr id="9" name="object 9"/>
            <p:cNvSpPr/>
            <p:nvPr/>
          </p:nvSpPr>
          <p:spPr>
            <a:xfrm>
              <a:off x="790956" y="2116836"/>
              <a:ext cx="8630412" cy="27127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26186" y="1847850"/>
              <a:ext cx="8868410" cy="3252470"/>
            </a:xfrm>
            <a:custGeom>
              <a:avLst/>
              <a:gdLst/>
              <a:ahLst/>
              <a:cxnLst/>
              <a:rect l="l" t="t" r="r" b="b"/>
              <a:pathLst>
                <a:path w="8868410" h="3252470">
                  <a:moveTo>
                    <a:pt x="0" y="3252216"/>
                  </a:moveTo>
                  <a:lnTo>
                    <a:pt x="8868156" y="3252216"/>
                  </a:lnTo>
                  <a:lnTo>
                    <a:pt x="8868156" y="0"/>
                  </a:lnTo>
                  <a:lnTo>
                    <a:pt x="0" y="0"/>
                  </a:lnTo>
                  <a:lnTo>
                    <a:pt x="0" y="3252216"/>
                  </a:lnTo>
                  <a:close/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56553" y="268350"/>
            <a:ext cx="434403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35"/>
              <a:t>Inferential</a:t>
            </a:r>
            <a:r>
              <a:rPr dirty="0" sz="3200" spc="-30"/>
              <a:t> </a:t>
            </a:r>
            <a:r>
              <a:rPr dirty="0" sz="3200" spc="80"/>
              <a:t>Statistics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5064252" y="711708"/>
            <a:ext cx="6126480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83360" y="1165606"/>
            <a:ext cx="140843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0">
                <a:solidFill>
                  <a:srgbClr val="404040"/>
                </a:solidFill>
                <a:latin typeface="Noto Sans"/>
                <a:cs typeface="Noto Sans"/>
              </a:rPr>
              <a:t>Inferential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statistics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uses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random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sample </a:t>
            </a:r>
            <a:r>
              <a:rPr dirty="0" sz="2400" spc="-25">
                <a:solidFill>
                  <a:srgbClr val="404040"/>
                </a:solidFill>
                <a:latin typeface="Noto Sans"/>
                <a:cs typeface="Noto Sans"/>
              </a:rPr>
              <a:t>from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the data to </a:t>
            </a:r>
            <a:r>
              <a:rPr dirty="0" sz="2400" spc="-30">
                <a:solidFill>
                  <a:srgbClr val="404040"/>
                </a:solidFill>
                <a:latin typeface="Noto Sans"/>
                <a:cs typeface="Noto Sans"/>
              </a:rPr>
              <a:t>make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inferences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about the</a:t>
            </a:r>
            <a:r>
              <a:rPr dirty="0" sz="2400" spc="39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population.</a:t>
            </a:r>
            <a:endParaRPr sz="2400">
              <a:latin typeface="Noto Sans"/>
              <a:cs typeface="Noto San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526023" y="2339339"/>
            <a:ext cx="10038715" cy="4462780"/>
            <a:chOff x="5526023" y="2339339"/>
            <a:chExt cx="10038715" cy="4462780"/>
          </a:xfrm>
        </p:grpSpPr>
        <p:sp>
          <p:nvSpPr>
            <p:cNvPr id="6" name="object 6"/>
            <p:cNvSpPr/>
            <p:nvPr/>
          </p:nvSpPr>
          <p:spPr>
            <a:xfrm>
              <a:off x="5526023" y="2339339"/>
              <a:ext cx="10038715" cy="1911350"/>
            </a:xfrm>
            <a:custGeom>
              <a:avLst/>
              <a:gdLst/>
              <a:ahLst/>
              <a:cxnLst/>
              <a:rect l="l" t="t" r="r" b="b"/>
              <a:pathLst>
                <a:path w="10038715" h="1911350">
                  <a:moveTo>
                    <a:pt x="10038588" y="0"/>
                  </a:moveTo>
                  <a:lnTo>
                    <a:pt x="0" y="0"/>
                  </a:lnTo>
                  <a:lnTo>
                    <a:pt x="0" y="1911095"/>
                  </a:lnTo>
                  <a:lnTo>
                    <a:pt x="10038588" y="1911095"/>
                  </a:lnTo>
                  <a:lnTo>
                    <a:pt x="10038588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526023" y="4552188"/>
              <a:ext cx="10038715" cy="2249805"/>
            </a:xfrm>
            <a:custGeom>
              <a:avLst/>
              <a:gdLst/>
              <a:ahLst/>
              <a:cxnLst/>
              <a:rect l="l" t="t" r="r" b="b"/>
              <a:pathLst>
                <a:path w="10038715" h="2249804">
                  <a:moveTo>
                    <a:pt x="10038588" y="0"/>
                  </a:moveTo>
                  <a:lnTo>
                    <a:pt x="0" y="0"/>
                  </a:lnTo>
                  <a:lnTo>
                    <a:pt x="0" y="2249424"/>
                  </a:lnTo>
                  <a:lnTo>
                    <a:pt x="10038588" y="2249424"/>
                  </a:lnTo>
                  <a:lnTo>
                    <a:pt x="10038588" y="0"/>
                  </a:lnTo>
                  <a:close/>
                </a:path>
              </a:pathLst>
            </a:custGeom>
            <a:solidFill>
              <a:srgbClr val="C0EBD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5693409" y="2419934"/>
            <a:ext cx="9544050" cy="42506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30">
                <a:solidFill>
                  <a:srgbClr val="404040"/>
                </a:solidFill>
                <a:latin typeface="Noto Sans"/>
                <a:cs typeface="Noto Sans"/>
              </a:rPr>
              <a:t>Inferential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statistics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can </a:t>
            </a:r>
            <a:r>
              <a:rPr dirty="0" sz="2200" spc="-10">
                <a:solidFill>
                  <a:srgbClr val="404040"/>
                </a:solidFill>
                <a:latin typeface="Noto Sans"/>
                <a:cs typeface="Noto Sans"/>
              </a:rPr>
              <a:t>be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used </a:t>
            </a:r>
            <a:r>
              <a:rPr dirty="0" sz="2200" spc="-10">
                <a:solidFill>
                  <a:srgbClr val="404040"/>
                </a:solidFill>
                <a:latin typeface="Noto Sans"/>
                <a:cs typeface="Noto Sans"/>
              </a:rPr>
              <a:t>only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under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dirty="0" sz="2200" spc="-35">
                <a:solidFill>
                  <a:srgbClr val="404040"/>
                </a:solidFill>
                <a:latin typeface="Noto Sans"/>
                <a:cs typeface="Noto Sans"/>
              </a:rPr>
              <a:t>following</a:t>
            </a:r>
            <a:r>
              <a:rPr dirty="0" sz="2200" spc="30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conditions:</a:t>
            </a:r>
            <a:endParaRPr sz="2200">
              <a:latin typeface="Noto Sans"/>
              <a:cs typeface="Noto Sans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complete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list </a:t>
            </a:r>
            <a:r>
              <a:rPr dirty="0" sz="2200" spc="-1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members </a:t>
            </a:r>
            <a:r>
              <a:rPr dirty="0" sz="2200" spc="-1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population </a:t>
            </a:r>
            <a:r>
              <a:rPr dirty="0" sz="2200" spc="-10">
                <a:solidFill>
                  <a:srgbClr val="404040"/>
                </a:solidFill>
                <a:latin typeface="Noto Sans"/>
                <a:cs typeface="Noto Sans"/>
              </a:rPr>
              <a:t>is</a:t>
            </a:r>
            <a:r>
              <a:rPr dirty="0" sz="2200" spc="28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available.</a:t>
            </a:r>
            <a:endParaRPr sz="2200">
              <a:latin typeface="Noto Sans"/>
              <a:cs typeface="Noto Sans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dirty="0" sz="2200" spc="-25">
                <a:solidFill>
                  <a:srgbClr val="404040"/>
                </a:solidFill>
                <a:latin typeface="Noto Sans"/>
                <a:cs typeface="Noto Sans"/>
              </a:rPr>
              <a:t>random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sample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has </a:t>
            </a:r>
            <a:r>
              <a:rPr dirty="0" sz="2200" spc="-10">
                <a:solidFill>
                  <a:srgbClr val="404040"/>
                </a:solidFill>
                <a:latin typeface="Noto Sans"/>
                <a:cs typeface="Noto Sans"/>
              </a:rPr>
              <a:t>been </a:t>
            </a:r>
            <a:r>
              <a:rPr dirty="0" sz="2200" spc="-30">
                <a:solidFill>
                  <a:srgbClr val="404040"/>
                </a:solidFill>
                <a:latin typeface="Noto Sans"/>
                <a:cs typeface="Noto Sans"/>
              </a:rPr>
              <a:t>drawn </a:t>
            </a:r>
            <a:r>
              <a:rPr dirty="0" sz="2200" spc="-25">
                <a:solidFill>
                  <a:srgbClr val="404040"/>
                </a:solidFill>
                <a:latin typeface="Noto Sans"/>
                <a:cs typeface="Noto Sans"/>
              </a:rPr>
              <a:t>from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the</a:t>
            </a:r>
            <a:r>
              <a:rPr dirty="0" sz="2200" spc="27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population.</a:t>
            </a:r>
            <a:endParaRPr sz="2200">
              <a:latin typeface="Noto Sans"/>
              <a:cs typeface="Noto Sans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45">
                <a:solidFill>
                  <a:srgbClr val="404040"/>
                </a:solidFill>
                <a:latin typeface="Noto Sans"/>
                <a:cs typeface="Noto Sans"/>
              </a:rPr>
              <a:t>Using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a pre-established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formula,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you determine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that the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sample size </a:t>
            </a:r>
            <a:r>
              <a:rPr dirty="0" sz="2200" spc="-10">
                <a:solidFill>
                  <a:srgbClr val="404040"/>
                </a:solidFill>
                <a:latin typeface="Noto Sans"/>
                <a:cs typeface="Noto Sans"/>
              </a:rPr>
              <a:t>is  </a:t>
            </a:r>
            <a:r>
              <a:rPr dirty="0" sz="2200" spc="-45">
                <a:solidFill>
                  <a:srgbClr val="404040"/>
                </a:solidFill>
                <a:latin typeface="Noto Sans"/>
                <a:cs typeface="Noto Sans"/>
              </a:rPr>
              <a:t>large</a:t>
            </a:r>
            <a:r>
              <a:rPr dirty="0" sz="2200" spc="1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200" spc="-35">
                <a:solidFill>
                  <a:srgbClr val="404040"/>
                </a:solidFill>
                <a:latin typeface="Noto Sans"/>
                <a:cs typeface="Noto Sans"/>
              </a:rPr>
              <a:t>enough.</a:t>
            </a:r>
            <a:endParaRPr sz="22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endParaRPr sz="3100">
              <a:latin typeface="Noto Sans"/>
              <a:cs typeface="Noto Sans"/>
            </a:endParaRPr>
          </a:p>
          <a:p>
            <a:pPr marL="12700" marR="802005">
              <a:lnSpc>
                <a:spcPct val="100000"/>
              </a:lnSpc>
            </a:pPr>
            <a:r>
              <a:rPr dirty="0" sz="2200" spc="-30">
                <a:solidFill>
                  <a:srgbClr val="404040"/>
                </a:solidFill>
                <a:latin typeface="Noto Sans"/>
                <a:cs typeface="Noto Sans"/>
              </a:rPr>
              <a:t>Inferential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statistics can </a:t>
            </a:r>
            <a:r>
              <a:rPr dirty="0" sz="2200" spc="-10">
                <a:solidFill>
                  <a:srgbClr val="404040"/>
                </a:solidFill>
                <a:latin typeface="Noto Sans"/>
                <a:cs typeface="Noto Sans"/>
              </a:rPr>
              <a:t>be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used </a:t>
            </a:r>
            <a:r>
              <a:rPr dirty="0" sz="2200" spc="-25">
                <a:solidFill>
                  <a:srgbClr val="404040"/>
                </a:solidFill>
                <a:latin typeface="Noto Sans"/>
                <a:cs typeface="Noto Sans"/>
              </a:rPr>
              <a:t>even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if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data </a:t>
            </a:r>
            <a:r>
              <a:rPr dirty="0" sz="2200" spc="-10">
                <a:solidFill>
                  <a:srgbClr val="404040"/>
                </a:solidFill>
                <a:latin typeface="Noto Sans"/>
                <a:cs typeface="Noto Sans"/>
              </a:rPr>
              <a:t>does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not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meet the  criteria.</a:t>
            </a:r>
            <a:endParaRPr sz="2200">
              <a:latin typeface="Noto Sans"/>
              <a:cs typeface="Noto Sans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80">
                <a:solidFill>
                  <a:srgbClr val="404040"/>
                </a:solidFill>
                <a:latin typeface="Noto Sans"/>
                <a:cs typeface="Noto Sans"/>
              </a:rPr>
              <a:t>It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can help determine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dirty="0" sz="2200" spc="-40">
                <a:solidFill>
                  <a:srgbClr val="404040"/>
                </a:solidFill>
                <a:latin typeface="Noto Sans"/>
                <a:cs typeface="Noto Sans"/>
              </a:rPr>
              <a:t>strength </a:t>
            </a:r>
            <a:r>
              <a:rPr dirty="0" sz="2200" spc="-1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the relationships within</a:t>
            </a:r>
            <a:r>
              <a:rPr dirty="0" sz="2200" spc="40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the</a:t>
            </a:r>
            <a:endParaRPr sz="2200">
              <a:latin typeface="Noto Sans"/>
              <a:cs typeface="Noto Sans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sample.</a:t>
            </a:r>
            <a:endParaRPr sz="2200">
              <a:latin typeface="Noto Sans"/>
              <a:cs typeface="Noto Sans"/>
            </a:endParaRPr>
          </a:p>
          <a:p>
            <a:pPr marL="355600" marR="76263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75">
                <a:solidFill>
                  <a:srgbClr val="404040"/>
                </a:solidFill>
                <a:latin typeface="Noto Sans"/>
                <a:cs typeface="Noto Sans"/>
              </a:rPr>
              <a:t>If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it </a:t>
            </a:r>
            <a:r>
              <a:rPr dirty="0" sz="2200" spc="-1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very difficult to obtain a population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list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and </a:t>
            </a:r>
            <a:r>
              <a:rPr dirty="0" sz="2200" spc="-30">
                <a:solidFill>
                  <a:srgbClr val="404040"/>
                </a:solidFill>
                <a:latin typeface="Noto Sans"/>
                <a:cs typeface="Noto Sans"/>
              </a:rPr>
              <a:t>draw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dirty="0" sz="2200" spc="-25">
                <a:solidFill>
                  <a:srgbClr val="404040"/>
                </a:solidFill>
                <a:latin typeface="Noto Sans"/>
                <a:cs typeface="Noto Sans"/>
              </a:rPr>
              <a:t>random  sample, </a:t>
            </a:r>
            <a:r>
              <a:rPr dirty="0" sz="2200" spc="-10">
                <a:solidFill>
                  <a:srgbClr val="404040"/>
                </a:solidFill>
                <a:latin typeface="Noto Sans"/>
                <a:cs typeface="Noto Sans"/>
              </a:rPr>
              <a:t>do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best you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can with what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you</a:t>
            </a:r>
            <a:r>
              <a:rPr dirty="0" sz="2200" spc="26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have.</a:t>
            </a:r>
            <a:endParaRPr sz="2200">
              <a:latin typeface="Noto Sans"/>
              <a:cs typeface="Noto San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52500" y="2339339"/>
            <a:ext cx="4538980" cy="4462780"/>
            <a:chOff x="952500" y="2339339"/>
            <a:chExt cx="4538980" cy="4462780"/>
          </a:xfrm>
        </p:grpSpPr>
        <p:sp>
          <p:nvSpPr>
            <p:cNvPr id="10" name="object 10"/>
            <p:cNvSpPr/>
            <p:nvPr/>
          </p:nvSpPr>
          <p:spPr>
            <a:xfrm>
              <a:off x="952500" y="2339339"/>
              <a:ext cx="4538980" cy="4462780"/>
            </a:xfrm>
            <a:custGeom>
              <a:avLst/>
              <a:gdLst/>
              <a:ahLst/>
              <a:cxnLst/>
              <a:rect l="l" t="t" r="r" b="b"/>
              <a:pathLst>
                <a:path w="4538980" h="4462780">
                  <a:moveTo>
                    <a:pt x="4538472" y="0"/>
                  </a:moveTo>
                  <a:lnTo>
                    <a:pt x="0" y="0"/>
                  </a:lnTo>
                  <a:lnTo>
                    <a:pt x="0" y="4462271"/>
                  </a:lnTo>
                  <a:lnTo>
                    <a:pt x="4538472" y="4462271"/>
                  </a:lnTo>
                  <a:lnTo>
                    <a:pt x="4538472" y="0"/>
                  </a:lnTo>
                  <a:close/>
                </a:path>
              </a:pathLst>
            </a:custGeom>
            <a:solidFill>
              <a:srgbClr val="74D1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679192" y="4549139"/>
              <a:ext cx="217931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627376" y="4748783"/>
              <a:ext cx="320040" cy="105410"/>
            </a:xfrm>
            <a:custGeom>
              <a:avLst/>
              <a:gdLst/>
              <a:ahLst/>
              <a:cxnLst/>
              <a:rect l="l" t="t" r="r" b="b"/>
              <a:pathLst>
                <a:path w="320039" h="105410">
                  <a:moveTo>
                    <a:pt x="93599" y="0"/>
                  </a:moveTo>
                  <a:lnTo>
                    <a:pt x="84074" y="3810"/>
                  </a:lnTo>
                  <a:lnTo>
                    <a:pt x="74549" y="7746"/>
                  </a:lnTo>
                  <a:lnTo>
                    <a:pt x="70738" y="10667"/>
                  </a:lnTo>
                  <a:lnTo>
                    <a:pt x="65912" y="13462"/>
                  </a:lnTo>
                  <a:lnTo>
                    <a:pt x="62103" y="17399"/>
                  </a:lnTo>
                  <a:lnTo>
                    <a:pt x="59181" y="21208"/>
                  </a:lnTo>
                  <a:lnTo>
                    <a:pt x="40131" y="35687"/>
                  </a:lnTo>
                  <a:lnTo>
                    <a:pt x="31496" y="43433"/>
                  </a:lnTo>
                  <a:lnTo>
                    <a:pt x="21971" y="51180"/>
                  </a:lnTo>
                  <a:lnTo>
                    <a:pt x="6731" y="64642"/>
                  </a:lnTo>
                  <a:lnTo>
                    <a:pt x="2921" y="68452"/>
                  </a:lnTo>
                  <a:lnTo>
                    <a:pt x="1016" y="72389"/>
                  </a:lnTo>
                  <a:lnTo>
                    <a:pt x="0" y="76200"/>
                  </a:lnTo>
                  <a:lnTo>
                    <a:pt x="0" y="80010"/>
                  </a:lnTo>
                  <a:lnTo>
                    <a:pt x="35306" y="94487"/>
                  </a:lnTo>
                  <a:lnTo>
                    <a:pt x="65912" y="99313"/>
                  </a:lnTo>
                  <a:lnTo>
                    <a:pt x="96519" y="103250"/>
                  </a:lnTo>
                  <a:lnTo>
                    <a:pt x="127000" y="105155"/>
                  </a:lnTo>
                  <a:lnTo>
                    <a:pt x="188213" y="105155"/>
                  </a:lnTo>
                  <a:lnTo>
                    <a:pt x="218821" y="103250"/>
                  </a:lnTo>
                  <a:lnTo>
                    <a:pt x="249300" y="100329"/>
                  </a:lnTo>
                  <a:lnTo>
                    <a:pt x="279907" y="95503"/>
                  </a:lnTo>
                  <a:lnTo>
                    <a:pt x="287528" y="94487"/>
                  </a:lnTo>
                  <a:lnTo>
                    <a:pt x="320040" y="80010"/>
                  </a:lnTo>
                  <a:lnTo>
                    <a:pt x="320040" y="78104"/>
                  </a:lnTo>
                  <a:lnTo>
                    <a:pt x="292671" y="47243"/>
                  </a:lnTo>
                  <a:lnTo>
                    <a:pt x="155701" y="47243"/>
                  </a:lnTo>
                  <a:lnTo>
                    <a:pt x="151892" y="46354"/>
                  </a:lnTo>
                  <a:lnTo>
                    <a:pt x="148971" y="45338"/>
                  </a:lnTo>
                  <a:lnTo>
                    <a:pt x="145161" y="42417"/>
                  </a:lnTo>
                  <a:lnTo>
                    <a:pt x="135636" y="35687"/>
                  </a:lnTo>
                  <a:lnTo>
                    <a:pt x="105029" y="6730"/>
                  </a:lnTo>
                  <a:lnTo>
                    <a:pt x="102235" y="2920"/>
                  </a:lnTo>
                  <a:lnTo>
                    <a:pt x="98425" y="1015"/>
                  </a:lnTo>
                  <a:lnTo>
                    <a:pt x="93599" y="0"/>
                  </a:lnTo>
                  <a:close/>
                </a:path>
                <a:path w="320039" h="105410">
                  <a:moveTo>
                    <a:pt x="223519" y="0"/>
                  </a:moveTo>
                  <a:lnTo>
                    <a:pt x="220725" y="1015"/>
                  </a:lnTo>
                  <a:lnTo>
                    <a:pt x="217805" y="1904"/>
                  </a:lnTo>
                  <a:lnTo>
                    <a:pt x="213994" y="5841"/>
                  </a:lnTo>
                  <a:lnTo>
                    <a:pt x="182499" y="36702"/>
                  </a:lnTo>
                  <a:lnTo>
                    <a:pt x="159512" y="47243"/>
                  </a:lnTo>
                  <a:lnTo>
                    <a:pt x="292671" y="47243"/>
                  </a:lnTo>
                  <a:lnTo>
                    <a:pt x="290449" y="45338"/>
                  </a:lnTo>
                  <a:lnTo>
                    <a:pt x="265556" y="25145"/>
                  </a:lnTo>
                  <a:lnTo>
                    <a:pt x="260857" y="20319"/>
                  </a:lnTo>
                  <a:lnTo>
                    <a:pt x="256031" y="16382"/>
                  </a:lnTo>
                  <a:lnTo>
                    <a:pt x="251206" y="12573"/>
                  </a:lnTo>
                  <a:lnTo>
                    <a:pt x="245491" y="9651"/>
                  </a:lnTo>
                  <a:lnTo>
                    <a:pt x="235076" y="4825"/>
                  </a:lnTo>
                  <a:lnTo>
                    <a:pt x="223519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682239" y="4616195"/>
              <a:ext cx="219456" cy="1844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754879" y="3227831"/>
              <a:ext cx="217932" cy="21793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721607" y="3628643"/>
              <a:ext cx="1383791" cy="22082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703064" y="3429000"/>
              <a:ext cx="321945" cy="104139"/>
            </a:xfrm>
            <a:custGeom>
              <a:avLst/>
              <a:gdLst/>
              <a:ahLst/>
              <a:cxnLst/>
              <a:rect l="l" t="t" r="r" b="b"/>
              <a:pathLst>
                <a:path w="321945" h="104139">
                  <a:moveTo>
                    <a:pt x="94107" y="0"/>
                  </a:moveTo>
                  <a:lnTo>
                    <a:pt x="74930" y="7620"/>
                  </a:lnTo>
                  <a:lnTo>
                    <a:pt x="70993" y="10413"/>
                  </a:lnTo>
                  <a:lnTo>
                    <a:pt x="66294" y="13335"/>
                  </a:lnTo>
                  <a:lnTo>
                    <a:pt x="62357" y="17145"/>
                  </a:lnTo>
                  <a:lnTo>
                    <a:pt x="59562" y="20954"/>
                  </a:lnTo>
                  <a:lnTo>
                    <a:pt x="40259" y="35178"/>
                  </a:lnTo>
                  <a:lnTo>
                    <a:pt x="31623" y="42799"/>
                  </a:lnTo>
                  <a:lnTo>
                    <a:pt x="22098" y="50419"/>
                  </a:lnTo>
                  <a:lnTo>
                    <a:pt x="14350" y="57023"/>
                  </a:lnTo>
                  <a:lnTo>
                    <a:pt x="6731" y="63753"/>
                  </a:lnTo>
                  <a:lnTo>
                    <a:pt x="2921" y="67563"/>
                  </a:lnTo>
                  <a:lnTo>
                    <a:pt x="1015" y="71247"/>
                  </a:lnTo>
                  <a:lnTo>
                    <a:pt x="0" y="75057"/>
                  </a:lnTo>
                  <a:lnTo>
                    <a:pt x="0" y="78866"/>
                  </a:lnTo>
                  <a:lnTo>
                    <a:pt x="35560" y="93217"/>
                  </a:lnTo>
                  <a:lnTo>
                    <a:pt x="66294" y="97916"/>
                  </a:lnTo>
                  <a:lnTo>
                    <a:pt x="96900" y="101726"/>
                  </a:lnTo>
                  <a:lnTo>
                    <a:pt x="127635" y="103632"/>
                  </a:lnTo>
                  <a:lnTo>
                    <a:pt x="189102" y="103632"/>
                  </a:lnTo>
                  <a:lnTo>
                    <a:pt x="219837" y="101726"/>
                  </a:lnTo>
                  <a:lnTo>
                    <a:pt x="250571" y="98933"/>
                  </a:lnTo>
                  <a:lnTo>
                    <a:pt x="281305" y="94107"/>
                  </a:lnTo>
                  <a:lnTo>
                    <a:pt x="288925" y="93217"/>
                  </a:lnTo>
                  <a:lnTo>
                    <a:pt x="321563" y="78866"/>
                  </a:lnTo>
                  <a:lnTo>
                    <a:pt x="321563" y="76962"/>
                  </a:lnTo>
                  <a:lnTo>
                    <a:pt x="294122" y="46609"/>
                  </a:lnTo>
                  <a:lnTo>
                    <a:pt x="156463" y="46609"/>
                  </a:lnTo>
                  <a:lnTo>
                    <a:pt x="152653" y="45592"/>
                  </a:lnTo>
                  <a:lnTo>
                    <a:pt x="149733" y="44703"/>
                  </a:lnTo>
                  <a:lnTo>
                    <a:pt x="145923" y="41783"/>
                  </a:lnTo>
                  <a:lnTo>
                    <a:pt x="136271" y="35178"/>
                  </a:lnTo>
                  <a:lnTo>
                    <a:pt x="105537" y="6603"/>
                  </a:lnTo>
                  <a:lnTo>
                    <a:pt x="102743" y="2794"/>
                  </a:lnTo>
                  <a:lnTo>
                    <a:pt x="98806" y="888"/>
                  </a:lnTo>
                  <a:lnTo>
                    <a:pt x="94107" y="0"/>
                  </a:lnTo>
                  <a:close/>
                </a:path>
                <a:path w="321945" h="104139">
                  <a:moveTo>
                    <a:pt x="224662" y="0"/>
                  </a:moveTo>
                  <a:lnTo>
                    <a:pt x="221741" y="888"/>
                  </a:lnTo>
                  <a:lnTo>
                    <a:pt x="218821" y="1904"/>
                  </a:lnTo>
                  <a:lnTo>
                    <a:pt x="215011" y="5714"/>
                  </a:lnTo>
                  <a:lnTo>
                    <a:pt x="208280" y="13335"/>
                  </a:lnTo>
                  <a:lnTo>
                    <a:pt x="192024" y="28575"/>
                  </a:lnTo>
                  <a:lnTo>
                    <a:pt x="183387" y="36067"/>
                  </a:lnTo>
                  <a:lnTo>
                    <a:pt x="173736" y="41783"/>
                  </a:lnTo>
                  <a:lnTo>
                    <a:pt x="167005" y="45592"/>
                  </a:lnTo>
                  <a:lnTo>
                    <a:pt x="160274" y="46609"/>
                  </a:lnTo>
                  <a:lnTo>
                    <a:pt x="294122" y="46609"/>
                  </a:lnTo>
                  <a:lnTo>
                    <a:pt x="291846" y="44703"/>
                  </a:lnTo>
                  <a:lnTo>
                    <a:pt x="266826" y="24764"/>
                  </a:lnTo>
                  <a:lnTo>
                    <a:pt x="262000" y="19938"/>
                  </a:lnTo>
                  <a:lnTo>
                    <a:pt x="257301" y="16128"/>
                  </a:lnTo>
                  <a:lnTo>
                    <a:pt x="252475" y="12319"/>
                  </a:lnTo>
                  <a:lnTo>
                    <a:pt x="246634" y="9525"/>
                  </a:lnTo>
                  <a:lnTo>
                    <a:pt x="236093" y="4699"/>
                  </a:lnTo>
                  <a:lnTo>
                    <a:pt x="224662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757928" y="3296411"/>
              <a:ext cx="219456" cy="1844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652016" y="4876800"/>
              <a:ext cx="2057399" cy="15727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310127" y="6054851"/>
              <a:ext cx="219456" cy="21793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258311" y="6254495"/>
              <a:ext cx="321945" cy="105410"/>
            </a:xfrm>
            <a:custGeom>
              <a:avLst/>
              <a:gdLst/>
              <a:ahLst/>
              <a:cxnLst/>
              <a:rect l="l" t="t" r="r" b="b"/>
              <a:pathLst>
                <a:path w="321945" h="105410">
                  <a:moveTo>
                    <a:pt x="94107" y="0"/>
                  </a:moveTo>
                  <a:lnTo>
                    <a:pt x="84454" y="3809"/>
                  </a:lnTo>
                  <a:lnTo>
                    <a:pt x="74929" y="7746"/>
                  </a:lnTo>
                  <a:lnTo>
                    <a:pt x="70992" y="10667"/>
                  </a:lnTo>
                  <a:lnTo>
                    <a:pt x="66293" y="13461"/>
                  </a:lnTo>
                  <a:lnTo>
                    <a:pt x="62357" y="17398"/>
                  </a:lnTo>
                  <a:lnTo>
                    <a:pt x="59562" y="21208"/>
                  </a:lnTo>
                  <a:lnTo>
                    <a:pt x="40259" y="35686"/>
                  </a:lnTo>
                  <a:lnTo>
                    <a:pt x="31623" y="43433"/>
                  </a:lnTo>
                  <a:lnTo>
                    <a:pt x="22098" y="51180"/>
                  </a:lnTo>
                  <a:lnTo>
                    <a:pt x="14350" y="57911"/>
                  </a:lnTo>
                  <a:lnTo>
                    <a:pt x="6730" y="64642"/>
                  </a:lnTo>
                  <a:lnTo>
                    <a:pt x="2921" y="68452"/>
                  </a:lnTo>
                  <a:lnTo>
                    <a:pt x="1015" y="72389"/>
                  </a:lnTo>
                  <a:lnTo>
                    <a:pt x="0" y="76199"/>
                  </a:lnTo>
                  <a:lnTo>
                    <a:pt x="0" y="80009"/>
                  </a:lnTo>
                  <a:lnTo>
                    <a:pt x="35560" y="94487"/>
                  </a:lnTo>
                  <a:lnTo>
                    <a:pt x="66293" y="99313"/>
                  </a:lnTo>
                  <a:lnTo>
                    <a:pt x="96900" y="103250"/>
                  </a:lnTo>
                  <a:lnTo>
                    <a:pt x="127635" y="105155"/>
                  </a:lnTo>
                  <a:lnTo>
                    <a:pt x="189102" y="105155"/>
                  </a:lnTo>
                  <a:lnTo>
                    <a:pt x="219837" y="103250"/>
                  </a:lnTo>
                  <a:lnTo>
                    <a:pt x="250571" y="100329"/>
                  </a:lnTo>
                  <a:lnTo>
                    <a:pt x="281304" y="95503"/>
                  </a:lnTo>
                  <a:lnTo>
                    <a:pt x="288925" y="94487"/>
                  </a:lnTo>
                  <a:lnTo>
                    <a:pt x="321563" y="80009"/>
                  </a:lnTo>
                  <a:lnTo>
                    <a:pt x="321563" y="78104"/>
                  </a:lnTo>
                  <a:lnTo>
                    <a:pt x="294068" y="47243"/>
                  </a:lnTo>
                  <a:lnTo>
                    <a:pt x="156463" y="47243"/>
                  </a:lnTo>
                  <a:lnTo>
                    <a:pt x="152653" y="46354"/>
                  </a:lnTo>
                  <a:lnTo>
                    <a:pt x="149733" y="45338"/>
                  </a:lnTo>
                  <a:lnTo>
                    <a:pt x="145923" y="42417"/>
                  </a:lnTo>
                  <a:lnTo>
                    <a:pt x="136271" y="35686"/>
                  </a:lnTo>
                  <a:lnTo>
                    <a:pt x="105537" y="6730"/>
                  </a:lnTo>
                  <a:lnTo>
                    <a:pt x="102742" y="2920"/>
                  </a:lnTo>
                  <a:lnTo>
                    <a:pt x="98805" y="1015"/>
                  </a:lnTo>
                  <a:lnTo>
                    <a:pt x="94107" y="0"/>
                  </a:lnTo>
                  <a:close/>
                </a:path>
                <a:path w="321945" h="105410">
                  <a:moveTo>
                    <a:pt x="224662" y="0"/>
                  </a:moveTo>
                  <a:lnTo>
                    <a:pt x="221741" y="1015"/>
                  </a:lnTo>
                  <a:lnTo>
                    <a:pt x="218821" y="1904"/>
                  </a:lnTo>
                  <a:lnTo>
                    <a:pt x="215011" y="5841"/>
                  </a:lnTo>
                  <a:lnTo>
                    <a:pt x="183387" y="36702"/>
                  </a:lnTo>
                  <a:lnTo>
                    <a:pt x="160274" y="47243"/>
                  </a:lnTo>
                  <a:lnTo>
                    <a:pt x="294068" y="47243"/>
                  </a:lnTo>
                  <a:lnTo>
                    <a:pt x="291846" y="45338"/>
                  </a:lnTo>
                  <a:lnTo>
                    <a:pt x="266826" y="25145"/>
                  </a:lnTo>
                  <a:lnTo>
                    <a:pt x="262000" y="20319"/>
                  </a:lnTo>
                  <a:lnTo>
                    <a:pt x="257301" y="16382"/>
                  </a:lnTo>
                  <a:lnTo>
                    <a:pt x="252475" y="12572"/>
                  </a:lnTo>
                  <a:lnTo>
                    <a:pt x="246634" y="9651"/>
                  </a:lnTo>
                  <a:lnTo>
                    <a:pt x="236092" y="4825"/>
                  </a:lnTo>
                  <a:lnTo>
                    <a:pt x="224662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314700" y="6123431"/>
              <a:ext cx="217932" cy="18288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268723" y="5893307"/>
              <a:ext cx="896112" cy="53797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657600" y="5955791"/>
              <a:ext cx="547370" cy="500380"/>
            </a:xfrm>
            <a:custGeom>
              <a:avLst/>
              <a:gdLst/>
              <a:ahLst/>
              <a:cxnLst/>
              <a:rect l="l" t="t" r="r" b="b"/>
              <a:pathLst>
                <a:path w="547370" h="500379">
                  <a:moveTo>
                    <a:pt x="408432" y="163703"/>
                  </a:moveTo>
                  <a:lnTo>
                    <a:pt x="403733" y="121539"/>
                  </a:lnTo>
                  <a:lnTo>
                    <a:pt x="389763" y="67056"/>
                  </a:lnTo>
                  <a:lnTo>
                    <a:pt x="386588" y="59182"/>
                  </a:lnTo>
                  <a:lnTo>
                    <a:pt x="383540" y="49911"/>
                  </a:lnTo>
                  <a:lnTo>
                    <a:pt x="378841" y="43688"/>
                  </a:lnTo>
                  <a:lnTo>
                    <a:pt x="372618" y="37465"/>
                  </a:lnTo>
                  <a:lnTo>
                    <a:pt x="366395" y="31115"/>
                  </a:lnTo>
                  <a:lnTo>
                    <a:pt x="358521" y="26543"/>
                  </a:lnTo>
                  <a:lnTo>
                    <a:pt x="349250" y="23368"/>
                  </a:lnTo>
                  <a:lnTo>
                    <a:pt x="339852" y="21844"/>
                  </a:lnTo>
                  <a:lnTo>
                    <a:pt x="308610" y="9398"/>
                  </a:lnTo>
                  <a:lnTo>
                    <a:pt x="297688" y="4699"/>
                  </a:lnTo>
                  <a:lnTo>
                    <a:pt x="286766" y="1524"/>
                  </a:lnTo>
                  <a:lnTo>
                    <a:pt x="274320" y="0"/>
                  </a:lnTo>
                  <a:lnTo>
                    <a:pt x="250952" y="0"/>
                  </a:lnTo>
                  <a:lnTo>
                    <a:pt x="238506" y="3175"/>
                  </a:lnTo>
                  <a:lnTo>
                    <a:pt x="226060" y="4699"/>
                  </a:lnTo>
                  <a:lnTo>
                    <a:pt x="215138" y="9398"/>
                  </a:lnTo>
                  <a:lnTo>
                    <a:pt x="204216" y="13970"/>
                  </a:lnTo>
                  <a:lnTo>
                    <a:pt x="193294" y="20320"/>
                  </a:lnTo>
                  <a:lnTo>
                    <a:pt x="183896" y="26543"/>
                  </a:lnTo>
                  <a:lnTo>
                    <a:pt x="174625" y="34290"/>
                  </a:lnTo>
                  <a:lnTo>
                    <a:pt x="168402" y="42037"/>
                  </a:lnTo>
                  <a:lnTo>
                    <a:pt x="160528" y="51435"/>
                  </a:lnTo>
                  <a:lnTo>
                    <a:pt x="155829" y="60833"/>
                  </a:lnTo>
                  <a:lnTo>
                    <a:pt x="152781" y="70104"/>
                  </a:lnTo>
                  <a:lnTo>
                    <a:pt x="146558" y="95123"/>
                  </a:lnTo>
                  <a:lnTo>
                    <a:pt x="143383" y="120015"/>
                  </a:lnTo>
                  <a:lnTo>
                    <a:pt x="137160" y="165227"/>
                  </a:lnTo>
                  <a:lnTo>
                    <a:pt x="137160" y="177673"/>
                  </a:lnTo>
                  <a:lnTo>
                    <a:pt x="138684" y="190119"/>
                  </a:lnTo>
                  <a:lnTo>
                    <a:pt x="154305" y="240030"/>
                  </a:lnTo>
                  <a:lnTo>
                    <a:pt x="182372" y="286766"/>
                  </a:lnTo>
                  <a:lnTo>
                    <a:pt x="216662" y="322580"/>
                  </a:lnTo>
                  <a:lnTo>
                    <a:pt x="254127" y="342900"/>
                  </a:lnTo>
                  <a:lnTo>
                    <a:pt x="263398" y="344424"/>
                  </a:lnTo>
                  <a:lnTo>
                    <a:pt x="282194" y="344424"/>
                  </a:lnTo>
                  <a:lnTo>
                    <a:pt x="330454" y="319532"/>
                  </a:lnTo>
                  <a:lnTo>
                    <a:pt x="364744" y="285242"/>
                  </a:lnTo>
                  <a:lnTo>
                    <a:pt x="388112" y="246253"/>
                  </a:lnTo>
                  <a:lnTo>
                    <a:pt x="403733" y="201041"/>
                  </a:lnTo>
                  <a:lnTo>
                    <a:pt x="406908" y="176149"/>
                  </a:lnTo>
                  <a:lnTo>
                    <a:pt x="408432" y="163703"/>
                  </a:lnTo>
                  <a:close/>
                </a:path>
                <a:path w="547370" h="500379">
                  <a:moveTo>
                    <a:pt x="547116" y="440309"/>
                  </a:moveTo>
                  <a:lnTo>
                    <a:pt x="508000" y="391668"/>
                  </a:lnTo>
                  <a:lnTo>
                    <a:pt x="475234" y="371348"/>
                  </a:lnTo>
                  <a:lnTo>
                    <a:pt x="403352" y="347853"/>
                  </a:lnTo>
                  <a:lnTo>
                    <a:pt x="387731" y="341503"/>
                  </a:lnTo>
                  <a:lnTo>
                    <a:pt x="375158" y="335280"/>
                  </a:lnTo>
                  <a:lnTo>
                    <a:pt x="365760" y="335280"/>
                  </a:lnTo>
                  <a:lnTo>
                    <a:pt x="361061" y="336804"/>
                  </a:lnTo>
                  <a:lnTo>
                    <a:pt x="356362" y="339979"/>
                  </a:lnTo>
                  <a:lnTo>
                    <a:pt x="346964" y="349377"/>
                  </a:lnTo>
                  <a:lnTo>
                    <a:pt x="332994" y="361950"/>
                  </a:lnTo>
                  <a:lnTo>
                    <a:pt x="317373" y="371348"/>
                  </a:lnTo>
                  <a:lnTo>
                    <a:pt x="300101" y="379222"/>
                  </a:lnTo>
                  <a:lnTo>
                    <a:pt x="282956" y="383921"/>
                  </a:lnTo>
                  <a:lnTo>
                    <a:pt x="256413" y="383921"/>
                  </a:lnTo>
                  <a:lnTo>
                    <a:pt x="248539" y="382270"/>
                  </a:lnTo>
                  <a:lnTo>
                    <a:pt x="232918" y="376047"/>
                  </a:lnTo>
                  <a:lnTo>
                    <a:pt x="226695" y="371348"/>
                  </a:lnTo>
                  <a:lnTo>
                    <a:pt x="220472" y="365125"/>
                  </a:lnTo>
                  <a:lnTo>
                    <a:pt x="207899" y="354076"/>
                  </a:lnTo>
                  <a:lnTo>
                    <a:pt x="196977" y="346202"/>
                  </a:lnTo>
                  <a:lnTo>
                    <a:pt x="184404" y="343154"/>
                  </a:lnTo>
                  <a:lnTo>
                    <a:pt x="173482" y="341503"/>
                  </a:lnTo>
                  <a:lnTo>
                    <a:pt x="161036" y="341503"/>
                  </a:lnTo>
                  <a:lnTo>
                    <a:pt x="150114" y="344678"/>
                  </a:lnTo>
                  <a:lnTo>
                    <a:pt x="125095" y="352552"/>
                  </a:lnTo>
                  <a:lnTo>
                    <a:pt x="100076" y="361950"/>
                  </a:lnTo>
                  <a:lnTo>
                    <a:pt x="76581" y="369824"/>
                  </a:lnTo>
                  <a:lnTo>
                    <a:pt x="64135" y="374523"/>
                  </a:lnTo>
                  <a:lnTo>
                    <a:pt x="42164" y="386969"/>
                  </a:lnTo>
                  <a:lnTo>
                    <a:pt x="32766" y="396367"/>
                  </a:lnTo>
                  <a:lnTo>
                    <a:pt x="20320" y="405765"/>
                  </a:lnTo>
                  <a:lnTo>
                    <a:pt x="9398" y="416814"/>
                  </a:lnTo>
                  <a:lnTo>
                    <a:pt x="4699" y="423037"/>
                  </a:lnTo>
                  <a:lnTo>
                    <a:pt x="1524" y="429387"/>
                  </a:lnTo>
                  <a:lnTo>
                    <a:pt x="0" y="435610"/>
                  </a:lnTo>
                  <a:lnTo>
                    <a:pt x="0" y="443484"/>
                  </a:lnTo>
                  <a:lnTo>
                    <a:pt x="1524" y="451231"/>
                  </a:lnTo>
                  <a:lnTo>
                    <a:pt x="6223" y="455930"/>
                  </a:lnTo>
                  <a:lnTo>
                    <a:pt x="10922" y="462280"/>
                  </a:lnTo>
                  <a:lnTo>
                    <a:pt x="48514" y="474853"/>
                  </a:lnTo>
                  <a:lnTo>
                    <a:pt x="103124" y="487299"/>
                  </a:lnTo>
                  <a:lnTo>
                    <a:pt x="157861" y="493649"/>
                  </a:lnTo>
                  <a:lnTo>
                    <a:pt x="211074" y="498348"/>
                  </a:lnTo>
                  <a:lnTo>
                    <a:pt x="261112" y="499872"/>
                  </a:lnTo>
                  <a:lnTo>
                    <a:pt x="359537" y="496697"/>
                  </a:lnTo>
                  <a:lnTo>
                    <a:pt x="404876" y="491998"/>
                  </a:lnTo>
                  <a:lnTo>
                    <a:pt x="448691" y="485775"/>
                  </a:lnTo>
                  <a:lnTo>
                    <a:pt x="489331" y="477901"/>
                  </a:lnTo>
                  <a:lnTo>
                    <a:pt x="526796" y="463804"/>
                  </a:lnTo>
                  <a:lnTo>
                    <a:pt x="539242" y="454406"/>
                  </a:lnTo>
                  <a:lnTo>
                    <a:pt x="543941" y="451231"/>
                  </a:lnTo>
                  <a:lnTo>
                    <a:pt x="545592" y="445008"/>
                  </a:lnTo>
                  <a:lnTo>
                    <a:pt x="547116" y="440309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813048" y="6062472"/>
              <a:ext cx="234696" cy="21945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915155" y="5527547"/>
              <a:ext cx="217932" cy="21793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863339" y="5727192"/>
              <a:ext cx="321945" cy="105410"/>
            </a:xfrm>
            <a:custGeom>
              <a:avLst/>
              <a:gdLst/>
              <a:ahLst/>
              <a:cxnLst/>
              <a:rect l="l" t="t" r="r" b="b"/>
              <a:pathLst>
                <a:path w="321945" h="105410">
                  <a:moveTo>
                    <a:pt x="94107" y="0"/>
                  </a:moveTo>
                  <a:lnTo>
                    <a:pt x="84455" y="3810"/>
                  </a:lnTo>
                  <a:lnTo>
                    <a:pt x="74930" y="7747"/>
                  </a:lnTo>
                  <a:lnTo>
                    <a:pt x="70993" y="10668"/>
                  </a:lnTo>
                  <a:lnTo>
                    <a:pt x="66294" y="13462"/>
                  </a:lnTo>
                  <a:lnTo>
                    <a:pt x="62357" y="17399"/>
                  </a:lnTo>
                  <a:lnTo>
                    <a:pt x="59562" y="21209"/>
                  </a:lnTo>
                  <a:lnTo>
                    <a:pt x="40259" y="35687"/>
                  </a:lnTo>
                  <a:lnTo>
                    <a:pt x="31623" y="43434"/>
                  </a:lnTo>
                  <a:lnTo>
                    <a:pt x="22098" y="51181"/>
                  </a:lnTo>
                  <a:lnTo>
                    <a:pt x="14350" y="57912"/>
                  </a:lnTo>
                  <a:lnTo>
                    <a:pt x="6731" y="64643"/>
                  </a:lnTo>
                  <a:lnTo>
                    <a:pt x="2921" y="68453"/>
                  </a:lnTo>
                  <a:lnTo>
                    <a:pt x="1015" y="72390"/>
                  </a:lnTo>
                  <a:lnTo>
                    <a:pt x="0" y="76200"/>
                  </a:lnTo>
                  <a:lnTo>
                    <a:pt x="0" y="80010"/>
                  </a:lnTo>
                  <a:lnTo>
                    <a:pt x="35560" y="94487"/>
                  </a:lnTo>
                  <a:lnTo>
                    <a:pt x="66294" y="99313"/>
                  </a:lnTo>
                  <a:lnTo>
                    <a:pt x="96900" y="103250"/>
                  </a:lnTo>
                  <a:lnTo>
                    <a:pt x="127635" y="105156"/>
                  </a:lnTo>
                  <a:lnTo>
                    <a:pt x="189102" y="105156"/>
                  </a:lnTo>
                  <a:lnTo>
                    <a:pt x="219837" y="103250"/>
                  </a:lnTo>
                  <a:lnTo>
                    <a:pt x="250571" y="100330"/>
                  </a:lnTo>
                  <a:lnTo>
                    <a:pt x="281305" y="95504"/>
                  </a:lnTo>
                  <a:lnTo>
                    <a:pt x="288925" y="94487"/>
                  </a:lnTo>
                  <a:lnTo>
                    <a:pt x="321563" y="80010"/>
                  </a:lnTo>
                  <a:lnTo>
                    <a:pt x="321563" y="78105"/>
                  </a:lnTo>
                  <a:lnTo>
                    <a:pt x="294068" y="47244"/>
                  </a:lnTo>
                  <a:lnTo>
                    <a:pt x="156463" y="47244"/>
                  </a:lnTo>
                  <a:lnTo>
                    <a:pt x="152654" y="46355"/>
                  </a:lnTo>
                  <a:lnTo>
                    <a:pt x="149733" y="45338"/>
                  </a:lnTo>
                  <a:lnTo>
                    <a:pt x="145923" y="42418"/>
                  </a:lnTo>
                  <a:lnTo>
                    <a:pt x="136271" y="35687"/>
                  </a:lnTo>
                  <a:lnTo>
                    <a:pt x="105537" y="6731"/>
                  </a:lnTo>
                  <a:lnTo>
                    <a:pt x="102743" y="2921"/>
                  </a:lnTo>
                  <a:lnTo>
                    <a:pt x="98806" y="1016"/>
                  </a:lnTo>
                  <a:lnTo>
                    <a:pt x="94107" y="0"/>
                  </a:lnTo>
                  <a:close/>
                </a:path>
                <a:path w="321945" h="105410">
                  <a:moveTo>
                    <a:pt x="224662" y="0"/>
                  </a:moveTo>
                  <a:lnTo>
                    <a:pt x="221742" y="1016"/>
                  </a:lnTo>
                  <a:lnTo>
                    <a:pt x="218821" y="1905"/>
                  </a:lnTo>
                  <a:lnTo>
                    <a:pt x="215011" y="5842"/>
                  </a:lnTo>
                  <a:lnTo>
                    <a:pt x="183387" y="36703"/>
                  </a:lnTo>
                  <a:lnTo>
                    <a:pt x="160274" y="47244"/>
                  </a:lnTo>
                  <a:lnTo>
                    <a:pt x="294068" y="47244"/>
                  </a:lnTo>
                  <a:lnTo>
                    <a:pt x="291846" y="45338"/>
                  </a:lnTo>
                  <a:lnTo>
                    <a:pt x="266826" y="25019"/>
                  </a:lnTo>
                  <a:lnTo>
                    <a:pt x="262000" y="20320"/>
                  </a:lnTo>
                  <a:lnTo>
                    <a:pt x="257301" y="16383"/>
                  </a:lnTo>
                  <a:lnTo>
                    <a:pt x="252475" y="12573"/>
                  </a:lnTo>
                  <a:lnTo>
                    <a:pt x="246634" y="9652"/>
                  </a:lnTo>
                  <a:lnTo>
                    <a:pt x="236093" y="4825"/>
                  </a:lnTo>
                  <a:lnTo>
                    <a:pt x="224662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918204" y="5596127"/>
              <a:ext cx="219456" cy="18288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3969" y="268350"/>
            <a:ext cx="760666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65"/>
              <a:t>Applications of </a:t>
            </a:r>
            <a:r>
              <a:rPr dirty="0" sz="3200" spc="35"/>
              <a:t>Inferential</a:t>
            </a:r>
            <a:r>
              <a:rPr dirty="0" sz="3200" spc="-160"/>
              <a:t> </a:t>
            </a:r>
            <a:r>
              <a:rPr dirty="0" sz="3200" spc="80"/>
              <a:t>Statistics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3144011" y="711708"/>
            <a:ext cx="9966960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2068" y="1165606"/>
            <a:ext cx="1494281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0">
                <a:solidFill>
                  <a:srgbClr val="404040"/>
                </a:solidFill>
                <a:latin typeface="Noto Sans"/>
                <a:cs typeface="Noto Sans"/>
              </a:rPr>
              <a:t>Inferential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Statistics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has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its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uses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in almost </a:t>
            </a:r>
            <a:r>
              <a:rPr dirty="0" sz="2400" spc="-25">
                <a:solidFill>
                  <a:srgbClr val="404040"/>
                </a:solidFill>
                <a:latin typeface="Noto Sans"/>
                <a:cs typeface="Noto Sans"/>
              </a:rPr>
              <a:t>every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field such as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business, medicine,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data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science,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and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so</a:t>
            </a:r>
            <a:r>
              <a:rPr dirty="0" sz="2400" spc="53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on.</a:t>
            </a:r>
            <a:endParaRPr sz="2400">
              <a:latin typeface="Noto Sans"/>
              <a:cs typeface="Noto San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017507" y="2923032"/>
            <a:ext cx="5148580" cy="3215640"/>
            <a:chOff x="9017507" y="2923032"/>
            <a:chExt cx="5148580" cy="3215640"/>
          </a:xfrm>
        </p:grpSpPr>
        <p:sp>
          <p:nvSpPr>
            <p:cNvPr id="6" name="object 6"/>
            <p:cNvSpPr/>
            <p:nvPr/>
          </p:nvSpPr>
          <p:spPr>
            <a:xfrm>
              <a:off x="9060179" y="5566410"/>
              <a:ext cx="870585" cy="5080"/>
            </a:xfrm>
            <a:custGeom>
              <a:avLst/>
              <a:gdLst/>
              <a:ahLst/>
              <a:cxnLst/>
              <a:rect l="l" t="t" r="r" b="b"/>
              <a:pathLst>
                <a:path w="870584" h="5079">
                  <a:moveTo>
                    <a:pt x="0" y="4572"/>
                  </a:moveTo>
                  <a:lnTo>
                    <a:pt x="870203" y="4572"/>
                  </a:lnTo>
                </a:path>
                <a:path w="870584" h="5079">
                  <a:moveTo>
                    <a:pt x="0" y="0"/>
                  </a:moveTo>
                  <a:lnTo>
                    <a:pt x="870203" y="0"/>
                  </a:lnTo>
                </a:path>
              </a:pathLst>
            </a:custGeom>
            <a:ln w="457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444227" y="5568696"/>
              <a:ext cx="441959" cy="527685"/>
            </a:xfrm>
            <a:custGeom>
              <a:avLst/>
              <a:gdLst/>
              <a:ahLst/>
              <a:cxnLst/>
              <a:rect l="l" t="t" r="r" b="b"/>
              <a:pathLst>
                <a:path w="441959" h="527685">
                  <a:moveTo>
                    <a:pt x="441959" y="0"/>
                  </a:moveTo>
                  <a:lnTo>
                    <a:pt x="0" y="0"/>
                  </a:lnTo>
                  <a:lnTo>
                    <a:pt x="0" y="527303"/>
                  </a:lnTo>
                  <a:lnTo>
                    <a:pt x="441959" y="527303"/>
                  </a:lnTo>
                  <a:lnTo>
                    <a:pt x="441959" y="0"/>
                  </a:lnTo>
                  <a:close/>
                </a:path>
              </a:pathLst>
            </a:custGeom>
            <a:solidFill>
              <a:srgbClr val="843B0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372343" y="5566410"/>
              <a:ext cx="44450" cy="5080"/>
            </a:xfrm>
            <a:custGeom>
              <a:avLst/>
              <a:gdLst/>
              <a:ahLst/>
              <a:cxnLst/>
              <a:rect l="l" t="t" r="r" b="b"/>
              <a:pathLst>
                <a:path w="44450" h="5079">
                  <a:moveTo>
                    <a:pt x="0" y="4572"/>
                  </a:moveTo>
                  <a:lnTo>
                    <a:pt x="44196" y="4572"/>
                  </a:lnTo>
                </a:path>
                <a:path w="44450" h="5079">
                  <a:moveTo>
                    <a:pt x="0" y="0"/>
                  </a:moveTo>
                  <a:lnTo>
                    <a:pt x="44196" y="0"/>
                  </a:lnTo>
                </a:path>
              </a:pathLst>
            </a:custGeom>
            <a:ln w="457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930383" y="5303520"/>
              <a:ext cx="441959" cy="792480"/>
            </a:xfrm>
            <a:custGeom>
              <a:avLst/>
              <a:gdLst/>
              <a:ahLst/>
              <a:cxnLst/>
              <a:rect l="l" t="t" r="r" b="b"/>
              <a:pathLst>
                <a:path w="441959" h="792479">
                  <a:moveTo>
                    <a:pt x="441959" y="0"/>
                  </a:moveTo>
                  <a:lnTo>
                    <a:pt x="0" y="0"/>
                  </a:lnTo>
                  <a:lnTo>
                    <a:pt x="0" y="792479"/>
                  </a:lnTo>
                  <a:lnTo>
                    <a:pt x="441959" y="792479"/>
                  </a:lnTo>
                  <a:lnTo>
                    <a:pt x="44195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58499" y="5566410"/>
              <a:ext cx="44450" cy="5080"/>
            </a:xfrm>
            <a:custGeom>
              <a:avLst/>
              <a:gdLst/>
              <a:ahLst/>
              <a:cxnLst/>
              <a:rect l="l" t="t" r="r" b="b"/>
              <a:pathLst>
                <a:path w="44450" h="5079">
                  <a:moveTo>
                    <a:pt x="0" y="4572"/>
                  </a:moveTo>
                  <a:lnTo>
                    <a:pt x="44196" y="4572"/>
                  </a:lnTo>
                </a:path>
                <a:path w="44450" h="5079">
                  <a:moveTo>
                    <a:pt x="0" y="0"/>
                  </a:moveTo>
                  <a:lnTo>
                    <a:pt x="44196" y="0"/>
                  </a:lnTo>
                </a:path>
              </a:pathLst>
            </a:custGeom>
            <a:ln w="457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060179" y="5037582"/>
              <a:ext cx="1842770" cy="5080"/>
            </a:xfrm>
            <a:custGeom>
              <a:avLst/>
              <a:gdLst/>
              <a:ahLst/>
              <a:cxnLst/>
              <a:rect l="l" t="t" r="r" b="b"/>
              <a:pathLst>
                <a:path w="1842770" h="5079">
                  <a:moveTo>
                    <a:pt x="0" y="4572"/>
                  </a:moveTo>
                  <a:lnTo>
                    <a:pt x="1842516" y="4572"/>
                  </a:lnTo>
                </a:path>
                <a:path w="1842770" h="5079">
                  <a:moveTo>
                    <a:pt x="0" y="0"/>
                  </a:moveTo>
                  <a:lnTo>
                    <a:pt x="1842516" y="0"/>
                  </a:lnTo>
                </a:path>
              </a:pathLst>
            </a:custGeom>
            <a:ln w="457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416539" y="5039867"/>
              <a:ext cx="441959" cy="1056640"/>
            </a:xfrm>
            <a:custGeom>
              <a:avLst/>
              <a:gdLst/>
              <a:ahLst/>
              <a:cxnLst/>
              <a:rect l="l" t="t" r="r" b="b"/>
              <a:pathLst>
                <a:path w="441959" h="1056639">
                  <a:moveTo>
                    <a:pt x="441959" y="0"/>
                  </a:moveTo>
                  <a:lnTo>
                    <a:pt x="0" y="0"/>
                  </a:lnTo>
                  <a:lnTo>
                    <a:pt x="0" y="1056131"/>
                  </a:lnTo>
                  <a:lnTo>
                    <a:pt x="441959" y="1056131"/>
                  </a:lnTo>
                  <a:lnTo>
                    <a:pt x="441959" y="0"/>
                  </a:lnTo>
                  <a:close/>
                </a:path>
              </a:pathLst>
            </a:custGeom>
            <a:solidFill>
              <a:srgbClr val="ED5F7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1344655" y="5566410"/>
              <a:ext cx="44450" cy="5080"/>
            </a:xfrm>
            <a:custGeom>
              <a:avLst/>
              <a:gdLst/>
              <a:ahLst/>
              <a:cxnLst/>
              <a:rect l="l" t="t" r="r" b="b"/>
              <a:pathLst>
                <a:path w="44450" h="5079">
                  <a:moveTo>
                    <a:pt x="0" y="4572"/>
                  </a:moveTo>
                  <a:lnTo>
                    <a:pt x="44196" y="4572"/>
                  </a:lnTo>
                </a:path>
                <a:path w="44450" h="5079">
                  <a:moveTo>
                    <a:pt x="0" y="0"/>
                  </a:moveTo>
                  <a:lnTo>
                    <a:pt x="44196" y="0"/>
                  </a:lnTo>
                </a:path>
              </a:pathLst>
            </a:custGeom>
            <a:ln w="457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1344655" y="5037582"/>
              <a:ext cx="44450" cy="5080"/>
            </a:xfrm>
            <a:custGeom>
              <a:avLst/>
              <a:gdLst/>
              <a:ahLst/>
              <a:cxnLst/>
              <a:rect l="l" t="t" r="r" b="b"/>
              <a:pathLst>
                <a:path w="44450" h="5079">
                  <a:moveTo>
                    <a:pt x="0" y="4572"/>
                  </a:moveTo>
                  <a:lnTo>
                    <a:pt x="44196" y="4572"/>
                  </a:lnTo>
                </a:path>
                <a:path w="44450" h="5079">
                  <a:moveTo>
                    <a:pt x="0" y="0"/>
                  </a:moveTo>
                  <a:lnTo>
                    <a:pt x="44196" y="0"/>
                  </a:lnTo>
                </a:path>
              </a:pathLst>
            </a:custGeom>
            <a:ln w="457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902695" y="4776216"/>
              <a:ext cx="441959" cy="1320165"/>
            </a:xfrm>
            <a:custGeom>
              <a:avLst/>
              <a:gdLst/>
              <a:ahLst/>
              <a:cxnLst/>
              <a:rect l="l" t="t" r="r" b="b"/>
              <a:pathLst>
                <a:path w="441959" h="1320164">
                  <a:moveTo>
                    <a:pt x="441959" y="0"/>
                  </a:moveTo>
                  <a:lnTo>
                    <a:pt x="0" y="0"/>
                  </a:lnTo>
                  <a:lnTo>
                    <a:pt x="0" y="1319784"/>
                  </a:lnTo>
                  <a:lnTo>
                    <a:pt x="441959" y="1319784"/>
                  </a:lnTo>
                  <a:lnTo>
                    <a:pt x="441959" y="0"/>
                  </a:lnTo>
                  <a:close/>
                </a:path>
              </a:pathLst>
            </a:custGeom>
            <a:solidFill>
              <a:srgbClr val="D588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1832335" y="5566410"/>
              <a:ext cx="44450" cy="5080"/>
            </a:xfrm>
            <a:custGeom>
              <a:avLst/>
              <a:gdLst/>
              <a:ahLst/>
              <a:cxnLst/>
              <a:rect l="l" t="t" r="r" b="b"/>
              <a:pathLst>
                <a:path w="44450" h="5079">
                  <a:moveTo>
                    <a:pt x="0" y="4572"/>
                  </a:moveTo>
                  <a:lnTo>
                    <a:pt x="44196" y="4572"/>
                  </a:lnTo>
                </a:path>
                <a:path w="44450" h="5079">
                  <a:moveTo>
                    <a:pt x="0" y="0"/>
                  </a:moveTo>
                  <a:lnTo>
                    <a:pt x="44196" y="0"/>
                  </a:lnTo>
                </a:path>
              </a:pathLst>
            </a:custGeom>
            <a:ln w="457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1832335" y="5037582"/>
              <a:ext cx="44450" cy="5080"/>
            </a:xfrm>
            <a:custGeom>
              <a:avLst/>
              <a:gdLst/>
              <a:ahLst/>
              <a:cxnLst/>
              <a:rect l="l" t="t" r="r" b="b"/>
              <a:pathLst>
                <a:path w="44450" h="5079">
                  <a:moveTo>
                    <a:pt x="0" y="4572"/>
                  </a:moveTo>
                  <a:lnTo>
                    <a:pt x="44196" y="4572"/>
                  </a:lnTo>
                </a:path>
                <a:path w="44450" h="5079">
                  <a:moveTo>
                    <a:pt x="0" y="0"/>
                  </a:moveTo>
                  <a:lnTo>
                    <a:pt x="44196" y="0"/>
                  </a:lnTo>
                </a:path>
              </a:pathLst>
            </a:custGeom>
            <a:ln w="457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060179" y="4510278"/>
              <a:ext cx="2816860" cy="5080"/>
            </a:xfrm>
            <a:custGeom>
              <a:avLst/>
              <a:gdLst/>
              <a:ahLst/>
              <a:cxnLst/>
              <a:rect l="l" t="t" r="r" b="b"/>
              <a:pathLst>
                <a:path w="2816859" h="5079">
                  <a:moveTo>
                    <a:pt x="0" y="4572"/>
                  </a:moveTo>
                  <a:lnTo>
                    <a:pt x="2816352" y="4572"/>
                  </a:lnTo>
                </a:path>
                <a:path w="2816859" h="5079">
                  <a:moveTo>
                    <a:pt x="0" y="0"/>
                  </a:moveTo>
                  <a:lnTo>
                    <a:pt x="2816352" y="0"/>
                  </a:lnTo>
                </a:path>
              </a:pathLst>
            </a:custGeom>
            <a:ln w="457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1388851" y="4512564"/>
              <a:ext cx="443865" cy="1583690"/>
            </a:xfrm>
            <a:custGeom>
              <a:avLst/>
              <a:gdLst/>
              <a:ahLst/>
              <a:cxnLst/>
              <a:rect l="l" t="t" r="r" b="b"/>
              <a:pathLst>
                <a:path w="443865" h="1583689">
                  <a:moveTo>
                    <a:pt x="443483" y="0"/>
                  </a:moveTo>
                  <a:lnTo>
                    <a:pt x="0" y="0"/>
                  </a:lnTo>
                  <a:lnTo>
                    <a:pt x="0" y="1583436"/>
                  </a:lnTo>
                  <a:lnTo>
                    <a:pt x="443483" y="1583436"/>
                  </a:lnTo>
                  <a:lnTo>
                    <a:pt x="443483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2318491" y="5566410"/>
              <a:ext cx="44450" cy="5080"/>
            </a:xfrm>
            <a:custGeom>
              <a:avLst/>
              <a:gdLst/>
              <a:ahLst/>
              <a:cxnLst/>
              <a:rect l="l" t="t" r="r" b="b"/>
              <a:pathLst>
                <a:path w="44450" h="5079">
                  <a:moveTo>
                    <a:pt x="0" y="4572"/>
                  </a:moveTo>
                  <a:lnTo>
                    <a:pt x="44196" y="4572"/>
                  </a:lnTo>
                </a:path>
                <a:path w="44450" h="5079">
                  <a:moveTo>
                    <a:pt x="0" y="0"/>
                  </a:moveTo>
                  <a:lnTo>
                    <a:pt x="44196" y="0"/>
                  </a:lnTo>
                </a:path>
              </a:pathLst>
            </a:custGeom>
            <a:ln w="457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2318491" y="5037582"/>
              <a:ext cx="44450" cy="5080"/>
            </a:xfrm>
            <a:custGeom>
              <a:avLst/>
              <a:gdLst/>
              <a:ahLst/>
              <a:cxnLst/>
              <a:rect l="l" t="t" r="r" b="b"/>
              <a:pathLst>
                <a:path w="44450" h="5079">
                  <a:moveTo>
                    <a:pt x="0" y="4572"/>
                  </a:moveTo>
                  <a:lnTo>
                    <a:pt x="44196" y="4572"/>
                  </a:lnTo>
                </a:path>
                <a:path w="44450" h="5079">
                  <a:moveTo>
                    <a:pt x="0" y="0"/>
                  </a:moveTo>
                  <a:lnTo>
                    <a:pt x="44196" y="0"/>
                  </a:lnTo>
                </a:path>
              </a:pathLst>
            </a:custGeom>
            <a:ln w="457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2318491" y="4510278"/>
              <a:ext cx="44450" cy="5080"/>
            </a:xfrm>
            <a:custGeom>
              <a:avLst/>
              <a:gdLst/>
              <a:ahLst/>
              <a:cxnLst/>
              <a:rect l="l" t="t" r="r" b="b"/>
              <a:pathLst>
                <a:path w="44450" h="5079">
                  <a:moveTo>
                    <a:pt x="0" y="4572"/>
                  </a:moveTo>
                  <a:lnTo>
                    <a:pt x="44196" y="4572"/>
                  </a:lnTo>
                </a:path>
                <a:path w="44450" h="5079">
                  <a:moveTo>
                    <a:pt x="0" y="0"/>
                  </a:moveTo>
                  <a:lnTo>
                    <a:pt x="44196" y="0"/>
                  </a:lnTo>
                </a:path>
              </a:pathLst>
            </a:custGeom>
            <a:ln w="457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1876531" y="4247388"/>
              <a:ext cx="441959" cy="1849120"/>
            </a:xfrm>
            <a:custGeom>
              <a:avLst/>
              <a:gdLst/>
              <a:ahLst/>
              <a:cxnLst/>
              <a:rect l="l" t="t" r="r" b="b"/>
              <a:pathLst>
                <a:path w="441959" h="1849120">
                  <a:moveTo>
                    <a:pt x="441959" y="0"/>
                  </a:moveTo>
                  <a:lnTo>
                    <a:pt x="0" y="0"/>
                  </a:lnTo>
                  <a:lnTo>
                    <a:pt x="0" y="1848612"/>
                  </a:lnTo>
                  <a:lnTo>
                    <a:pt x="441959" y="1848612"/>
                  </a:lnTo>
                  <a:lnTo>
                    <a:pt x="441959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2804647" y="5566410"/>
              <a:ext cx="44450" cy="5080"/>
            </a:xfrm>
            <a:custGeom>
              <a:avLst/>
              <a:gdLst/>
              <a:ahLst/>
              <a:cxnLst/>
              <a:rect l="l" t="t" r="r" b="b"/>
              <a:pathLst>
                <a:path w="44450" h="5079">
                  <a:moveTo>
                    <a:pt x="0" y="4572"/>
                  </a:moveTo>
                  <a:lnTo>
                    <a:pt x="44196" y="4572"/>
                  </a:lnTo>
                </a:path>
                <a:path w="44450" h="5079">
                  <a:moveTo>
                    <a:pt x="0" y="0"/>
                  </a:moveTo>
                  <a:lnTo>
                    <a:pt x="44196" y="0"/>
                  </a:lnTo>
                </a:path>
              </a:pathLst>
            </a:custGeom>
            <a:ln w="457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2804647" y="5037582"/>
              <a:ext cx="44450" cy="5080"/>
            </a:xfrm>
            <a:custGeom>
              <a:avLst/>
              <a:gdLst/>
              <a:ahLst/>
              <a:cxnLst/>
              <a:rect l="l" t="t" r="r" b="b"/>
              <a:pathLst>
                <a:path w="44450" h="5079">
                  <a:moveTo>
                    <a:pt x="0" y="4572"/>
                  </a:moveTo>
                  <a:lnTo>
                    <a:pt x="44196" y="4572"/>
                  </a:lnTo>
                </a:path>
                <a:path w="44450" h="5079">
                  <a:moveTo>
                    <a:pt x="0" y="0"/>
                  </a:moveTo>
                  <a:lnTo>
                    <a:pt x="44196" y="0"/>
                  </a:lnTo>
                </a:path>
              </a:pathLst>
            </a:custGeom>
            <a:ln w="457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9060179" y="3981450"/>
              <a:ext cx="3789045" cy="533400"/>
            </a:xfrm>
            <a:custGeom>
              <a:avLst/>
              <a:gdLst/>
              <a:ahLst/>
              <a:cxnLst/>
              <a:rect l="l" t="t" r="r" b="b"/>
              <a:pathLst>
                <a:path w="3789045" h="533400">
                  <a:moveTo>
                    <a:pt x="3744468" y="533400"/>
                  </a:moveTo>
                  <a:lnTo>
                    <a:pt x="3788664" y="533400"/>
                  </a:lnTo>
                </a:path>
                <a:path w="3789045" h="533400">
                  <a:moveTo>
                    <a:pt x="3744468" y="528827"/>
                  </a:moveTo>
                  <a:lnTo>
                    <a:pt x="3788664" y="528827"/>
                  </a:lnTo>
                </a:path>
                <a:path w="3789045" h="533400">
                  <a:moveTo>
                    <a:pt x="0" y="4572"/>
                  </a:moveTo>
                  <a:lnTo>
                    <a:pt x="3788664" y="4572"/>
                  </a:lnTo>
                </a:path>
                <a:path w="3789045" h="533400">
                  <a:moveTo>
                    <a:pt x="0" y="0"/>
                  </a:moveTo>
                  <a:lnTo>
                    <a:pt x="3788664" y="0"/>
                  </a:lnTo>
                </a:path>
              </a:pathLst>
            </a:custGeom>
            <a:ln w="457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2362687" y="3983736"/>
              <a:ext cx="441959" cy="2112645"/>
            </a:xfrm>
            <a:custGeom>
              <a:avLst/>
              <a:gdLst/>
              <a:ahLst/>
              <a:cxnLst/>
              <a:rect l="l" t="t" r="r" b="b"/>
              <a:pathLst>
                <a:path w="441959" h="2112645">
                  <a:moveTo>
                    <a:pt x="441959" y="0"/>
                  </a:moveTo>
                  <a:lnTo>
                    <a:pt x="0" y="0"/>
                  </a:lnTo>
                  <a:lnTo>
                    <a:pt x="0" y="2112264"/>
                  </a:lnTo>
                  <a:lnTo>
                    <a:pt x="441959" y="2112264"/>
                  </a:lnTo>
                  <a:lnTo>
                    <a:pt x="441959" y="0"/>
                  </a:lnTo>
                  <a:close/>
                </a:path>
              </a:pathLst>
            </a:custGeom>
            <a:solidFill>
              <a:srgbClr val="5DCF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3290803" y="5566410"/>
              <a:ext cx="870585" cy="5080"/>
            </a:xfrm>
            <a:custGeom>
              <a:avLst/>
              <a:gdLst/>
              <a:ahLst/>
              <a:cxnLst/>
              <a:rect l="l" t="t" r="r" b="b"/>
              <a:pathLst>
                <a:path w="870584" h="5079">
                  <a:moveTo>
                    <a:pt x="0" y="4572"/>
                  </a:moveTo>
                  <a:lnTo>
                    <a:pt x="870203" y="4572"/>
                  </a:lnTo>
                </a:path>
                <a:path w="870584" h="5079">
                  <a:moveTo>
                    <a:pt x="0" y="0"/>
                  </a:moveTo>
                  <a:lnTo>
                    <a:pt x="870203" y="0"/>
                  </a:lnTo>
                </a:path>
              </a:pathLst>
            </a:custGeom>
            <a:ln w="457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3290803" y="5037582"/>
              <a:ext cx="870585" cy="5080"/>
            </a:xfrm>
            <a:custGeom>
              <a:avLst/>
              <a:gdLst/>
              <a:ahLst/>
              <a:cxnLst/>
              <a:rect l="l" t="t" r="r" b="b"/>
              <a:pathLst>
                <a:path w="870584" h="5079">
                  <a:moveTo>
                    <a:pt x="0" y="4572"/>
                  </a:moveTo>
                  <a:lnTo>
                    <a:pt x="870203" y="4572"/>
                  </a:lnTo>
                </a:path>
                <a:path w="870584" h="5079">
                  <a:moveTo>
                    <a:pt x="0" y="0"/>
                  </a:moveTo>
                  <a:lnTo>
                    <a:pt x="870203" y="0"/>
                  </a:lnTo>
                </a:path>
              </a:pathLst>
            </a:custGeom>
            <a:ln w="457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3290803" y="3981450"/>
              <a:ext cx="870585" cy="533400"/>
            </a:xfrm>
            <a:custGeom>
              <a:avLst/>
              <a:gdLst/>
              <a:ahLst/>
              <a:cxnLst/>
              <a:rect l="l" t="t" r="r" b="b"/>
              <a:pathLst>
                <a:path w="870584" h="533400">
                  <a:moveTo>
                    <a:pt x="0" y="533400"/>
                  </a:moveTo>
                  <a:lnTo>
                    <a:pt x="870203" y="533400"/>
                  </a:lnTo>
                </a:path>
                <a:path w="870584" h="533400">
                  <a:moveTo>
                    <a:pt x="0" y="528827"/>
                  </a:moveTo>
                  <a:lnTo>
                    <a:pt x="870203" y="528827"/>
                  </a:lnTo>
                </a:path>
                <a:path w="870584" h="533400">
                  <a:moveTo>
                    <a:pt x="0" y="4572"/>
                  </a:moveTo>
                  <a:lnTo>
                    <a:pt x="870203" y="4572"/>
                  </a:lnTo>
                </a:path>
                <a:path w="870584" h="533400">
                  <a:moveTo>
                    <a:pt x="0" y="0"/>
                  </a:moveTo>
                  <a:lnTo>
                    <a:pt x="870203" y="0"/>
                  </a:lnTo>
                </a:path>
              </a:pathLst>
            </a:custGeom>
            <a:ln w="457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9060179" y="3452622"/>
              <a:ext cx="5100955" cy="5080"/>
            </a:xfrm>
            <a:custGeom>
              <a:avLst/>
              <a:gdLst/>
              <a:ahLst/>
              <a:cxnLst/>
              <a:rect l="l" t="t" r="r" b="b"/>
              <a:pathLst>
                <a:path w="5100955" h="5079">
                  <a:moveTo>
                    <a:pt x="0" y="4572"/>
                  </a:moveTo>
                  <a:lnTo>
                    <a:pt x="5100828" y="4572"/>
                  </a:lnTo>
                </a:path>
                <a:path w="5100955" h="5079">
                  <a:moveTo>
                    <a:pt x="0" y="0"/>
                  </a:moveTo>
                  <a:lnTo>
                    <a:pt x="5100828" y="0"/>
                  </a:lnTo>
                </a:path>
              </a:pathLst>
            </a:custGeom>
            <a:ln w="457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2848843" y="3454908"/>
              <a:ext cx="441959" cy="2641600"/>
            </a:xfrm>
            <a:custGeom>
              <a:avLst/>
              <a:gdLst/>
              <a:ahLst/>
              <a:cxnLst/>
              <a:rect l="l" t="t" r="r" b="b"/>
              <a:pathLst>
                <a:path w="441959" h="2641600">
                  <a:moveTo>
                    <a:pt x="441959" y="0"/>
                  </a:moveTo>
                  <a:lnTo>
                    <a:pt x="0" y="0"/>
                  </a:lnTo>
                  <a:lnTo>
                    <a:pt x="0" y="2641092"/>
                  </a:lnTo>
                  <a:lnTo>
                    <a:pt x="441959" y="2641092"/>
                  </a:lnTo>
                  <a:lnTo>
                    <a:pt x="441959" y="0"/>
                  </a:lnTo>
                  <a:close/>
                </a:path>
              </a:pathLst>
            </a:custGeom>
            <a:solidFill>
              <a:srgbClr val="00A9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9060179" y="2927604"/>
              <a:ext cx="5100955" cy="0"/>
            </a:xfrm>
            <a:custGeom>
              <a:avLst/>
              <a:gdLst/>
              <a:ahLst/>
              <a:cxnLst/>
              <a:rect l="l" t="t" r="r" b="b"/>
              <a:pathLst>
                <a:path w="5100955" h="0">
                  <a:moveTo>
                    <a:pt x="0" y="0"/>
                  </a:moveTo>
                  <a:lnTo>
                    <a:pt x="5100828" y="0"/>
                  </a:lnTo>
                </a:path>
              </a:pathLst>
            </a:custGeom>
            <a:ln w="9144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9017507" y="2927604"/>
              <a:ext cx="5143500" cy="3211195"/>
            </a:xfrm>
            <a:custGeom>
              <a:avLst/>
              <a:gdLst/>
              <a:ahLst/>
              <a:cxnLst/>
              <a:rect l="l" t="t" r="r" b="b"/>
              <a:pathLst>
                <a:path w="5143500" h="3211195">
                  <a:moveTo>
                    <a:pt x="42672" y="3168396"/>
                  </a:moveTo>
                  <a:lnTo>
                    <a:pt x="42672" y="0"/>
                  </a:lnTo>
                </a:path>
                <a:path w="5143500" h="3211195">
                  <a:moveTo>
                    <a:pt x="0" y="3168396"/>
                  </a:moveTo>
                  <a:lnTo>
                    <a:pt x="42672" y="3168396"/>
                  </a:lnTo>
                </a:path>
                <a:path w="5143500" h="3211195">
                  <a:moveTo>
                    <a:pt x="0" y="2641092"/>
                  </a:moveTo>
                  <a:lnTo>
                    <a:pt x="42672" y="2641092"/>
                  </a:lnTo>
                </a:path>
                <a:path w="5143500" h="3211195">
                  <a:moveTo>
                    <a:pt x="0" y="2112264"/>
                  </a:moveTo>
                  <a:lnTo>
                    <a:pt x="42672" y="2112264"/>
                  </a:lnTo>
                </a:path>
                <a:path w="5143500" h="3211195">
                  <a:moveTo>
                    <a:pt x="0" y="1584960"/>
                  </a:moveTo>
                  <a:lnTo>
                    <a:pt x="42672" y="1584960"/>
                  </a:lnTo>
                </a:path>
                <a:path w="5143500" h="3211195">
                  <a:moveTo>
                    <a:pt x="0" y="1056132"/>
                  </a:moveTo>
                  <a:lnTo>
                    <a:pt x="42672" y="1056132"/>
                  </a:lnTo>
                </a:path>
                <a:path w="5143500" h="3211195">
                  <a:moveTo>
                    <a:pt x="0" y="527304"/>
                  </a:moveTo>
                  <a:lnTo>
                    <a:pt x="42672" y="527304"/>
                  </a:lnTo>
                </a:path>
                <a:path w="5143500" h="3211195">
                  <a:moveTo>
                    <a:pt x="0" y="0"/>
                  </a:moveTo>
                  <a:lnTo>
                    <a:pt x="42672" y="0"/>
                  </a:lnTo>
                </a:path>
                <a:path w="5143500" h="3211195">
                  <a:moveTo>
                    <a:pt x="42672" y="3168396"/>
                  </a:moveTo>
                  <a:lnTo>
                    <a:pt x="5143500" y="3168396"/>
                  </a:lnTo>
                </a:path>
                <a:path w="5143500" h="3211195">
                  <a:moveTo>
                    <a:pt x="42672" y="3168396"/>
                  </a:moveTo>
                  <a:lnTo>
                    <a:pt x="42672" y="3211068"/>
                  </a:lnTo>
                </a:path>
                <a:path w="5143500" h="3211195">
                  <a:moveTo>
                    <a:pt x="5143500" y="3168396"/>
                  </a:moveTo>
                  <a:lnTo>
                    <a:pt x="5143500" y="3211068"/>
                  </a:lnTo>
                </a:path>
              </a:pathLst>
            </a:custGeom>
            <a:ln w="9144">
              <a:solidFill>
                <a:srgbClr val="90919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9397872" y="3064002"/>
              <a:ext cx="3678554" cy="2000250"/>
            </a:xfrm>
            <a:custGeom>
              <a:avLst/>
              <a:gdLst/>
              <a:ahLst/>
              <a:cxnLst/>
              <a:rect l="l" t="t" r="r" b="b"/>
              <a:pathLst>
                <a:path w="3678555" h="2000250">
                  <a:moveTo>
                    <a:pt x="3568657" y="37591"/>
                  </a:moveTo>
                  <a:lnTo>
                    <a:pt x="0" y="1966595"/>
                  </a:lnTo>
                  <a:lnTo>
                    <a:pt x="18033" y="1999996"/>
                  </a:lnTo>
                  <a:lnTo>
                    <a:pt x="3586785" y="71136"/>
                  </a:lnTo>
                  <a:lnTo>
                    <a:pt x="3568657" y="37591"/>
                  </a:lnTo>
                  <a:close/>
                </a:path>
                <a:path w="3678555" h="2000250">
                  <a:moveTo>
                    <a:pt x="3658164" y="28575"/>
                  </a:moveTo>
                  <a:lnTo>
                    <a:pt x="3585336" y="28575"/>
                  </a:lnTo>
                  <a:lnTo>
                    <a:pt x="3603498" y="62102"/>
                  </a:lnTo>
                  <a:lnTo>
                    <a:pt x="3586785" y="71136"/>
                  </a:lnTo>
                  <a:lnTo>
                    <a:pt x="3604895" y="104648"/>
                  </a:lnTo>
                  <a:lnTo>
                    <a:pt x="3658164" y="28575"/>
                  </a:lnTo>
                  <a:close/>
                </a:path>
                <a:path w="3678555" h="2000250">
                  <a:moveTo>
                    <a:pt x="3585336" y="28575"/>
                  </a:moveTo>
                  <a:lnTo>
                    <a:pt x="3568657" y="37591"/>
                  </a:lnTo>
                  <a:lnTo>
                    <a:pt x="3586785" y="71136"/>
                  </a:lnTo>
                  <a:lnTo>
                    <a:pt x="3603498" y="62102"/>
                  </a:lnTo>
                  <a:lnTo>
                    <a:pt x="3585336" y="28575"/>
                  </a:lnTo>
                  <a:close/>
                </a:path>
                <a:path w="3678555" h="2000250">
                  <a:moveTo>
                    <a:pt x="3678173" y="0"/>
                  </a:moveTo>
                  <a:lnTo>
                    <a:pt x="3550538" y="4063"/>
                  </a:lnTo>
                  <a:lnTo>
                    <a:pt x="3568657" y="37591"/>
                  </a:lnTo>
                  <a:lnTo>
                    <a:pt x="3585336" y="28575"/>
                  </a:lnTo>
                  <a:lnTo>
                    <a:pt x="3658164" y="28575"/>
                  </a:lnTo>
                  <a:lnTo>
                    <a:pt x="3678173" y="0"/>
                  </a:lnTo>
                  <a:close/>
                </a:path>
              </a:pathLst>
            </a:custGeom>
            <a:solidFill>
              <a:srgbClr val="00A99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8789669" y="4403597"/>
            <a:ext cx="161290" cy="1771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5715">
              <a:lnSpc>
                <a:spcPct val="100000"/>
              </a:lnSpc>
              <a:spcBef>
                <a:spcPts val="105"/>
              </a:spcBef>
            </a:pPr>
            <a:r>
              <a:rPr dirty="0" sz="1050" spc="-10">
                <a:solidFill>
                  <a:srgbClr val="44484E"/>
                </a:solidFill>
                <a:latin typeface="Carlito"/>
                <a:cs typeface="Carlito"/>
              </a:rPr>
              <a:t>60</a:t>
            </a:r>
            <a:endParaRPr sz="105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arlito"/>
              <a:cs typeface="Carlito"/>
            </a:endParaRPr>
          </a:p>
          <a:p>
            <a:pPr algn="r" marR="5715">
              <a:lnSpc>
                <a:spcPct val="100000"/>
              </a:lnSpc>
            </a:pPr>
            <a:r>
              <a:rPr dirty="0" sz="1050" spc="-10">
                <a:solidFill>
                  <a:srgbClr val="44484E"/>
                </a:solidFill>
                <a:latin typeface="Carlito"/>
                <a:cs typeface="Carlito"/>
              </a:rPr>
              <a:t>40</a:t>
            </a:r>
            <a:endParaRPr sz="105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arlito"/>
              <a:cs typeface="Carlito"/>
            </a:endParaRPr>
          </a:p>
          <a:p>
            <a:pPr algn="r" marR="5715">
              <a:lnSpc>
                <a:spcPct val="100000"/>
              </a:lnSpc>
            </a:pPr>
            <a:r>
              <a:rPr dirty="0" sz="1050" spc="-10">
                <a:solidFill>
                  <a:srgbClr val="44484E"/>
                </a:solidFill>
                <a:latin typeface="Carlito"/>
                <a:cs typeface="Carlito"/>
              </a:rPr>
              <a:t>20</a:t>
            </a:r>
            <a:endParaRPr sz="105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arlito"/>
              <a:cs typeface="Carlito"/>
            </a:endParaRPr>
          </a:p>
          <a:p>
            <a:pPr algn="r" marR="5080">
              <a:lnSpc>
                <a:spcPct val="100000"/>
              </a:lnSpc>
            </a:pPr>
            <a:r>
              <a:rPr dirty="0" sz="1050">
                <a:solidFill>
                  <a:srgbClr val="44484E"/>
                </a:solidFill>
                <a:latin typeface="Carlito"/>
                <a:cs typeface="Carlito"/>
              </a:rPr>
              <a:t>0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789669" y="3875278"/>
            <a:ext cx="16002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>
                <a:solidFill>
                  <a:srgbClr val="44484E"/>
                </a:solidFill>
                <a:latin typeface="Carlito"/>
                <a:cs typeface="Carlito"/>
              </a:rPr>
              <a:t>80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721979" y="3347084"/>
            <a:ext cx="22923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>
                <a:solidFill>
                  <a:srgbClr val="44484E"/>
                </a:solidFill>
                <a:latin typeface="Carlito"/>
                <a:cs typeface="Carlito"/>
              </a:rPr>
              <a:t>1</a:t>
            </a:r>
            <a:r>
              <a:rPr dirty="0" sz="1050">
                <a:solidFill>
                  <a:srgbClr val="44484E"/>
                </a:solidFill>
                <a:latin typeface="Carlito"/>
                <a:cs typeface="Carlito"/>
              </a:rPr>
              <a:t>00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721979" y="2818891"/>
            <a:ext cx="22923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>
                <a:solidFill>
                  <a:srgbClr val="44484E"/>
                </a:solidFill>
                <a:latin typeface="Carlito"/>
                <a:cs typeface="Carlito"/>
              </a:rPr>
              <a:t>1</a:t>
            </a:r>
            <a:r>
              <a:rPr dirty="0" sz="1050">
                <a:solidFill>
                  <a:srgbClr val="44484E"/>
                </a:solidFill>
                <a:latin typeface="Carlito"/>
                <a:cs typeface="Carlito"/>
              </a:rPr>
              <a:t>20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18412" y="2465984"/>
            <a:ext cx="4775835" cy="1534160"/>
          </a:xfrm>
          <a:prstGeom prst="rect">
            <a:avLst/>
          </a:prstGeom>
        </p:spPr>
        <p:txBody>
          <a:bodyPr wrap="square" lIns="0" tIns="1803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dirty="0" sz="2200" spc="-25" b="1">
                <a:solidFill>
                  <a:srgbClr val="404040"/>
                </a:solidFill>
                <a:latin typeface="Noto Sans"/>
                <a:cs typeface="Noto Sans"/>
              </a:rPr>
              <a:t>Inferential</a:t>
            </a:r>
            <a:r>
              <a:rPr dirty="0" sz="2200" spc="20" b="1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200" spc="-5" b="1">
                <a:solidFill>
                  <a:srgbClr val="404040"/>
                </a:solidFill>
                <a:latin typeface="Noto Sans"/>
                <a:cs typeface="Noto Sans"/>
              </a:rPr>
              <a:t>Statistics</a:t>
            </a:r>
            <a:endParaRPr sz="2200">
              <a:latin typeface="Noto Sans"/>
              <a:cs typeface="Noto Sans"/>
            </a:endParaRPr>
          </a:p>
          <a:p>
            <a:pPr marL="354965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7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an </a:t>
            </a:r>
            <a:r>
              <a:rPr dirty="0" sz="2200" spc="-20">
                <a:solidFill>
                  <a:srgbClr val="404040"/>
                </a:solidFill>
                <a:latin typeface="Noto Sans"/>
                <a:cs typeface="Noto Sans"/>
              </a:rPr>
              <a:t>effective </a:t>
            </a:r>
            <a:r>
              <a:rPr dirty="0" sz="2200" spc="-10">
                <a:solidFill>
                  <a:srgbClr val="404040"/>
                </a:solidFill>
                <a:latin typeface="Noto Sans"/>
                <a:cs typeface="Noto Sans"/>
              </a:rPr>
              <a:t>tool for</a:t>
            </a:r>
            <a:r>
              <a:rPr dirty="0" sz="2200" spc="114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200" spc="-30">
                <a:solidFill>
                  <a:srgbClr val="404040"/>
                </a:solidFill>
                <a:latin typeface="Noto Sans"/>
                <a:cs typeface="Noto Sans"/>
              </a:rPr>
              <a:t>forecasting.</a:t>
            </a:r>
            <a:endParaRPr sz="2200">
              <a:latin typeface="Noto Sans"/>
              <a:cs typeface="Noto Sans"/>
            </a:endParaRPr>
          </a:p>
          <a:p>
            <a:pPr marL="354965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7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used to </a:t>
            </a:r>
            <a:r>
              <a:rPr dirty="0" sz="2200" spc="-25">
                <a:solidFill>
                  <a:srgbClr val="404040"/>
                </a:solidFill>
                <a:latin typeface="Noto Sans"/>
                <a:cs typeface="Noto Sans"/>
              </a:rPr>
              <a:t>predict future</a:t>
            </a:r>
            <a:r>
              <a:rPr dirty="0" sz="2200" spc="19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200" spc="-15">
                <a:solidFill>
                  <a:srgbClr val="404040"/>
                </a:solidFill>
                <a:latin typeface="Noto Sans"/>
                <a:cs typeface="Noto Sans"/>
              </a:rPr>
              <a:t>patterns.</a:t>
            </a:r>
            <a:endParaRPr sz="22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6256635" cy="123825"/>
            <a:chOff x="0" y="0"/>
            <a:chExt cx="16256635" cy="12382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463040" cy="123825"/>
            </a:xfrm>
            <a:custGeom>
              <a:avLst/>
              <a:gdLst/>
              <a:ahLst/>
              <a:cxnLst/>
              <a:rect l="l" t="t" r="r" b="b"/>
              <a:pathLst>
                <a:path w="1463040" h="123825">
                  <a:moveTo>
                    <a:pt x="0" y="123444"/>
                  </a:moveTo>
                  <a:lnTo>
                    <a:pt x="1463040" y="123444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123444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463039" y="0"/>
              <a:ext cx="7101840" cy="123825"/>
            </a:xfrm>
            <a:custGeom>
              <a:avLst/>
              <a:gdLst/>
              <a:ahLst/>
              <a:cxnLst/>
              <a:rect l="l" t="t" r="r" b="b"/>
              <a:pathLst>
                <a:path w="7101840" h="123825">
                  <a:moveTo>
                    <a:pt x="0" y="123444"/>
                  </a:moveTo>
                  <a:lnTo>
                    <a:pt x="7101840" y="123444"/>
                  </a:lnTo>
                  <a:lnTo>
                    <a:pt x="7101840" y="0"/>
                  </a:lnTo>
                  <a:lnTo>
                    <a:pt x="0" y="0"/>
                  </a:lnTo>
                  <a:lnTo>
                    <a:pt x="0" y="123444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564880" y="0"/>
              <a:ext cx="1405255" cy="123825"/>
            </a:xfrm>
            <a:custGeom>
              <a:avLst/>
              <a:gdLst/>
              <a:ahLst/>
              <a:cxnLst/>
              <a:rect l="l" t="t" r="r" b="b"/>
              <a:pathLst>
                <a:path w="1405254" h="123825">
                  <a:moveTo>
                    <a:pt x="0" y="123444"/>
                  </a:moveTo>
                  <a:lnTo>
                    <a:pt x="1405127" y="123444"/>
                  </a:lnTo>
                  <a:lnTo>
                    <a:pt x="1405127" y="0"/>
                  </a:lnTo>
                  <a:lnTo>
                    <a:pt x="0" y="0"/>
                  </a:lnTo>
                  <a:lnTo>
                    <a:pt x="0" y="123444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970007" y="0"/>
              <a:ext cx="469900" cy="123825"/>
            </a:xfrm>
            <a:custGeom>
              <a:avLst/>
              <a:gdLst/>
              <a:ahLst/>
              <a:cxnLst/>
              <a:rect l="l" t="t" r="r" b="b"/>
              <a:pathLst>
                <a:path w="469900" h="123825">
                  <a:moveTo>
                    <a:pt x="0" y="123444"/>
                  </a:moveTo>
                  <a:lnTo>
                    <a:pt x="469392" y="123444"/>
                  </a:lnTo>
                  <a:lnTo>
                    <a:pt x="469392" y="0"/>
                  </a:lnTo>
                  <a:lnTo>
                    <a:pt x="0" y="0"/>
                  </a:lnTo>
                  <a:lnTo>
                    <a:pt x="0" y="123444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439400" y="0"/>
              <a:ext cx="166370" cy="123825"/>
            </a:xfrm>
            <a:custGeom>
              <a:avLst/>
              <a:gdLst/>
              <a:ahLst/>
              <a:cxnLst/>
              <a:rect l="l" t="t" r="r" b="b"/>
              <a:pathLst>
                <a:path w="166370" h="123825">
                  <a:moveTo>
                    <a:pt x="0" y="123444"/>
                  </a:moveTo>
                  <a:lnTo>
                    <a:pt x="166116" y="123444"/>
                  </a:lnTo>
                  <a:lnTo>
                    <a:pt x="166116" y="0"/>
                  </a:lnTo>
                  <a:lnTo>
                    <a:pt x="0" y="0"/>
                  </a:lnTo>
                  <a:lnTo>
                    <a:pt x="0" y="1234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605516" y="0"/>
              <a:ext cx="1670685" cy="123825"/>
            </a:xfrm>
            <a:custGeom>
              <a:avLst/>
              <a:gdLst/>
              <a:ahLst/>
              <a:cxnLst/>
              <a:rect l="l" t="t" r="r" b="b"/>
              <a:pathLst>
                <a:path w="1670684" h="123825">
                  <a:moveTo>
                    <a:pt x="0" y="123444"/>
                  </a:moveTo>
                  <a:lnTo>
                    <a:pt x="1670303" y="123444"/>
                  </a:lnTo>
                  <a:lnTo>
                    <a:pt x="1670303" y="0"/>
                  </a:lnTo>
                  <a:lnTo>
                    <a:pt x="0" y="0"/>
                  </a:lnTo>
                  <a:lnTo>
                    <a:pt x="0" y="123444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2275819" y="0"/>
              <a:ext cx="3980815" cy="123825"/>
            </a:xfrm>
            <a:custGeom>
              <a:avLst/>
              <a:gdLst/>
              <a:ahLst/>
              <a:cxnLst/>
              <a:rect l="l" t="t" r="r" b="b"/>
              <a:pathLst>
                <a:path w="3980815" h="123825">
                  <a:moveTo>
                    <a:pt x="0" y="123444"/>
                  </a:moveTo>
                  <a:lnTo>
                    <a:pt x="3980687" y="123444"/>
                  </a:lnTo>
                  <a:lnTo>
                    <a:pt x="3980687" y="0"/>
                  </a:lnTo>
                  <a:lnTo>
                    <a:pt x="0" y="0"/>
                  </a:lnTo>
                  <a:lnTo>
                    <a:pt x="0" y="123444"/>
                  </a:lnTo>
                  <a:close/>
                </a:path>
              </a:pathLst>
            </a:custGeom>
            <a:solidFill>
              <a:srgbClr val="61AB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2235707" y="2092451"/>
            <a:ext cx="11468100" cy="3910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394072" y="3713429"/>
            <a:ext cx="2129155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95">
                <a:solidFill>
                  <a:srgbClr val="FFFFFF"/>
                </a:solidFill>
              </a:rPr>
              <a:t>Quiz</a:t>
            </a:r>
            <a:endParaRPr sz="72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3108" y="675131"/>
            <a:ext cx="15389860" cy="1734820"/>
            <a:chOff x="483108" y="675131"/>
            <a:chExt cx="15389860" cy="1734820"/>
          </a:xfrm>
        </p:grpSpPr>
        <p:sp>
          <p:nvSpPr>
            <p:cNvPr id="3" name="object 3"/>
            <p:cNvSpPr/>
            <p:nvPr/>
          </p:nvSpPr>
          <p:spPr>
            <a:xfrm>
              <a:off x="489204" y="681227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188463" y="681227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w="0" h="1722120">
                  <a:moveTo>
                    <a:pt x="0" y="0"/>
                  </a:moveTo>
                  <a:lnTo>
                    <a:pt x="0" y="1722120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3872971" y="3840479"/>
            <a:ext cx="1969007" cy="1679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742948" y="2881376"/>
            <a:ext cx="2755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latin typeface="Noto Sans"/>
                <a:cs typeface="Noto Sans"/>
              </a:rPr>
              <a:t>a.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2948" y="3702558"/>
            <a:ext cx="2946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Noto Sans"/>
                <a:cs typeface="Noto Sans"/>
              </a:rPr>
              <a:t>b.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2948" y="4523308"/>
            <a:ext cx="25146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latin typeface="Noto Sans"/>
                <a:cs typeface="Noto Sans"/>
              </a:rPr>
              <a:t>c.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2948" y="5345048"/>
            <a:ext cx="2946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Noto Sans"/>
                <a:cs typeface="Noto Sans"/>
              </a:rPr>
              <a:t>d.</a:t>
            </a:r>
            <a:endParaRPr sz="2400">
              <a:latin typeface="Noto Sans"/>
              <a:cs typeface="Noto San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16250919" cy="99060"/>
            <a:chOff x="0" y="0"/>
            <a:chExt cx="16250919" cy="99060"/>
          </a:xfrm>
        </p:grpSpPr>
        <p:sp>
          <p:nvSpPr>
            <p:cNvPr id="11" name="object 11"/>
            <p:cNvSpPr/>
            <p:nvPr/>
          </p:nvSpPr>
          <p:spPr>
            <a:xfrm>
              <a:off x="0" y="0"/>
              <a:ext cx="1457325" cy="99060"/>
            </a:xfrm>
            <a:custGeom>
              <a:avLst/>
              <a:gdLst/>
              <a:ahLst/>
              <a:cxnLst/>
              <a:rect l="l" t="t" r="r" b="b"/>
              <a:pathLst>
                <a:path w="1457325" h="99060">
                  <a:moveTo>
                    <a:pt x="0" y="99059"/>
                  </a:moveTo>
                  <a:lnTo>
                    <a:pt x="1456944" y="99059"/>
                  </a:lnTo>
                  <a:lnTo>
                    <a:pt x="1456944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456944" y="0"/>
              <a:ext cx="7101840" cy="99060"/>
            </a:xfrm>
            <a:custGeom>
              <a:avLst/>
              <a:gdLst/>
              <a:ahLst/>
              <a:cxnLst/>
              <a:rect l="l" t="t" r="r" b="b"/>
              <a:pathLst>
                <a:path w="7101840" h="99060">
                  <a:moveTo>
                    <a:pt x="0" y="99059"/>
                  </a:moveTo>
                  <a:lnTo>
                    <a:pt x="7101840" y="99059"/>
                  </a:lnTo>
                  <a:lnTo>
                    <a:pt x="7101840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558783" y="0"/>
              <a:ext cx="1405255" cy="99060"/>
            </a:xfrm>
            <a:custGeom>
              <a:avLst/>
              <a:gdLst/>
              <a:ahLst/>
              <a:cxnLst/>
              <a:rect l="l" t="t" r="r" b="b"/>
              <a:pathLst>
                <a:path w="1405254" h="99060">
                  <a:moveTo>
                    <a:pt x="0" y="99059"/>
                  </a:moveTo>
                  <a:lnTo>
                    <a:pt x="1405127" y="99059"/>
                  </a:lnTo>
                  <a:lnTo>
                    <a:pt x="1405127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963911" y="0"/>
              <a:ext cx="469900" cy="99060"/>
            </a:xfrm>
            <a:custGeom>
              <a:avLst/>
              <a:gdLst/>
              <a:ahLst/>
              <a:cxnLst/>
              <a:rect l="l" t="t" r="r" b="b"/>
              <a:pathLst>
                <a:path w="469900" h="99060">
                  <a:moveTo>
                    <a:pt x="0" y="99059"/>
                  </a:moveTo>
                  <a:lnTo>
                    <a:pt x="469392" y="99059"/>
                  </a:lnTo>
                  <a:lnTo>
                    <a:pt x="469392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433304" y="0"/>
              <a:ext cx="166370" cy="99060"/>
            </a:xfrm>
            <a:custGeom>
              <a:avLst/>
              <a:gdLst/>
              <a:ahLst/>
              <a:cxnLst/>
              <a:rect l="l" t="t" r="r" b="b"/>
              <a:pathLst>
                <a:path w="166370" h="99060">
                  <a:moveTo>
                    <a:pt x="0" y="99059"/>
                  </a:moveTo>
                  <a:lnTo>
                    <a:pt x="166116" y="99059"/>
                  </a:lnTo>
                  <a:lnTo>
                    <a:pt x="166116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0599419" y="0"/>
              <a:ext cx="1668780" cy="99060"/>
            </a:xfrm>
            <a:custGeom>
              <a:avLst/>
              <a:gdLst/>
              <a:ahLst/>
              <a:cxnLst/>
              <a:rect l="l" t="t" r="r" b="b"/>
              <a:pathLst>
                <a:path w="1668779" h="99060">
                  <a:moveTo>
                    <a:pt x="0" y="99059"/>
                  </a:moveTo>
                  <a:lnTo>
                    <a:pt x="1668779" y="99059"/>
                  </a:lnTo>
                  <a:lnTo>
                    <a:pt x="1668779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2268200" y="0"/>
              <a:ext cx="3982720" cy="99060"/>
            </a:xfrm>
            <a:custGeom>
              <a:avLst/>
              <a:gdLst/>
              <a:ahLst/>
              <a:cxnLst/>
              <a:rect l="l" t="t" r="r" b="b"/>
              <a:pathLst>
                <a:path w="3982719" h="99060">
                  <a:moveTo>
                    <a:pt x="0" y="99059"/>
                  </a:moveTo>
                  <a:lnTo>
                    <a:pt x="3982211" y="99059"/>
                  </a:lnTo>
                  <a:lnTo>
                    <a:pt x="3982211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3E96C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191511" y="1151890"/>
            <a:ext cx="13669010" cy="72072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 marR="1148715">
              <a:lnSpc>
                <a:spcPts val="2600"/>
              </a:lnSpc>
              <a:spcBef>
                <a:spcPts val="420"/>
              </a:spcBef>
            </a:pPr>
            <a:r>
              <a:rPr dirty="0" sz="2400" spc="-75" b="1">
                <a:solidFill>
                  <a:srgbClr val="404040"/>
                </a:solidFill>
                <a:latin typeface="Noto Sans"/>
                <a:cs typeface="Noto Sans"/>
              </a:rPr>
              <a:t>If </a:t>
            </a:r>
            <a:r>
              <a:rPr dirty="0" sz="2400" b="1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dirty="0" sz="2400" spc="-5" b="1">
                <a:solidFill>
                  <a:srgbClr val="404040"/>
                </a:solidFill>
                <a:latin typeface="Noto Sans"/>
                <a:cs typeface="Noto Sans"/>
              </a:rPr>
              <a:t>sample of five </a:t>
            </a:r>
            <a:r>
              <a:rPr dirty="0" sz="2400" spc="-20" b="1">
                <a:solidFill>
                  <a:srgbClr val="404040"/>
                </a:solidFill>
                <a:latin typeface="Noto Sans"/>
                <a:cs typeface="Noto Sans"/>
              </a:rPr>
              <a:t>boxes </a:t>
            </a:r>
            <a:r>
              <a:rPr dirty="0" sz="2400" spc="-35" b="1">
                <a:solidFill>
                  <a:srgbClr val="404040"/>
                </a:solidFill>
                <a:latin typeface="Noto Sans"/>
                <a:cs typeface="Noto Sans"/>
              </a:rPr>
              <a:t>weigh </a:t>
            </a:r>
            <a:r>
              <a:rPr dirty="0" sz="2400" b="1">
                <a:solidFill>
                  <a:srgbClr val="404040"/>
                </a:solidFill>
                <a:latin typeface="Noto Sans"/>
                <a:cs typeface="Noto Sans"/>
              </a:rPr>
              <a:t>90, 135, 160, 115, and </a:t>
            </a:r>
            <a:r>
              <a:rPr dirty="0" sz="2400" spc="-5" b="1">
                <a:solidFill>
                  <a:srgbClr val="404040"/>
                </a:solidFill>
                <a:latin typeface="Noto Sans"/>
                <a:cs typeface="Noto Sans"/>
              </a:rPr>
              <a:t>110 pounds, what </a:t>
            </a:r>
            <a:r>
              <a:rPr dirty="0" sz="2400" b="1">
                <a:solidFill>
                  <a:srgbClr val="404040"/>
                </a:solidFill>
                <a:latin typeface="Noto Sans"/>
                <a:cs typeface="Noto Sans"/>
              </a:rPr>
              <a:t>will be </a:t>
            </a:r>
            <a:r>
              <a:rPr dirty="0" sz="2400" spc="-5" b="1">
                <a:solidFill>
                  <a:srgbClr val="404040"/>
                </a:solidFill>
                <a:latin typeface="Noto Sans"/>
                <a:cs typeface="Noto Sans"/>
              </a:rPr>
              <a:t>the  median </a:t>
            </a:r>
            <a:r>
              <a:rPr dirty="0" sz="2400" spc="-30" b="1">
                <a:solidFill>
                  <a:srgbClr val="404040"/>
                </a:solidFill>
                <a:latin typeface="Noto Sans"/>
                <a:cs typeface="Noto Sans"/>
              </a:rPr>
              <a:t>weight </a:t>
            </a:r>
            <a:r>
              <a:rPr dirty="0" sz="2400" spc="-5" b="1">
                <a:solidFill>
                  <a:srgbClr val="404040"/>
                </a:solidFill>
                <a:latin typeface="Noto Sans"/>
                <a:cs typeface="Noto Sans"/>
              </a:rPr>
              <a:t>of this</a:t>
            </a:r>
            <a:r>
              <a:rPr dirty="0" sz="2400" spc="20" b="1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5" b="1">
                <a:solidFill>
                  <a:srgbClr val="404040"/>
                </a:solidFill>
                <a:latin typeface="Noto Sans"/>
                <a:cs typeface="Noto Sans"/>
              </a:rPr>
              <a:t>sample?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95300" y="687323"/>
            <a:ext cx="1690370" cy="1710055"/>
          </a:xfrm>
          <a:prstGeom prst="rect"/>
          <a:solidFill>
            <a:srgbClr val="9CDAEB"/>
          </a:solidFill>
        </p:spPr>
        <p:txBody>
          <a:bodyPr wrap="square" lIns="0" tIns="28575" rIns="0" bIns="0" rtlCol="0" vert="horz">
            <a:spAutoFit/>
          </a:bodyPr>
          <a:lstStyle/>
          <a:p>
            <a:pPr marL="748030" marR="455930" indent="-287020">
              <a:lnSpc>
                <a:spcPts val="5770"/>
              </a:lnSpc>
              <a:spcBef>
                <a:spcPts val="225"/>
              </a:spcBef>
            </a:pPr>
            <a:r>
              <a:rPr dirty="0" sz="2400">
                <a:solidFill>
                  <a:srgbClr val="000000"/>
                </a:solidFill>
              </a:rPr>
              <a:t>Q</a:t>
            </a:r>
            <a:r>
              <a:rPr dirty="0" sz="2400" spc="-10">
                <a:solidFill>
                  <a:srgbClr val="000000"/>
                </a:solidFill>
              </a:rPr>
              <a:t>U</a:t>
            </a:r>
            <a:r>
              <a:rPr dirty="0" sz="2400" spc="-15">
                <a:solidFill>
                  <a:srgbClr val="000000"/>
                </a:solidFill>
              </a:rPr>
              <a:t>IZ  </a:t>
            </a:r>
            <a:r>
              <a:rPr dirty="0" sz="2400" spc="30">
                <a:solidFill>
                  <a:srgbClr val="000000"/>
                </a:solidFill>
              </a:rPr>
              <a:t>1</a:t>
            </a:r>
            <a:endParaRPr sz="2400"/>
          </a:p>
        </p:txBody>
      </p:sp>
      <p:sp>
        <p:nvSpPr>
          <p:cNvPr id="20" name="object 20"/>
          <p:cNvSpPr txBox="1"/>
          <p:nvPr/>
        </p:nvSpPr>
        <p:spPr>
          <a:xfrm>
            <a:off x="2408682" y="2977642"/>
            <a:ext cx="4597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160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08682" y="3803395"/>
            <a:ext cx="4597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115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08682" y="4610480"/>
            <a:ext cx="31496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90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08682" y="5435600"/>
            <a:ext cx="4597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135</a:t>
            </a:r>
            <a:endParaRPr sz="20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9648" y="268350"/>
            <a:ext cx="815594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70"/>
              <a:t>Statistical </a:t>
            </a:r>
            <a:r>
              <a:rPr dirty="0" sz="3200" spc="40"/>
              <a:t>and </a:t>
            </a:r>
            <a:r>
              <a:rPr dirty="0" sz="3200" spc="65"/>
              <a:t>Non-statistical</a:t>
            </a:r>
            <a:r>
              <a:rPr dirty="0" sz="3200" spc="-55"/>
              <a:t> </a:t>
            </a:r>
            <a:r>
              <a:rPr dirty="0" sz="3200" spc="80"/>
              <a:t>Analysis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518659" y="711708"/>
            <a:ext cx="7100316" cy="205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149855" y="1767586"/>
            <a:ext cx="2667000" cy="4006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50" spc="-10">
                <a:latin typeface="Noto Sans"/>
                <a:cs typeface="Noto Sans"/>
              </a:rPr>
              <a:t>Statistical</a:t>
            </a:r>
            <a:r>
              <a:rPr dirty="0" sz="2450" spc="-60">
                <a:latin typeface="Noto Sans"/>
                <a:cs typeface="Noto Sans"/>
              </a:rPr>
              <a:t> </a:t>
            </a:r>
            <a:r>
              <a:rPr dirty="0" sz="2450" spc="-10">
                <a:latin typeface="Noto Sans"/>
                <a:cs typeface="Noto Sans"/>
              </a:rPr>
              <a:t>Analysis</a:t>
            </a:r>
            <a:endParaRPr sz="2450">
              <a:latin typeface="Noto Sans"/>
              <a:cs typeface="Noto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82121" y="1835023"/>
            <a:ext cx="3361054" cy="4006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50" spc="-10">
                <a:latin typeface="Noto Sans"/>
                <a:cs typeface="Noto Sans"/>
              </a:rPr>
              <a:t>Non-statistical</a:t>
            </a:r>
            <a:r>
              <a:rPr dirty="0" sz="2450" spc="-70">
                <a:latin typeface="Noto Sans"/>
                <a:cs typeface="Noto Sans"/>
              </a:rPr>
              <a:t> </a:t>
            </a:r>
            <a:r>
              <a:rPr dirty="0" sz="2450" spc="-10">
                <a:latin typeface="Noto Sans"/>
                <a:cs typeface="Noto Sans"/>
              </a:rPr>
              <a:t>Analysis</a:t>
            </a:r>
            <a:endParaRPr sz="2450">
              <a:latin typeface="Noto Sans"/>
              <a:cs typeface="Noto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49855" y="4695189"/>
            <a:ext cx="7217409" cy="15240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50" spc="-10">
                <a:latin typeface="Noto Sans"/>
                <a:cs typeface="Noto Sans"/>
              </a:rPr>
              <a:t>Statistical Analysis</a:t>
            </a:r>
            <a:r>
              <a:rPr dirty="0" sz="2450" spc="-20">
                <a:latin typeface="Noto Sans"/>
                <a:cs typeface="Noto Sans"/>
              </a:rPr>
              <a:t> </a:t>
            </a:r>
            <a:r>
              <a:rPr dirty="0" sz="2450" spc="-5">
                <a:latin typeface="Noto Sans"/>
                <a:cs typeface="Noto Sans"/>
              </a:rPr>
              <a:t>is:</a:t>
            </a:r>
            <a:endParaRPr sz="2450">
              <a:latin typeface="Noto Sans"/>
              <a:cs typeface="Noto Sans"/>
            </a:endParaRPr>
          </a:p>
          <a:p>
            <a:pPr marL="355600" indent="-34290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50" spc="-10">
                <a:latin typeface="Noto Sans"/>
                <a:cs typeface="Noto Sans"/>
              </a:rPr>
              <a:t>scientific</a:t>
            </a:r>
            <a:endParaRPr sz="2450">
              <a:latin typeface="Noto Sans"/>
              <a:cs typeface="Noto Sans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50" spc="-5">
                <a:latin typeface="Noto Sans"/>
                <a:cs typeface="Noto Sans"/>
              </a:rPr>
              <a:t>based on numbers or </a:t>
            </a:r>
            <a:r>
              <a:rPr dirty="0" sz="2450" spc="-15">
                <a:latin typeface="Noto Sans"/>
                <a:cs typeface="Noto Sans"/>
              </a:rPr>
              <a:t>statistical</a:t>
            </a:r>
            <a:r>
              <a:rPr dirty="0" sz="2450" spc="-55">
                <a:latin typeface="Noto Sans"/>
                <a:cs typeface="Noto Sans"/>
              </a:rPr>
              <a:t> </a:t>
            </a:r>
            <a:r>
              <a:rPr dirty="0" sz="2450" spc="-10">
                <a:latin typeface="Noto Sans"/>
                <a:cs typeface="Noto Sans"/>
              </a:rPr>
              <a:t>values</a:t>
            </a:r>
            <a:endParaRPr sz="2450">
              <a:latin typeface="Noto Sans"/>
              <a:cs typeface="Noto Sans"/>
            </a:endParaRPr>
          </a:p>
          <a:p>
            <a:pPr marL="355600" indent="-34290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50" spc="-10">
                <a:latin typeface="Noto Sans"/>
                <a:cs typeface="Noto Sans"/>
              </a:rPr>
              <a:t>useful in </a:t>
            </a:r>
            <a:r>
              <a:rPr dirty="0" sz="2450" spc="-35">
                <a:latin typeface="Noto Sans"/>
                <a:cs typeface="Noto Sans"/>
              </a:rPr>
              <a:t>providing </a:t>
            </a:r>
            <a:r>
              <a:rPr dirty="0" sz="2450" spc="-5">
                <a:latin typeface="Noto Sans"/>
                <a:cs typeface="Noto Sans"/>
              </a:rPr>
              <a:t>complete </a:t>
            </a:r>
            <a:r>
              <a:rPr dirty="0" sz="2450" spc="-30">
                <a:latin typeface="Noto Sans"/>
                <a:cs typeface="Noto Sans"/>
              </a:rPr>
              <a:t>insight </a:t>
            </a:r>
            <a:r>
              <a:rPr dirty="0" sz="2450" spc="-15">
                <a:latin typeface="Noto Sans"/>
                <a:cs typeface="Noto Sans"/>
              </a:rPr>
              <a:t>to the</a:t>
            </a:r>
            <a:r>
              <a:rPr dirty="0" sz="2450" spc="35">
                <a:latin typeface="Noto Sans"/>
                <a:cs typeface="Noto Sans"/>
              </a:rPr>
              <a:t> </a:t>
            </a:r>
            <a:r>
              <a:rPr dirty="0" sz="2450" spc="-10">
                <a:latin typeface="Noto Sans"/>
                <a:cs typeface="Noto Sans"/>
              </a:rPr>
              <a:t>data</a:t>
            </a:r>
            <a:endParaRPr sz="2450">
              <a:latin typeface="Noto Sans"/>
              <a:cs typeface="Noto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30865" y="4713223"/>
            <a:ext cx="5538470" cy="11487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50" spc="-10">
                <a:latin typeface="Noto Sans"/>
                <a:cs typeface="Noto Sans"/>
              </a:rPr>
              <a:t>Non-statistical Analysis</a:t>
            </a:r>
            <a:r>
              <a:rPr dirty="0" sz="2450" spc="-25">
                <a:latin typeface="Noto Sans"/>
                <a:cs typeface="Noto Sans"/>
              </a:rPr>
              <a:t> </a:t>
            </a:r>
            <a:r>
              <a:rPr dirty="0" sz="2450" spc="-5">
                <a:latin typeface="Noto Sans"/>
                <a:cs typeface="Noto Sans"/>
              </a:rPr>
              <a:t>is:</a:t>
            </a:r>
            <a:endParaRPr sz="2450">
              <a:latin typeface="Noto Sans"/>
              <a:cs typeface="Noto Sans"/>
            </a:endParaRPr>
          </a:p>
          <a:p>
            <a:pPr marL="355600" indent="-34290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50" spc="-5">
                <a:latin typeface="Noto Sans"/>
                <a:cs typeface="Noto Sans"/>
              </a:rPr>
              <a:t>based on </a:t>
            </a:r>
            <a:r>
              <a:rPr dirty="0" sz="2450" spc="-10">
                <a:latin typeface="Noto Sans"/>
                <a:cs typeface="Noto Sans"/>
              </a:rPr>
              <a:t>very </a:t>
            </a:r>
            <a:r>
              <a:rPr dirty="0" sz="2450" spc="-30">
                <a:latin typeface="Noto Sans"/>
                <a:cs typeface="Noto Sans"/>
              </a:rPr>
              <a:t>generic</a:t>
            </a:r>
            <a:r>
              <a:rPr dirty="0" sz="2450" spc="-50">
                <a:latin typeface="Noto Sans"/>
                <a:cs typeface="Noto Sans"/>
              </a:rPr>
              <a:t> </a:t>
            </a:r>
            <a:r>
              <a:rPr dirty="0" sz="2450" spc="-10">
                <a:latin typeface="Noto Sans"/>
                <a:cs typeface="Noto Sans"/>
              </a:rPr>
              <a:t>information</a:t>
            </a:r>
            <a:endParaRPr sz="2450">
              <a:latin typeface="Noto Sans"/>
              <a:cs typeface="Noto Sans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50" spc="-20">
                <a:latin typeface="Noto Sans"/>
                <a:cs typeface="Noto Sans"/>
              </a:rPr>
              <a:t>exclusive </a:t>
            </a:r>
            <a:r>
              <a:rPr dirty="0" sz="2450" spc="-5">
                <a:latin typeface="Noto Sans"/>
                <a:cs typeface="Noto Sans"/>
              </a:rPr>
              <a:t>of </a:t>
            </a:r>
            <a:r>
              <a:rPr dirty="0" sz="2450" spc="-10">
                <a:latin typeface="Noto Sans"/>
                <a:cs typeface="Noto Sans"/>
              </a:rPr>
              <a:t>statistical </a:t>
            </a:r>
            <a:r>
              <a:rPr dirty="0" sz="2450" spc="-5">
                <a:latin typeface="Noto Sans"/>
                <a:cs typeface="Noto Sans"/>
              </a:rPr>
              <a:t>or</a:t>
            </a:r>
            <a:r>
              <a:rPr dirty="0" sz="2450" spc="-25">
                <a:latin typeface="Noto Sans"/>
                <a:cs typeface="Noto Sans"/>
              </a:rPr>
              <a:t> </a:t>
            </a:r>
            <a:r>
              <a:rPr dirty="0" sz="2450" spc="-15">
                <a:latin typeface="Noto Sans"/>
                <a:cs typeface="Noto Sans"/>
              </a:rPr>
              <a:t>quantitativ</a:t>
            </a:r>
            <a:endParaRPr sz="2450">
              <a:latin typeface="Noto Sans"/>
              <a:cs typeface="Noto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5987" y="6912864"/>
            <a:ext cx="995172" cy="9387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555241" y="6896861"/>
            <a:ext cx="13695044" cy="1201420"/>
          </a:xfrm>
          <a:prstGeom prst="rect">
            <a:avLst/>
          </a:prstGeom>
          <a:ln w="19811">
            <a:solidFill>
              <a:srgbClr val="00CC99"/>
            </a:solidFill>
          </a:ln>
        </p:spPr>
        <p:txBody>
          <a:bodyPr wrap="square" lIns="0" tIns="27940" rIns="0" bIns="0" rtlCol="0" vert="horz">
            <a:spAutoFit/>
          </a:bodyPr>
          <a:lstStyle/>
          <a:p>
            <a:pPr marL="90170" marR="653415">
              <a:lnSpc>
                <a:spcPct val="100000"/>
              </a:lnSpc>
              <a:spcBef>
                <a:spcPts val="220"/>
              </a:spcBef>
            </a:pPr>
            <a:r>
              <a:rPr dirty="0" sz="2400" spc="-30">
                <a:latin typeface="Noto Sans"/>
                <a:cs typeface="Noto Sans"/>
              </a:rPr>
              <a:t>Although </a:t>
            </a:r>
            <a:r>
              <a:rPr dirty="0" sz="2400" spc="-10">
                <a:latin typeface="Noto Sans"/>
                <a:cs typeface="Noto Sans"/>
              </a:rPr>
              <a:t>both forms of </a:t>
            </a:r>
            <a:r>
              <a:rPr dirty="0" sz="2400" spc="-15">
                <a:latin typeface="Noto Sans"/>
                <a:cs typeface="Noto Sans"/>
              </a:rPr>
              <a:t>analysis </a:t>
            </a:r>
            <a:r>
              <a:rPr dirty="0" sz="2400" spc="-25">
                <a:latin typeface="Noto Sans"/>
                <a:cs typeface="Noto Sans"/>
              </a:rPr>
              <a:t>provide results, </a:t>
            </a:r>
            <a:r>
              <a:rPr dirty="0" sz="2400" spc="-15">
                <a:latin typeface="Noto Sans"/>
                <a:cs typeface="Noto Sans"/>
              </a:rPr>
              <a:t>quantitative analysis </a:t>
            </a:r>
            <a:r>
              <a:rPr dirty="0" sz="2400" spc="-25">
                <a:latin typeface="Noto Sans"/>
                <a:cs typeface="Noto Sans"/>
              </a:rPr>
              <a:t>provides more </a:t>
            </a:r>
            <a:r>
              <a:rPr dirty="0" sz="2400" spc="-35">
                <a:latin typeface="Noto Sans"/>
                <a:cs typeface="Noto Sans"/>
              </a:rPr>
              <a:t>insight  </a:t>
            </a:r>
            <a:r>
              <a:rPr dirty="0" sz="2400" spc="-15">
                <a:latin typeface="Noto Sans"/>
                <a:cs typeface="Noto Sans"/>
              </a:rPr>
              <a:t>and a </a:t>
            </a:r>
            <a:r>
              <a:rPr dirty="0" sz="2400" spc="-25">
                <a:latin typeface="Noto Sans"/>
                <a:cs typeface="Noto Sans"/>
              </a:rPr>
              <a:t>clearer </a:t>
            </a:r>
            <a:r>
              <a:rPr dirty="0" sz="2400" spc="-20">
                <a:latin typeface="Noto Sans"/>
                <a:cs typeface="Noto Sans"/>
              </a:rPr>
              <a:t>picture. </a:t>
            </a:r>
            <a:r>
              <a:rPr dirty="0" sz="2400" spc="-10">
                <a:latin typeface="Noto Sans"/>
                <a:cs typeface="Noto Sans"/>
              </a:rPr>
              <a:t>This is </a:t>
            </a:r>
            <a:r>
              <a:rPr dirty="0" sz="2400" spc="-15">
                <a:latin typeface="Noto Sans"/>
                <a:cs typeface="Noto Sans"/>
              </a:rPr>
              <a:t>why </a:t>
            </a:r>
            <a:r>
              <a:rPr dirty="0" sz="2400" spc="-20">
                <a:latin typeface="Noto Sans"/>
                <a:cs typeface="Noto Sans"/>
              </a:rPr>
              <a:t>statistical </a:t>
            </a:r>
            <a:r>
              <a:rPr dirty="0" sz="2400" spc="-15">
                <a:latin typeface="Noto Sans"/>
                <a:cs typeface="Noto Sans"/>
              </a:rPr>
              <a:t>analysis </a:t>
            </a:r>
            <a:r>
              <a:rPr dirty="0" sz="2400" spc="-10">
                <a:latin typeface="Noto Sans"/>
                <a:cs typeface="Noto Sans"/>
              </a:rPr>
              <a:t>is </a:t>
            </a:r>
            <a:r>
              <a:rPr dirty="0" sz="2400" spc="-15">
                <a:latin typeface="Noto Sans"/>
                <a:cs typeface="Noto Sans"/>
              </a:rPr>
              <a:t>important </a:t>
            </a:r>
            <a:r>
              <a:rPr dirty="0" sz="2400" spc="-10">
                <a:latin typeface="Noto Sans"/>
                <a:cs typeface="Noto Sans"/>
              </a:rPr>
              <a:t>for</a:t>
            </a:r>
            <a:r>
              <a:rPr dirty="0" sz="2400" spc="254">
                <a:latin typeface="Noto Sans"/>
                <a:cs typeface="Noto Sans"/>
              </a:rPr>
              <a:t> </a:t>
            </a:r>
            <a:r>
              <a:rPr dirty="0" sz="2400" spc="-15">
                <a:latin typeface="Noto Sans"/>
                <a:cs typeface="Noto Sans"/>
              </a:rPr>
              <a:t>businesses.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03120" y="2214372"/>
            <a:ext cx="2613660" cy="25252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904219" y="2310383"/>
            <a:ext cx="2770631" cy="1937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6783323"/>
            <a:ext cx="16268700" cy="2367280"/>
            <a:chOff x="-6095" y="6783323"/>
            <a:chExt cx="16268700" cy="2367280"/>
          </a:xfrm>
        </p:grpSpPr>
        <p:sp>
          <p:nvSpPr>
            <p:cNvPr id="3" name="object 3"/>
            <p:cNvSpPr/>
            <p:nvPr/>
          </p:nvSpPr>
          <p:spPr>
            <a:xfrm>
              <a:off x="0" y="6789419"/>
              <a:ext cx="16256508" cy="235457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789419"/>
              <a:ext cx="16256635" cy="2354580"/>
            </a:xfrm>
            <a:custGeom>
              <a:avLst/>
              <a:gdLst/>
              <a:ahLst/>
              <a:cxnLst/>
              <a:rect l="l" t="t" r="r" b="b"/>
              <a:pathLst>
                <a:path w="16256635" h="2354579">
                  <a:moveTo>
                    <a:pt x="16256508" y="0"/>
                  </a:moveTo>
                  <a:lnTo>
                    <a:pt x="0" y="0"/>
                  </a:lnTo>
                  <a:lnTo>
                    <a:pt x="0" y="2354578"/>
                  </a:lnTo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483108" y="675131"/>
            <a:ext cx="15389860" cy="1734820"/>
            <a:chOff x="483108" y="675131"/>
            <a:chExt cx="15389860" cy="1734820"/>
          </a:xfrm>
        </p:grpSpPr>
        <p:sp>
          <p:nvSpPr>
            <p:cNvPr id="6" name="object 6"/>
            <p:cNvSpPr/>
            <p:nvPr/>
          </p:nvSpPr>
          <p:spPr>
            <a:xfrm>
              <a:off x="489204" y="681227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188463" y="681227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w="0" h="1722120">
                  <a:moveTo>
                    <a:pt x="0" y="0"/>
                  </a:moveTo>
                  <a:lnTo>
                    <a:pt x="0" y="1722120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13872971" y="3840479"/>
            <a:ext cx="1969007" cy="1679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42948" y="2881376"/>
            <a:ext cx="2755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latin typeface="Noto Sans"/>
                <a:cs typeface="Noto Sans"/>
              </a:rPr>
              <a:t>a.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42948" y="3702558"/>
            <a:ext cx="2946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Noto Sans"/>
                <a:cs typeface="Noto Sans"/>
              </a:rPr>
              <a:t>b.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42948" y="4523308"/>
            <a:ext cx="25146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latin typeface="Noto Sans"/>
                <a:cs typeface="Noto Sans"/>
              </a:rPr>
              <a:t>c.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42948" y="5345048"/>
            <a:ext cx="2946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Noto Sans"/>
                <a:cs typeface="Noto Sans"/>
              </a:rPr>
              <a:t>d.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8248" y="6862698"/>
            <a:ext cx="25400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5">
                <a:latin typeface="Noto Sans"/>
                <a:cs typeface="Noto Sans"/>
              </a:rPr>
              <a:t>The correct 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answer</a:t>
            </a:r>
            <a:r>
              <a:rPr dirty="0" sz="2000" spc="-5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000" spc="-15">
                <a:latin typeface="Noto Sans"/>
                <a:cs typeface="Noto Sans"/>
              </a:rPr>
              <a:t>is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94715" y="7356347"/>
            <a:ext cx="15480792" cy="320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923791" y="6789166"/>
            <a:ext cx="1155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0"/>
            <a:ext cx="16250919" cy="99060"/>
            <a:chOff x="0" y="0"/>
            <a:chExt cx="16250919" cy="99060"/>
          </a:xfrm>
        </p:grpSpPr>
        <p:sp>
          <p:nvSpPr>
            <p:cNvPr id="17" name="object 17"/>
            <p:cNvSpPr/>
            <p:nvPr/>
          </p:nvSpPr>
          <p:spPr>
            <a:xfrm>
              <a:off x="0" y="0"/>
              <a:ext cx="1457325" cy="99060"/>
            </a:xfrm>
            <a:custGeom>
              <a:avLst/>
              <a:gdLst/>
              <a:ahLst/>
              <a:cxnLst/>
              <a:rect l="l" t="t" r="r" b="b"/>
              <a:pathLst>
                <a:path w="1457325" h="99060">
                  <a:moveTo>
                    <a:pt x="0" y="99059"/>
                  </a:moveTo>
                  <a:lnTo>
                    <a:pt x="1456944" y="99059"/>
                  </a:lnTo>
                  <a:lnTo>
                    <a:pt x="1456944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456944" y="0"/>
              <a:ext cx="7101840" cy="99060"/>
            </a:xfrm>
            <a:custGeom>
              <a:avLst/>
              <a:gdLst/>
              <a:ahLst/>
              <a:cxnLst/>
              <a:rect l="l" t="t" r="r" b="b"/>
              <a:pathLst>
                <a:path w="7101840" h="99060">
                  <a:moveTo>
                    <a:pt x="0" y="99059"/>
                  </a:moveTo>
                  <a:lnTo>
                    <a:pt x="7101840" y="99059"/>
                  </a:lnTo>
                  <a:lnTo>
                    <a:pt x="7101840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558783" y="0"/>
              <a:ext cx="1405255" cy="99060"/>
            </a:xfrm>
            <a:custGeom>
              <a:avLst/>
              <a:gdLst/>
              <a:ahLst/>
              <a:cxnLst/>
              <a:rect l="l" t="t" r="r" b="b"/>
              <a:pathLst>
                <a:path w="1405254" h="99060">
                  <a:moveTo>
                    <a:pt x="0" y="99059"/>
                  </a:moveTo>
                  <a:lnTo>
                    <a:pt x="1405127" y="99059"/>
                  </a:lnTo>
                  <a:lnTo>
                    <a:pt x="1405127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963911" y="0"/>
              <a:ext cx="469900" cy="99060"/>
            </a:xfrm>
            <a:custGeom>
              <a:avLst/>
              <a:gdLst/>
              <a:ahLst/>
              <a:cxnLst/>
              <a:rect l="l" t="t" r="r" b="b"/>
              <a:pathLst>
                <a:path w="469900" h="99060">
                  <a:moveTo>
                    <a:pt x="0" y="99059"/>
                  </a:moveTo>
                  <a:lnTo>
                    <a:pt x="469392" y="99059"/>
                  </a:lnTo>
                  <a:lnTo>
                    <a:pt x="469392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0433304" y="0"/>
              <a:ext cx="166370" cy="99060"/>
            </a:xfrm>
            <a:custGeom>
              <a:avLst/>
              <a:gdLst/>
              <a:ahLst/>
              <a:cxnLst/>
              <a:rect l="l" t="t" r="r" b="b"/>
              <a:pathLst>
                <a:path w="166370" h="99060">
                  <a:moveTo>
                    <a:pt x="0" y="99059"/>
                  </a:moveTo>
                  <a:lnTo>
                    <a:pt x="166116" y="99059"/>
                  </a:lnTo>
                  <a:lnTo>
                    <a:pt x="166116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0599419" y="0"/>
              <a:ext cx="1668780" cy="99060"/>
            </a:xfrm>
            <a:custGeom>
              <a:avLst/>
              <a:gdLst/>
              <a:ahLst/>
              <a:cxnLst/>
              <a:rect l="l" t="t" r="r" b="b"/>
              <a:pathLst>
                <a:path w="1668779" h="99060">
                  <a:moveTo>
                    <a:pt x="0" y="99059"/>
                  </a:moveTo>
                  <a:lnTo>
                    <a:pt x="1668779" y="99059"/>
                  </a:lnTo>
                  <a:lnTo>
                    <a:pt x="1668779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2268200" y="0"/>
              <a:ext cx="3982720" cy="99060"/>
            </a:xfrm>
            <a:custGeom>
              <a:avLst/>
              <a:gdLst/>
              <a:ahLst/>
              <a:cxnLst/>
              <a:rect l="l" t="t" r="r" b="b"/>
              <a:pathLst>
                <a:path w="3982719" h="99060">
                  <a:moveTo>
                    <a:pt x="0" y="99059"/>
                  </a:moveTo>
                  <a:lnTo>
                    <a:pt x="3982211" y="99059"/>
                  </a:lnTo>
                  <a:lnTo>
                    <a:pt x="3982211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3E96C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495300" y="687323"/>
            <a:ext cx="1690370" cy="1710055"/>
          </a:xfrm>
          <a:prstGeom prst="rect">
            <a:avLst/>
          </a:prstGeom>
          <a:solidFill>
            <a:srgbClr val="9CDAEB"/>
          </a:solidFill>
        </p:spPr>
        <p:txBody>
          <a:bodyPr wrap="square" lIns="0" tIns="28575" rIns="0" bIns="0" rtlCol="0" vert="horz">
            <a:spAutoFit/>
          </a:bodyPr>
          <a:lstStyle/>
          <a:p>
            <a:pPr marL="751840" marR="455930" indent="-290195">
              <a:lnSpc>
                <a:spcPts val="5770"/>
              </a:lnSpc>
              <a:spcBef>
                <a:spcPts val="225"/>
              </a:spcBef>
            </a:pPr>
            <a:r>
              <a:rPr dirty="0" sz="2400" b="1">
                <a:latin typeface="Noto Sans"/>
                <a:cs typeface="Noto Sans"/>
              </a:rPr>
              <a:t>Q</a:t>
            </a:r>
            <a:r>
              <a:rPr dirty="0" sz="2400" spc="-10" b="1">
                <a:latin typeface="Noto Sans"/>
                <a:cs typeface="Noto Sans"/>
              </a:rPr>
              <a:t>U</a:t>
            </a:r>
            <a:r>
              <a:rPr dirty="0" sz="2400" spc="-15" b="1">
                <a:latin typeface="Noto Sans"/>
                <a:cs typeface="Noto Sans"/>
              </a:rPr>
              <a:t>IZ  </a:t>
            </a:r>
            <a:r>
              <a:rPr dirty="0" sz="2400" spc="30" b="1">
                <a:latin typeface="Noto Sans"/>
                <a:cs typeface="Noto Sans"/>
              </a:rPr>
              <a:t>1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94131" y="8287511"/>
            <a:ext cx="15668244" cy="8564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68248" y="7424419"/>
            <a:ext cx="14907894" cy="60515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 sz="2000" b="1">
                <a:solidFill>
                  <a:srgbClr val="404040"/>
                </a:solidFill>
                <a:latin typeface="Noto Sans"/>
                <a:cs typeface="Noto Sans"/>
              </a:rPr>
              <a:t>Explanation: </a:t>
            </a:r>
            <a:r>
              <a:rPr dirty="0" sz="2000" spc="-35">
                <a:solidFill>
                  <a:srgbClr val="404040"/>
                </a:solidFill>
                <a:latin typeface="Noto Sans"/>
                <a:cs typeface="Noto Sans"/>
              </a:rPr>
              <a:t>Arrange 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in a 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sequential order 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and 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the middle number 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will </a:t>
            </a:r>
            <a:r>
              <a:rPr dirty="0" sz="2000" spc="-5">
                <a:solidFill>
                  <a:srgbClr val="404040"/>
                </a:solidFill>
                <a:latin typeface="Noto Sans"/>
                <a:cs typeface="Noto Sans"/>
              </a:rPr>
              <a:t>be 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the median. </a:t>
            </a:r>
            <a:r>
              <a:rPr dirty="0" sz="2000" spc="-65">
                <a:solidFill>
                  <a:srgbClr val="404040"/>
                </a:solidFill>
                <a:latin typeface="Noto Sans"/>
                <a:cs typeface="Noto Sans"/>
              </a:rPr>
              <a:t>If 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set </a:t>
            </a:r>
            <a:r>
              <a:rPr dirty="0" sz="2000" spc="-5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numbers is even then </a:t>
            </a:r>
            <a:r>
              <a:rPr dirty="0" sz="2000" spc="-25">
                <a:solidFill>
                  <a:srgbClr val="404040"/>
                </a:solidFill>
                <a:latin typeface="Noto Sans"/>
                <a:cs typeface="Noto Sans"/>
              </a:rPr>
              <a:t>take  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dirty="0" sz="2000" spc="-35">
                <a:solidFill>
                  <a:srgbClr val="404040"/>
                </a:solidFill>
                <a:latin typeface="Noto Sans"/>
                <a:cs typeface="Noto Sans"/>
              </a:rPr>
              <a:t>average </a:t>
            </a:r>
            <a:r>
              <a:rPr dirty="0" sz="2000" spc="-5">
                <a:solidFill>
                  <a:srgbClr val="404040"/>
                </a:solidFill>
                <a:latin typeface="Noto Sans"/>
                <a:cs typeface="Noto Sans"/>
              </a:rPr>
              <a:t>or 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mean </a:t>
            </a:r>
            <a:r>
              <a:rPr dirty="0" sz="2000" spc="-5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the two numbers in the</a:t>
            </a:r>
            <a:r>
              <a:rPr dirty="0" sz="2000" spc="8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middle.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68115" y="6876415"/>
            <a:ext cx="1866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3B9F37"/>
                </a:solidFill>
                <a:latin typeface="Noto Sans"/>
                <a:cs typeface="Noto Sans"/>
              </a:rPr>
              <a:t>b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91511" y="1151890"/>
            <a:ext cx="13669010" cy="72072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 marR="1148715">
              <a:lnSpc>
                <a:spcPts val="2600"/>
              </a:lnSpc>
              <a:spcBef>
                <a:spcPts val="420"/>
              </a:spcBef>
            </a:pPr>
            <a:r>
              <a:rPr dirty="0" sz="2400" spc="-75" b="1">
                <a:solidFill>
                  <a:srgbClr val="404040"/>
                </a:solidFill>
                <a:latin typeface="Noto Sans"/>
                <a:cs typeface="Noto Sans"/>
              </a:rPr>
              <a:t>If </a:t>
            </a:r>
            <a:r>
              <a:rPr dirty="0" sz="2400" b="1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dirty="0" sz="2400" spc="-5" b="1">
                <a:solidFill>
                  <a:srgbClr val="404040"/>
                </a:solidFill>
                <a:latin typeface="Noto Sans"/>
                <a:cs typeface="Noto Sans"/>
              </a:rPr>
              <a:t>sample of five </a:t>
            </a:r>
            <a:r>
              <a:rPr dirty="0" sz="2400" spc="-20" b="1">
                <a:solidFill>
                  <a:srgbClr val="404040"/>
                </a:solidFill>
                <a:latin typeface="Noto Sans"/>
                <a:cs typeface="Noto Sans"/>
              </a:rPr>
              <a:t>boxes </a:t>
            </a:r>
            <a:r>
              <a:rPr dirty="0" sz="2400" spc="-35" b="1">
                <a:solidFill>
                  <a:srgbClr val="404040"/>
                </a:solidFill>
                <a:latin typeface="Noto Sans"/>
                <a:cs typeface="Noto Sans"/>
              </a:rPr>
              <a:t>weigh </a:t>
            </a:r>
            <a:r>
              <a:rPr dirty="0" sz="2400" b="1">
                <a:solidFill>
                  <a:srgbClr val="404040"/>
                </a:solidFill>
                <a:latin typeface="Noto Sans"/>
                <a:cs typeface="Noto Sans"/>
              </a:rPr>
              <a:t>90, 135, 160, 115, and </a:t>
            </a:r>
            <a:r>
              <a:rPr dirty="0" sz="2400" spc="-5" b="1">
                <a:solidFill>
                  <a:srgbClr val="404040"/>
                </a:solidFill>
                <a:latin typeface="Noto Sans"/>
                <a:cs typeface="Noto Sans"/>
              </a:rPr>
              <a:t>110 pounds, what </a:t>
            </a:r>
            <a:r>
              <a:rPr dirty="0" sz="2400" b="1">
                <a:solidFill>
                  <a:srgbClr val="404040"/>
                </a:solidFill>
                <a:latin typeface="Noto Sans"/>
                <a:cs typeface="Noto Sans"/>
              </a:rPr>
              <a:t>will be </a:t>
            </a:r>
            <a:r>
              <a:rPr dirty="0" sz="2400" spc="-5" b="1">
                <a:solidFill>
                  <a:srgbClr val="404040"/>
                </a:solidFill>
                <a:latin typeface="Noto Sans"/>
                <a:cs typeface="Noto Sans"/>
              </a:rPr>
              <a:t>the  median </a:t>
            </a:r>
            <a:r>
              <a:rPr dirty="0" sz="2400" spc="-30" b="1">
                <a:solidFill>
                  <a:srgbClr val="404040"/>
                </a:solidFill>
                <a:latin typeface="Noto Sans"/>
                <a:cs typeface="Noto Sans"/>
              </a:rPr>
              <a:t>weight </a:t>
            </a:r>
            <a:r>
              <a:rPr dirty="0" sz="2400" spc="-5" b="1">
                <a:solidFill>
                  <a:srgbClr val="404040"/>
                </a:solidFill>
                <a:latin typeface="Noto Sans"/>
                <a:cs typeface="Noto Sans"/>
              </a:rPr>
              <a:t>of this</a:t>
            </a:r>
            <a:r>
              <a:rPr dirty="0" sz="2400" spc="20" b="1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5" b="1">
                <a:solidFill>
                  <a:srgbClr val="404040"/>
                </a:solidFill>
                <a:latin typeface="Noto Sans"/>
                <a:cs typeface="Noto Sans"/>
              </a:rPr>
              <a:t>sample?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08682" y="2977642"/>
            <a:ext cx="4597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160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08682" y="3803395"/>
            <a:ext cx="4597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115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08682" y="4610480"/>
            <a:ext cx="31496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90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08682" y="5435600"/>
            <a:ext cx="4597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135</a:t>
            </a:r>
            <a:endParaRPr sz="20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3108" y="675131"/>
            <a:ext cx="15389860" cy="1734820"/>
            <a:chOff x="483108" y="675131"/>
            <a:chExt cx="15389860" cy="1734820"/>
          </a:xfrm>
        </p:grpSpPr>
        <p:sp>
          <p:nvSpPr>
            <p:cNvPr id="3" name="object 3"/>
            <p:cNvSpPr/>
            <p:nvPr/>
          </p:nvSpPr>
          <p:spPr>
            <a:xfrm>
              <a:off x="489204" y="681227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188463" y="681227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w="0" h="1722120">
                  <a:moveTo>
                    <a:pt x="0" y="0"/>
                  </a:moveTo>
                  <a:lnTo>
                    <a:pt x="0" y="1722120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3872971" y="3840479"/>
            <a:ext cx="1969007" cy="1679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742948" y="2881376"/>
            <a:ext cx="2755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latin typeface="Noto Sans"/>
                <a:cs typeface="Noto Sans"/>
              </a:rPr>
              <a:t>a.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2948" y="3702558"/>
            <a:ext cx="2946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Noto Sans"/>
                <a:cs typeface="Noto Sans"/>
              </a:rPr>
              <a:t>b.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2948" y="4523308"/>
            <a:ext cx="25146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latin typeface="Noto Sans"/>
                <a:cs typeface="Noto Sans"/>
              </a:rPr>
              <a:t>c.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2948" y="5345048"/>
            <a:ext cx="2946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Noto Sans"/>
                <a:cs typeface="Noto Sans"/>
              </a:rPr>
              <a:t>d.</a:t>
            </a:r>
            <a:endParaRPr sz="2400">
              <a:latin typeface="Noto Sans"/>
              <a:cs typeface="Noto San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16250919" cy="99060"/>
            <a:chOff x="0" y="0"/>
            <a:chExt cx="16250919" cy="99060"/>
          </a:xfrm>
        </p:grpSpPr>
        <p:sp>
          <p:nvSpPr>
            <p:cNvPr id="11" name="object 11"/>
            <p:cNvSpPr/>
            <p:nvPr/>
          </p:nvSpPr>
          <p:spPr>
            <a:xfrm>
              <a:off x="0" y="0"/>
              <a:ext cx="1457325" cy="99060"/>
            </a:xfrm>
            <a:custGeom>
              <a:avLst/>
              <a:gdLst/>
              <a:ahLst/>
              <a:cxnLst/>
              <a:rect l="l" t="t" r="r" b="b"/>
              <a:pathLst>
                <a:path w="1457325" h="99060">
                  <a:moveTo>
                    <a:pt x="0" y="99059"/>
                  </a:moveTo>
                  <a:lnTo>
                    <a:pt x="1456944" y="99059"/>
                  </a:lnTo>
                  <a:lnTo>
                    <a:pt x="1456944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456944" y="0"/>
              <a:ext cx="7101840" cy="99060"/>
            </a:xfrm>
            <a:custGeom>
              <a:avLst/>
              <a:gdLst/>
              <a:ahLst/>
              <a:cxnLst/>
              <a:rect l="l" t="t" r="r" b="b"/>
              <a:pathLst>
                <a:path w="7101840" h="99060">
                  <a:moveTo>
                    <a:pt x="0" y="99059"/>
                  </a:moveTo>
                  <a:lnTo>
                    <a:pt x="7101840" y="99059"/>
                  </a:lnTo>
                  <a:lnTo>
                    <a:pt x="7101840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558783" y="0"/>
              <a:ext cx="1405255" cy="99060"/>
            </a:xfrm>
            <a:custGeom>
              <a:avLst/>
              <a:gdLst/>
              <a:ahLst/>
              <a:cxnLst/>
              <a:rect l="l" t="t" r="r" b="b"/>
              <a:pathLst>
                <a:path w="1405254" h="99060">
                  <a:moveTo>
                    <a:pt x="0" y="99059"/>
                  </a:moveTo>
                  <a:lnTo>
                    <a:pt x="1405127" y="99059"/>
                  </a:lnTo>
                  <a:lnTo>
                    <a:pt x="1405127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963911" y="0"/>
              <a:ext cx="469900" cy="99060"/>
            </a:xfrm>
            <a:custGeom>
              <a:avLst/>
              <a:gdLst/>
              <a:ahLst/>
              <a:cxnLst/>
              <a:rect l="l" t="t" r="r" b="b"/>
              <a:pathLst>
                <a:path w="469900" h="99060">
                  <a:moveTo>
                    <a:pt x="0" y="99059"/>
                  </a:moveTo>
                  <a:lnTo>
                    <a:pt x="469392" y="99059"/>
                  </a:lnTo>
                  <a:lnTo>
                    <a:pt x="469392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433304" y="0"/>
              <a:ext cx="166370" cy="99060"/>
            </a:xfrm>
            <a:custGeom>
              <a:avLst/>
              <a:gdLst/>
              <a:ahLst/>
              <a:cxnLst/>
              <a:rect l="l" t="t" r="r" b="b"/>
              <a:pathLst>
                <a:path w="166370" h="99060">
                  <a:moveTo>
                    <a:pt x="0" y="99059"/>
                  </a:moveTo>
                  <a:lnTo>
                    <a:pt x="166116" y="99059"/>
                  </a:lnTo>
                  <a:lnTo>
                    <a:pt x="166116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0599419" y="0"/>
              <a:ext cx="1668780" cy="99060"/>
            </a:xfrm>
            <a:custGeom>
              <a:avLst/>
              <a:gdLst/>
              <a:ahLst/>
              <a:cxnLst/>
              <a:rect l="l" t="t" r="r" b="b"/>
              <a:pathLst>
                <a:path w="1668779" h="99060">
                  <a:moveTo>
                    <a:pt x="0" y="99059"/>
                  </a:moveTo>
                  <a:lnTo>
                    <a:pt x="1668779" y="99059"/>
                  </a:lnTo>
                  <a:lnTo>
                    <a:pt x="1668779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2268200" y="0"/>
              <a:ext cx="3982720" cy="99060"/>
            </a:xfrm>
            <a:custGeom>
              <a:avLst/>
              <a:gdLst/>
              <a:ahLst/>
              <a:cxnLst/>
              <a:rect l="l" t="t" r="r" b="b"/>
              <a:pathLst>
                <a:path w="3982719" h="99060">
                  <a:moveTo>
                    <a:pt x="0" y="99059"/>
                  </a:moveTo>
                  <a:lnTo>
                    <a:pt x="3982211" y="99059"/>
                  </a:lnTo>
                  <a:lnTo>
                    <a:pt x="3982211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3E96C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191511" y="1316176"/>
            <a:ext cx="1366901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404040"/>
                </a:solidFill>
                <a:latin typeface="Noto Sans"/>
                <a:cs typeface="Noto Sans"/>
              </a:rPr>
              <a:t>Identify </a:t>
            </a:r>
            <a:r>
              <a:rPr dirty="0" sz="2400" spc="-5" b="1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dirty="0" sz="2400" spc="-10" b="1">
                <a:solidFill>
                  <a:srgbClr val="404040"/>
                </a:solidFill>
                <a:latin typeface="Noto Sans"/>
                <a:cs typeface="Noto Sans"/>
              </a:rPr>
              <a:t>parameters </a:t>
            </a:r>
            <a:r>
              <a:rPr dirty="0" sz="2400" spc="-5" b="1">
                <a:solidFill>
                  <a:srgbClr val="404040"/>
                </a:solidFill>
                <a:latin typeface="Noto Sans"/>
                <a:cs typeface="Noto Sans"/>
              </a:rPr>
              <a:t>that characterize </a:t>
            </a:r>
            <a:r>
              <a:rPr dirty="0" sz="2400" b="1">
                <a:solidFill>
                  <a:srgbClr val="404040"/>
                </a:solidFill>
                <a:latin typeface="Noto Sans"/>
                <a:cs typeface="Noto Sans"/>
              </a:rPr>
              <a:t>a bell </a:t>
            </a:r>
            <a:r>
              <a:rPr dirty="0" sz="2400" spc="-5" b="1">
                <a:solidFill>
                  <a:srgbClr val="404040"/>
                </a:solidFill>
                <a:latin typeface="Noto Sans"/>
                <a:cs typeface="Noto Sans"/>
              </a:rPr>
              <a:t>curve. </a:t>
            </a:r>
            <a:r>
              <a:rPr dirty="0" sz="2400" spc="-5" b="1" i="1">
                <a:solidFill>
                  <a:srgbClr val="404040"/>
                </a:solidFill>
                <a:latin typeface="Noto Sans"/>
                <a:cs typeface="Noto Sans"/>
              </a:rPr>
              <a:t>Select all that</a:t>
            </a:r>
            <a:r>
              <a:rPr dirty="0" sz="2400" spc="35" b="1" i="1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20" b="1" i="1">
                <a:solidFill>
                  <a:srgbClr val="404040"/>
                </a:solidFill>
                <a:latin typeface="Noto Sans"/>
                <a:cs typeface="Noto Sans"/>
              </a:rPr>
              <a:t>apply.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95300" y="687323"/>
            <a:ext cx="1690370" cy="1710055"/>
          </a:xfrm>
          <a:prstGeom prst="rect"/>
          <a:solidFill>
            <a:srgbClr val="9CDAEB"/>
          </a:solidFill>
        </p:spPr>
        <p:txBody>
          <a:bodyPr wrap="square" lIns="0" tIns="28575" rIns="0" bIns="0" rtlCol="0" vert="horz">
            <a:spAutoFit/>
          </a:bodyPr>
          <a:lstStyle/>
          <a:p>
            <a:pPr marL="748030" marR="455930" indent="-287020">
              <a:lnSpc>
                <a:spcPts val="5770"/>
              </a:lnSpc>
              <a:spcBef>
                <a:spcPts val="225"/>
              </a:spcBef>
            </a:pPr>
            <a:r>
              <a:rPr dirty="0" sz="2400">
                <a:solidFill>
                  <a:srgbClr val="000000"/>
                </a:solidFill>
              </a:rPr>
              <a:t>Q</a:t>
            </a:r>
            <a:r>
              <a:rPr dirty="0" sz="2400" spc="-10">
                <a:solidFill>
                  <a:srgbClr val="000000"/>
                </a:solidFill>
              </a:rPr>
              <a:t>U</a:t>
            </a:r>
            <a:r>
              <a:rPr dirty="0" sz="2400" spc="-15">
                <a:solidFill>
                  <a:srgbClr val="000000"/>
                </a:solidFill>
              </a:rPr>
              <a:t>IZ  </a:t>
            </a:r>
            <a:r>
              <a:rPr dirty="0" sz="2400" spc="30">
                <a:solidFill>
                  <a:srgbClr val="000000"/>
                </a:solidFill>
              </a:rPr>
              <a:t>2</a:t>
            </a:r>
            <a:endParaRPr sz="2400"/>
          </a:p>
        </p:txBody>
      </p:sp>
      <p:sp>
        <p:nvSpPr>
          <p:cNvPr id="20" name="object 20"/>
          <p:cNvSpPr txBox="1"/>
          <p:nvPr/>
        </p:nvSpPr>
        <p:spPr>
          <a:xfrm>
            <a:off x="2408682" y="2977642"/>
            <a:ext cx="1042669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">
                <a:solidFill>
                  <a:srgbClr val="404040"/>
                </a:solidFill>
                <a:latin typeface="Noto Sans"/>
                <a:cs typeface="Noto Sans"/>
              </a:rPr>
              <a:t>Variance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08682" y="3803395"/>
            <a:ext cx="6965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solidFill>
                  <a:srgbClr val="404040"/>
                </a:solidFill>
                <a:latin typeface="Noto Sans"/>
                <a:cs typeface="Noto Sans"/>
              </a:rPr>
              <a:t>Me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an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08682" y="4610480"/>
            <a:ext cx="22606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Standard</a:t>
            </a:r>
            <a:r>
              <a:rPr dirty="0" sz="2000" spc="-6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deviation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08682" y="5435600"/>
            <a:ext cx="7613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Ra</a:t>
            </a:r>
            <a:r>
              <a:rPr dirty="0" sz="2000" spc="-20">
                <a:solidFill>
                  <a:srgbClr val="404040"/>
                </a:solidFill>
                <a:latin typeface="Noto Sans"/>
                <a:cs typeface="Noto Sans"/>
              </a:rPr>
              <a:t>n</a:t>
            </a:r>
            <a:r>
              <a:rPr dirty="0" sz="2000" spc="-145">
                <a:solidFill>
                  <a:srgbClr val="404040"/>
                </a:solidFill>
                <a:latin typeface="Noto Sans"/>
                <a:cs typeface="Noto Sans"/>
              </a:rPr>
              <a:t>g</a:t>
            </a:r>
            <a:r>
              <a:rPr dirty="0" sz="2000" spc="-5">
                <a:solidFill>
                  <a:srgbClr val="404040"/>
                </a:solidFill>
                <a:latin typeface="Noto Sans"/>
                <a:cs typeface="Noto Sans"/>
              </a:rPr>
              <a:t>e</a:t>
            </a:r>
            <a:endParaRPr sz="20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6783323"/>
            <a:ext cx="16268700" cy="2367280"/>
            <a:chOff x="-6095" y="6783323"/>
            <a:chExt cx="16268700" cy="2367280"/>
          </a:xfrm>
        </p:grpSpPr>
        <p:sp>
          <p:nvSpPr>
            <p:cNvPr id="3" name="object 3"/>
            <p:cNvSpPr/>
            <p:nvPr/>
          </p:nvSpPr>
          <p:spPr>
            <a:xfrm>
              <a:off x="0" y="6789419"/>
              <a:ext cx="16256508" cy="235457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789419"/>
              <a:ext cx="16256635" cy="2354580"/>
            </a:xfrm>
            <a:custGeom>
              <a:avLst/>
              <a:gdLst/>
              <a:ahLst/>
              <a:cxnLst/>
              <a:rect l="l" t="t" r="r" b="b"/>
              <a:pathLst>
                <a:path w="16256635" h="2354579">
                  <a:moveTo>
                    <a:pt x="16256508" y="0"/>
                  </a:moveTo>
                  <a:lnTo>
                    <a:pt x="0" y="0"/>
                  </a:lnTo>
                  <a:lnTo>
                    <a:pt x="0" y="2354578"/>
                  </a:lnTo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483108" y="675131"/>
            <a:ext cx="15389860" cy="1734820"/>
            <a:chOff x="483108" y="675131"/>
            <a:chExt cx="15389860" cy="1734820"/>
          </a:xfrm>
        </p:grpSpPr>
        <p:sp>
          <p:nvSpPr>
            <p:cNvPr id="6" name="object 6"/>
            <p:cNvSpPr/>
            <p:nvPr/>
          </p:nvSpPr>
          <p:spPr>
            <a:xfrm>
              <a:off x="489204" y="681227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188463" y="681227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w="0" h="1722120">
                  <a:moveTo>
                    <a:pt x="0" y="0"/>
                  </a:moveTo>
                  <a:lnTo>
                    <a:pt x="0" y="1722120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13872971" y="3840479"/>
            <a:ext cx="1969007" cy="1679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42948" y="2881376"/>
            <a:ext cx="2755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latin typeface="Noto Sans"/>
                <a:cs typeface="Noto Sans"/>
              </a:rPr>
              <a:t>a.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42948" y="3702558"/>
            <a:ext cx="2946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Noto Sans"/>
                <a:cs typeface="Noto Sans"/>
              </a:rPr>
              <a:t>b.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42948" y="4523308"/>
            <a:ext cx="25146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latin typeface="Noto Sans"/>
                <a:cs typeface="Noto Sans"/>
              </a:rPr>
              <a:t>c.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42948" y="5345048"/>
            <a:ext cx="2946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Noto Sans"/>
                <a:cs typeface="Noto Sans"/>
              </a:rPr>
              <a:t>d.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8248" y="6862698"/>
            <a:ext cx="25400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5">
                <a:latin typeface="Noto Sans"/>
                <a:cs typeface="Noto Sans"/>
              </a:rPr>
              <a:t>The correct 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answer</a:t>
            </a:r>
            <a:r>
              <a:rPr dirty="0" sz="2000" spc="-5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000" spc="-15">
                <a:latin typeface="Noto Sans"/>
                <a:cs typeface="Noto Sans"/>
              </a:rPr>
              <a:t>is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94715" y="7356347"/>
            <a:ext cx="15480792" cy="320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/>
          <p:cNvGrpSpPr/>
          <p:nvPr/>
        </p:nvGrpSpPr>
        <p:grpSpPr>
          <a:xfrm>
            <a:off x="0" y="0"/>
            <a:ext cx="16250919" cy="99060"/>
            <a:chOff x="0" y="0"/>
            <a:chExt cx="16250919" cy="99060"/>
          </a:xfrm>
        </p:grpSpPr>
        <p:sp>
          <p:nvSpPr>
            <p:cNvPr id="16" name="object 16"/>
            <p:cNvSpPr/>
            <p:nvPr/>
          </p:nvSpPr>
          <p:spPr>
            <a:xfrm>
              <a:off x="0" y="0"/>
              <a:ext cx="1457325" cy="99060"/>
            </a:xfrm>
            <a:custGeom>
              <a:avLst/>
              <a:gdLst/>
              <a:ahLst/>
              <a:cxnLst/>
              <a:rect l="l" t="t" r="r" b="b"/>
              <a:pathLst>
                <a:path w="1457325" h="99060">
                  <a:moveTo>
                    <a:pt x="0" y="99059"/>
                  </a:moveTo>
                  <a:lnTo>
                    <a:pt x="1456944" y="99059"/>
                  </a:lnTo>
                  <a:lnTo>
                    <a:pt x="1456944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456944" y="0"/>
              <a:ext cx="7101840" cy="99060"/>
            </a:xfrm>
            <a:custGeom>
              <a:avLst/>
              <a:gdLst/>
              <a:ahLst/>
              <a:cxnLst/>
              <a:rect l="l" t="t" r="r" b="b"/>
              <a:pathLst>
                <a:path w="7101840" h="99060">
                  <a:moveTo>
                    <a:pt x="0" y="99059"/>
                  </a:moveTo>
                  <a:lnTo>
                    <a:pt x="7101840" y="99059"/>
                  </a:lnTo>
                  <a:lnTo>
                    <a:pt x="7101840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558783" y="0"/>
              <a:ext cx="1405255" cy="99060"/>
            </a:xfrm>
            <a:custGeom>
              <a:avLst/>
              <a:gdLst/>
              <a:ahLst/>
              <a:cxnLst/>
              <a:rect l="l" t="t" r="r" b="b"/>
              <a:pathLst>
                <a:path w="1405254" h="99060">
                  <a:moveTo>
                    <a:pt x="0" y="99059"/>
                  </a:moveTo>
                  <a:lnTo>
                    <a:pt x="1405127" y="99059"/>
                  </a:lnTo>
                  <a:lnTo>
                    <a:pt x="1405127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963911" y="0"/>
              <a:ext cx="469900" cy="99060"/>
            </a:xfrm>
            <a:custGeom>
              <a:avLst/>
              <a:gdLst/>
              <a:ahLst/>
              <a:cxnLst/>
              <a:rect l="l" t="t" r="r" b="b"/>
              <a:pathLst>
                <a:path w="469900" h="99060">
                  <a:moveTo>
                    <a:pt x="0" y="99059"/>
                  </a:moveTo>
                  <a:lnTo>
                    <a:pt x="469392" y="99059"/>
                  </a:lnTo>
                  <a:lnTo>
                    <a:pt x="469392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0433304" y="0"/>
              <a:ext cx="166370" cy="99060"/>
            </a:xfrm>
            <a:custGeom>
              <a:avLst/>
              <a:gdLst/>
              <a:ahLst/>
              <a:cxnLst/>
              <a:rect l="l" t="t" r="r" b="b"/>
              <a:pathLst>
                <a:path w="166370" h="99060">
                  <a:moveTo>
                    <a:pt x="0" y="99059"/>
                  </a:moveTo>
                  <a:lnTo>
                    <a:pt x="166116" y="99059"/>
                  </a:lnTo>
                  <a:lnTo>
                    <a:pt x="166116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0599419" y="0"/>
              <a:ext cx="1668780" cy="99060"/>
            </a:xfrm>
            <a:custGeom>
              <a:avLst/>
              <a:gdLst/>
              <a:ahLst/>
              <a:cxnLst/>
              <a:rect l="l" t="t" r="r" b="b"/>
              <a:pathLst>
                <a:path w="1668779" h="99060">
                  <a:moveTo>
                    <a:pt x="0" y="99059"/>
                  </a:moveTo>
                  <a:lnTo>
                    <a:pt x="1668779" y="99059"/>
                  </a:lnTo>
                  <a:lnTo>
                    <a:pt x="1668779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2268200" y="0"/>
              <a:ext cx="3982720" cy="99060"/>
            </a:xfrm>
            <a:custGeom>
              <a:avLst/>
              <a:gdLst/>
              <a:ahLst/>
              <a:cxnLst/>
              <a:rect l="l" t="t" r="r" b="b"/>
              <a:pathLst>
                <a:path w="3982719" h="99060">
                  <a:moveTo>
                    <a:pt x="0" y="99059"/>
                  </a:moveTo>
                  <a:lnTo>
                    <a:pt x="3982211" y="99059"/>
                  </a:lnTo>
                  <a:lnTo>
                    <a:pt x="3982211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3E96C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495300" y="687323"/>
            <a:ext cx="1690370" cy="1710055"/>
          </a:xfrm>
          <a:prstGeom prst="rect">
            <a:avLst/>
          </a:prstGeom>
          <a:solidFill>
            <a:srgbClr val="9CDAEB"/>
          </a:solidFill>
        </p:spPr>
        <p:txBody>
          <a:bodyPr wrap="square" lIns="0" tIns="28575" rIns="0" bIns="0" rtlCol="0" vert="horz">
            <a:spAutoFit/>
          </a:bodyPr>
          <a:lstStyle/>
          <a:p>
            <a:pPr marL="751840" marR="455930" indent="-290195">
              <a:lnSpc>
                <a:spcPts val="5770"/>
              </a:lnSpc>
              <a:spcBef>
                <a:spcPts val="225"/>
              </a:spcBef>
            </a:pPr>
            <a:r>
              <a:rPr dirty="0" sz="2400" b="1">
                <a:latin typeface="Noto Sans"/>
                <a:cs typeface="Noto Sans"/>
              </a:rPr>
              <a:t>Q</a:t>
            </a:r>
            <a:r>
              <a:rPr dirty="0" sz="2400" spc="-10" b="1">
                <a:latin typeface="Noto Sans"/>
                <a:cs typeface="Noto Sans"/>
              </a:rPr>
              <a:t>U</a:t>
            </a:r>
            <a:r>
              <a:rPr dirty="0" sz="2400" spc="-15" b="1">
                <a:latin typeface="Noto Sans"/>
                <a:cs typeface="Noto Sans"/>
              </a:rPr>
              <a:t>IZ  </a:t>
            </a:r>
            <a:r>
              <a:rPr dirty="0" sz="2400" spc="30" b="1">
                <a:latin typeface="Noto Sans"/>
                <a:cs typeface="Noto Sans"/>
              </a:rPr>
              <a:t>2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94131" y="8287511"/>
            <a:ext cx="15668244" cy="8564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68248" y="7424419"/>
            <a:ext cx="101015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404040"/>
                </a:solidFill>
                <a:latin typeface="Noto Sans"/>
                <a:cs typeface="Noto Sans"/>
              </a:rPr>
              <a:t>Explanation: 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Bell Curve is 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completely characterized </a:t>
            </a:r>
            <a:r>
              <a:rPr dirty="0" sz="2000" spc="-30">
                <a:solidFill>
                  <a:srgbClr val="404040"/>
                </a:solidFill>
                <a:latin typeface="Noto Sans"/>
                <a:cs typeface="Noto Sans"/>
              </a:rPr>
              <a:t>by 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mean and </a:t>
            </a:r>
            <a:r>
              <a:rPr dirty="0" sz="2000" spc="-20">
                <a:solidFill>
                  <a:srgbClr val="404040"/>
                </a:solidFill>
                <a:latin typeface="Noto Sans"/>
                <a:cs typeface="Noto Sans"/>
              </a:rPr>
              <a:t>standard</a:t>
            </a:r>
            <a:r>
              <a:rPr dirty="0" sz="2000" spc="7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deviation.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68115" y="6775831"/>
            <a:ext cx="5708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b="1">
                <a:solidFill>
                  <a:srgbClr val="3B9F37"/>
                </a:solidFill>
                <a:latin typeface="Noto Sans"/>
                <a:cs typeface="Noto Sans"/>
              </a:rPr>
              <a:t>b,c</a:t>
            </a:r>
            <a:r>
              <a:rPr dirty="0" sz="2000" spc="110" b="1">
                <a:solidFill>
                  <a:srgbClr val="3B9F37"/>
                </a:solidFill>
                <a:latin typeface="Noto Sans"/>
                <a:cs typeface="Noto Sans"/>
              </a:rPr>
              <a:t> </a:t>
            </a:r>
            <a:r>
              <a:rPr dirty="0" baseline="-1984" sz="4200" spc="-7">
                <a:latin typeface="Carlito"/>
                <a:cs typeface="Carlito"/>
              </a:rPr>
              <a:t>.</a:t>
            </a:r>
            <a:endParaRPr baseline="-1984" sz="4200">
              <a:latin typeface="Carlito"/>
              <a:cs typeface="Carlito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2191511" y="1316176"/>
            <a:ext cx="1366901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Identify </a:t>
            </a:r>
            <a:r>
              <a:rPr dirty="0" sz="2400" spc="-5"/>
              <a:t>the </a:t>
            </a:r>
            <a:r>
              <a:rPr dirty="0" sz="2400" spc="-10"/>
              <a:t>parameters </a:t>
            </a:r>
            <a:r>
              <a:rPr dirty="0" sz="2400" spc="-5"/>
              <a:t>that characterize </a:t>
            </a:r>
            <a:r>
              <a:rPr dirty="0" sz="2400"/>
              <a:t>a bell </a:t>
            </a:r>
            <a:r>
              <a:rPr dirty="0" sz="2400" spc="-5"/>
              <a:t>curve. </a:t>
            </a:r>
            <a:r>
              <a:rPr dirty="0" sz="2400" spc="-5" i="1">
                <a:latin typeface="Noto Sans"/>
                <a:cs typeface="Noto Sans"/>
              </a:rPr>
              <a:t>Select all that</a:t>
            </a:r>
            <a:r>
              <a:rPr dirty="0" sz="2400" spc="35" i="1">
                <a:latin typeface="Noto Sans"/>
                <a:cs typeface="Noto Sans"/>
              </a:rPr>
              <a:t> </a:t>
            </a:r>
            <a:r>
              <a:rPr dirty="0" sz="2400" spc="-20" i="1">
                <a:latin typeface="Noto Sans"/>
                <a:cs typeface="Noto Sans"/>
              </a:rPr>
              <a:t>apply.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08682" y="2977642"/>
            <a:ext cx="1042669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">
                <a:solidFill>
                  <a:srgbClr val="404040"/>
                </a:solidFill>
                <a:latin typeface="Noto Sans"/>
                <a:cs typeface="Noto Sans"/>
              </a:rPr>
              <a:t>Variance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08682" y="3803395"/>
            <a:ext cx="6965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solidFill>
                  <a:srgbClr val="404040"/>
                </a:solidFill>
                <a:latin typeface="Noto Sans"/>
                <a:cs typeface="Noto Sans"/>
              </a:rPr>
              <a:t>Me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an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08682" y="4610480"/>
            <a:ext cx="22606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Standard</a:t>
            </a:r>
            <a:r>
              <a:rPr dirty="0" sz="2000" spc="-6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deviation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08682" y="5435600"/>
            <a:ext cx="7613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Ra</a:t>
            </a:r>
            <a:r>
              <a:rPr dirty="0" sz="2000" spc="-20">
                <a:solidFill>
                  <a:srgbClr val="404040"/>
                </a:solidFill>
                <a:latin typeface="Noto Sans"/>
                <a:cs typeface="Noto Sans"/>
              </a:rPr>
              <a:t>n</a:t>
            </a:r>
            <a:r>
              <a:rPr dirty="0" sz="2000" spc="-145">
                <a:solidFill>
                  <a:srgbClr val="404040"/>
                </a:solidFill>
                <a:latin typeface="Noto Sans"/>
                <a:cs typeface="Noto Sans"/>
              </a:rPr>
              <a:t>g</a:t>
            </a:r>
            <a:r>
              <a:rPr dirty="0" sz="2000" spc="-5">
                <a:solidFill>
                  <a:srgbClr val="404040"/>
                </a:solidFill>
                <a:latin typeface="Noto Sans"/>
                <a:cs typeface="Noto Sans"/>
              </a:rPr>
              <a:t>e</a:t>
            </a:r>
            <a:endParaRPr sz="20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3108" y="675131"/>
            <a:ext cx="15389860" cy="1734820"/>
            <a:chOff x="483108" y="675131"/>
            <a:chExt cx="15389860" cy="1734820"/>
          </a:xfrm>
        </p:grpSpPr>
        <p:sp>
          <p:nvSpPr>
            <p:cNvPr id="3" name="object 3"/>
            <p:cNvSpPr/>
            <p:nvPr/>
          </p:nvSpPr>
          <p:spPr>
            <a:xfrm>
              <a:off x="489204" y="681227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188463" y="681227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w="0" h="1722120">
                  <a:moveTo>
                    <a:pt x="0" y="0"/>
                  </a:moveTo>
                  <a:lnTo>
                    <a:pt x="0" y="1722120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3872971" y="3840479"/>
            <a:ext cx="1969007" cy="1679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742948" y="2881376"/>
            <a:ext cx="2755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latin typeface="Noto Sans"/>
                <a:cs typeface="Noto Sans"/>
              </a:rPr>
              <a:t>a.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2948" y="3702558"/>
            <a:ext cx="2946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Noto Sans"/>
                <a:cs typeface="Noto Sans"/>
              </a:rPr>
              <a:t>b.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2948" y="4523308"/>
            <a:ext cx="25146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latin typeface="Noto Sans"/>
                <a:cs typeface="Noto Sans"/>
              </a:rPr>
              <a:t>c.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2948" y="5345048"/>
            <a:ext cx="2946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Noto Sans"/>
                <a:cs typeface="Noto Sans"/>
              </a:rPr>
              <a:t>d.</a:t>
            </a:r>
            <a:endParaRPr sz="2400">
              <a:latin typeface="Noto Sans"/>
              <a:cs typeface="Noto San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16250919" cy="99060"/>
            <a:chOff x="0" y="0"/>
            <a:chExt cx="16250919" cy="99060"/>
          </a:xfrm>
        </p:grpSpPr>
        <p:sp>
          <p:nvSpPr>
            <p:cNvPr id="11" name="object 11"/>
            <p:cNvSpPr/>
            <p:nvPr/>
          </p:nvSpPr>
          <p:spPr>
            <a:xfrm>
              <a:off x="0" y="0"/>
              <a:ext cx="1457325" cy="99060"/>
            </a:xfrm>
            <a:custGeom>
              <a:avLst/>
              <a:gdLst/>
              <a:ahLst/>
              <a:cxnLst/>
              <a:rect l="l" t="t" r="r" b="b"/>
              <a:pathLst>
                <a:path w="1457325" h="99060">
                  <a:moveTo>
                    <a:pt x="0" y="99059"/>
                  </a:moveTo>
                  <a:lnTo>
                    <a:pt x="1456944" y="99059"/>
                  </a:lnTo>
                  <a:lnTo>
                    <a:pt x="1456944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456944" y="0"/>
              <a:ext cx="7101840" cy="99060"/>
            </a:xfrm>
            <a:custGeom>
              <a:avLst/>
              <a:gdLst/>
              <a:ahLst/>
              <a:cxnLst/>
              <a:rect l="l" t="t" r="r" b="b"/>
              <a:pathLst>
                <a:path w="7101840" h="99060">
                  <a:moveTo>
                    <a:pt x="0" y="99059"/>
                  </a:moveTo>
                  <a:lnTo>
                    <a:pt x="7101840" y="99059"/>
                  </a:lnTo>
                  <a:lnTo>
                    <a:pt x="7101840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558783" y="0"/>
              <a:ext cx="1405255" cy="99060"/>
            </a:xfrm>
            <a:custGeom>
              <a:avLst/>
              <a:gdLst/>
              <a:ahLst/>
              <a:cxnLst/>
              <a:rect l="l" t="t" r="r" b="b"/>
              <a:pathLst>
                <a:path w="1405254" h="99060">
                  <a:moveTo>
                    <a:pt x="0" y="99059"/>
                  </a:moveTo>
                  <a:lnTo>
                    <a:pt x="1405127" y="99059"/>
                  </a:lnTo>
                  <a:lnTo>
                    <a:pt x="1405127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963911" y="0"/>
              <a:ext cx="469900" cy="99060"/>
            </a:xfrm>
            <a:custGeom>
              <a:avLst/>
              <a:gdLst/>
              <a:ahLst/>
              <a:cxnLst/>
              <a:rect l="l" t="t" r="r" b="b"/>
              <a:pathLst>
                <a:path w="469900" h="99060">
                  <a:moveTo>
                    <a:pt x="0" y="99059"/>
                  </a:moveTo>
                  <a:lnTo>
                    <a:pt x="469392" y="99059"/>
                  </a:lnTo>
                  <a:lnTo>
                    <a:pt x="469392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433304" y="0"/>
              <a:ext cx="166370" cy="99060"/>
            </a:xfrm>
            <a:custGeom>
              <a:avLst/>
              <a:gdLst/>
              <a:ahLst/>
              <a:cxnLst/>
              <a:rect l="l" t="t" r="r" b="b"/>
              <a:pathLst>
                <a:path w="166370" h="99060">
                  <a:moveTo>
                    <a:pt x="0" y="99059"/>
                  </a:moveTo>
                  <a:lnTo>
                    <a:pt x="166116" y="99059"/>
                  </a:lnTo>
                  <a:lnTo>
                    <a:pt x="166116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0599419" y="0"/>
              <a:ext cx="1668780" cy="99060"/>
            </a:xfrm>
            <a:custGeom>
              <a:avLst/>
              <a:gdLst/>
              <a:ahLst/>
              <a:cxnLst/>
              <a:rect l="l" t="t" r="r" b="b"/>
              <a:pathLst>
                <a:path w="1668779" h="99060">
                  <a:moveTo>
                    <a:pt x="0" y="99059"/>
                  </a:moveTo>
                  <a:lnTo>
                    <a:pt x="1668779" y="99059"/>
                  </a:lnTo>
                  <a:lnTo>
                    <a:pt x="1668779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2268200" y="0"/>
              <a:ext cx="3982720" cy="99060"/>
            </a:xfrm>
            <a:custGeom>
              <a:avLst/>
              <a:gdLst/>
              <a:ahLst/>
              <a:cxnLst/>
              <a:rect l="l" t="t" r="r" b="b"/>
              <a:pathLst>
                <a:path w="3982719" h="99060">
                  <a:moveTo>
                    <a:pt x="0" y="99059"/>
                  </a:moveTo>
                  <a:lnTo>
                    <a:pt x="3982211" y="99059"/>
                  </a:lnTo>
                  <a:lnTo>
                    <a:pt x="3982211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3E96C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191511" y="1151890"/>
            <a:ext cx="13669010" cy="72072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 marR="742315">
              <a:lnSpc>
                <a:spcPts val="2600"/>
              </a:lnSpc>
              <a:spcBef>
                <a:spcPts val="420"/>
              </a:spcBef>
            </a:pPr>
            <a:r>
              <a:rPr dirty="0" sz="2400" spc="-25" b="1">
                <a:solidFill>
                  <a:srgbClr val="404040"/>
                </a:solidFill>
                <a:latin typeface="Noto Sans"/>
                <a:cs typeface="Noto Sans"/>
              </a:rPr>
              <a:t>Identify </a:t>
            </a:r>
            <a:r>
              <a:rPr dirty="0" sz="2400" spc="-5" b="1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dirty="0" sz="2400" spc="-10" b="1">
                <a:solidFill>
                  <a:srgbClr val="404040"/>
                </a:solidFill>
                <a:latin typeface="Noto Sans"/>
                <a:cs typeface="Noto Sans"/>
              </a:rPr>
              <a:t>accurate statement </a:t>
            </a:r>
            <a:r>
              <a:rPr dirty="0" sz="2400" spc="-5" b="1">
                <a:solidFill>
                  <a:srgbClr val="404040"/>
                </a:solidFill>
                <a:latin typeface="Noto Sans"/>
                <a:cs typeface="Noto Sans"/>
              </a:rPr>
              <a:t>about the </a:t>
            </a:r>
            <a:r>
              <a:rPr dirty="0" sz="2400" spc="-10" b="1">
                <a:solidFill>
                  <a:srgbClr val="404040"/>
                </a:solidFill>
                <a:latin typeface="Noto Sans"/>
                <a:cs typeface="Noto Sans"/>
              </a:rPr>
              <a:t>relationship </a:t>
            </a:r>
            <a:r>
              <a:rPr dirty="0" sz="2400" spc="-5" b="1">
                <a:solidFill>
                  <a:srgbClr val="404040"/>
                </a:solidFill>
                <a:latin typeface="Noto Sans"/>
                <a:cs typeface="Noto Sans"/>
              </a:rPr>
              <a:t>between </a:t>
            </a:r>
            <a:r>
              <a:rPr dirty="0" sz="2400" spc="-10" b="1">
                <a:solidFill>
                  <a:srgbClr val="404040"/>
                </a:solidFill>
                <a:latin typeface="Noto Sans"/>
                <a:cs typeface="Noto Sans"/>
              </a:rPr>
              <a:t>standard deviation  </a:t>
            </a:r>
            <a:r>
              <a:rPr dirty="0" sz="2400" b="1">
                <a:solidFill>
                  <a:srgbClr val="404040"/>
                </a:solidFill>
                <a:latin typeface="Noto Sans"/>
                <a:cs typeface="Noto Sans"/>
              </a:rPr>
              <a:t>and</a:t>
            </a:r>
            <a:r>
              <a:rPr dirty="0" sz="2400" spc="-5" b="1">
                <a:solidFill>
                  <a:srgbClr val="404040"/>
                </a:solidFill>
                <a:latin typeface="Noto Sans"/>
                <a:cs typeface="Noto Sans"/>
              </a:rPr>
              <a:t> variance.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95300" y="687323"/>
            <a:ext cx="1690370" cy="1710055"/>
          </a:xfrm>
          <a:prstGeom prst="rect"/>
          <a:solidFill>
            <a:srgbClr val="9CDAEB"/>
          </a:solidFill>
        </p:spPr>
        <p:txBody>
          <a:bodyPr wrap="square" lIns="0" tIns="28575" rIns="0" bIns="0" rtlCol="0" vert="horz">
            <a:spAutoFit/>
          </a:bodyPr>
          <a:lstStyle/>
          <a:p>
            <a:pPr marL="748030" marR="455930" indent="-287020">
              <a:lnSpc>
                <a:spcPts val="5770"/>
              </a:lnSpc>
              <a:spcBef>
                <a:spcPts val="225"/>
              </a:spcBef>
            </a:pPr>
            <a:r>
              <a:rPr dirty="0" sz="2400">
                <a:solidFill>
                  <a:srgbClr val="000000"/>
                </a:solidFill>
              </a:rPr>
              <a:t>Q</a:t>
            </a:r>
            <a:r>
              <a:rPr dirty="0" sz="2400" spc="-10">
                <a:solidFill>
                  <a:srgbClr val="000000"/>
                </a:solidFill>
              </a:rPr>
              <a:t>U</a:t>
            </a:r>
            <a:r>
              <a:rPr dirty="0" sz="2400" spc="-15">
                <a:solidFill>
                  <a:srgbClr val="000000"/>
                </a:solidFill>
              </a:rPr>
              <a:t>IZ  </a:t>
            </a:r>
            <a:r>
              <a:rPr dirty="0" sz="2400" spc="30">
                <a:solidFill>
                  <a:srgbClr val="000000"/>
                </a:solidFill>
              </a:rPr>
              <a:t>3</a:t>
            </a:r>
            <a:endParaRPr sz="2400"/>
          </a:p>
        </p:txBody>
      </p:sp>
      <p:sp>
        <p:nvSpPr>
          <p:cNvPr id="20" name="object 20"/>
          <p:cNvSpPr txBox="1"/>
          <p:nvPr/>
        </p:nvSpPr>
        <p:spPr>
          <a:xfrm>
            <a:off x="2408682" y="2977642"/>
            <a:ext cx="58432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Standard deviation 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dirty="0" sz="2000" spc="-20">
                <a:solidFill>
                  <a:srgbClr val="404040"/>
                </a:solidFill>
                <a:latin typeface="Noto Sans"/>
                <a:cs typeface="Noto Sans"/>
              </a:rPr>
              <a:t>square root </a:t>
            </a:r>
            <a:r>
              <a:rPr dirty="0" sz="2000" spc="-5">
                <a:solidFill>
                  <a:srgbClr val="404040"/>
                </a:solidFill>
                <a:latin typeface="Noto Sans"/>
                <a:cs typeface="Noto Sans"/>
              </a:rPr>
              <a:t>of</a:t>
            </a:r>
            <a:r>
              <a:rPr dirty="0" sz="2000" spc="4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variance.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08682" y="3803395"/>
            <a:ext cx="58413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">
                <a:solidFill>
                  <a:srgbClr val="404040"/>
                </a:solidFill>
                <a:latin typeface="Noto Sans"/>
                <a:cs typeface="Noto Sans"/>
              </a:rPr>
              <a:t>Variance 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dirty="0" sz="2000" spc="-20">
                <a:solidFill>
                  <a:srgbClr val="404040"/>
                </a:solidFill>
                <a:latin typeface="Noto Sans"/>
                <a:cs typeface="Noto Sans"/>
              </a:rPr>
              <a:t>square root </a:t>
            </a:r>
            <a:r>
              <a:rPr dirty="0" sz="2000" spc="-5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dirty="0" sz="2000" spc="-20">
                <a:solidFill>
                  <a:srgbClr val="404040"/>
                </a:solidFill>
                <a:latin typeface="Noto Sans"/>
                <a:cs typeface="Noto Sans"/>
              </a:rPr>
              <a:t>standard</a:t>
            </a:r>
            <a:r>
              <a:rPr dirty="0" sz="2000" spc="5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deviation.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08682" y="4610480"/>
            <a:ext cx="37757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Both </a:t>
            </a:r>
            <a:r>
              <a:rPr dirty="0" sz="2000" spc="-25">
                <a:solidFill>
                  <a:srgbClr val="404040"/>
                </a:solidFill>
                <a:latin typeface="Noto Sans"/>
                <a:cs typeface="Noto Sans"/>
              </a:rPr>
              <a:t>are 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inversely</a:t>
            </a:r>
            <a:r>
              <a:rPr dirty="0" sz="2000" spc="-2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proportional.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08682" y="5435600"/>
            <a:ext cx="35902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Both </a:t>
            </a:r>
            <a:r>
              <a:rPr dirty="0" sz="2000" spc="-25">
                <a:solidFill>
                  <a:srgbClr val="404040"/>
                </a:solidFill>
                <a:latin typeface="Noto Sans"/>
                <a:cs typeface="Noto Sans"/>
              </a:rPr>
              <a:t>are </a:t>
            </a:r>
            <a:r>
              <a:rPr dirty="0" sz="2000" spc="-20">
                <a:solidFill>
                  <a:srgbClr val="404040"/>
                </a:solidFill>
                <a:latin typeface="Noto Sans"/>
                <a:cs typeface="Noto Sans"/>
              </a:rPr>
              <a:t>directly</a:t>
            </a:r>
            <a:r>
              <a:rPr dirty="0" sz="200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proportional.</a:t>
            </a:r>
            <a:endParaRPr sz="20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6783323"/>
            <a:ext cx="16268700" cy="2367280"/>
            <a:chOff x="-6095" y="6783323"/>
            <a:chExt cx="16268700" cy="2367280"/>
          </a:xfrm>
        </p:grpSpPr>
        <p:sp>
          <p:nvSpPr>
            <p:cNvPr id="3" name="object 3"/>
            <p:cNvSpPr/>
            <p:nvPr/>
          </p:nvSpPr>
          <p:spPr>
            <a:xfrm>
              <a:off x="0" y="6789419"/>
              <a:ext cx="16256508" cy="235457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789419"/>
              <a:ext cx="16256635" cy="2354580"/>
            </a:xfrm>
            <a:custGeom>
              <a:avLst/>
              <a:gdLst/>
              <a:ahLst/>
              <a:cxnLst/>
              <a:rect l="l" t="t" r="r" b="b"/>
              <a:pathLst>
                <a:path w="16256635" h="2354579">
                  <a:moveTo>
                    <a:pt x="16256508" y="0"/>
                  </a:moveTo>
                  <a:lnTo>
                    <a:pt x="0" y="0"/>
                  </a:lnTo>
                  <a:lnTo>
                    <a:pt x="0" y="2354578"/>
                  </a:lnTo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483108" y="675131"/>
            <a:ext cx="15389860" cy="1734820"/>
            <a:chOff x="483108" y="675131"/>
            <a:chExt cx="15389860" cy="1734820"/>
          </a:xfrm>
        </p:grpSpPr>
        <p:sp>
          <p:nvSpPr>
            <p:cNvPr id="6" name="object 6"/>
            <p:cNvSpPr/>
            <p:nvPr/>
          </p:nvSpPr>
          <p:spPr>
            <a:xfrm>
              <a:off x="489204" y="681227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188463" y="681227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w="0" h="1722120">
                  <a:moveTo>
                    <a:pt x="0" y="0"/>
                  </a:moveTo>
                  <a:lnTo>
                    <a:pt x="0" y="1722120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13872971" y="3840479"/>
            <a:ext cx="1969007" cy="1679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42948" y="2881376"/>
            <a:ext cx="2755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latin typeface="Noto Sans"/>
                <a:cs typeface="Noto Sans"/>
              </a:rPr>
              <a:t>a.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42948" y="3702558"/>
            <a:ext cx="2946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Noto Sans"/>
                <a:cs typeface="Noto Sans"/>
              </a:rPr>
              <a:t>b.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42948" y="4523308"/>
            <a:ext cx="25146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latin typeface="Noto Sans"/>
                <a:cs typeface="Noto Sans"/>
              </a:rPr>
              <a:t>c.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42948" y="5345048"/>
            <a:ext cx="2946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Noto Sans"/>
                <a:cs typeface="Noto Sans"/>
              </a:rPr>
              <a:t>d.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8248" y="6862698"/>
            <a:ext cx="25400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5">
                <a:latin typeface="Noto Sans"/>
                <a:cs typeface="Noto Sans"/>
              </a:rPr>
              <a:t>The correct 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answer</a:t>
            </a:r>
            <a:r>
              <a:rPr dirty="0" sz="2000" spc="-5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000" spc="-15">
                <a:latin typeface="Noto Sans"/>
                <a:cs typeface="Noto Sans"/>
              </a:rPr>
              <a:t>is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94715" y="7356347"/>
            <a:ext cx="15480792" cy="320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/>
          <p:cNvGrpSpPr/>
          <p:nvPr/>
        </p:nvGrpSpPr>
        <p:grpSpPr>
          <a:xfrm>
            <a:off x="0" y="0"/>
            <a:ext cx="16250919" cy="99060"/>
            <a:chOff x="0" y="0"/>
            <a:chExt cx="16250919" cy="99060"/>
          </a:xfrm>
        </p:grpSpPr>
        <p:sp>
          <p:nvSpPr>
            <p:cNvPr id="16" name="object 16"/>
            <p:cNvSpPr/>
            <p:nvPr/>
          </p:nvSpPr>
          <p:spPr>
            <a:xfrm>
              <a:off x="0" y="0"/>
              <a:ext cx="1457325" cy="99060"/>
            </a:xfrm>
            <a:custGeom>
              <a:avLst/>
              <a:gdLst/>
              <a:ahLst/>
              <a:cxnLst/>
              <a:rect l="l" t="t" r="r" b="b"/>
              <a:pathLst>
                <a:path w="1457325" h="99060">
                  <a:moveTo>
                    <a:pt x="0" y="99059"/>
                  </a:moveTo>
                  <a:lnTo>
                    <a:pt x="1456944" y="99059"/>
                  </a:lnTo>
                  <a:lnTo>
                    <a:pt x="1456944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456944" y="0"/>
              <a:ext cx="7101840" cy="99060"/>
            </a:xfrm>
            <a:custGeom>
              <a:avLst/>
              <a:gdLst/>
              <a:ahLst/>
              <a:cxnLst/>
              <a:rect l="l" t="t" r="r" b="b"/>
              <a:pathLst>
                <a:path w="7101840" h="99060">
                  <a:moveTo>
                    <a:pt x="0" y="99059"/>
                  </a:moveTo>
                  <a:lnTo>
                    <a:pt x="7101840" y="99059"/>
                  </a:lnTo>
                  <a:lnTo>
                    <a:pt x="7101840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558783" y="0"/>
              <a:ext cx="1405255" cy="99060"/>
            </a:xfrm>
            <a:custGeom>
              <a:avLst/>
              <a:gdLst/>
              <a:ahLst/>
              <a:cxnLst/>
              <a:rect l="l" t="t" r="r" b="b"/>
              <a:pathLst>
                <a:path w="1405254" h="99060">
                  <a:moveTo>
                    <a:pt x="0" y="99059"/>
                  </a:moveTo>
                  <a:lnTo>
                    <a:pt x="1405127" y="99059"/>
                  </a:lnTo>
                  <a:lnTo>
                    <a:pt x="1405127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963911" y="0"/>
              <a:ext cx="469900" cy="99060"/>
            </a:xfrm>
            <a:custGeom>
              <a:avLst/>
              <a:gdLst/>
              <a:ahLst/>
              <a:cxnLst/>
              <a:rect l="l" t="t" r="r" b="b"/>
              <a:pathLst>
                <a:path w="469900" h="99060">
                  <a:moveTo>
                    <a:pt x="0" y="99059"/>
                  </a:moveTo>
                  <a:lnTo>
                    <a:pt x="469392" y="99059"/>
                  </a:lnTo>
                  <a:lnTo>
                    <a:pt x="469392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0433304" y="0"/>
              <a:ext cx="166370" cy="99060"/>
            </a:xfrm>
            <a:custGeom>
              <a:avLst/>
              <a:gdLst/>
              <a:ahLst/>
              <a:cxnLst/>
              <a:rect l="l" t="t" r="r" b="b"/>
              <a:pathLst>
                <a:path w="166370" h="99060">
                  <a:moveTo>
                    <a:pt x="0" y="99059"/>
                  </a:moveTo>
                  <a:lnTo>
                    <a:pt x="166116" y="99059"/>
                  </a:lnTo>
                  <a:lnTo>
                    <a:pt x="166116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0599419" y="0"/>
              <a:ext cx="1668780" cy="99060"/>
            </a:xfrm>
            <a:custGeom>
              <a:avLst/>
              <a:gdLst/>
              <a:ahLst/>
              <a:cxnLst/>
              <a:rect l="l" t="t" r="r" b="b"/>
              <a:pathLst>
                <a:path w="1668779" h="99060">
                  <a:moveTo>
                    <a:pt x="0" y="99059"/>
                  </a:moveTo>
                  <a:lnTo>
                    <a:pt x="1668779" y="99059"/>
                  </a:lnTo>
                  <a:lnTo>
                    <a:pt x="1668779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2268200" y="0"/>
              <a:ext cx="3982720" cy="99060"/>
            </a:xfrm>
            <a:custGeom>
              <a:avLst/>
              <a:gdLst/>
              <a:ahLst/>
              <a:cxnLst/>
              <a:rect l="l" t="t" r="r" b="b"/>
              <a:pathLst>
                <a:path w="3982719" h="99060">
                  <a:moveTo>
                    <a:pt x="0" y="99059"/>
                  </a:moveTo>
                  <a:lnTo>
                    <a:pt x="3982211" y="99059"/>
                  </a:lnTo>
                  <a:lnTo>
                    <a:pt x="3982211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3E96C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495300" y="687323"/>
            <a:ext cx="1690370" cy="1710055"/>
          </a:xfrm>
          <a:prstGeom prst="rect">
            <a:avLst/>
          </a:prstGeom>
          <a:solidFill>
            <a:srgbClr val="9CDAEB"/>
          </a:solidFill>
        </p:spPr>
        <p:txBody>
          <a:bodyPr wrap="square" lIns="0" tIns="28575" rIns="0" bIns="0" rtlCol="0" vert="horz">
            <a:spAutoFit/>
          </a:bodyPr>
          <a:lstStyle/>
          <a:p>
            <a:pPr marL="751840" marR="455930" indent="-290195">
              <a:lnSpc>
                <a:spcPts val="5770"/>
              </a:lnSpc>
              <a:spcBef>
                <a:spcPts val="225"/>
              </a:spcBef>
            </a:pPr>
            <a:r>
              <a:rPr dirty="0" sz="2400" b="1">
                <a:latin typeface="Noto Sans"/>
                <a:cs typeface="Noto Sans"/>
              </a:rPr>
              <a:t>Q</a:t>
            </a:r>
            <a:r>
              <a:rPr dirty="0" sz="2400" spc="-10" b="1">
                <a:latin typeface="Noto Sans"/>
                <a:cs typeface="Noto Sans"/>
              </a:rPr>
              <a:t>U</a:t>
            </a:r>
            <a:r>
              <a:rPr dirty="0" sz="2400" spc="-15" b="1">
                <a:latin typeface="Noto Sans"/>
                <a:cs typeface="Noto Sans"/>
              </a:rPr>
              <a:t>IZ  </a:t>
            </a:r>
            <a:r>
              <a:rPr dirty="0" sz="2400" spc="30" b="1">
                <a:latin typeface="Noto Sans"/>
                <a:cs typeface="Noto Sans"/>
              </a:rPr>
              <a:t>3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94131" y="8287511"/>
            <a:ext cx="15668244" cy="8564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68248" y="7424419"/>
            <a:ext cx="74961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404040"/>
                </a:solidFill>
                <a:latin typeface="Noto Sans"/>
                <a:cs typeface="Noto Sans"/>
              </a:rPr>
              <a:t>Explanation: 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Standard deviation 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dirty="0" sz="2000" spc="-20">
                <a:solidFill>
                  <a:srgbClr val="404040"/>
                </a:solidFill>
                <a:latin typeface="Noto Sans"/>
                <a:cs typeface="Noto Sans"/>
              </a:rPr>
              <a:t>square root </a:t>
            </a:r>
            <a:r>
              <a:rPr dirty="0" sz="2000" spc="-5">
                <a:solidFill>
                  <a:srgbClr val="404040"/>
                </a:solidFill>
                <a:latin typeface="Noto Sans"/>
                <a:cs typeface="Noto Sans"/>
              </a:rPr>
              <a:t>of</a:t>
            </a:r>
            <a:r>
              <a:rPr dirty="0" sz="2000" spc="2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variance.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12794" y="6775831"/>
            <a:ext cx="2260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340" b="1">
                <a:solidFill>
                  <a:srgbClr val="3B9F37"/>
                </a:solidFill>
                <a:latin typeface="Noto Sans"/>
                <a:cs typeface="Noto Sans"/>
              </a:rPr>
              <a:t>a</a:t>
            </a:r>
            <a:r>
              <a:rPr dirty="0" baseline="-1984" sz="4200" spc="-7">
                <a:latin typeface="Carlito"/>
                <a:cs typeface="Carlito"/>
              </a:rPr>
              <a:t>.</a:t>
            </a:r>
            <a:endParaRPr baseline="-1984" sz="420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91511" y="1151890"/>
            <a:ext cx="13669010" cy="72072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0185" marR="742315">
              <a:lnSpc>
                <a:spcPts val="2600"/>
              </a:lnSpc>
              <a:spcBef>
                <a:spcPts val="420"/>
              </a:spcBef>
            </a:pPr>
            <a:r>
              <a:rPr dirty="0" sz="2400" spc="-25" b="1">
                <a:solidFill>
                  <a:srgbClr val="404040"/>
                </a:solidFill>
                <a:latin typeface="Noto Sans"/>
                <a:cs typeface="Noto Sans"/>
              </a:rPr>
              <a:t>Identify </a:t>
            </a:r>
            <a:r>
              <a:rPr dirty="0" sz="2400" spc="-5" b="1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dirty="0" sz="2400" spc="-10" b="1">
                <a:solidFill>
                  <a:srgbClr val="404040"/>
                </a:solidFill>
                <a:latin typeface="Noto Sans"/>
                <a:cs typeface="Noto Sans"/>
              </a:rPr>
              <a:t>accurate statement </a:t>
            </a:r>
            <a:r>
              <a:rPr dirty="0" sz="2400" spc="-5" b="1">
                <a:solidFill>
                  <a:srgbClr val="404040"/>
                </a:solidFill>
                <a:latin typeface="Noto Sans"/>
                <a:cs typeface="Noto Sans"/>
              </a:rPr>
              <a:t>about the </a:t>
            </a:r>
            <a:r>
              <a:rPr dirty="0" sz="2400" spc="-10" b="1">
                <a:solidFill>
                  <a:srgbClr val="404040"/>
                </a:solidFill>
                <a:latin typeface="Noto Sans"/>
                <a:cs typeface="Noto Sans"/>
              </a:rPr>
              <a:t>relationship </a:t>
            </a:r>
            <a:r>
              <a:rPr dirty="0" sz="2400" spc="-5" b="1">
                <a:solidFill>
                  <a:srgbClr val="404040"/>
                </a:solidFill>
                <a:latin typeface="Noto Sans"/>
                <a:cs typeface="Noto Sans"/>
              </a:rPr>
              <a:t>between </a:t>
            </a:r>
            <a:r>
              <a:rPr dirty="0" sz="2400" spc="-10" b="1">
                <a:solidFill>
                  <a:srgbClr val="404040"/>
                </a:solidFill>
                <a:latin typeface="Noto Sans"/>
                <a:cs typeface="Noto Sans"/>
              </a:rPr>
              <a:t>standard deviation  </a:t>
            </a:r>
            <a:r>
              <a:rPr dirty="0" sz="2400" b="1">
                <a:solidFill>
                  <a:srgbClr val="404040"/>
                </a:solidFill>
                <a:latin typeface="Noto Sans"/>
                <a:cs typeface="Noto Sans"/>
              </a:rPr>
              <a:t>and</a:t>
            </a:r>
            <a:r>
              <a:rPr dirty="0" sz="2400" spc="-5" b="1">
                <a:solidFill>
                  <a:srgbClr val="404040"/>
                </a:solidFill>
                <a:latin typeface="Noto Sans"/>
                <a:cs typeface="Noto Sans"/>
              </a:rPr>
              <a:t> variance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08682" y="2977642"/>
            <a:ext cx="58432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Standard deviation 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dirty="0" sz="2000" spc="-20">
                <a:solidFill>
                  <a:srgbClr val="404040"/>
                </a:solidFill>
                <a:latin typeface="Noto Sans"/>
                <a:cs typeface="Noto Sans"/>
              </a:rPr>
              <a:t>square root </a:t>
            </a:r>
            <a:r>
              <a:rPr dirty="0" sz="2000" spc="-5">
                <a:solidFill>
                  <a:srgbClr val="404040"/>
                </a:solidFill>
                <a:latin typeface="Noto Sans"/>
                <a:cs typeface="Noto Sans"/>
              </a:rPr>
              <a:t>of</a:t>
            </a:r>
            <a:r>
              <a:rPr dirty="0" sz="2000" spc="4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variance.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08682" y="3803395"/>
            <a:ext cx="58413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">
                <a:solidFill>
                  <a:srgbClr val="404040"/>
                </a:solidFill>
                <a:latin typeface="Noto Sans"/>
                <a:cs typeface="Noto Sans"/>
              </a:rPr>
              <a:t>Variance 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dirty="0" sz="2000" spc="-20">
                <a:solidFill>
                  <a:srgbClr val="404040"/>
                </a:solidFill>
                <a:latin typeface="Noto Sans"/>
                <a:cs typeface="Noto Sans"/>
              </a:rPr>
              <a:t>square root </a:t>
            </a:r>
            <a:r>
              <a:rPr dirty="0" sz="2000" spc="-5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dirty="0" sz="2000" spc="-20">
                <a:solidFill>
                  <a:srgbClr val="404040"/>
                </a:solidFill>
                <a:latin typeface="Noto Sans"/>
                <a:cs typeface="Noto Sans"/>
              </a:rPr>
              <a:t>standard</a:t>
            </a:r>
            <a:r>
              <a:rPr dirty="0" sz="2000" spc="5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deviation.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08682" y="4610480"/>
            <a:ext cx="37757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Both </a:t>
            </a:r>
            <a:r>
              <a:rPr dirty="0" sz="2000" spc="-25">
                <a:solidFill>
                  <a:srgbClr val="404040"/>
                </a:solidFill>
                <a:latin typeface="Noto Sans"/>
                <a:cs typeface="Noto Sans"/>
              </a:rPr>
              <a:t>are 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inversely</a:t>
            </a:r>
            <a:r>
              <a:rPr dirty="0" sz="2000" spc="-2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proportional.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08682" y="5435600"/>
            <a:ext cx="35902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Both </a:t>
            </a:r>
            <a:r>
              <a:rPr dirty="0" sz="2000" spc="-25">
                <a:solidFill>
                  <a:srgbClr val="404040"/>
                </a:solidFill>
                <a:latin typeface="Noto Sans"/>
                <a:cs typeface="Noto Sans"/>
              </a:rPr>
              <a:t>are </a:t>
            </a:r>
            <a:r>
              <a:rPr dirty="0" sz="2000" spc="-20">
                <a:solidFill>
                  <a:srgbClr val="404040"/>
                </a:solidFill>
                <a:latin typeface="Noto Sans"/>
                <a:cs typeface="Noto Sans"/>
              </a:rPr>
              <a:t>directly</a:t>
            </a:r>
            <a:r>
              <a:rPr dirty="0" sz="200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proportional.</a:t>
            </a:r>
            <a:endParaRPr sz="20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3108" y="675131"/>
            <a:ext cx="15389860" cy="1734820"/>
            <a:chOff x="483108" y="675131"/>
            <a:chExt cx="15389860" cy="1734820"/>
          </a:xfrm>
        </p:grpSpPr>
        <p:sp>
          <p:nvSpPr>
            <p:cNvPr id="3" name="object 3"/>
            <p:cNvSpPr/>
            <p:nvPr/>
          </p:nvSpPr>
          <p:spPr>
            <a:xfrm>
              <a:off x="489204" y="681227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188463" y="681227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w="0" h="1722120">
                  <a:moveTo>
                    <a:pt x="0" y="0"/>
                  </a:moveTo>
                  <a:lnTo>
                    <a:pt x="0" y="1722120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3872971" y="3840479"/>
            <a:ext cx="1969007" cy="1679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742948" y="2881376"/>
            <a:ext cx="2755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latin typeface="Noto Sans"/>
                <a:cs typeface="Noto Sans"/>
              </a:rPr>
              <a:t>a.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2948" y="3702558"/>
            <a:ext cx="2946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Noto Sans"/>
                <a:cs typeface="Noto Sans"/>
              </a:rPr>
              <a:t>b.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2948" y="4523308"/>
            <a:ext cx="25146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latin typeface="Noto Sans"/>
                <a:cs typeface="Noto Sans"/>
              </a:rPr>
              <a:t>c.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2948" y="5345048"/>
            <a:ext cx="2946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Noto Sans"/>
                <a:cs typeface="Noto Sans"/>
              </a:rPr>
              <a:t>d.</a:t>
            </a:r>
            <a:endParaRPr sz="2400">
              <a:latin typeface="Noto Sans"/>
              <a:cs typeface="Noto San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16250919" cy="99060"/>
            <a:chOff x="0" y="0"/>
            <a:chExt cx="16250919" cy="99060"/>
          </a:xfrm>
        </p:grpSpPr>
        <p:sp>
          <p:nvSpPr>
            <p:cNvPr id="11" name="object 11"/>
            <p:cNvSpPr/>
            <p:nvPr/>
          </p:nvSpPr>
          <p:spPr>
            <a:xfrm>
              <a:off x="0" y="0"/>
              <a:ext cx="1457325" cy="99060"/>
            </a:xfrm>
            <a:custGeom>
              <a:avLst/>
              <a:gdLst/>
              <a:ahLst/>
              <a:cxnLst/>
              <a:rect l="l" t="t" r="r" b="b"/>
              <a:pathLst>
                <a:path w="1457325" h="99060">
                  <a:moveTo>
                    <a:pt x="0" y="99059"/>
                  </a:moveTo>
                  <a:lnTo>
                    <a:pt x="1456944" y="99059"/>
                  </a:lnTo>
                  <a:lnTo>
                    <a:pt x="1456944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456944" y="0"/>
              <a:ext cx="7101840" cy="99060"/>
            </a:xfrm>
            <a:custGeom>
              <a:avLst/>
              <a:gdLst/>
              <a:ahLst/>
              <a:cxnLst/>
              <a:rect l="l" t="t" r="r" b="b"/>
              <a:pathLst>
                <a:path w="7101840" h="99060">
                  <a:moveTo>
                    <a:pt x="0" y="99059"/>
                  </a:moveTo>
                  <a:lnTo>
                    <a:pt x="7101840" y="99059"/>
                  </a:lnTo>
                  <a:lnTo>
                    <a:pt x="7101840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558783" y="0"/>
              <a:ext cx="1405255" cy="99060"/>
            </a:xfrm>
            <a:custGeom>
              <a:avLst/>
              <a:gdLst/>
              <a:ahLst/>
              <a:cxnLst/>
              <a:rect l="l" t="t" r="r" b="b"/>
              <a:pathLst>
                <a:path w="1405254" h="99060">
                  <a:moveTo>
                    <a:pt x="0" y="99059"/>
                  </a:moveTo>
                  <a:lnTo>
                    <a:pt x="1405127" y="99059"/>
                  </a:lnTo>
                  <a:lnTo>
                    <a:pt x="1405127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963911" y="0"/>
              <a:ext cx="469900" cy="99060"/>
            </a:xfrm>
            <a:custGeom>
              <a:avLst/>
              <a:gdLst/>
              <a:ahLst/>
              <a:cxnLst/>
              <a:rect l="l" t="t" r="r" b="b"/>
              <a:pathLst>
                <a:path w="469900" h="99060">
                  <a:moveTo>
                    <a:pt x="0" y="99059"/>
                  </a:moveTo>
                  <a:lnTo>
                    <a:pt x="469392" y="99059"/>
                  </a:lnTo>
                  <a:lnTo>
                    <a:pt x="469392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433304" y="0"/>
              <a:ext cx="166370" cy="99060"/>
            </a:xfrm>
            <a:custGeom>
              <a:avLst/>
              <a:gdLst/>
              <a:ahLst/>
              <a:cxnLst/>
              <a:rect l="l" t="t" r="r" b="b"/>
              <a:pathLst>
                <a:path w="166370" h="99060">
                  <a:moveTo>
                    <a:pt x="0" y="99059"/>
                  </a:moveTo>
                  <a:lnTo>
                    <a:pt x="166116" y="99059"/>
                  </a:lnTo>
                  <a:lnTo>
                    <a:pt x="166116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0599419" y="0"/>
              <a:ext cx="1668780" cy="99060"/>
            </a:xfrm>
            <a:custGeom>
              <a:avLst/>
              <a:gdLst/>
              <a:ahLst/>
              <a:cxnLst/>
              <a:rect l="l" t="t" r="r" b="b"/>
              <a:pathLst>
                <a:path w="1668779" h="99060">
                  <a:moveTo>
                    <a:pt x="0" y="99059"/>
                  </a:moveTo>
                  <a:lnTo>
                    <a:pt x="1668779" y="99059"/>
                  </a:lnTo>
                  <a:lnTo>
                    <a:pt x="1668779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2268200" y="0"/>
              <a:ext cx="3982720" cy="99060"/>
            </a:xfrm>
            <a:custGeom>
              <a:avLst/>
              <a:gdLst/>
              <a:ahLst/>
              <a:cxnLst/>
              <a:rect l="l" t="t" r="r" b="b"/>
              <a:pathLst>
                <a:path w="3982719" h="99060">
                  <a:moveTo>
                    <a:pt x="0" y="99059"/>
                  </a:moveTo>
                  <a:lnTo>
                    <a:pt x="3982211" y="99059"/>
                  </a:lnTo>
                  <a:lnTo>
                    <a:pt x="3982211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3E96C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191511" y="1316176"/>
            <a:ext cx="1366901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404040"/>
                </a:solidFill>
                <a:latin typeface="Noto Sans"/>
                <a:cs typeface="Noto Sans"/>
              </a:rPr>
              <a:t>Identify </a:t>
            </a:r>
            <a:r>
              <a:rPr dirty="0" sz="2400" spc="-5" b="1">
                <a:solidFill>
                  <a:srgbClr val="404040"/>
                </a:solidFill>
                <a:latin typeface="Noto Sans"/>
                <a:cs typeface="Noto Sans"/>
              </a:rPr>
              <a:t>the hypothesis </a:t>
            </a:r>
            <a:r>
              <a:rPr dirty="0" sz="2400" b="1">
                <a:solidFill>
                  <a:srgbClr val="404040"/>
                </a:solidFill>
                <a:latin typeface="Noto Sans"/>
                <a:cs typeface="Noto Sans"/>
              </a:rPr>
              <a:t>decision </a:t>
            </a:r>
            <a:r>
              <a:rPr dirty="0" sz="2400" spc="-5" b="1">
                <a:solidFill>
                  <a:srgbClr val="404040"/>
                </a:solidFill>
                <a:latin typeface="Noto Sans"/>
                <a:cs typeface="Noto Sans"/>
              </a:rPr>
              <a:t>rules. </a:t>
            </a:r>
            <a:r>
              <a:rPr dirty="0" sz="2400" spc="-5" b="1" i="1">
                <a:solidFill>
                  <a:srgbClr val="404040"/>
                </a:solidFill>
                <a:latin typeface="Noto Sans"/>
                <a:cs typeface="Noto Sans"/>
              </a:rPr>
              <a:t>Select all that</a:t>
            </a:r>
            <a:r>
              <a:rPr dirty="0" sz="2400" spc="50" b="1" i="1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20" b="1" i="1">
                <a:solidFill>
                  <a:srgbClr val="404040"/>
                </a:solidFill>
                <a:latin typeface="Noto Sans"/>
                <a:cs typeface="Noto Sans"/>
              </a:rPr>
              <a:t>apply.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95300" y="687323"/>
            <a:ext cx="1690370" cy="1710055"/>
          </a:xfrm>
          <a:prstGeom prst="rect"/>
          <a:solidFill>
            <a:srgbClr val="9CDAEB"/>
          </a:solidFill>
        </p:spPr>
        <p:txBody>
          <a:bodyPr wrap="square" lIns="0" tIns="28575" rIns="0" bIns="0" rtlCol="0" vert="horz">
            <a:spAutoFit/>
          </a:bodyPr>
          <a:lstStyle/>
          <a:p>
            <a:pPr marL="748030" marR="455930" indent="-287020">
              <a:lnSpc>
                <a:spcPts val="5770"/>
              </a:lnSpc>
              <a:spcBef>
                <a:spcPts val="225"/>
              </a:spcBef>
            </a:pPr>
            <a:r>
              <a:rPr dirty="0" sz="2400">
                <a:solidFill>
                  <a:srgbClr val="000000"/>
                </a:solidFill>
              </a:rPr>
              <a:t>Q</a:t>
            </a:r>
            <a:r>
              <a:rPr dirty="0" sz="2400" spc="-10">
                <a:solidFill>
                  <a:srgbClr val="000000"/>
                </a:solidFill>
              </a:rPr>
              <a:t>U</a:t>
            </a:r>
            <a:r>
              <a:rPr dirty="0" sz="2400" spc="-15">
                <a:solidFill>
                  <a:srgbClr val="000000"/>
                </a:solidFill>
              </a:rPr>
              <a:t>IZ  </a:t>
            </a:r>
            <a:r>
              <a:rPr dirty="0" sz="2400" spc="30">
                <a:solidFill>
                  <a:srgbClr val="000000"/>
                </a:solidFill>
              </a:rPr>
              <a:t>4</a:t>
            </a:r>
            <a:endParaRPr sz="2400"/>
          </a:p>
        </p:txBody>
      </p:sp>
      <p:sp>
        <p:nvSpPr>
          <p:cNvPr id="20" name="object 20"/>
          <p:cNvSpPr txBox="1"/>
          <p:nvPr/>
        </p:nvSpPr>
        <p:spPr>
          <a:xfrm>
            <a:off x="2408682" y="2977642"/>
            <a:ext cx="462597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Reject 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the null 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hypothesis if </a:t>
            </a:r>
            <a:r>
              <a:rPr dirty="0" sz="2000" spc="-10" i="1">
                <a:solidFill>
                  <a:srgbClr val="404040"/>
                </a:solidFill>
                <a:latin typeface="Noto Sans"/>
                <a:cs typeface="Noto Sans"/>
              </a:rPr>
              <a:t>p-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value </a:t>
            </a:r>
            <a:r>
              <a:rPr dirty="0" sz="2000">
                <a:solidFill>
                  <a:srgbClr val="404040"/>
                </a:solidFill>
                <a:latin typeface="Noto Sans"/>
                <a:cs typeface="Noto Sans"/>
              </a:rPr>
              <a:t>&lt;</a:t>
            </a:r>
            <a:r>
              <a:rPr dirty="0" sz="2000" spc="-3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α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08682" y="3803395"/>
            <a:ext cx="30968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25675" algn="l"/>
              </a:tabLst>
            </a:pPr>
            <a:r>
              <a:rPr dirty="0" sz="2000" spc="-65">
                <a:solidFill>
                  <a:srgbClr val="404040"/>
                </a:solidFill>
                <a:latin typeface="Noto Sans"/>
                <a:cs typeface="Noto Sans"/>
              </a:rPr>
              <a:t>Is</a:t>
            </a:r>
            <a:r>
              <a:rPr dirty="0" sz="2000" spc="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Noto Sans"/>
                <a:cs typeface="Noto Sans"/>
              </a:rPr>
              <a:t>i</a:t>
            </a:r>
            <a:r>
              <a:rPr dirty="0" sz="2000" spc="-20">
                <a:solidFill>
                  <a:srgbClr val="404040"/>
                </a:solidFill>
                <a:latin typeface="Noto Sans"/>
                <a:cs typeface="Noto Sans"/>
              </a:rPr>
              <a:t>n</a:t>
            </a:r>
            <a:r>
              <a:rPr dirty="0" sz="2000" spc="-5">
                <a:solidFill>
                  <a:srgbClr val="404040"/>
                </a:solidFill>
                <a:latin typeface="Noto Sans"/>
                <a:cs typeface="Noto Sans"/>
              </a:rPr>
              <a:t>depe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n</a:t>
            </a:r>
            <a:r>
              <a:rPr dirty="0" sz="2000" spc="-5">
                <a:solidFill>
                  <a:srgbClr val="404040"/>
                </a:solidFill>
                <a:latin typeface="Noto Sans"/>
                <a:cs typeface="Noto Sans"/>
              </a:rPr>
              <a:t>de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n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t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Noto Sans"/>
                <a:cs typeface="Noto Sans"/>
              </a:rPr>
              <a:t>of</a:t>
            </a:r>
            <a:r>
              <a:rPr dirty="0" sz="2000">
                <a:solidFill>
                  <a:srgbClr val="404040"/>
                </a:solidFill>
                <a:latin typeface="Noto Sans"/>
                <a:cs typeface="Noto Sans"/>
              </a:rPr>
              <a:t>	</a:t>
            </a:r>
            <a:r>
              <a:rPr dirty="0" sz="2000" spc="-10" i="1">
                <a:solidFill>
                  <a:srgbClr val="404040"/>
                </a:solidFill>
                <a:latin typeface="Noto Sans"/>
                <a:cs typeface="Noto Sans"/>
              </a:rPr>
              <a:t>p</a:t>
            </a:r>
            <a:r>
              <a:rPr dirty="0" sz="2000" spc="-10" i="1">
                <a:solidFill>
                  <a:srgbClr val="404040"/>
                </a:solidFill>
                <a:latin typeface="Noto Sans"/>
                <a:cs typeface="Noto Sans"/>
              </a:rPr>
              <a:t>-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value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08682" y="4610480"/>
            <a:ext cx="534225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Fail 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to </a:t>
            </a:r>
            <a:r>
              <a:rPr dirty="0" sz="2000" spc="-20">
                <a:solidFill>
                  <a:srgbClr val="404040"/>
                </a:solidFill>
                <a:latin typeface="Noto Sans"/>
                <a:cs typeface="Noto Sans"/>
              </a:rPr>
              <a:t>reject 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the null 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hypothesis if </a:t>
            </a:r>
            <a:r>
              <a:rPr dirty="0" sz="2000" spc="-10" i="1">
                <a:solidFill>
                  <a:srgbClr val="404040"/>
                </a:solidFill>
                <a:latin typeface="Noto Sans"/>
                <a:cs typeface="Noto Sans"/>
              </a:rPr>
              <a:t>p-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value </a:t>
            </a:r>
            <a:r>
              <a:rPr dirty="0" sz="2000">
                <a:solidFill>
                  <a:srgbClr val="404040"/>
                </a:solidFill>
                <a:latin typeface="Noto Sans"/>
                <a:cs typeface="Noto Sans"/>
              </a:rPr>
              <a:t>≥</a:t>
            </a:r>
            <a:r>
              <a:rPr dirty="0" sz="2000" spc="1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α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08682" y="5435600"/>
            <a:ext cx="232727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65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independent </a:t>
            </a:r>
            <a:r>
              <a:rPr dirty="0" sz="2000" spc="-5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α</a:t>
            </a:r>
            <a:endParaRPr sz="20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6783323"/>
            <a:ext cx="16268700" cy="2367280"/>
            <a:chOff x="-6095" y="6783323"/>
            <a:chExt cx="16268700" cy="2367280"/>
          </a:xfrm>
        </p:grpSpPr>
        <p:sp>
          <p:nvSpPr>
            <p:cNvPr id="3" name="object 3"/>
            <p:cNvSpPr/>
            <p:nvPr/>
          </p:nvSpPr>
          <p:spPr>
            <a:xfrm>
              <a:off x="0" y="6789419"/>
              <a:ext cx="16256508" cy="235457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789419"/>
              <a:ext cx="16256635" cy="2354580"/>
            </a:xfrm>
            <a:custGeom>
              <a:avLst/>
              <a:gdLst/>
              <a:ahLst/>
              <a:cxnLst/>
              <a:rect l="l" t="t" r="r" b="b"/>
              <a:pathLst>
                <a:path w="16256635" h="2354579">
                  <a:moveTo>
                    <a:pt x="16256508" y="0"/>
                  </a:moveTo>
                  <a:lnTo>
                    <a:pt x="0" y="0"/>
                  </a:lnTo>
                  <a:lnTo>
                    <a:pt x="0" y="2354578"/>
                  </a:lnTo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483108" y="675131"/>
            <a:ext cx="15389860" cy="1734820"/>
            <a:chOff x="483108" y="675131"/>
            <a:chExt cx="15389860" cy="1734820"/>
          </a:xfrm>
        </p:grpSpPr>
        <p:sp>
          <p:nvSpPr>
            <p:cNvPr id="6" name="object 6"/>
            <p:cNvSpPr/>
            <p:nvPr/>
          </p:nvSpPr>
          <p:spPr>
            <a:xfrm>
              <a:off x="489204" y="681227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188463" y="681227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w="0" h="1722120">
                  <a:moveTo>
                    <a:pt x="0" y="0"/>
                  </a:moveTo>
                  <a:lnTo>
                    <a:pt x="0" y="1722120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13872971" y="3840479"/>
            <a:ext cx="1969007" cy="1679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42948" y="2881376"/>
            <a:ext cx="2755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latin typeface="Noto Sans"/>
                <a:cs typeface="Noto Sans"/>
              </a:rPr>
              <a:t>a.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42948" y="3702558"/>
            <a:ext cx="2946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Noto Sans"/>
                <a:cs typeface="Noto Sans"/>
              </a:rPr>
              <a:t>b.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42948" y="4523308"/>
            <a:ext cx="25146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latin typeface="Noto Sans"/>
                <a:cs typeface="Noto Sans"/>
              </a:rPr>
              <a:t>c.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42948" y="5345048"/>
            <a:ext cx="2946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Noto Sans"/>
                <a:cs typeface="Noto Sans"/>
              </a:rPr>
              <a:t>d.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8248" y="6862698"/>
            <a:ext cx="25400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5">
                <a:latin typeface="Noto Sans"/>
                <a:cs typeface="Noto Sans"/>
              </a:rPr>
              <a:t>The correct 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answer</a:t>
            </a:r>
            <a:r>
              <a:rPr dirty="0" sz="2000" spc="-5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000" spc="-15">
                <a:latin typeface="Noto Sans"/>
                <a:cs typeface="Noto Sans"/>
              </a:rPr>
              <a:t>is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94715" y="7356347"/>
            <a:ext cx="15480792" cy="320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/>
          <p:cNvGrpSpPr/>
          <p:nvPr/>
        </p:nvGrpSpPr>
        <p:grpSpPr>
          <a:xfrm>
            <a:off x="0" y="0"/>
            <a:ext cx="16250919" cy="99060"/>
            <a:chOff x="0" y="0"/>
            <a:chExt cx="16250919" cy="99060"/>
          </a:xfrm>
        </p:grpSpPr>
        <p:sp>
          <p:nvSpPr>
            <p:cNvPr id="16" name="object 16"/>
            <p:cNvSpPr/>
            <p:nvPr/>
          </p:nvSpPr>
          <p:spPr>
            <a:xfrm>
              <a:off x="0" y="0"/>
              <a:ext cx="1457325" cy="99060"/>
            </a:xfrm>
            <a:custGeom>
              <a:avLst/>
              <a:gdLst/>
              <a:ahLst/>
              <a:cxnLst/>
              <a:rect l="l" t="t" r="r" b="b"/>
              <a:pathLst>
                <a:path w="1457325" h="99060">
                  <a:moveTo>
                    <a:pt x="0" y="99059"/>
                  </a:moveTo>
                  <a:lnTo>
                    <a:pt x="1456944" y="99059"/>
                  </a:lnTo>
                  <a:lnTo>
                    <a:pt x="1456944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456944" y="0"/>
              <a:ext cx="7101840" cy="99060"/>
            </a:xfrm>
            <a:custGeom>
              <a:avLst/>
              <a:gdLst/>
              <a:ahLst/>
              <a:cxnLst/>
              <a:rect l="l" t="t" r="r" b="b"/>
              <a:pathLst>
                <a:path w="7101840" h="99060">
                  <a:moveTo>
                    <a:pt x="0" y="99059"/>
                  </a:moveTo>
                  <a:lnTo>
                    <a:pt x="7101840" y="99059"/>
                  </a:lnTo>
                  <a:lnTo>
                    <a:pt x="7101840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558783" y="0"/>
              <a:ext cx="1405255" cy="99060"/>
            </a:xfrm>
            <a:custGeom>
              <a:avLst/>
              <a:gdLst/>
              <a:ahLst/>
              <a:cxnLst/>
              <a:rect l="l" t="t" r="r" b="b"/>
              <a:pathLst>
                <a:path w="1405254" h="99060">
                  <a:moveTo>
                    <a:pt x="0" y="99059"/>
                  </a:moveTo>
                  <a:lnTo>
                    <a:pt x="1405127" y="99059"/>
                  </a:lnTo>
                  <a:lnTo>
                    <a:pt x="1405127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963911" y="0"/>
              <a:ext cx="469900" cy="99060"/>
            </a:xfrm>
            <a:custGeom>
              <a:avLst/>
              <a:gdLst/>
              <a:ahLst/>
              <a:cxnLst/>
              <a:rect l="l" t="t" r="r" b="b"/>
              <a:pathLst>
                <a:path w="469900" h="99060">
                  <a:moveTo>
                    <a:pt x="0" y="99059"/>
                  </a:moveTo>
                  <a:lnTo>
                    <a:pt x="469392" y="99059"/>
                  </a:lnTo>
                  <a:lnTo>
                    <a:pt x="469392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0433304" y="0"/>
              <a:ext cx="166370" cy="99060"/>
            </a:xfrm>
            <a:custGeom>
              <a:avLst/>
              <a:gdLst/>
              <a:ahLst/>
              <a:cxnLst/>
              <a:rect l="l" t="t" r="r" b="b"/>
              <a:pathLst>
                <a:path w="166370" h="99060">
                  <a:moveTo>
                    <a:pt x="0" y="99059"/>
                  </a:moveTo>
                  <a:lnTo>
                    <a:pt x="166116" y="99059"/>
                  </a:lnTo>
                  <a:lnTo>
                    <a:pt x="166116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0599419" y="0"/>
              <a:ext cx="1668780" cy="99060"/>
            </a:xfrm>
            <a:custGeom>
              <a:avLst/>
              <a:gdLst/>
              <a:ahLst/>
              <a:cxnLst/>
              <a:rect l="l" t="t" r="r" b="b"/>
              <a:pathLst>
                <a:path w="1668779" h="99060">
                  <a:moveTo>
                    <a:pt x="0" y="99059"/>
                  </a:moveTo>
                  <a:lnTo>
                    <a:pt x="1668779" y="99059"/>
                  </a:lnTo>
                  <a:lnTo>
                    <a:pt x="1668779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2268200" y="0"/>
              <a:ext cx="3982720" cy="99060"/>
            </a:xfrm>
            <a:custGeom>
              <a:avLst/>
              <a:gdLst/>
              <a:ahLst/>
              <a:cxnLst/>
              <a:rect l="l" t="t" r="r" b="b"/>
              <a:pathLst>
                <a:path w="3982719" h="99060">
                  <a:moveTo>
                    <a:pt x="0" y="99059"/>
                  </a:moveTo>
                  <a:lnTo>
                    <a:pt x="3982211" y="99059"/>
                  </a:lnTo>
                  <a:lnTo>
                    <a:pt x="3982211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3E96C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495300" y="687323"/>
            <a:ext cx="1690370" cy="1710055"/>
          </a:xfrm>
          <a:prstGeom prst="rect">
            <a:avLst/>
          </a:prstGeom>
          <a:solidFill>
            <a:srgbClr val="9CDAEB"/>
          </a:solidFill>
        </p:spPr>
        <p:txBody>
          <a:bodyPr wrap="square" lIns="0" tIns="28575" rIns="0" bIns="0" rtlCol="0" vert="horz">
            <a:spAutoFit/>
          </a:bodyPr>
          <a:lstStyle/>
          <a:p>
            <a:pPr marL="751840" marR="455930" indent="-290195">
              <a:lnSpc>
                <a:spcPts val="5770"/>
              </a:lnSpc>
              <a:spcBef>
                <a:spcPts val="225"/>
              </a:spcBef>
            </a:pPr>
            <a:r>
              <a:rPr dirty="0" sz="2400" b="1">
                <a:latin typeface="Noto Sans"/>
                <a:cs typeface="Noto Sans"/>
              </a:rPr>
              <a:t>Q</a:t>
            </a:r>
            <a:r>
              <a:rPr dirty="0" sz="2400" spc="-10" b="1">
                <a:latin typeface="Noto Sans"/>
                <a:cs typeface="Noto Sans"/>
              </a:rPr>
              <a:t>U</a:t>
            </a:r>
            <a:r>
              <a:rPr dirty="0" sz="2400" spc="-15" b="1">
                <a:latin typeface="Noto Sans"/>
                <a:cs typeface="Noto Sans"/>
              </a:rPr>
              <a:t>IZ  </a:t>
            </a:r>
            <a:r>
              <a:rPr dirty="0" sz="2400" spc="30" b="1">
                <a:latin typeface="Noto Sans"/>
                <a:cs typeface="Noto Sans"/>
              </a:rPr>
              <a:t>4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94131" y="8287511"/>
            <a:ext cx="15668244" cy="8564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68248" y="7290917"/>
            <a:ext cx="5430520" cy="1344295"/>
          </a:xfrm>
          <a:prstGeom prst="rect">
            <a:avLst/>
          </a:prstGeom>
        </p:spPr>
        <p:txBody>
          <a:bodyPr wrap="square" lIns="0" tIns="1466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dirty="0" sz="2000" b="1">
                <a:solidFill>
                  <a:srgbClr val="404040"/>
                </a:solidFill>
                <a:latin typeface="Noto Sans"/>
                <a:cs typeface="Noto Sans"/>
              </a:rPr>
              <a:t>Explanation: 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hypothesis </a:t>
            </a:r>
            <a:r>
              <a:rPr dirty="0" sz="2000" spc="-5">
                <a:solidFill>
                  <a:srgbClr val="404040"/>
                </a:solidFill>
                <a:latin typeface="Noto Sans"/>
                <a:cs typeface="Noto Sans"/>
              </a:rPr>
              <a:t>decision 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rule</a:t>
            </a:r>
            <a:r>
              <a:rPr dirty="0" sz="2000" spc="-6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Noto Sans"/>
                <a:cs typeface="Noto Sans"/>
              </a:rPr>
              <a:t>:</a:t>
            </a:r>
            <a:endParaRPr sz="2000">
              <a:latin typeface="Noto Sans"/>
              <a:cs typeface="Noto Sans"/>
            </a:endParaRPr>
          </a:p>
          <a:p>
            <a:pPr marL="102235" indent="-90170">
              <a:lnSpc>
                <a:spcPct val="100000"/>
              </a:lnSpc>
              <a:spcBef>
                <a:spcPts val="1055"/>
              </a:spcBef>
              <a:buSzPct val="95000"/>
              <a:buFont typeface="Arial"/>
              <a:buChar char="•"/>
              <a:tabLst>
                <a:tab pos="102870" algn="l"/>
              </a:tabLst>
            </a:pP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Reject 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the null 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hypothesis if </a:t>
            </a:r>
            <a:r>
              <a:rPr dirty="0" sz="2000" spc="-10" i="1">
                <a:solidFill>
                  <a:srgbClr val="404040"/>
                </a:solidFill>
                <a:latin typeface="Noto Sans"/>
                <a:cs typeface="Noto Sans"/>
              </a:rPr>
              <a:t>p-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value </a:t>
            </a:r>
            <a:r>
              <a:rPr dirty="0" sz="2000">
                <a:solidFill>
                  <a:srgbClr val="404040"/>
                </a:solidFill>
                <a:latin typeface="Noto Sans"/>
                <a:cs typeface="Noto Sans"/>
              </a:rPr>
              <a:t>&lt;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α</a:t>
            </a:r>
            <a:endParaRPr sz="2000">
              <a:latin typeface="Noto Sans"/>
              <a:cs typeface="Noto Sans"/>
            </a:endParaRPr>
          </a:p>
          <a:p>
            <a:pPr marL="102235" indent="-90170">
              <a:lnSpc>
                <a:spcPct val="100000"/>
              </a:lnSpc>
              <a:spcBef>
                <a:spcPts val="1070"/>
              </a:spcBef>
              <a:buSzPct val="95000"/>
              <a:buFont typeface="Arial"/>
              <a:buChar char="•"/>
              <a:tabLst>
                <a:tab pos="102870" algn="l"/>
              </a:tabLst>
            </a:pP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Fail 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to </a:t>
            </a:r>
            <a:r>
              <a:rPr dirty="0" sz="2000" spc="-20">
                <a:solidFill>
                  <a:srgbClr val="404040"/>
                </a:solidFill>
                <a:latin typeface="Noto Sans"/>
                <a:cs typeface="Noto Sans"/>
              </a:rPr>
              <a:t>reject 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the null 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hypothesis if </a:t>
            </a:r>
            <a:r>
              <a:rPr dirty="0" sz="2000" spc="-10" i="1">
                <a:solidFill>
                  <a:srgbClr val="404040"/>
                </a:solidFill>
                <a:latin typeface="Noto Sans"/>
                <a:cs typeface="Noto Sans"/>
              </a:rPr>
              <a:t>p-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value </a:t>
            </a:r>
            <a:r>
              <a:rPr dirty="0" sz="2000">
                <a:solidFill>
                  <a:srgbClr val="404040"/>
                </a:solidFill>
                <a:latin typeface="Noto Sans"/>
                <a:cs typeface="Noto Sans"/>
              </a:rPr>
              <a:t>≥</a:t>
            </a:r>
            <a:r>
              <a:rPr dirty="0" sz="2000" spc="1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Noto Sans"/>
                <a:cs typeface="Noto Sans"/>
              </a:rPr>
              <a:t>α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68115" y="6775831"/>
            <a:ext cx="5708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5" b="1">
                <a:solidFill>
                  <a:srgbClr val="3B9F37"/>
                </a:solidFill>
                <a:latin typeface="Noto Sans"/>
                <a:cs typeface="Noto Sans"/>
              </a:rPr>
              <a:t>a, </a:t>
            </a:r>
            <a:r>
              <a:rPr dirty="0" sz="2000" b="1">
                <a:solidFill>
                  <a:srgbClr val="3B9F37"/>
                </a:solidFill>
                <a:latin typeface="Noto Sans"/>
                <a:cs typeface="Noto Sans"/>
              </a:rPr>
              <a:t>c</a:t>
            </a:r>
            <a:r>
              <a:rPr dirty="0" sz="2000" spc="-365" b="1">
                <a:solidFill>
                  <a:srgbClr val="3B9F37"/>
                </a:solidFill>
                <a:latin typeface="Noto Sans"/>
                <a:cs typeface="Noto Sans"/>
              </a:rPr>
              <a:t> </a:t>
            </a:r>
            <a:r>
              <a:rPr dirty="0" baseline="-1984" sz="4200" spc="-7">
                <a:latin typeface="Carlito"/>
                <a:cs typeface="Carlito"/>
              </a:rPr>
              <a:t>.</a:t>
            </a:r>
            <a:endParaRPr baseline="-1984" sz="4200">
              <a:latin typeface="Carlito"/>
              <a:cs typeface="Carlito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2191511" y="1316176"/>
            <a:ext cx="1366901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Identify </a:t>
            </a:r>
            <a:r>
              <a:rPr dirty="0" sz="2400" spc="-5"/>
              <a:t>the hypothesis </a:t>
            </a:r>
            <a:r>
              <a:rPr dirty="0" sz="2400"/>
              <a:t>decision </a:t>
            </a:r>
            <a:r>
              <a:rPr dirty="0" sz="2400" spc="-5"/>
              <a:t>rules. </a:t>
            </a:r>
            <a:r>
              <a:rPr dirty="0" sz="2400" spc="-5" i="1">
                <a:latin typeface="Noto Sans"/>
                <a:cs typeface="Noto Sans"/>
              </a:rPr>
              <a:t>Select all that</a:t>
            </a:r>
            <a:r>
              <a:rPr dirty="0" sz="2400" spc="50" i="1">
                <a:latin typeface="Noto Sans"/>
                <a:cs typeface="Noto Sans"/>
              </a:rPr>
              <a:t> </a:t>
            </a:r>
            <a:r>
              <a:rPr dirty="0" sz="2400" spc="-20" i="1">
                <a:latin typeface="Noto Sans"/>
                <a:cs typeface="Noto Sans"/>
              </a:rPr>
              <a:t>apply.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08682" y="2977642"/>
            <a:ext cx="462597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Reject 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the null 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hypothesis if </a:t>
            </a:r>
            <a:r>
              <a:rPr dirty="0" sz="2000" spc="-10" i="1">
                <a:solidFill>
                  <a:srgbClr val="404040"/>
                </a:solidFill>
                <a:latin typeface="Noto Sans"/>
                <a:cs typeface="Noto Sans"/>
              </a:rPr>
              <a:t>p-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value </a:t>
            </a:r>
            <a:r>
              <a:rPr dirty="0" sz="2000">
                <a:solidFill>
                  <a:srgbClr val="404040"/>
                </a:solidFill>
                <a:latin typeface="Noto Sans"/>
                <a:cs typeface="Noto Sans"/>
              </a:rPr>
              <a:t>&lt;</a:t>
            </a:r>
            <a:r>
              <a:rPr dirty="0" sz="2000" spc="-3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α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08682" y="3803395"/>
            <a:ext cx="30968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25675" algn="l"/>
              </a:tabLst>
            </a:pPr>
            <a:r>
              <a:rPr dirty="0" sz="2000" spc="-65">
                <a:solidFill>
                  <a:srgbClr val="404040"/>
                </a:solidFill>
                <a:latin typeface="Noto Sans"/>
                <a:cs typeface="Noto Sans"/>
              </a:rPr>
              <a:t>Is</a:t>
            </a:r>
            <a:r>
              <a:rPr dirty="0" sz="2000" spc="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Noto Sans"/>
                <a:cs typeface="Noto Sans"/>
              </a:rPr>
              <a:t>i</a:t>
            </a:r>
            <a:r>
              <a:rPr dirty="0" sz="2000" spc="-20">
                <a:solidFill>
                  <a:srgbClr val="404040"/>
                </a:solidFill>
                <a:latin typeface="Noto Sans"/>
                <a:cs typeface="Noto Sans"/>
              </a:rPr>
              <a:t>n</a:t>
            </a:r>
            <a:r>
              <a:rPr dirty="0" sz="2000" spc="-5">
                <a:solidFill>
                  <a:srgbClr val="404040"/>
                </a:solidFill>
                <a:latin typeface="Noto Sans"/>
                <a:cs typeface="Noto Sans"/>
              </a:rPr>
              <a:t>depe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n</a:t>
            </a:r>
            <a:r>
              <a:rPr dirty="0" sz="2000" spc="-5">
                <a:solidFill>
                  <a:srgbClr val="404040"/>
                </a:solidFill>
                <a:latin typeface="Noto Sans"/>
                <a:cs typeface="Noto Sans"/>
              </a:rPr>
              <a:t>de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n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t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Noto Sans"/>
                <a:cs typeface="Noto Sans"/>
              </a:rPr>
              <a:t>of</a:t>
            </a:r>
            <a:r>
              <a:rPr dirty="0" sz="2000">
                <a:solidFill>
                  <a:srgbClr val="404040"/>
                </a:solidFill>
                <a:latin typeface="Noto Sans"/>
                <a:cs typeface="Noto Sans"/>
              </a:rPr>
              <a:t>	</a:t>
            </a:r>
            <a:r>
              <a:rPr dirty="0" sz="2000" spc="-10" i="1">
                <a:solidFill>
                  <a:srgbClr val="404040"/>
                </a:solidFill>
                <a:latin typeface="Noto Sans"/>
                <a:cs typeface="Noto Sans"/>
              </a:rPr>
              <a:t>p</a:t>
            </a:r>
            <a:r>
              <a:rPr dirty="0" sz="2000" spc="-10" i="1">
                <a:solidFill>
                  <a:srgbClr val="404040"/>
                </a:solidFill>
                <a:latin typeface="Noto Sans"/>
                <a:cs typeface="Noto Sans"/>
              </a:rPr>
              <a:t>-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value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08682" y="4610480"/>
            <a:ext cx="534225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Fail 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to </a:t>
            </a:r>
            <a:r>
              <a:rPr dirty="0" sz="2000" spc="-20">
                <a:solidFill>
                  <a:srgbClr val="404040"/>
                </a:solidFill>
                <a:latin typeface="Noto Sans"/>
                <a:cs typeface="Noto Sans"/>
              </a:rPr>
              <a:t>reject 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the null 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hypothesis if </a:t>
            </a:r>
            <a:r>
              <a:rPr dirty="0" sz="2000" spc="-10" i="1">
                <a:solidFill>
                  <a:srgbClr val="404040"/>
                </a:solidFill>
                <a:latin typeface="Noto Sans"/>
                <a:cs typeface="Noto Sans"/>
              </a:rPr>
              <a:t>p-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value </a:t>
            </a:r>
            <a:r>
              <a:rPr dirty="0" sz="2000">
                <a:solidFill>
                  <a:srgbClr val="404040"/>
                </a:solidFill>
                <a:latin typeface="Noto Sans"/>
                <a:cs typeface="Noto Sans"/>
              </a:rPr>
              <a:t>≥</a:t>
            </a:r>
            <a:r>
              <a:rPr dirty="0" sz="2000" spc="1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α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08682" y="5435600"/>
            <a:ext cx="232727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65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independent </a:t>
            </a:r>
            <a:r>
              <a:rPr dirty="0" sz="2000" spc="-5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α</a:t>
            </a:r>
            <a:endParaRPr sz="20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508" cy="9143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13968" y="1691767"/>
            <a:ext cx="8874125" cy="5754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5">
                <a:latin typeface="Noto Sans"/>
                <a:cs typeface="Noto Sans"/>
              </a:rPr>
              <a:t>Statistics is the study </a:t>
            </a:r>
            <a:r>
              <a:rPr dirty="0" sz="2000" spc="-5">
                <a:latin typeface="Noto Sans"/>
                <a:cs typeface="Noto Sans"/>
              </a:rPr>
              <a:t>of </a:t>
            </a:r>
            <a:r>
              <a:rPr dirty="0" sz="2000" spc="-15">
                <a:latin typeface="Noto Sans"/>
                <a:cs typeface="Noto Sans"/>
              </a:rPr>
              <a:t>the collection, </a:t>
            </a:r>
            <a:r>
              <a:rPr dirty="0" sz="2000" spc="-20">
                <a:latin typeface="Noto Sans"/>
                <a:cs typeface="Noto Sans"/>
              </a:rPr>
              <a:t>analysis,</a:t>
            </a:r>
            <a:r>
              <a:rPr dirty="0" sz="2000" spc="20">
                <a:latin typeface="Noto Sans"/>
                <a:cs typeface="Noto Sans"/>
              </a:rPr>
              <a:t> </a:t>
            </a:r>
            <a:r>
              <a:rPr dirty="0" sz="2000" spc="-20">
                <a:latin typeface="Noto Sans"/>
                <a:cs typeface="Noto Sans"/>
              </a:rPr>
              <a:t>interpretation,</a:t>
            </a:r>
            <a:endParaRPr sz="200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</a:pPr>
            <a:r>
              <a:rPr dirty="0" sz="2000" spc="-20">
                <a:latin typeface="Noto Sans"/>
                <a:cs typeface="Noto Sans"/>
              </a:rPr>
              <a:t>presentation, </a:t>
            </a:r>
            <a:r>
              <a:rPr dirty="0" sz="2000" spc="-10">
                <a:latin typeface="Noto Sans"/>
                <a:cs typeface="Noto Sans"/>
              </a:rPr>
              <a:t>and </a:t>
            </a:r>
            <a:r>
              <a:rPr dirty="0" sz="2000" spc="-25">
                <a:latin typeface="Noto Sans"/>
                <a:cs typeface="Noto Sans"/>
              </a:rPr>
              <a:t>organization </a:t>
            </a:r>
            <a:r>
              <a:rPr dirty="0" sz="2000" spc="-5">
                <a:latin typeface="Noto Sans"/>
                <a:cs typeface="Noto Sans"/>
              </a:rPr>
              <a:t>of</a:t>
            </a:r>
            <a:r>
              <a:rPr dirty="0" sz="2000" spc="-10">
                <a:latin typeface="Noto Sans"/>
                <a:cs typeface="Noto Sans"/>
              </a:rPr>
              <a:t> data.</a:t>
            </a:r>
            <a:endParaRPr sz="2000">
              <a:latin typeface="Noto Sans"/>
              <a:cs typeface="Noto Sans"/>
            </a:endParaRPr>
          </a:p>
          <a:p>
            <a:pPr marL="12700" marR="826135">
              <a:lnSpc>
                <a:spcPct val="100000"/>
              </a:lnSpc>
              <a:spcBef>
                <a:spcPts val="1300"/>
              </a:spcBef>
            </a:pPr>
            <a:r>
              <a:rPr dirty="0" sz="2000" spc="-15">
                <a:latin typeface="Noto Sans"/>
                <a:cs typeface="Noto Sans"/>
              </a:rPr>
              <a:t>Statistical analysis </a:t>
            </a:r>
            <a:r>
              <a:rPr dirty="0" sz="2000" spc="-10">
                <a:latin typeface="Noto Sans"/>
                <a:cs typeface="Noto Sans"/>
              </a:rPr>
              <a:t>is </a:t>
            </a:r>
            <a:r>
              <a:rPr dirty="0" sz="2000" spc="-20">
                <a:latin typeface="Noto Sans"/>
                <a:cs typeface="Noto Sans"/>
              </a:rPr>
              <a:t>more reliable </a:t>
            </a:r>
            <a:r>
              <a:rPr dirty="0" sz="2000" spc="-10">
                <a:latin typeface="Noto Sans"/>
                <a:cs typeface="Noto Sans"/>
              </a:rPr>
              <a:t>when </a:t>
            </a:r>
            <a:r>
              <a:rPr dirty="0" sz="2000" spc="-15">
                <a:latin typeface="Noto Sans"/>
                <a:cs typeface="Noto Sans"/>
              </a:rPr>
              <a:t>compared </a:t>
            </a:r>
            <a:r>
              <a:rPr dirty="0" sz="2000" spc="-10">
                <a:latin typeface="Noto Sans"/>
                <a:cs typeface="Noto Sans"/>
              </a:rPr>
              <a:t>to </a:t>
            </a:r>
            <a:r>
              <a:rPr dirty="0" sz="2000" spc="-15">
                <a:latin typeface="Noto Sans"/>
                <a:cs typeface="Noto Sans"/>
              </a:rPr>
              <a:t>non-statistical  analysis.</a:t>
            </a:r>
            <a:endParaRPr sz="200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dirty="0" sz="2000" spc="-15">
                <a:latin typeface="Noto Sans"/>
                <a:cs typeface="Noto Sans"/>
              </a:rPr>
              <a:t>Descriptive </a:t>
            </a:r>
            <a:r>
              <a:rPr dirty="0" sz="2000" spc="-10">
                <a:latin typeface="Noto Sans"/>
                <a:cs typeface="Noto Sans"/>
              </a:rPr>
              <a:t>and </a:t>
            </a:r>
            <a:r>
              <a:rPr dirty="0" sz="2000" spc="-15">
                <a:latin typeface="Noto Sans"/>
                <a:cs typeface="Noto Sans"/>
              </a:rPr>
              <a:t>inferential </a:t>
            </a:r>
            <a:r>
              <a:rPr dirty="0" sz="2000" spc="-25">
                <a:latin typeface="Noto Sans"/>
                <a:cs typeface="Noto Sans"/>
              </a:rPr>
              <a:t>are </a:t>
            </a:r>
            <a:r>
              <a:rPr dirty="0" sz="2000" spc="-15">
                <a:latin typeface="Noto Sans"/>
                <a:cs typeface="Noto Sans"/>
              </a:rPr>
              <a:t>the two </a:t>
            </a:r>
            <a:r>
              <a:rPr dirty="0" sz="2000" spc="-10">
                <a:latin typeface="Noto Sans"/>
                <a:cs typeface="Noto Sans"/>
              </a:rPr>
              <a:t>major </a:t>
            </a:r>
            <a:r>
              <a:rPr dirty="0" sz="2000" spc="-25">
                <a:latin typeface="Noto Sans"/>
                <a:cs typeface="Noto Sans"/>
              </a:rPr>
              <a:t>categories </a:t>
            </a:r>
            <a:r>
              <a:rPr dirty="0" sz="2000" spc="-5">
                <a:latin typeface="Noto Sans"/>
                <a:cs typeface="Noto Sans"/>
              </a:rPr>
              <a:t>of</a:t>
            </a:r>
            <a:r>
              <a:rPr dirty="0" sz="2000" spc="20">
                <a:latin typeface="Noto Sans"/>
                <a:cs typeface="Noto Sans"/>
              </a:rPr>
              <a:t> </a:t>
            </a:r>
            <a:r>
              <a:rPr dirty="0" sz="2000" spc="-15">
                <a:latin typeface="Noto Sans"/>
                <a:cs typeface="Noto Sans"/>
              </a:rPr>
              <a:t>statistics.</a:t>
            </a:r>
            <a:endParaRPr sz="200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dirty="0" sz="2000" spc="-15">
                <a:latin typeface="Noto Sans"/>
                <a:cs typeface="Noto Sans"/>
              </a:rPr>
              <a:t>Mean, </a:t>
            </a:r>
            <a:r>
              <a:rPr dirty="0" sz="2000" spc="-20">
                <a:latin typeface="Noto Sans"/>
                <a:cs typeface="Noto Sans"/>
              </a:rPr>
              <a:t>median, </a:t>
            </a:r>
            <a:r>
              <a:rPr dirty="0" sz="2000" spc="-15">
                <a:latin typeface="Noto Sans"/>
                <a:cs typeface="Noto Sans"/>
              </a:rPr>
              <a:t>and </a:t>
            </a:r>
            <a:r>
              <a:rPr dirty="0" sz="2000" spc="-10">
                <a:latin typeface="Noto Sans"/>
                <a:cs typeface="Noto Sans"/>
              </a:rPr>
              <a:t>mode </a:t>
            </a:r>
            <a:r>
              <a:rPr dirty="0" sz="2000" spc="-25">
                <a:latin typeface="Noto Sans"/>
                <a:cs typeface="Noto Sans"/>
              </a:rPr>
              <a:t>are </a:t>
            </a:r>
            <a:r>
              <a:rPr dirty="0" sz="2000" spc="-15">
                <a:latin typeface="Noto Sans"/>
                <a:cs typeface="Noto Sans"/>
              </a:rPr>
              <a:t>measures </a:t>
            </a:r>
            <a:r>
              <a:rPr dirty="0" sz="2000" spc="-5">
                <a:latin typeface="Noto Sans"/>
                <a:cs typeface="Noto Sans"/>
              </a:rPr>
              <a:t>of </a:t>
            </a:r>
            <a:r>
              <a:rPr dirty="0" sz="2000" spc="-20">
                <a:latin typeface="Noto Sans"/>
                <a:cs typeface="Noto Sans"/>
              </a:rPr>
              <a:t>central </a:t>
            </a:r>
            <a:r>
              <a:rPr dirty="0" sz="2000" spc="-25">
                <a:latin typeface="Noto Sans"/>
                <a:cs typeface="Noto Sans"/>
              </a:rPr>
              <a:t>tendency, </a:t>
            </a:r>
            <a:r>
              <a:rPr dirty="0" sz="2000" spc="-15">
                <a:latin typeface="Noto Sans"/>
                <a:cs typeface="Noto Sans"/>
              </a:rPr>
              <a:t>while</a:t>
            </a:r>
            <a:r>
              <a:rPr dirty="0" sz="2000" spc="65">
                <a:latin typeface="Noto Sans"/>
                <a:cs typeface="Noto Sans"/>
              </a:rPr>
              <a:t> </a:t>
            </a:r>
            <a:r>
              <a:rPr dirty="0" sz="2000" spc="-10">
                <a:latin typeface="Noto Sans"/>
                <a:cs typeface="Noto Sans"/>
              </a:rPr>
              <a:t>variance</a:t>
            </a:r>
            <a:endParaRPr sz="200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Noto Sans"/>
                <a:cs typeface="Noto Sans"/>
              </a:rPr>
              <a:t>and </a:t>
            </a:r>
            <a:r>
              <a:rPr dirty="0" sz="2000" spc="-15">
                <a:latin typeface="Noto Sans"/>
                <a:cs typeface="Noto Sans"/>
              </a:rPr>
              <a:t>standard deviation measure the spread </a:t>
            </a:r>
            <a:r>
              <a:rPr dirty="0" sz="2000" spc="-5">
                <a:latin typeface="Noto Sans"/>
                <a:cs typeface="Noto Sans"/>
              </a:rPr>
              <a:t>of</a:t>
            </a:r>
            <a:r>
              <a:rPr dirty="0" sz="2000" spc="-30">
                <a:latin typeface="Noto Sans"/>
                <a:cs typeface="Noto Sans"/>
              </a:rPr>
              <a:t> </a:t>
            </a:r>
            <a:r>
              <a:rPr dirty="0" sz="2000" spc="-15">
                <a:latin typeface="Noto Sans"/>
                <a:cs typeface="Noto Sans"/>
              </a:rPr>
              <a:t>data.</a:t>
            </a:r>
            <a:endParaRPr sz="2000">
              <a:latin typeface="Noto Sans"/>
              <a:cs typeface="Noto Sans"/>
            </a:endParaRPr>
          </a:p>
          <a:p>
            <a:pPr marL="12700" marR="1375410">
              <a:lnSpc>
                <a:spcPct val="100000"/>
              </a:lnSpc>
              <a:spcBef>
                <a:spcPts val="1300"/>
              </a:spcBef>
            </a:pPr>
            <a:r>
              <a:rPr dirty="0" sz="2000" spc="-15">
                <a:latin typeface="Noto Sans"/>
                <a:cs typeface="Noto Sans"/>
              </a:rPr>
              <a:t>The spread </a:t>
            </a:r>
            <a:r>
              <a:rPr dirty="0" sz="2000" spc="-5">
                <a:latin typeface="Noto Sans"/>
                <a:cs typeface="Noto Sans"/>
              </a:rPr>
              <a:t>of </a:t>
            </a:r>
            <a:r>
              <a:rPr dirty="0" sz="2000" spc="-15">
                <a:latin typeface="Noto Sans"/>
                <a:cs typeface="Noto Sans"/>
              </a:rPr>
              <a:t>distribution </a:t>
            </a:r>
            <a:r>
              <a:rPr dirty="0" sz="2000" spc="-10">
                <a:latin typeface="Noto Sans"/>
                <a:cs typeface="Noto Sans"/>
              </a:rPr>
              <a:t>is </a:t>
            </a:r>
            <a:r>
              <a:rPr dirty="0" sz="2000" spc="-15">
                <a:latin typeface="Noto Sans"/>
                <a:cs typeface="Noto Sans"/>
              </a:rPr>
              <a:t>called </a:t>
            </a:r>
            <a:r>
              <a:rPr dirty="0" sz="2000" spc="-10">
                <a:latin typeface="Noto Sans"/>
                <a:cs typeface="Noto Sans"/>
              </a:rPr>
              <a:t>dispersion and is </a:t>
            </a:r>
            <a:r>
              <a:rPr dirty="0" sz="2000" spc="-30">
                <a:latin typeface="Noto Sans"/>
                <a:cs typeface="Noto Sans"/>
              </a:rPr>
              <a:t>graphically  </a:t>
            </a:r>
            <a:r>
              <a:rPr dirty="0" sz="2000" spc="-20">
                <a:latin typeface="Noto Sans"/>
                <a:cs typeface="Noto Sans"/>
              </a:rPr>
              <a:t>represented </a:t>
            </a:r>
            <a:r>
              <a:rPr dirty="0" sz="2000" spc="-30">
                <a:latin typeface="Noto Sans"/>
                <a:cs typeface="Noto Sans"/>
              </a:rPr>
              <a:t>by </a:t>
            </a:r>
            <a:r>
              <a:rPr dirty="0" sz="2000" spc="-10">
                <a:latin typeface="Noto Sans"/>
                <a:cs typeface="Noto Sans"/>
              </a:rPr>
              <a:t>a </a:t>
            </a:r>
            <a:r>
              <a:rPr dirty="0" sz="2000" spc="-30">
                <a:latin typeface="Noto Sans"/>
                <a:cs typeface="Noto Sans"/>
              </a:rPr>
              <a:t>histogram </a:t>
            </a:r>
            <a:r>
              <a:rPr dirty="0" sz="2000" spc="-10">
                <a:latin typeface="Noto Sans"/>
                <a:cs typeface="Noto Sans"/>
              </a:rPr>
              <a:t>and a bell</a:t>
            </a:r>
            <a:r>
              <a:rPr dirty="0" sz="2000" spc="40">
                <a:latin typeface="Noto Sans"/>
                <a:cs typeface="Noto Sans"/>
              </a:rPr>
              <a:t> </a:t>
            </a:r>
            <a:r>
              <a:rPr dirty="0" sz="2000" spc="-10">
                <a:latin typeface="Noto Sans"/>
                <a:cs typeface="Noto Sans"/>
              </a:rPr>
              <a:t>curve.</a:t>
            </a:r>
            <a:endParaRPr sz="200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dirty="0" sz="2000" spc="-10">
                <a:latin typeface="Noto Sans"/>
                <a:cs typeface="Noto Sans"/>
              </a:rPr>
              <a:t>Hypothesis </a:t>
            </a:r>
            <a:r>
              <a:rPr dirty="0" sz="2000" spc="-30">
                <a:latin typeface="Noto Sans"/>
                <a:cs typeface="Noto Sans"/>
              </a:rPr>
              <a:t>testing </a:t>
            </a:r>
            <a:r>
              <a:rPr dirty="0" sz="2000" spc="-5">
                <a:latin typeface="Noto Sans"/>
                <a:cs typeface="Noto Sans"/>
              </a:rPr>
              <a:t>is </a:t>
            </a:r>
            <a:r>
              <a:rPr dirty="0" sz="2000" spc="-10">
                <a:latin typeface="Noto Sans"/>
                <a:cs typeface="Noto Sans"/>
              </a:rPr>
              <a:t>an </a:t>
            </a:r>
            <a:r>
              <a:rPr dirty="0" sz="2000" spc="-20">
                <a:latin typeface="Noto Sans"/>
                <a:cs typeface="Noto Sans"/>
              </a:rPr>
              <a:t>inferential </a:t>
            </a:r>
            <a:r>
              <a:rPr dirty="0" sz="2000" spc="-15">
                <a:latin typeface="Noto Sans"/>
                <a:cs typeface="Noto Sans"/>
              </a:rPr>
              <a:t>statistical technique that </a:t>
            </a:r>
            <a:r>
              <a:rPr dirty="0" sz="2000" spc="-5">
                <a:latin typeface="Noto Sans"/>
                <a:cs typeface="Noto Sans"/>
              </a:rPr>
              <a:t>is </a:t>
            </a:r>
            <a:r>
              <a:rPr dirty="0" sz="2000" spc="-10">
                <a:latin typeface="Noto Sans"/>
                <a:cs typeface="Noto Sans"/>
              </a:rPr>
              <a:t>useful</a:t>
            </a:r>
            <a:r>
              <a:rPr dirty="0" sz="2000" spc="-75">
                <a:latin typeface="Noto Sans"/>
                <a:cs typeface="Noto Sans"/>
              </a:rPr>
              <a:t> </a:t>
            </a:r>
            <a:r>
              <a:rPr dirty="0" sz="2000" spc="-5">
                <a:latin typeface="Noto Sans"/>
                <a:cs typeface="Noto Sans"/>
              </a:rPr>
              <a:t>for</a:t>
            </a:r>
            <a:endParaRPr sz="200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30">
                <a:latin typeface="Noto Sans"/>
                <a:cs typeface="Noto Sans"/>
              </a:rPr>
              <a:t>forecasting </a:t>
            </a:r>
            <a:r>
              <a:rPr dirty="0" sz="2000" spc="-20">
                <a:latin typeface="Noto Sans"/>
                <a:cs typeface="Noto Sans"/>
              </a:rPr>
              <a:t>future</a:t>
            </a:r>
            <a:r>
              <a:rPr dirty="0" sz="2000" spc="-10">
                <a:latin typeface="Noto Sans"/>
                <a:cs typeface="Noto Sans"/>
              </a:rPr>
              <a:t> patterns.</a:t>
            </a:r>
            <a:endParaRPr sz="2000">
              <a:latin typeface="Noto Sans"/>
              <a:cs typeface="Noto Sans"/>
            </a:endParaRPr>
          </a:p>
          <a:p>
            <a:pPr marL="12700" marR="42545">
              <a:lnSpc>
                <a:spcPct val="100000"/>
              </a:lnSpc>
              <a:spcBef>
                <a:spcPts val="1295"/>
              </a:spcBef>
            </a:pPr>
            <a:r>
              <a:rPr dirty="0" sz="2000" spc="-15">
                <a:latin typeface="Noto Sans"/>
                <a:cs typeface="Noto Sans"/>
              </a:rPr>
              <a:t>Chi-Square </a:t>
            </a:r>
            <a:r>
              <a:rPr dirty="0" sz="2000" spc="-10">
                <a:latin typeface="Noto Sans"/>
                <a:cs typeface="Noto Sans"/>
              </a:rPr>
              <a:t>test is a hypothesis test </a:t>
            </a:r>
            <a:r>
              <a:rPr dirty="0" sz="2000" spc="-15">
                <a:latin typeface="Noto Sans"/>
                <a:cs typeface="Noto Sans"/>
              </a:rPr>
              <a:t>that compares </a:t>
            </a:r>
            <a:r>
              <a:rPr dirty="0" sz="2000" spc="-5">
                <a:latin typeface="Noto Sans"/>
                <a:cs typeface="Noto Sans"/>
              </a:rPr>
              <a:t>observed </a:t>
            </a:r>
            <a:r>
              <a:rPr dirty="0" sz="2000" spc="-15">
                <a:latin typeface="Noto Sans"/>
                <a:cs typeface="Noto Sans"/>
              </a:rPr>
              <a:t>distribution to  </a:t>
            </a:r>
            <a:r>
              <a:rPr dirty="0" sz="2000" spc="-10">
                <a:latin typeface="Noto Sans"/>
                <a:cs typeface="Noto Sans"/>
              </a:rPr>
              <a:t>an </a:t>
            </a:r>
            <a:r>
              <a:rPr dirty="0" sz="2000" spc="-15">
                <a:latin typeface="Noto Sans"/>
                <a:cs typeface="Noto Sans"/>
              </a:rPr>
              <a:t>expected</a:t>
            </a:r>
            <a:r>
              <a:rPr dirty="0" sz="2000" spc="-30">
                <a:latin typeface="Noto Sans"/>
                <a:cs typeface="Noto Sans"/>
              </a:rPr>
              <a:t> </a:t>
            </a:r>
            <a:r>
              <a:rPr dirty="0" sz="2000" spc="-15">
                <a:latin typeface="Noto Sans"/>
                <a:cs typeface="Noto Sans"/>
              </a:rPr>
              <a:t>distribution.</a:t>
            </a:r>
            <a:endParaRPr sz="2000">
              <a:latin typeface="Noto Sans"/>
              <a:cs typeface="Noto Sans"/>
            </a:endParaRPr>
          </a:p>
          <a:p>
            <a:pPr marL="12700" marR="688340">
              <a:lnSpc>
                <a:spcPct val="100000"/>
              </a:lnSpc>
              <a:spcBef>
                <a:spcPts val="1295"/>
              </a:spcBef>
            </a:pPr>
            <a:r>
              <a:rPr dirty="0" sz="2000" spc="-15">
                <a:latin typeface="Noto Sans"/>
                <a:cs typeface="Noto Sans"/>
              </a:rPr>
              <a:t>The correlation </a:t>
            </a:r>
            <a:r>
              <a:rPr dirty="0" sz="2000" spc="-10">
                <a:latin typeface="Noto Sans"/>
                <a:cs typeface="Noto Sans"/>
              </a:rPr>
              <a:t>coefficient </a:t>
            </a:r>
            <a:r>
              <a:rPr dirty="0" sz="2000" spc="-5">
                <a:latin typeface="Noto Sans"/>
                <a:cs typeface="Noto Sans"/>
              </a:rPr>
              <a:t>or </a:t>
            </a:r>
            <a:r>
              <a:rPr dirty="0" sz="2000" spc="-15">
                <a:latin typeface="Noto Sans"/>
                <a:cs typeface="Noto Sans"/>
              </a:rPr>
              <a:t>covariance </a:t>
            </a:r>
            <a:r>
              <a:rPr dirty="0" sz="2000" spc="-10">
                <a:latin typeface="Noto Sans"/>
                <a:cs typeface="Noto Sans"/>
              </a:rPr>
              <a:t>is </a:t>
            </a:r>
            <a:r>
              <a:rPr dirty="0" sz="2000" spc="-15">
                <a:latin typeface="Noto Sans"/>
                <a:cs typeface="Noto Sans"/>
              </a:rPr>
              <a:t>measured with the help </a:t>
            </a:r>
            <a:r>
              <a:rPr dirty="0" sz="2000" spc="-5">
                <a:latin typeface="Noto Sans"/>
                <a:cs typeface="Noto Sans"/>
              </a:rPr>
              <a:t>of  </a:t>
            </a:r>
            <a:r>
              <a:rPr dirty="0" sz="2000" spc="-15">
                <a:latin typeface="Noto Sans"/>
                <a:cs typeface="Noto Sans"/>
              </a:rPr>
              <a:t>correlation</a:t>
            </a:r>
            <a:r>
              <a:rPr dirty="0" sz="2000" spc="-35">
                <a:latin typeface="Noto Sans"/>
                <a:cs typeface="Noto Sans"/>
              </a:rPr>
              <a:t> </a:t>
            </a:r>
            <a:r>
              <a:rPr dirty="0" sz="2000" spc="-15">
                <a:latin typeface="Noto Sans"/>
                <a:cs typeface="Noto Sans"/>
              </a:rPr>
              <a:t>matrix.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20433" y="268350"/>
            <a:ext cx="321818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75"/>
              <a:t>Key</a:t>
            </a:r>
            <a:r>
              <a:rPr dirty="0" sz="3200" spc="-55"/>
              <a:t> </a:t>
            </a:r>
            <a:r>
              <a:rPr dirty="0" sz="3200" spc="55"/>
              <a:t>Takeaways</a:t>
            </a:r>
            <a:endParaRPr sz="3200"/>
          </a:p>
        </p:txBody>
      </p:sp>
      <p:sp>
        <p:nvSpPr>
          <p:cNvPr id="5" name="object 5"/>
          <p:cNvSpPr/>
          <p:nvPr/>
        </p:nvSpPr>
        <p:spPr>
          <a:xfrm>
            <a:off x="6207252" y="711708"/>
            <a:ext cx="3840479" cy="256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196595" y="1568196"/>
            <a:ext cx="239395" cy="5539740"/>
            <a:chOff x="196595" y="1568196"/>
            <a:chExt cx="239395" cy="5539740"/>
          </a:xfrm>
        </p:grpSpPr>
        <p:sp>
          <p:nvSpPr>
            <p:cNvPr id="7" name="object 7"/>
            <p:cNvSpPr/>
            <p:nvPr/>
          </p:nvSpPr>
          <p:spPr>
            <a:xfrm>
              <a:off x="269747" y="1568196"/>
              <a:ext cx="121920" cy="5539740"/>
            </a:xfrm>
            <a:custGeom>
              <a:avLst/>
              <a:gdLst/>
              <a:ahLst/>
              <a:cxnLst/>
              <a:rect l="l" t="t" r="r" b="b"/>
              <a:pathLst>
                <a:path w="121920" h="5539740">
                  <a:moveTo>
                    <a:pt x="121919" y="0"/>
                  </a:moveTo>
                  <a:lnTo>
                    <a:pt x="0" y="0"/>
                  </a:lnTo>
                  <a:lnTo>
                    <a:pt x="0" y="5539740"/>
                  </a:lnTo>
                  <a:lnTo>
                    <a:pt x="121919" y="5539740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50BD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11835" y="1802892"/>
              <a:ext cx="217931" cy="2118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96595" y="2517648"/>
              <a:ext cx="211836" cy="2118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17931" y="3479291"/>
              <a:ext cx="211835" cy="21183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17931" y="4290060"/>
              <a:ext cx="211835" cy="2118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17931" y="5050536"/>
              <a:ext cx="211835" cy="2118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17931" y="5774436"/>
              <a:ext cx="211835" cy="21183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24027" y="6592824"/>
              <a:ext cx="211836" cy="21183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24027" y="3017520"/>
              <a:ext cx="211836" cy="21183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6256635" cy="9144000"/>
            <a:chOff x="0" y="0"/>
            <a:chExt cx="16256635" cy="9144000"/>
          </a:xfrm>
        </p:grpSpPr>
        <p:sp>
          <p:nvSpPr>
            <p:cNvPr id="3" name="object 3"/>
            <p:cNvSpPr/>
            <p:nvPr/>
          </p:nvSpPr>
          <p:spPr>
            <a:xfrm>
              <a:off x="14291836" y="2718712"/>
              <a:ext cx="1598718" cy="3377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6256508" cy="91439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36490" y="4239259"/>
            <a:ext cx="738314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678430" marR="5080" indent="-266573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</a:rPr>
              <a:t>This concludes </a:t>
            </a:r>
            <a:r>
              <a:rPr dirty="0" sz="2400">
                <a:solidFill>
                  <a:srgbClr val="FFFFFF"/>
                </a:solidFill>
              </a:rPr>
              <a:t>“Statistical Analysis and </a:t>
            </a:r>
            <a:r>
              <a:rPr dirty="0" sz="2400" spc="-10">
                <a:solidFill>
                  <a:srgbClr val="FFFFFF"/>
                </a:solidFill>
              </a:rPr>
              <a:t>Business  </a:t>
            </a:r>
            <a:r>
              <a:rPr dirty="0" sz="2400" spc="-5">
                <a:solidFill>
                  <a:srgbClr val="FFFFFF"/>
                </a:solidFill>
              </a:rPr>
              <a:t>Applications”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4998846" y="5191125"/>
            <a:ext cx="62566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FFFF"/>
                </a:solidFill>
                <a:latin typeface="Noto Sans"/>
                <a:cs typeface="Noto Sans"/>
              </a:rPr>
              <a:t>The </a:t>
            </a:r>
            <a:r>
              <a:rPr dirty="0" sz="2400" spc="-25">
                <a:solidFill>
                  <a:srgbClr val="FFFFFF"/>
                </a:solidFill>
                <a:latin typeface="Noto Sans"/>
                <a:cs typeface="Noto Sans"/>
              </a:rPr>
              <a:t>next </a:t>
            </a:r>
            <a:r>
              <a:rPr dirty="0" sz="2400" spc="-10">
                <a:solidFill>
                  <a:srgbClr val="FFFFFF"/>
                </a:solidFill>
                <a:latin typeface="Noto Sans"/>
                <a:cs typeface="Noto Sans"/>
              </a:rPr>
              <a:t>lesson is </a:t>
            </a:r>
            <a:r>
              <a:rPr dirty="0" sz="2400" spc="-20">
                <a:solidFill>
                  <a:srgbClr val="FFFFFF"/>
                </a:solidFill>
                <a:latin typeface="Noto Sans"/>
                <a:cs typeface="Noto Sans"/>
              </a:rPr>
              <a:t>“Data </a:t>
            </a:r>
            <a:r>
              <a:rPr dirty="0" sz="2400" spc="-15">
                <a:solidFill>
                  <a:srgbClr val="FFFFFF"/>
                </a:solidFill>
                <a:latin typeface="Noto Sans"/>
                <a:cs typeface="Noto Sans"/>
              </a:rPr>
              <a:t>Analytics</a:t>
            </a:r>
            <a:r>
              <a:rPr dirty="0" sz="2400" spc="105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Noto Sans"/>
                <a:cs typeface="Noto Sans"/>
              </a:rPr>
              <a:t>Overview”</a:t>
            </a:r>
            <a:endParaRPr sz="24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19294" y="268350"/>
            <a:ext cx="622046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60"/>
              <a:t>Major </a:t>
            </a:r>
            <a:r>
              <a:rPr dirty="0" sz="3200" spc="55"/>
              <a:t>Categories </a:t>
            </a:r>
            <a:r>
              <a:rPr dirty="0" sz="3200" spc="65"/>
              <a:t>of</a:t>
            </a:r>
            <a:r>
              <a:rPr dirty="0" sz="3200" spc="-170"/>
              <a:t> </a:t>
            </a:r>
            <a:r>
              <a:rPr dirty="0" sz="3200" spc="80"/>
              <a:t>Statistics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6115811" y="711708"/>
            <a:ext cx="4023360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34083" y="2316479"/>
            <a:ext cx="3793236" cy="3794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1271016" y="7630668"/>
            <a:ext cx="13539469" cy="231775"/>
            <a:chOff x="1271016" y="7630668"/>
            <a:chExt cx="13539469" cy="231775"/>
          </a:xfrm>
        </p:grpSpPr>
        <p:sp>
          <p:nvSpPr>
            <p:cNvPr id="6" name="object 6"/>
            <p:cNvSpPr/>
            <p:nvPr/>
          </p:nvSpPr>
          <p:spPr>
            <a:xfrm>
              <a:off x="6681216" y="7636764"/>
              <a:ext cx="3693160" cy="218440"/>
            </a:xfrm>
            <a:custGeom>
              <a:avLst/>
              <a:gdLst/>
              <a:ahLst/>
              <a:cxnLst/>
              <a:rect l="l" t="t" r="r" b="b"/>
              <a:pathLst>
                <a:path w="3693159" h="218440">
                  <a:moveTo>
                    <a:pt x="0" y="217931"/>
                  </a:moveTo>
                  <a:lnTo>
                    <a:pt x="3692652" y="217931"/>
                  </a:lnTo>
                  <a:lnTo>
                    <a:pt x="3692652" y="0"/>
                  </a:lnTo>
                  <a:lnTo>
                    <a:pt x="0" y="0"/>
                  </a:lnTo>
                  <a:lnTo>
                    <a:pt x="0" y="217931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882639" y="7636764"/>
              <a:ext cx="7248525" cy="218440"/>
            </a:xfrm>
            <a:custGeom>
              <a:avLst/>
              <a:gdLst/>
              <a:ahLst/>
              <a:cxnLst/>
              <a:rect l="l" t="t" r="r" b="b"/>
              <a:pathLst>
                <a:path w="7248525" h="218440">
                  <a:moveTo>
                    <a:pt x="0" y="217931"/>
                  </a:moveTo>
                  <a:lnTo>
                    <a:pt x="7248144" y="217931"/>
                  </a:lnTo>
                  <a:lnTo>
                    <a:pt x="7248144" y="0"/>
                  </a:lnTo>
                  <a:lnTo>
                    <a:pt x="0" y="0"/>
                  </a:lnTo>
                  <a:lnTo>
                    <a:pt x="0" y="217931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77112" y="7636764"/>
              <a:ext cx="5404485" cy="219710"/>
            </a:xfrm>
            <a:custGeom>
              <a:avLst/>
              <a:gdLst/>
              <a:ahLst/>
              <a:cxnLst/>
              <a:rect l="l" t="t" r="r" b="b"/>
              <a:pathLst>
                <a:path w="5404484" h="219709">
                  <a:moveTo>
                    <a:pt x="5404103" y="0"/>
                  </a:moveTo>
                  <a:lnTo>
                    <a:pt x="0" y="0"/>
                  </a:lnTo>
                  <a:lnTo>
                    <a:pt x="0" y="219456"/>
                  </a:lnTo>
                  <a:lnTo>
                    <a:pt x="5404103" y="219456"/>
                  </a:lnTo>
                  <a:lnTo>
                    <a:pt x="5404103" y="0"/>
                  </a:lnTo>
                  <a:close/>
                </a:path>
              </a:pathLst>
            </a:custGeom>
            <a:solidFill>
              <a:srgbClr val="FF69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277112" y="7636764"/>
              <a:ext cx="5404485" cy="219710"/>
            </a:xfrm>
            <a:custGeom>
              <a:avLst/>
              <a:gdLst/>
              <a:ahLst/>
              <a:cxnLst/>
              <a:rect l="l" t="t" r="r" b="b"/>
              <a:pathLst>
                <a:path w="5404484" h="219709">
                  <a:moveTo>
                    <a:pt x="0" y="219456"/>
                  </a:moveTo>
                  <a:lnTo>
                    <a:pt x="5404103" y="219456"/>
                  </a:lnTo>
                  <a:lnTo>
                    <a:pt x="5404103" y="0"/>
                  </a:lnTo>
                  <a:lnTo>
                    <a:pt x="0" y="0"/>
                  </a:lnTo>
                  <a:lnTo>
                    <a:pt x="0" y="21945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373868" y="7636764"/>
              <a:ext cx="4430395" cy="218440"/>
            </a:xfrm>
            <a:custGeom>
              <a:avLst/>
              <a:gdLst/>
              <a:ahLst/>
              <a:cxnLst/>
              <a:rect l="l" t="t" r="r" b="b"/>
              <a:pathLst>
                <a:path w="4430394" h="218440">
                  <a:moveTo>
                    <a:pt x="4430268" y="0"/>
                  </a:moveTo>
                  <a:lnTo>
                    <a:pt x="0" y="0"/>
                  </a:lnTo>
                  <a:lnTo>
                    <a:pt x="0" y="217931"/>
                  </a:lnTo>
                  <a:lnTo>
                    <a:pt x="4430268" y="217931"/>
                  </a:lnTo>
                  <a:lnTo>
                    <a:pt x="443026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373868" y="7636764"/>
              <a:ext cx="4430395" cy="218440"/>
            </a:xfrm>
            <a:custGeom>
              <a:avLst/>
              <a:gdLst/>
              <a:ahLst/>
              <a:cxnLst/>
              <a:rect l="l" t="t" r="r" b="b"/>
              <a:pathLst>
                <a:path w="4430394" h="218440">
                  <a:moveTo>
                    <a:pt x="0" y="217931"/>
                  </a:moveTo>
                  <a:lnTo>
                    <a:pt x="4430268" y="217931"/>
                  </a:lnTo>
                  <a:lnTo>
                    <a:pt x="4430268" y="0"/>
                  </a:lnTo>
                  <a:lnTo>
                    <a:pt x="0" y="0"/>
                  </a:lnTo>
                  <a:lnTo>
                    <a:pt x="0" y="217931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057145" y="6654800"/>
            <a:ext cx="200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Noto Sans"/>
                <a:cs typeface="Noto Sans"/>
              </a:rPr>
              <a:t>0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22108" y="6654800"/>
            <a:ext cx="200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Noto Sans"/>
                <a:cs typeface="Noto Sans"/>
              </a:rPr>
              <a:t>1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28879" y="6654800"/>
            <a:ext cx="200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Noto Sans"/>
                <a:cs typeface="Noto Sans"/>
              </a:rPr>
              <a:t>2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12765" y="6654800"/>
            <a:ext cx="200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Noto Sans"/>
                <a:cs typeface="Noto Sans"/>
              </a:rPr>
              <a:t>3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20146" y="6654800"/>
            <a:ext cx="200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Noto Sans"/>
                <a:cs typeface="Noto Sans"/>
              </a:rPr>
              <a:t>4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06164" y="6654800"/>
            <a:ext cx="200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Noto Sans"/>
                <a:cs typeface="Noto Sans"/>
              </a:rPr>
              <a:t>5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690050" y="6654800"/>
            <a:ext cx="200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Noto Sans"/>
                <a:cs typeface="Noto Sans"/>
              </a:rPr>
              <a:t>6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214423" y="6654800"/>
            <a:ext cx="200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Noto Sans"/>
                <a:cs typeface="Noto Sans"/>
              </a:rPr>
              <a:t>7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421194" y="6654800"/>
            <a:ext cx="200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Noto Sans"/>
                <a:cs typeface="Noto Sans"/>
              </a:rPr>
              <a:t>8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789913" y="6654800"/>
            <a:ext cx="200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Noto Sans"/>
                <a:cs typeface="Noto Sans"/>
              </a:rPr>
              <a:t>9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77874" y="7314438"/>
            <a:ext cx="13399769" cy="173355"/>
          </a:xfrm>
          <a:custGeom>
            <a:avLst/>
            <a:gdLst/>
            <a:ahLst/>
            <a:cxnLst/>
            <a:rect l="l" t="t" r="r" b="b"/>
            <a:pathLst>
              <a:path w="13399769" h="173354">
                <a:moveTo>
                  <a:pt x="0" y="161543"/>
                </a:moveTo>
                <a:lnTo>
                  <a:pt x="13399262" y="161543"/>
                </a:lnTo>
              </a:path>
              <a:path w="13399769" h="173354">
                <a:moveTo>
                  <a:pt x="2976372" y="172846"/>
                </a:moveTo>
                <a:lnTo>
                  <a:pt x="2976372" y="0"/>
                </a:lnTo>
              </a:path>
              <a:path w="13399769" h="173354">
                <a:moveTo>
                  <a:pt x="2901696" y="0"/>
                </a:moveTo>
                <a:lnTo>
                  <a:pt x="3051048" y="0"/>
                </a:lnTo>
              </a:path>
              <a:path w="13399769" h="173354">
                <a:moveTo>
                  <a:pt x="7188708" y="172846"/>
                </a:moveTo>
                <a:lnTo>
                  <a:pt x="7188708" y="0"/>
                </a:lnTo>
              </a:path>
              <a:path w="13399769" h="173354">
                <a:moveTo>
                  <a:pt x="7114032" y="0"/>
                </a:moveTo>
                <a:lnTo>
                  <a:pt x="7263383" y="0"/>
                </a:lnTo>
              </a:path>
              <a:path w="13399769" h="173354">
                <a:moveTo>
                  <a:pt x="11062716" y="172846"/>
                </a:moveTo>
                <a:lnTo>
                  <a:pt x="11062716" y="0"/>
                </a:lnTo>
              </a:path>
              <a:path w="13399769" h="173354">
                <a:moveTo>
                  <a:pt x="10988040" y="0"/>
                </a:moveTo>
                <a:lnTo>
                  <a:pt x="11137392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965575" y="8033105"/>
            <a:ext cx="6946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65">
                <a:solidFill>
                  <a:srgbClr val="404040"/>
                </a:solidFill>
                <a:latin typeface="Noto Sans"/>
                <a:cs typeface="Noto Sans"/>
              </a:rPr>
              <a:t>L</a:t>
            </a:r>
            <a:r>
              <a:rPr dirty="0" sz="2400" spc="-30">
                <a:solidFill>
                  <a:srgbClr val="404040"/>
                </a:solidFill>
                <a:latin typeface="Noto Sans"/>
                <a:cs typeface="Noto Sans"/>
              </a:rPr>
              <a:t>O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W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60232" y="8033105"/>
            <a:ext cx="1275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solidFill>
                  <a:srgbClr val="404040"/>
                </a:solidFill>
                <a:latin typeface="Noto Sans"/>
                <a:cs typeface="Noto Sans"/>
              </a:rPr>
              <a:t>MED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I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UM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033250" y="8033105"/>
            <a:ext cx="7829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5">
                <a:solidFill>
                  <a:srgbClr val="404040"/>
                </a:solidFill>
                <a:latin typeface="Noto Sans"/>
                <a:cs typeface="Noto Sans"/>
              </a:rPr>
              <a:t>H</a:t>
            </a:r>
            <a:r>
              <a:rPr dirty="0" sz="2400" spc="-45">
                <a:solidFill>
                  <a:srgbClr val="404040"/>
                </a:solidFill>
                <a:latin typeface="Noto Sans"/>
                <a:cs typeface="Noto Sans"/>
              </a:rPr>
              <a:t>I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GH</a:t>
            </a:r>
            <a:endParaRPr sz="2400">
              <a:latin typeface="Noto Sans"/>
              <a:cs typeface="Noto San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9006840" y="1959101"/>
            <a:ext cx="6327140" cy="4190365"/>
            <a:chOff x="9006840" y="1959101"/>
            <a:chExt cx="6327140" cy="4190365"/>
          </a:xfrm>
        </p:grpSpPr>
        <p:sp>
          <p:nvSpPr>
            <p:cNvPr id="27" name="object 27"/>
            <p:cNvSpPr/>
            <p:nvPr/>
          </p:nvSpPr>
          <p:spPr>
            <a:xfrm>
              <a:off x="9006840" y="1959101"/>
              <a:ext cx="6327140" cy="4190365"/>
            </a:xfrm>
            <a:custGeom>
              <a:avLst/>
              <a:gdLst/>
              <a:ahLst/>
              <a:cxnLst/>
              <a:rect l="l" t="t" r="r" b="b"/>
              <a:pathLst>
                <a:path w="6327140" h="4190365">
                  <a:moveTo>
                    <a:pt x="6327140" y="4117848"/>
                  </a:moveTo>
                  <a:lnTo>
                    <a:pt x="6315557" y="4103370"/>
                  </a:lnTo>
                  <a:lnTo>
                    <a:pt x="6269228" y="4045458"/>
                  </a:lnTo>
                  <a:lnTo>
                    <a:pt x="6269228" y="4103370"/>
                  </a:lnTo>
                  <a:lnTo>
                    <a:pt x="57912" y="4103370"/>
                  </a:lnTo>
                  <a:lnTo>
                    <a:pt x="57912" y="86868"/>
                  </a:lnTo>
                  <a:lnTo>
                    <a:pt x="86868" y="86868"/>
                  </a:lnTo>
                  <a:lnTo>
                    <a:pt x="79629" y="72390"/>
                  </a:lnTo>
                  <a:lnTo>
                    <a:pt x="43434" y="0"/>
                  </a:lnTo>
                  <a:lnTo>
                    <a:pt x="0" y="86868"/>
                  </a:lnTo>
                  <a:lnTo>
                    <a:pt x="28956" y="86868"/>
                  </a:lnTo>
                  <a:lnTo>
                    <a:pt x="28956" y="4131818"/>
                  </a:lnTo>
                  <a:lnTo>
                    <a:pt x="51054" y="4131830"/>
                  </a:lnTo>
                  <a:lnTo>
                    <a:pt x="51054" y="4132326"/>
                  </a:lnTo>
                  <a:lnTo>
                    <a:pt x="6269228" y="4132326"/>
                  </a:lnTo>
                  <a:lnTo>
                    <a:pt x="6269228" y="4190238"/>
                  </a:lnTo>
                  <a:lnTo>
                    <a:pt x="6315557" y="4132326"/>
                  </a:lnTo>
                  <a:lnTo>
                    <a:pt x="6327140" y="4117848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9886188" y="4468367"/>
              <a:ext cx="628015" cy="1579245"/>
            </a:xfrm>
            <a:custGeom>
              <a:avLst/>
              <a:gdLst/>
              <a:ahLst/>
              <a:cxnLst/>
              <a:rect l="l" t="t" r="r" b="b"/>
              <a:pathLst>
                <a:path w="628015" h="1579245">
                  <a:moveTo>
                    <a:pt x="627888" y="0"/>
                  </a:moveTo>
                  <a:lnTo>
                    <a:pt x="0" y="0"/>
                  </a:lnTo>
                  <a:lnTo>
                    <a:pt x="0" y="1578863"/>
                  </a:lnTo>
                  <a:lnTo>
                    <a:pt x="627888" y="1578863"/>
                  </a:lnTo>
                  <a:lnTo>
                    <a:pt x="627888" y="0"/>
                  </a:lnTo>
                  <a:close/>
                </a:path>
              </a:pathLst>
            </a:custGeom>
            <a:solidFill>
              <a:srgbClr val="FF69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1029188" y="3540251"/>
              <a:ext cx="628015" cy="2506980"/>
            </a:xfrm>
            <a:custGeom>
              <a:avLst/>
              <a:gdLst/>
              <a:ahLst/>
              <a:cxnLst/>
              <a:rect l="l" t="t" r="r" b="b"/>
              <a:pathLst>
                <a:path w="628015" h="2506979">
                  <a:moveTo>
                    <a:pt x="627888" y="0"/>
                  </a:moveTo>
                  <a:lnTo>
                    <a:pt x="0" y="0"/>
                  </a:lnTo>
                  <a:lnTo>
                    <a:pt x="0" y="2506980"/>
                  </a:lnTo>
                  <a:lnTo>
                    <a:pt x="627888" y="2506980"/>
                  </a:lnTo>
                  <a:lnTo>
                    <a:pt x="627888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2173712" y="2738627"/>
              <a:ext cx="628015" cy="3308985"/>
            </a:xfrm>
            <a:custGeom>
              <a:avLst/>
              <a:gdLst/>
              <a:ahLst/>
              <a:cxnLst/>
              <a:rect l="l" t="t" r="r" b="b"/>
              <a:pathLst>
                <a:path w="628015" h="3308985">
                  <a:moveTo>
                    <a:pt x="627888" y="0"/>
                  </a:moveTo>
                  <a:lnTo>
                    <a:pt x="0" y="0"/>
                  </a:lnTo>
                  <a:lnTo>
                    <a:pt x="0" y="3308604"/>
                  </a:lnTo>
                  <a:lnTo>
                    <a:pt x="627888" y="3308604"/>
                  </a:lnTo>
                  <a:lnTo>
                    <a:pt x="62788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9815576" y="3998467"/>
            <a:ext cx="6946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65">
                <a:solidFill>
                  <a:srgbClr val="404040"/>
                </a:solidFill>
                <a:latin typeface="Noto Sans"/>
                <a:cs typeface="Noto Sans"/>
              </a:rPr>
              <a:t>L</a:t>
            </a:r>
            <a:r>
              <a:rPr dirty="0" sz="2400" spc="-30">
                <a:solidFill>
                  <a:srgbClr val="404040"/>
                </a:solidFill>
                <a:latin typeface="Noto Sans"/>
                <a:cs typeface="Noto Sans"/>
              </a:rPr>
              <a:t>O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W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510493" y="2801132"/>
            <a:ext cx="440690" cy="3211195"/>
          </a:xfrm>
          <a:prstGeom prst="rect">
            <a:avLst/>
          </a:prstGeom>
        </p:spPr>
        <p:txBody>
          <a:bodyPr wrap="square" lIns="0" tIns="3365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NUMBER OF</a:t>
            </a:r>
            <a:r>
              <a:rPr dirty="0" sz="2400" spc="-5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STUDENT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37133" y="794840"/>
            <a:ext cx="12418695" cy="2977515"/>
          </a:xfrm>
          <a:prstGeom prst="rect">
            <a:avLst/>
          </a:prstGeom>
        </p:spPr>
        <p:txBody>
          <a:bodyPr wrap="square" lIns="0" tIns="167005" rIns="0" bIns="0" rtlCol="0" vert="horz">
            <a:spAutoFit/>
          </a:bodyPr>
          <a:lstStyle/>
          <a:p>
            <a:pPr marL="1910080">
              <a:lnSpc>
                <a:spcPct val="100000"/>
              </a:lnSpc>
              <a:spcBef>
                <a:spcPts val="1315"/>
              </a:spcBef>
            </a:pPr>
            <a:r>
              <a:rPr dirty="0" sz="2000" spc="-20">
                <a:solidFill>
                  <a:srgbClr val="404040"/>
                </a:solidFill>
                <a:latin typeface="Noto Sans"/>
                <a:cs typeface="Noto Sans"/>
              </a:rPr>
              <a:t>There </a:t>
            </a:r>
            <a:r>
              <a:rPr dirty="0" sz="2000" spc="-25">
                <a:solidFill>
                  <a:srgbClr val="404040"/>
                </a:solidFill>
                <a:latin typeface="Noto Sans"/>
                <a:cs typeface="Noto Sans"/>
              </a:rPr>
              <a:t>are 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two 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major </a:t>
            </a:r>
            <a:r>
              <a:rPr dirty="0" sz="2000" spc="-25">
                <a:solidFill>
                  <a:srgbClr val="404040"/>
                </a:solidFill>
                <a:latin typeface="Noto Sans"/>
                <a:cs typeface="Noto Sans"/>
              </a:rPr>
              <a:t>categories </a:t>
            </a:r>
            <a:r>
              <a:rPr dirty="0" sz="2000" spc="-5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statistics: Descriptive analytics </a:t>
            </a:r>
            <a:r>
              <a:rPr dirty="0" sz="2000" spc="-10">
                <a:solidFill>
                  <a:srgbClr val="404040"/>
                </a:solidFill>
                <a:latin typeface="Noto Sans"/>
                <a:cs typeface="Noto Sans"/>
              </a:rPr>
              <a:t>and 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inferential</a:t>
            </a:r>
            <a:r>
              <a:rPr dirty="0" sz="2000" spc="6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Noto Sans"/>
                <a:cs typeface="Noto Sans"/>
              </a:rPr>
              <a:t>analytics</a:t>
            </a:r>
            <a:endParaRPr sz="200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dirty="0" sz="2100" spc="5">
                <a:solidFill>
                  <a:srgbClr val="404040"/>
                </a:solidFill>
                <a:latin typeface="Noto Sans"/>
                <a:cs typeface="Noto Sans"/>
              </a:rPr>
              <a:t>Descriptive </a:t>
            </a:r>
            <a:r>
              <a:rPr dirty="0" sz="2100">
                <a:solidFill>
                  <a:srgbClr val="404040"/>
                </a:solidFill>
                <a:latin typeface="Noto Sans"/>
                <a:cs typeface="Noto Sans"/>
              </a:rPr>
              <a:t>analysis </a:t>
            </a:r>
            <a:r>
              <a:rPr dirty="0" sz="2100" spc="-10">
                <a:solidFill>
                  <a:srgbClr val="404040"/>
                </a:solidFill>
                <a:latin typeface="Noto Sans"/>
                <a:cs typeface="Noto Sans"/>
              </a:rPr>
              <a:t>organizes </a:t>
            </a:r>
            <a:r>
              <a:rPr dirty="0" sz="210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dirty="0" sz="2100" spc="5">
                <a:solidFill>
                  <a:srgbClr val="404040"/>
                </a:solidFill>
                <a:latin typeface="Noto Sans"/>
                <a:cs typeface="Noto Sans"/>
              </a:rPr>
              <a:t>data and </a:t>
            </a:r>
            <a:r>
              <a:rPr dirty="0" sz="2100" spc="10">
                <a:solidFill>
                  <a:srgbClr val="404040"/>
                </a:solidFill>
                <a:latin typeface="Noto Sans"/>
                <a:cs typeface="Noto Sans"/>
              </a:rPr>
              <a:t>focuses </a:t>
            </a:r>
            <a:r>
              <a:rPr dirty="0" sz="2100" spc="15">
                <a:solidFill>
                  <a:srgbClr val="404040"/>
                </a:solidFill>
                <a:latin typeface="Noto Sans"/>
                <a:cs typeface="Noto Sans"/>
              </a:rPr>
              <a:t>on </a:t>
            </a:r>
            <a:r>
              <a:rPr dirty="0" sz="210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dirty="0" sz="2100" spc="5">
                <a:solidFill>
                  <a:srgbClr val="404040"/>
                </a:solidFill>
                <a:latin typeface="Noto Sans"/>
                <a:cs typeface="Noto Sans"/>
              </a:rPr>
              <a:t>main </a:t>
            </a:r>
            <a:r>
              <a:rPr dirty="0" sz="2100">
                <a:solidFill>
                  <a:srgbClr val="404040"/>
                </a:solidFill>
                <a:latin typeface="Noto Sans"/>
                <a:cs typeface="Noto Sans"/>
              </a:rPr>
              <a:t>characteristics </a:t>
            </a:r>
            <a:r>
              <a:rPr dirty="0" sz="2100" spc="1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dirty="0" sz="2100">
                <a:solidFill>
                  <a:srgbClr val="404040"/>
                </a:solidFill>
                <a:latin typeface="Noto Sans"/>
                <a:cs typeface="Noto Sans"/>
              </a:rPr>
              <a:t>the</a:t>
            </a:r>
            <a:r>
              <a:rPr dirty="0" sz="2100" spc="-12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100" spc="5">
                <a:solidFill>
                  <a:srgbClr val="404040"/>
                </a:solidFill>
                <a:latin typeface="Noto Sans"/>
                <a:cs typeface="Noto Sans"/>
              </a:rPr>
              <a:t>data.</a:t>
            </a:r>
            <a:endParaRPr sz="21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Noto Sans"/>
              <a:cs typeface="Noto Sans"/>
            </a:endParaRPr>
          </a:p>
          <a:p>
            <a:pPr algn="r" marR="186055">
              <a:lnSpc>
                <a:spcPct val="100000"/>
              </a:lnSpc>
            </a:pPr>
            <a:r>
              <a:rPr dirty="0" sz="2400" spc="-105">
                <a:solidFill>
                  <a:srgbClr val="404040"/>
                </a:solidFill>
                <a:latin typeface="Noto Sans"/>
                <a:cs typeface="Noto Sans"/>
              </a:rPr>
              <a:t>H</a:t>
            </a:r>
            <a:r>
              <a:rPr dirty="0" sz="2400" spc="-45">
                <a:solidFill>
                  <a:srgbClr val="404040"/>
                </a:solidFill>
                <a:latin typeface="Noto Sans"/>
                <a:cs typeface="Noto Sans"/>
              </a:rPr>
              <a:t>I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GH</a:t>
            </a:r>
            <a:endParaRPr sz="24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Noto Sans"/>
              <a:cs typeface="Noto Sans"/>
            </a:endParaRPr>
          </a:p>
          <a:p>
            <a:pPr marL="10066655">
              <a:lnSpc>
                <a:spcPts val="2650"/>
              </a:lnSpc>
            </a:pPr>
            <a:r>
              <a:rPr dirty="0" sz="2400" spc="-30">
                <a:solidFill>
                  <a:srgbClr val="404040"/>
                </a:solidFill>
                <a:latin typeface="Noto Sans"/>
                <a:cs typeface="Noto Sans"/>
              </a:rPr>
              <a:t>MEDIUM</a:t>
            </a:r>
            <a:endParaRPr sz="2400">
              <a:latin typeface="Noto Sans"/>
              <a:cs typeface="Noto Sans"/>
            </a:endParaRPr>
          </a:p>
          <a:p>
            <a:pPr marL="1781810">
              <a:lnSpc>
                <a:spcPts val="2650"/>
              </a:lnSpc>
            </a:pPr>
            <a:r>
              <a:rPr dirty="0" sz="2400" spc="-55">
                <a:solidFill>
                  <a:srgbClr val="404040"/>
                </a:solidFill>
                <a:latin typeface="Noto Sans"/>
                <a:cs typeface="Noto Sans"/>
              </a:rPr>
              <a:t>MATH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SCORES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133980" y="4180078"/>
            <a:ext cx="24853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Noto Sans"/>
                <a:cs typeface="Noto Sans"/>
              </a:rPr>
              <a:t>1 8 4 7 3 6 9 2 5</a:t>
            </a:r>
            <a:r>
              <a:rPr dirty="0" sz="2400" spc="-8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>
                <a:solidFill>
                  <a:srgbClr val="404040"/>
                </a:solidFill>
                <a:latin typeface="Noto Sans"/>
                <a:cs typeface="Noto Sans"/>
              </a:rPr>
              <a:t>0</a:t>
            </a:r>
            <a:endParaRPr sz="24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19294" y="268350"/>
            <a:ext cx="622046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60"/>
              <a:t>Major </a:t>
            </a:r>
            <a:r>
              <a:rPr dirty="0" sz="3200" spc="55"/>
              <a:t>Categories </a:t>
            </a:r>
            <a:r>
              <a:rPr dirty="0" sz="3200" spc="65"/>
              <a:t>of</a:t>
            </a:r>
            <a:r>
              <a:rPr dirty="0" sz="3200" spc="-170"/>
              <a:t> </a:t>
            </a:r>
            <a:r>
              <a:rPr dirty="0" sz="3200" spc="80"/>
              <a:t>Statistics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6115811" y="711708"/>
            <a:ext cx="4023360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249929" y="947166"/>
            <a:ext cx="9094470" cy="3511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00" spc="-15">
                <a:solidFill>
                  <a:srgbClr val="404040"/>
                </a:solidFill>
                <a:latin typeface="Noto Sans"/>
                <a:cs typeface="Noto Sans"/>
              </a:rPr>
              <a:t>Inferential </a:t>
            </a:r>
            <a:r>
              <a:rPr dirty="0" sz="2100">
                <a:solidFill>
                  <a:srgbClr val="404040"/>
                </a:solidFill>
                <a:latin typeface="Noto Sans"/>
                <a:cs typeface="Noto Sans"/>
              </a:rPr>
              <a:t>analytics </a:t>
            </a:r>
            <a:r>
              <a:rPr dirty="0" sz="2100" spc="10">
                <a:solidFill>
                  <a:srgbClr val="404040"/>
                </a:solidFill>
                <a:latin typeface="Noto Sans"/>
                <a:cs typeface="Noto Sans"/>
              </a:rPr>
              <a:t>uses </a:t>
            </a:r>
            <a:r>
              <a:rPr dirty="0" sz="2100">
                <a:solidFill>
                  <a:srgbClr val="404040"/>
                </a:solidFill>
                <a:latin typeface="Noto Sans"/>
                <a:cs typeface="Noto Sans"/>
              </a:rPr>
              <a:t>the probability </a:t>
            </a:r>
            <a:r>
              <a:rPr dirty="0" sz="2100" spc="5">
                <a:solidFill>
                  <a:srgbClr val="404040"/>
                </a:solidFill>
                <a:latin typeface="Noto Sans"/>
                <a:cs typeface="Noto Sans"/>
              </a:rPr>
              <a:t>theory to arrive </a:t>
            </a:r>
            <a:r>
              <a:rPr dirty="0" sz="2100">
                <a:solidFill>
                  <a:srgbClr val="404040"/>
                </a:solidFill>
                <a:latin typeface="Noto Sans"/>
                <a:cs typeface="Noto Sans"/>
              </a:rPr>
              <a:t>at </a:t>
            </a:r>
            <a:r>
              <a:rPr dirty="0" sz="2100" spc="5">
                <a:solidFill>
                  <a:srgbClr val="404040"/>
                </a:solidFill>
                <a:latin typeface="Noto Sans"/>
                <a:cs typeface="Noto Sans"/>
              </a:rPr>
              <a:t>a conclusion.</a:t>
            </a:r>
            <a:endParaRPr sz="2100">
              <a:latin typeface="Noto Sans"/>
              <a:cs typeface="Noto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32463" y="2973704"/>
            <a:ext cx="3967479" cy="2021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Random sample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dirty="0" sz="2400" spc="-25">
                <a:solidFill>
                  <a:srgbClr val="404040"/>
                </a:solidFill>
                <a:latin typeface="Noto Sans"/>
                <a:cs typeface="Noto Sans"/>
              </a:rPr>
              <a:t>drawn  from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the</a:t>
            </a:r>
            <a:r>
              <a:rPr dirty="0" sz="2400" spc="1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population</a:t>
            </a:r>
            <a:endParaRPr sz="2400">
              <a:latin typeface="Noto Sans"/>
              <a:cs typeface="Noto Sans"/>
            </a:endParaRPr>
          </a:p>
          <a:p>
            <a:pPr marL="355600" marR="351790" indent="-343535">
              <a:lnSpc>
                <a:spcPct val="100000"/>
              </a:lnSpc>
              <a:spcBef>
                <a:spcPts val="13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Used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to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describe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and  </a:t>
            </a:r>
            <a:r>
              <a:rPr dirty="0" sz="2400" spc="-30">
                <a:solidFill>
                  <a:srgbClr val="404040"/>
                </a:solidFill>
                <a:latin typeface="Noto Sans"/>
                <a:cs typeface="Noto Sans"/>
              </a:rPr>
              <a:t>make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inferences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about  the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 population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23416" y="2398776"/>
            <a:ext cx="4287012" cy="3692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57783" y="6880859"/>
            <a:ext cx="1429512" cy="1347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836420" y="6886956"/>
            <a:ext cx="14005560" cy="1335405"/>
          </a:xfrm>
          <a:prstGeom prst="rect">
            <a:avLst/>
          </a:prstGeom>
          <a:ln w="12192">
            <a:solidFill>
              <a:srgbClr val="00A99D"/>
            </a:solidFill>
          </a:ln>
        </p:spPr>
        <p:txBody>
          <a:bodyPr wrap="square" lIns="0" tIns="303530" rIns="0" bIns="0" rtlCol="0" vert="horz">
            <a:spAutoFit/>
          </a:bodyPr>
          <a:lstStyle/>
          <a:p>
            <a:pPr marL="263525" marR="1509395">
              <a:lnSpc>
                <a:spcPts val="2870"/>
              </a:lnSpc>
              <a:spcBef>
                <a:spcPts val="2390"/>
              </a:spcBef>
            </a:pPr>
            <a:r>
              <a:rPr dirty="0" sz="2400" spc="-30">
                <a:solidFill>
                  <a:srgbClr val="404040"/>
                </a:solidFill>
                <a:latin typeface="Noto Sans"/>
                <a:cs typeface="Noto Sans"/>
              </a:rPr>
              <a:t>Inferential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analytics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valuable when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it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not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possible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to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examine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each member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the 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population.</a:t>
            </a:r>
            <a:endParaRPr sz="24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0257" y="268350"/>
            <a:ext cx="90963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60"/>
              <a:t>Major </a:t>
            </a:r>
            <a:r>
              <a:rPr dirty="0" sz="3200" spc="55"/>
              <a:t>Categories </a:t>
            </a:r>
            <a:r>
              <a:rPr dirty="0" sz="3200" spc="65"/>
              <a:t>of </a:t>
            </a:r>
            <a:r>
              <a:rPr dirty="0" sz="3200" spc="80"/>
              <a:t>Statistics </a:t>
            </a:r>
            <a:r>
              <a:rPr dirty="0" sz="3200"/>
              <a:t>– </a:t>
            </a:r>
            <a:r>
              <a:rPr dirty="0" sz="3200" spc="75"/>
              <a:t>An</a:t>
            </a:r>
            <a:r>
              <a:rPr dirty="0" sz="3200" spc="-260"/>
              <a:t> </a:t>
            </a:r>
            <a:r>
              <a:rPr dirty="0" sz="3200" spc="60"/>
              <a:t>Example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5841491" y="711708"/>
            <a:ext cx="4572000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19521" y="883666"/>
            <a:ext cx="5581650" cy="3511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00" spc="170">
                <a:latin typeface="Noto Sans"/>
                <a:cs typeface="Noto Sans"/>
              </a:rPr>
              <a:t>Study</a:t>
            </a:r>
            <a:r>
              <a:rPr dirty="0" sz="2100" spc="380">
                <a:latin typeface="Noto Sans"/>
                <a:cs typeface="Noto Sans"/>
              </a:rPr>
              <a:t> </a:t>
            </a:r>
            <a:r>
              <a:rPr dirty="0" sz="2100" spc="110">
                <a:latin typeface="Noto Sans"/>
                <a:cs typeface="Noto Sans"/>
              </a:rPr>
              <a:t>of</a:t>
            </a:r>
            <a:r>
              <a:rPr dirty="0" sz="2100" spc="380">
                <a:latin typeface="Noto Sans"/>
                <a:cs typeface="Noto Sans"/>
              </a:rPr>
              <a:t> </a:t>
            </a:r>
            <a:r>
              <a:rPr dirty="0" sz="2100" spc="135">
                <a:latin typeface="Noto Sans"/>
                <a:cs typeface="Noto Sans"/>
              </a:rPr>
              <a:t>the</a:t>
            </a:r>
            <a:r>
              <a:rPr dirty="0" sz="2100" spc="395">
                <a:latin typeface="Noto Sans"/>
                <a:cs typeface="Noto Sans"/>
              </a:rPr>
              <a:t> </a:t>
            </a:r>
            <a:r>
              <a:rPr dirty="0" sz="2100" spc="150">
                <a:latin typeface="Noto Sans"/>
                <a:cs typeface="Noto Sans"/>
              </a:rPr>
              <a:t>height</a:t>
            </a:r>
            <a:r>
              <a:rPr dirty="0" sz="2100" spc="360">
                <a:latin typeface="Noto Sans"/>
                <a:cs typeface="Noto Sans"/>
              </a:rPr>
              <a:t> </a:t>
            </a:r>
            <a:r>
              <a:rPr dirty="0" sz="2100" spc="110">
                <a:latin typeface="Noto Sans"/>
                <a:cs typeface="Noto Sans"/>
              </a:rPr>
              <a:t>of</a:t>
            </a:r>
            <a:r>
              <a:rPr dirty="0" sz="2100" spc="380">
                <a:latin typeface="Noto Sans"/>
                <a:cs typeface="Noto Sans"/>
              </a:rPr>
              <a:t> </a:t>
            </a:r>
            <a:r>
              <a:rPr dirty="0" sz="2100" spc="135">
                <a:latin typeface="Noto Sans"/>
                <a:cs typeface="Noto Sans"/>
              </a:rPr>
              <a:t>the</a:t>
            </a:r>
            <a:r>
              <a:rPr dirty="0" sz="2100" spc="395">
                <a:latin typeface="Noto Sans"/>
                <a:cs typeface="Noto Sans"/>
              </a:rPr>
              <a:t> </a:t>
            </a:r>
            <a:r>
              <a:rPr dirty="0" sz="2100" spc="185">
                <a:latin typeface="Noto Sans"/>
                <a:cs typeface="Noto Sans"/>
              </a:rPr>
              <a:t>population</a:t>
            </a:r>
            <a:endParaRPr sz="2100">
              <a:latin typeface="Noto Sans"/>
              <a:cs typeface="Noto San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34444" y="3224707"/>
            <a:ext cx="4220210" cy="2794000"/>
            <a:chOff x="1934444" y="3224707"/>
            <a:chExt cx="4220210" cy="2794000"/>
          </a:xfrm>
        </p:grpSpPr>
        <p:sp>
          <p:nvSpPr>
            <p:cNvPr id="6" name="object 6"/>
            <p:cNvSpPr/>
            <p:nvPr/>
          </p:nvSpPr>
          <p:spPr>
            <a:xfrm>
              <a:off x="1934444" y="3224707"/>
              <a:ext cx="4220047" cy="279385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029206" y="3518154"/>
              <a:ext cx="922019" cy="0"/>
            </a:xfrm>
            <a:custGeom>
              <a:avLst/>
              <a:gdLst/>
              <a:ahLst/>
              <a:cxnLst/>
              <a:rect l="l" t="t" r="r" b="b"/>
              <a:pathLst>
                <a:path w="922019" h="0">
                  <a:moveTo>
                    <a:pt x="0" y="0"/>
                  </a:moveTo>
                  <a:lnTo>
                    <a:pt x="922019" y="0"/>
                  </a:lnTo>
                </a:path>
              </a:pathLst>
            </a:custGeom>
            <a:ln w="28956">
              <a:solidFill>
                <a:srgbClr val="F3A87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907792" y="3512058"/>
              <a:ext cx="86995" cy="402590"/>
            </a:xfrm>
            <a:custGeom>
              <a:avLst/>
              <a:gdLst/>
              <a:ahLst/>
              <a:cxnLst/>
              <a:rect l="l" t="t" r="r" b="b"/>
              <a:pathLst>
                <a:path w="86994" h="402589">
                  <a:moveTo>
                    <a:pt x="28956" y="318261"/>
                  </a:moveTo>
                  <a:lnTo>
                    <a:pt x="26521" y="318752"/>
                  </a:lnTo>
                  <a:lnTo>
                    <a:pt x="12715" y="328056"/>
                  </a:lnTo>
                  <a:lnTo>
                    <a:pt x="3411" y="341862"/>
                  </a:lnTo>
                  <a:lnTo>
                    <a:pt x="0" y="358775"/>
                  </a:lnTo>
                  <a:lnTo>
                    <a:pt x="3411" y="375687"/>
                  </a:lnTo>
                  <a:lnTo>
                    <a:pt x="12715" y="389493"/>
                  </a:lnTo>
                  <a:lnTo>
                    <a:pt x="26521" y="398797"/>
                  </a:lnTo>
                  <a:lnTo>
                    <a:pt x="43433" y="402208"/>
                  </a:lnTo>
                  <a:lnTo>
                    <a:pt x="60346" y="398797"/>
                  </a:lnTo>
                  <a:lnTo>
                    <a:pt x="74152" y="389493"/>
                  </a:lnTo>
                  <a:lnTo>
                    <a:pt x="83456" y="375687"/>
                  </a:lnTo>
                  <a:lnTo>
                    <a:pt x="86868" y="358775"/>
                  </a:lnTo>
                  <a:lnTo>
                    <a:pt x="28956" y="358775"/>
                  </a:lnTo>
                  <a:lnTo>
                    <a:pt x="28956" y="318261"/>
                  </a:lnTo>
                  <a:close/>
                </a:path>
                <a:path w="86994" h="402589">
                  <a:moveTo>
                    <a:pt x="43433" y="315340"/>
                  </a:moveTo>
                  <a:lnTo>
                    <a:pt x="28956" y="318261"/>
                  </a:lnTo>
                  <a:lnTo>
                    <a:pt x="28956" y="358775"/>
                  </a:lnTo>
                  <a:lnTo>
                    <a:pt x="57912" y="358775"/>
                  </a:lnTo>
                  <a:lnTo>
                    <a:pt x="57912" y="318261"/>
                  </a:lnTo>
                  <a:lnTo>
                    <a:pt x="43433" y="315340"/>
                  </a:lnTo>
                  <a:close/>
                </a:path>
                <a:path w="86994" h="402589">
                  <a:moveTo>
                    <a:pt x="57912" y="318261"/>
                  </a:moveTo>
                  <a:lnTo>
                    <a:pt x="57912" y="358775"/>
                  </a:lnTo>
                  <a:lnTo>
                    <a:pt x="86868" y="358775"/>
                  </a:lnTo>
                  <a:lnTo>
                    <a:pt x="83456" y="341862"/>
                  </a:lnTo>
                  <a:lnTo>
                    <a:pt x="74152" y="328056"/>
                  </a:lnTo>
                  <a:lnTo>
                    <a:pt x="60346" y="318752"/>
                  </a:lnTo>
                  <a:lnTo>
                    <a:pt x="57912" y="318261"/>
                  </a:lnTo>
                  <a:close/>
                </a:path>
                <a:path w="86994" h="402589">
                  <a:moveTo>
                    <a:pt x="57912" y="0"/>
                  </a:moveTo>
                  <a:lnTo>
                    <a:pt x="28956" y="0"/>
                  </a:lnTo>
                  <a:lnTo>
                    <a:pt x="28956" y="318261"/>
                  </a:lnTo>
                  <a:lnTo>
                    <a:pt x="43433" y="315340"/>
                  </a:lnTo>
                  <a:lnTo>
                    <a:pt x="57912" y="315340"/>
                  </a:lnTo>
                  <a:lnTo>
                    <a:pt x="57912" y="0"/>
                  </a:lnTo>
                  <a:close/>
                </a:path>
                <a:path w="86994" h="402589">
                  <a:moveTo>
                    <a:pt x="57912" y="315340"/>
                  </a:moveTo>
                  <a:lnTo>
                    <a:pt x="43433" y="315340"/>
                  </a:lnTo>
                  <a:lnTo>
                    <a:pt x="57912" y="318261"/>
                  </a:lnTo>
                  <a:lnTo>
                    <a:pt x="57912" y="315340"/>
                  </a:lnTo>
                  <a:close/>
                </a:path>
              </a:pathLst>
            </a:custGeom>
            <a:solidFill>
              <a:srgbClr val="F3A87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7571231" y="3270503"/>
            <a:ext cx="7378065" cy="848994"/>
          </a:xfrm>
          <a:prstGeom prst="rect">
            <a:avLst/>
          </a:prstGeom>
          <a:ln w="9143">
            <a:solidFill>
              <a:srgbClr val="F3A875"/>
            </a:solidFill>
          </a:ln>
        </p:spPr>
        <p:txBody>
          <a:bodyPr wrap="square" lIns="0" tIns="27940" rIns="0" bIns="0" rtlCol="0" vert="horz">
            <a:spAutoFit/>
          </a:bodyPr>
          <a:lstStyle/>
          <a:p>
            <a:pPr marL="92710" marR="313690">
              <a:lnSpc>
                <a:spcPct val="100000"/>
              </a:lnSpc>
              <a:spcBef>
                <a:spcPts val="220"/>
              </a:spcBef>
            </a:pPr>
            <a:r>
              <a:rPr dirty="0" sz="2400" spc="-25">
                <a:solidFill>
                  <a:srgbClr val="404040"/>
                </a:solidFill>
                <a:latin typeface="Noto Sans"/>
                <a:cs typeface="Noto Sans"/>
              </a:rPr>
              <a:t>Categorize </a:t>
            </a:r>
            <a:r>
              <a:rPr dirty="0" sz="2400" spc="-40">
                <a:solidFill>
                  <a:srgbClr val="404040"/>
                </a:solidFill>
                <a:latin typeface="Noto Sans"/>
                <a:cs typeface="Noto Sans"/>
              </a:rPr>
              <a:t>height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as </a:t>
            </a:r>
            <a:r>
              <a:rPr dirty="0" sz="2400" spc="-45">
                <a:solidFill>
                  <a:srgbClr val="404040"/>
                </a:solidFill>
                <a:latin typeface="Noto Sans"/>
                <a:cs typeface="Noto Sans"/>
              </a:rPr>
              <a:t>“Tall,”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“Medium,”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and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“Short”  </a:t>
            </a:r>
            <a:r>
              <a:rPr dirty="0" sz="2400" spc="-75">
                <a:solidFill>
                  <a:srgbClr val="404040"/>
                </a:solidFill>
                <a:latin typeface="Noto Sans"/>
                <a:cs typeface="Noto Sans"/>
              </a:rPr>
              <a:t>Take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a sample to study </a:t>
            </a:r>
            <a:r>
              <a:rPr dirty="0" sz="2400" spc="-25">
                <a:solidFill>
                  <a:srgbClr val="404040"/>
                </a:solidFill>
                <a:latin typeface="Noto Sans"/>
                <a:cs typeface="Noto Sans"/>
              </a:rPr>
              <a:t>from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the</a:t>
            </a:r>
            <a:r>
              <a:rPr dirty="0" sz="2400" spc="17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population.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69707" y="2810255"/>
            <a:ext cx="2918460" cy="471170"/>
          </a:xfrm>
          <a:prstGeom prst="rect">
            <a:avLst/>
          </a:prstGeom>
          <a:solidFill>
            <a:srgbClr val="F3A875"/>
          </a:solidFill>
        </p:spPr>
        <p:txBody>
          <a:bodyPr wrap="square" lIns="0" tIns="2794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20"/>
              </a:spcBef>
            </a:pPr>
            <a:r>
              <a:rPr dirty="0" sz="2400" spc="-30">
                <a:solidFill>
                  <a:srgbClr val="404040"/>
                </a:solidFill>
                <a:latin typeface="Noto Sans"/>
                <a:cs typeface="Noto Sans"/>
              </a:rPr>
              <a:t>Inferential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Method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34656" y="6457188"/>
            <a:ext cx="7378065" cy="1201420"/>
          </a:xfrm>
          <a:prstGeom prst="rect">
            <a:avLst/>
          </a:prstGeom>
          <a:ln w="9143">
            <a:solidFill>
              <a:srgbClr val="00D5C6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marL="92075" marR="156210">
              <a:lnSpc>
                <a:spcPct val="100000"/>
              </a:lnSpc>
              <a:spcBef>
                <a:spcPts val="225"/>
              </a:spcBef>
            </a:pP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Record the </a:t>
            </a:r>
            <a:r>
              <a:rPr dirty="0" sz="2400" spc="-40">
                <a:solidFill>
                  <a:srgbClr val="404040"/>
                </a:solidFill>
                <a:latin typeface="Noto Sans"/>
                <a:cs typeface="Noto Sans"/>
              </a:rPr>
              <a:t>height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each and </a:t>
            </a:r>
            <a:r>
              <a:rPr dirty="0" sz="2400" spc="-25">
                <a:solidFill>
                  <a:srgbClr val="404040"/>
                </a:solidFill>
                <a:latin typeface="Noto Sans"/>
                <a:cs typeface="Noto Sans"/>
              </a:rPr>
              <a:t>every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person.  </a:t>
            </a:r>
            <a:r>
              <a:rPr dirty="0" sz="2400" spc="-25">
                <a:solidFill>
                  <a:srgbClr val="404040"/>
                </a:solidFill>
                <a:latin typeface="Noto Sans"/>
                <a:cs typeface="Noto Sans"/>
              </a:rPr>
              <a:t>Provide 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the tallest, shortest,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and </a:t>
            </a:r>
            <a:r>
              <a:rPr dirty="0" sz="2400" spc="-45">
                <a:solidFill>
                  <a:srgbClr val="404040"/>
                </a:solidFill>
                <a:latin typeface="Noto Sans"/>
                <a:cs typeface="Noto Sans"/>
              </a:rPr>
              <a:t>average </a:t>
            </a:r>
            <a:r>
              <a:rPr dirty="0" sz="2400" spc="-40">
                <a:solidFill>
                  <a:srgbClr val="404040"/>
                </a:solidFill>
                <a:latin typeface="Noto Sans"/>
                <a:cs typeface="Noto Sans"/>
              </a:rPr>
              <a:t>height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of  </a:t>
            </a:r>
            <a:r>
              <a:rPr dirty="0" sz="2400" spc="-15">
                <a:solidFill>
                  <a:srgbClr val="404040"/>
                </a:solidFill>
                <a:latin typeface="Noto Sans"/>
                <a:cs typeface="Noto Sans"/>
              </a:rPr>
              <a:t>the</a:t>
            </a:r>
            <a:r>
              <a:rPr dirty="0" sz="2400" spc="-5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population.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30083" y="5999988"/>
            <a:ext cx="3046730" cy="471170"/>
          </a:xfrm>
          <a:prstGeom prst="rect">
            <a:avLst/>
          </a:prstGeom>
          <a:solidFill>
            <a:srgbClr val="00D5C6"/>
          </a:solidFill>
        </p:spPr>
        <p:txBody>
          <a:bodyPr wrap="square" lIns="0" tIns="2857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25"/>
              </a:spcBef>
            </a:pP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Descriptive</a:t>
            </a:r>
            <a:r>
              <a:rPr dirty="0" sz="2400" spc="-3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Method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23542" y="2029459"/>
            <a:ext cx="494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0">
                <a:solidFill>
                  <a:srgbClr val="404040"/>
                </a:solidFill>
                <a:latin typeface="Noto Sans"/>
                <a:cs typeface="Noto Sans"/>
              </a:rPr>
              <a:t>T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all</a:t>
            </a:r>
            <a:endParaRPr sz="2400">
              <a:latin typeface="Noto Sans"/>
              <a:cs typeface="Noto San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102357" y="2235707"/>
            <a:ext cx="2055495" cy="827405"/>
            <a:chOff x="2102357" y="2235707"/>
            <a:chExt cx="2055495" cy="827405"/>
          </a:xfrm>
        </p:grpSpPr>
        <p:sp>
          <p:nvSpPr>
            <p:cNvPr id="15" name="object 15"/>
            <p:cNvSpPr/>
            <p:nvPr/>
          </p:nvSpPr>
          <p:spPr>
            <a:xfrm>
              <a:off x="2102357" y="2250185"/>
              <a:ext cx="2011680" cy="0"/>
            </a:xfrm>
            <a:custGeom>
              <a:avLst/>
              <a:gdLst/>
              <a:ahLst/>
              <a:cxnLst/>
              <a:rect l="l" t="t" r="r" b="b"/>
              <a:pathLst>
                <a:path w="2011679" h="0">
                  <a:moveTo>
                    <a:pt x="0" y="0"/>
                  </a:moveTo>
                  <a:lnTo>
                    <a:pt x="2011680" y="0"/>
                  </a:lnTo>
                </a:path>
              </a:pathLst>
            </a:custGeom>
            <a:ln w="28956">
              <a:solidFill>
                <a:srgbClr val="F3A87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070603" y="2236469"/>
              <a:ext cx="86995" cy="826769"/>
            </a:xfrm>
            <a:custGeom>
              <a:avLst/>
              <a:gdLst/>
              <a:ahLst/>
              <a:cxnLst/>
              <a:rect l="l" t="t" r="r" b="b"/>
              <a:pathLst>
                <a:path w="86995" h="826769">
                  <a:moveTo>
                    <a:pt x="28956" y="742314"/>
                  </a:moveTo>
                  <a:lnTo>
                    <a:pt x="26521" y="742805"/>
                  </a:lnTo>
                  <a:lnTo>
                    <a:pt x="12715" y="752109"/>
                  </a:lnTo>
                  <a:lnTo>
                    <a:pt x="3411" y="765915"/>
                  </a:lnTo>
                  <a:lnTo>
                    <a:pt x="0" y="782827"/>
                  </a:lnTo>
                  <a:lnTo>
                    <a:pt x="3411" y="799740"/>
                  </a:lnTo>
                  <a:lnTo>
                    <a:pt x="12715" y="813546"/>
                  </a:lnTo>
                  <a:lnTo>
                    <a:pt x="26521" y="822850"/>
                  </a:lnTo>
                  <a:lnTo>
                    <a:pt x="43434" y="826262"/>
                  </a:lnTo>
                  <a:lnTo>
                    <a:pt x="60346" y="822850"/>
                  </a:lnTo>
                  <a:lnTo>
                    <a:pt x="74152" y="813546"/>
                  </a:lnTo>
                  <a:lnTo>
                    <a:pt x="83456" y="799740"/>
                  </a:lnTo>
                  <a:lnTo>
                    <a:pt x="86868" y="782827"/>
                  </a:lnTo>
                  <a:lnTo>
                    <a:pt x="28956" y="782827"/>
                  </a:lnTo>
                  <a:lnTo>
                    <a:pt x="28956" y="742314"/>
                  </a:lnTo>
                  <a:close/>
                </a:path>
                <a:path w="86995" h="826769">
                  <a:moveTo>
                    <a:pt x="43434" y="739393"/>
                  </a:moveTo>
                  <a:lnTo>
                    <a:pt x="28956" y="742314"/>
                  </a:lnTo>
                  <a:lnTo>
                    <a:pt x="28956" y="782827"/>
                  </a:lnTo>
                  <a:lnTo>
                    <a:pt x="57912" y="782827"/>
                  </a:lnTo>
                  <a:lnTo>
                    <a:pt x="57912" y="742314"/>
                  </a:lnTo>
                  <a:lnTo>
                    <a:pt x="43434" y="739393"/>
                  </a:lnTo>
                  <a:close/>
                </a:path>
                <a:path w="86995" h="826769">
                  <a:moveTo>
                    <a:pt x="57912" y="742314"/>
                  </a:moveTo>
                  <a:lnTo>
                    <a:pt x="57912" y="782827"/>
                  </a:lnTo>
                  <a:lnTo>
                    <a:pt x="86868" y="782827"/>
                  </a:lnTo>
                  <a:lnTo>
                    <a:pt x="83456" y="765915"/>
                  </a:lnTo>
                  <a:lnTo>
                    <a:pt x="74152" y="752109"/>
                  </a:lnTo>
                  <a:lnTo>
                    <a:pt x="60346" y="742805"/>
                  </a:lnTo>
                  <a:lnTo>
                    <a:pt x="57912" y="742314"/>
                  </a:lnTo>
                  <a:close/>
                </a:path>
                <a:path w="86995" h="826769">
                  <a:moveTo>
                    <a:pt x="57912" y="0"/>
                  </a:moveTo>
                  <a:lnTo>
                    <a:pt x="28956" y="0"/>
                  </a:lnTo>
                  <a:lnTo>
                    <a:pt x="28956" y="742314"/>
                  </a:lnTo>
                  <a:lnTo>
                    <a:pt x="43434" y="739393"/>
                  </a:lnTo>
                  <a:lnTo>
                    <a:pt x="57912" y="739393"/>
                  </a:lnTo>
                  <a:lnTo>
                    <a:pt x="57912" y="0"/>
                  </a:lnTo>
                  <a:close/>
                </a:path>
                <a:path w="86995" h="826769">
                  <a:moveTo>
                    <a:pt x="57912" y="739393"/>
                  </a:moveTo>
                  <a:lnTo>
                    <a:pt x="43434" y="739393"/>
                  </a:lnTo>
                  <a:lnTo>
                    <a:pt x="57912" y="742314"/>
                  </a:lnTo>
                  <a:lnTo>
                    <a:pt x="57912" y="739393"/>
                  </a:lnTo>
                  <a:close/>
                </a:path>
              </a:pathLst>
            </a:custGeom>
            <a:solidFill>
              <a:srgbClr val="F3A87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/>
          <p:nvPr/>
        </p:nvSpPr>
        <p:spPr>
          <a:xfrm>
            <a:off x="1098041" y="4722876"/>
            <a:ext cx="784225" cy="86995"/>
          </a:xfrm>
          <a:custGeom>
            <a:avLst/>
            <a:gdLst/>
            <a:ahLst/>
            <a:cxnLst/>
            <a:rect l="l" t="t" r="r" b="b"/>
            <a:pathLst>
              <a:path w="784225" h="86995">
                <a:moveTo>
                  <a:pt x="740537" y="0"/>
                </a:moveTo>
                <a:lnTo>
                  <a:pt x="723624" y="3411"/>
                </a:lnTo>
                <a:lnTo>
                  <a:pt x="709818" y="12715"/>
                </a:lnTo>
                <a:lnTo>
                  <a:pt x="700514" y="26521"/>
                </a:lnTo>
                <a:lnTo>
                  <a:pt x="697103" y="43434"/>
                </a:lnTo>
                <a:lnTo>
                  <a:pt x="700514" y="60346"/>
                </a:lnTo>
                <a:lnTo>
                  <a:pt x="709818" y="74152"/>
                </a:lnTo>
                <a:lnTo>
                  <a:pt x="723624" y="83456"/>
                </a:lnTo>
                <a:lnTo>
                  <a:pt x="740537" y="86868"/>
                </a:lnTo>
                <a:lnTo>
                  <a:pt x="757449" y="83456"/>
                </a:lnTo>
                <a:lnTo>
                  <a:pt x="771255" y="74152"/>
                </a:lnTo>
                <a:lnTo>
                  <a:pt x="780559" y="60346"/>
                </a:lnTo>
                <a:lnTo>
                  <a:pt x="781050" y="57912"/>
                </a:lnTo>
                <a:lnTo>
                  <a:pt x="740537" y="57912"/>
                </a:lnTo>
                <a:lnTo>
                  <a:pt x="740537" y="28956"/>
                </a:lnTo>
                <a:lnTo>
                  <a:pt x="781050" y="28956"/>
                </a:lnTo>
                <a:lnTo>
                  <a:pt x="780559" y="26521"/>
                </a:lnTo>
                <a:lnTo>
                  <a:pt x="771255" y="12715"/>
                </a:lnTo>
                <a:lnTo>
                  <a:pt x="757449" y="3411"/>
                </a:lnTo>
                <a:lnTo>
                  <a:pt x="740537" y="0"/>
                </a:lnTo>
                <a:close/>
              </a:path>
              <a:path w="784225" h="86995">
                <a:moveTo>
                  <a:pt x="700023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700023" y="57912"/>
                </a:lnTo>
                <a:lnTo>
                  <a:pt x="697103" y="43434"/>
                </a:lnTo>
                <a:lnTo>
                  <a:pt x="700023" y="28956"/>
                </a:lnTo>
                <a:close/>
              </a:path>
              <a:path w="784225" h="86995">
                <a:moveTo>
                  <a:pt x="781050" y="28956"/>
                </a:moveTo>
                <a:lnTo>
                  <a:pt x="740537" y="28956"/>
                </a:lnTo>
                <a:lnTo>
                  <a:pt x="740537" y="57912"/>
                </a:lnTo>
                <a:lnTo>
                  <a:pt x="781050" y="57912"/>
                </a:lnTo>
                <a:lnTo>
                  <a:pt x="783971" y="43434"/>
                </a:lnTo>
                <a:lnTo>
                  <a:pt x="781050" y="28956"/>
                </a:lnTo>
                <a:close/>
              </a:path>
            </a:pathLst>
          </a:custGeom>
          <a:solidFill>
            <a:srgbClr val="F3A8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45770" y="4550409"/>
            <a:ext cx="7975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Sho</a:t>
            </a:r>
            <a:r>
              <a:rPr dirty="0" sz="2400" spc="5">
                <a:solidFill>
                  <a:srgbClr val="404040"/>
                </a:solidFill>
                <a:latin typeface="Noto Sans"/>
                <a:cs typeface="Noto Sans"/>
              </a:rPr>
              <a:t>r</a:t>
            </a:r>
            <a:r>
              <a:rPr dirty="0" sz="2400" spc="-20">
                <a:solidFill>
                  <a:srgbClr val="404040"/>
                </a:solidFill>
                <a:latin typeface="Noto Sans"/>
                <a:cs typeface="Noto Sans"/>
              </a:rPr>
              <a:t>t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6744" y="3295853"/>
            <a:ext cx="120840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Medi</a:t>
            </a:r>
            <a:r>
              <a:rPr dirty="0" sz="2400" spc="-5">
                <a:solidFill>
                  <a:srgbClr val="404040"/>
                </a:solidFill>
                <a:latin typeface="Noto Sans"/>
                <a:cs typeface="Noto Sans"/>
              </a:rPr>
              <a:t>u</a:t>
            </a:r>
            <a:r>
              <a:rPr dirty="0" sz="2400" spc="-10">
                <a:solidFill>
                  <a:srgbClr val="404040"/>
                </a:solidFill>
                <a:latin typeface="Noto Sans"/>
                <a:cs typeface="Noto Sans"/>
              </a:rPr>
              <a:t>m</a:t>
            </a:r>
            <a:endParaRPr sz="2400">
              <a:latin typeface="Noto Sans"/>
              <a:cs typeface="Noto San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240017" y="3107435"/>
            <a:ext cx="1348740" cy="3167380"/>
            <a:chOff x="6240017" y="3107435"/>
            <a:chExt cx="1348740" cy="3167380"/>
          </a:xfrm>
        </p:grpSpPr>
        <p:sp>
          <p:nvSpPr>
            <p:cNvPr id="21" name="object 21"/>
            <p:cNvSpPr/>
            <p:nvPr/>
          </p:nvSpPr>
          <p:spPr>
            <a:xfrm>
              <a:off x="6240017" y="3144773"/>
              <a:ext cx="623570" cy="1696085"/>
            </a:xfrm>
            <a:custGeom>
              <a:avLst/>
              <a:gdLst/>
              <a:ahLst/>
              <a:cxnLst/>
              <a:rect l="l" t="t" r="r" b="b"/>
              <a:pathLst>
                <a:path w="623570" h="1696085">
                  <a:moveTo>
                    <a:pt x="623442" y="0"/>
                  </a:moveTo>
                  <a:lnTo>
                    <a:pt x="618743" y="1696085"/>
                  </a:lnTo>
                </a:path>
                <a:path w="623570" h="1696085">
                  <a:moveTo>
                    <a:pt x="0" y="1691639"/>
                  </a:moveTo>
                  <a:lnTo>
                    <a:pt x="619252" y="1691639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846570" y="3107435"/>
              <a:ext cx="742315" cy="3167380"/>
            </a:xfrm>
            <a:custGeom>
              <a:avLst/>
              <a:gdLst/>
              <a:ahLst/>
              <a:cxnLst/>
              <a:rect l="l" t="t" r="r" b="b"/>
              <a:pathLst>
                <a:path w="742315" h="3167379">
                  <a:moveTo>
                    <a:pt x="686816" y="3123438"/>
                  </a:moveTo>
                  <a:lnTo>
                    <a:pt x="660285" y="3083420"/>
                  </a:lnTo>
                  <a:lnTo>
                    <a:pt x="643382" y="3080004"/>
                  </a:lnTo>
                  <a:lnTo>
                    <a:pt x="626465" y="3083420"/>
                  </a:lnTo>
                  <a:lnTo>
                    <a:pt x="612660" y="3092729"/>
                  </a:lnTo>
                  <a:lnTo>
                    <a:pt x="603351" y="3106534"/>
                  </a:lnTo>
                  <a:lnTo>
                    <a:pt x="602856" y="3108960"/>
                  </a:lnTo>
                  <a:lnTo>
                    <a:pt x="0" y="3108960"/>
                  </a:lnTo>
                  <a:lnTo>
                    <a:pt x="0" y="3137916"/>
                  </a:lnTo>
                  <a:lnTo>
                    <a:pt x="602856" y="3137916"/>
                  </a:lnTo>
                  <a:lnTo>
                    <a:pt x="603351" y="3140354"/>
                  </a:lnTo>
                  <a:lnTo>
                    <a:pt x="612660" y="3154159"/>
                  </a:lnTo>
                  <a:lnTo>
                    <a:pt x="626465" y="3163468"/>
                  </a:lnTo>
                  <a:lnTo>
                    <a:pt x="643382" y="3166872"/>
                  </a:lnTo>
                  <a:lnTo>
                    <a:pt x="660285" y="3163468"/>
                  </a:lnTo>
                  <a:lnTo>
                    <a:pt x="674090" y="3154159"/>
                  </a:lnTo>
                  <a:lnTo>
                    <a:pt x="683399" y="3140354"/>
                  </a:lnTo>
                  <a:lnTo>
                    <a:pt x="683895" y="3137916"/>
                  </a:lnTo>
                  <a:lnTo>
                    <a:pt x="686816" y="3123438"/>
                  </a:lnTo>
                  <a:close/>
                </a:path>
                <a:path w="742315" h="3167379">
                  <a:moveTo>
                    <a:pt x="741934" y="43434"/>
                  </a:moveTo>
                  <a:lnTo>
                    <a:pt x="715403" y="3416"/>
                  </a:lnTo>
                  <a:lnTo>
                    <a:pt x="698500" y="0"/>
                  </a:lnTo>
                  <a:lnTo>
                    <a:pt x="681583" y="3416"/>
                  </a:lnTo>
                  <a:lnTo>
                    <a:pt x="667778" y="12725"/>
                  </a:lnTo>
                  <a:lnTo>
                    <a:pt x="658469" y="26530"/>
                  </a:lnTo>
                  <a:lnTo>
                    <a:pt x="657974" y="28956"/>
                  </a:lnTo>
                  <a:lnTo>
                    <a:pt x="12192" y="28956"/>
                  </a:lnTo>
                  <a:lnTo>
                    <a:pt x="12192" y="57912"/>
                  </a:lnTo>
                  <a:lnTo>
                    <a:pt x="657974" y="57912"/>
                  </a:lnTo>
                  <a:lnTo>
                    <a:pt x="658469" y="60350"/>
                  </a:lnTo>
                  <a:lnTo>
                    <a:pt x="667778" y="74155"/>
                  </a:lnTo>
                  <a:lnTo>
                    <a:pt x="681583" y="83464"/>
                  </a:lnTo>
                  <a:lnTo>
                    <a:pt x="698500" y="86868"/>
                  </a:lnTo>
                  <a:lnTo>
                    <a:pt x="715403" y="83464"/>
                  </a:lnTo>
                  <a:lnTo>
                    <a:pt x="729208" y="74155"/>
                  </a:lnTo>
                  <a:lnTo>
                    <a:pt x="738517" y="60350"/>
                  </a:lnTo>
                  <a:lnTo>
                    <a:pt x="739013" y="57912"/>
                  </a:lnTo>
                  <a:lnTo>
                    <a:pt x="741934" y="43434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858761" y="4836413"/>
              <a:ext cx="0" cy="1400175"/>
            </a:xfrm>
            <a:custGeom>
              <a:avLst/>
              <a:gdLst/>
              <a:ahLst/>
              <a:cxnLst/>
              <a:rect l="l" t="t" r="r" b="b"/>
              <a:pathLst>
                <a:path w="0" h="1400175">
                  <a:moveTo>
                    <a:pt x="0" y="0"/>
                  </a:moveTo>
                  <a:lnTo>
                    <a:pt x="0" y="1399667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5226" y="268350"/>
            <a:ext cx="730504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70"/>
              <a:t>Statistical </a:t>
            </a:r>
            <a:r>
              <a:rPr dirty="0" sz="3200" spc="85"/>
              <a:t>Analysis</a:t>
            </a:r>
            <a:r>
              <a:rPr dirty="0" sz="3200" spc="-105"/>
              <a:t> </a:t>
            </a:r>
            <a:r>
              <a:rPr dirty="0" sz="3200" spc="60"/>
              <a:t>Considerations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5841491" y="711708"/>
            <a:ext cx="4572000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9117" y="4801361"/>
            <a:ext cx="2877820" cy="7740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50" spc="-5" b="1">
                <a:latin typeface="Carlito"/>
                <a:cs typeface="Carlito"/>
              </a:rPr>
              <a:t>Purpose</a:t>
            </a:r>
            <a:endParaRPr sz="24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450" spc="-5">
                <a:latin typeface="Carlito"/>
                <a:cs typeface="Carlito"/>
              </a:rPr>
              <a:t>Clear </a:t>
            </a:r>
            <a:r>
              <a:rPr dirty="0" sz="2450" spc="5">
                <a:latin typeface="Carlito"/>
                <a:cs typeface="Carlito"/>
              </a:rPr>
              <a:t>and</a:t>
            </a:r>
            <a:r>
              <a:rPr dirty="0" sz="2450" spc="-45">
                <a:latin typeface="Carlito"/>
                <a:cs typeface="Carlito"/>
              </a:rPr>
              <a:t> </a:t>
            </a:r>
            <a:r>
              <a:rPr dirty="0" sz="2450" spc="-5">
                <a:latin typeface="Carlito"/>
                <a:cs typeface="Carlito"/>
              </a:rPr>
              <a:t>well-defined</a:t>
            </a:r>
            <a:endParaRPr sz="24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99253" y="4935727"/>
            <a:ext cx="2745105" cy="152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100"/>
              </a:spcBef>
            </a:pPr>
            <a:r>
              <a:rPr dirty="0" sz="2450" spc="-5" b="1">
                <a:latin typeface="Carlito"/>
                <a:cs typeface="Carlito"/>
              </a:rPr>
              <a:t>Document</a:t>
            </a:r>
            <a:r>
              <a:rPr dirty="0" sz="2450" spc="-65" b="1">
                <a:latin typeface="Carlito"/>
                <a:cs typeface="Carlito"/>
              </a:rPr>
              <a:t> </a:t>
            </a:r>
            <a:r>
              <a:rPr dirty="0" sz="2450" spc="-5" b="1">
                <a:latin typeface="Carlito"/>
                <a:cs typeface="Carlito"/>
              </a:rPr>
              <a:t>Questions  </a:t>
            </a:r>
            <a:r>
              <a:rPr dirty="0" sz="2450" spc="-10">
                <a:latin typeface="Carlito"/>
                <a:cs typeface="Carlito"/>
              </a:rPr>
              <a:t>Prepare </a:t>
            </a:r>
            <a:r>
              <a:rPr dirty="0" sz="2450">
                <a:latin typeface="Carlito"/>
                <a:cs typeface="Carlito"/>
              </a:rPr>
              <a:t>a  </a:t>
            </a:r>
            <a:r>
              <a:rPr dirty="0" sz="2450" spc="-5">
                <a:latin typeface="Carlito"/>
                <a:cs typeface="Carlito"/>
              </a:rPr>
              <a:t>questionnaire </a:t>
            </a:r>
            <a:r>
              <a:rPr dirty="0" sz="2450">
                <a:latin typeface="Carlito"/>
                <a:cs typeface="Carlito"/>
              </a:rPr>
              <a:t>in  advance</a:t>
            </a:r>
            <a:endParaRPr sz="24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58859" y="4935727"/>
            <a:ext cx="3056890" cy="18973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368935">
              <a:lnSpc>
                <a:spcPct val="100000"/>
              </a:lnSpc>
              <a:spcBef>
                <a:spcPts val="110"/>
              </a:spcBef>
            </a:pPr>
            <a:r>
              <a:rPr dirty="0" sz="2450" spc="-5" b="1">
                <a:latin typeface="Carlito"/>
                <a:cs typeface="Carlito"/>
              </a:rPr>
              <a:t>Define Population</a:t>
            </a:r>
            <a:r>
              <a:rPr dirty="0" sz="2450" spc="-100" b="1">
                <a:latin typeface="Carlito"/>
                <a:cs typeface="Carlito"/>
              </a:rPr>
              <a:t> </a:t>
            </a:r>
            <a:r>
              <a:rPr dirty="0" sz="2450" b="1">
                <a:latin typeface="Carlito"/>
                <a:cs typeface="Carlito"/>
              </a:rPr>
              <a:t>of  </a:t>
            </a:r>
            <a:r>
              <a:rPr dirty="0" sz="2450" spc="-10" b="1">
                <a:latin typeface="Carlito"/>
                <a:cs typeface="Carlito"/>
              </a:rPr>
              <a:t>Interest</a:t>
            </a:r>
            <a:endParaRPr sz="2450">
              <a:latin typeface="Carlito"/>
              <a:cs typeface="Carlito"/>
            </a:endParaRPr>
          </a:p>
          <a:p>
            <a:pPr marL="12700" marR="5080">
              <a:lnSpc>
                <a:spcPct val="100200"/>
              </a:lnSpc>
              <a:spcBef>
                <a:spcPts val="5"/>
              </a:spcBef>
            </a:pPr>
            <a:r>
              <a:rPr dirty="0" sz="2450" spc="-5">
                <a:latin typeface="Carlito"/>
                <a:cs typeface="Carlito"/>
              </a:rPr>
              <a:t>Select population based  </a:t>
            </a:r>
            <a:r>
              <a:rPr dirty="0" sz="2450">
                <a:latin typeface="Carlito"/>
                <a:cs typeface="Carlito"/>
              </a:rPr>
              <a:t>on </a:t>
            </a:r>
            <a:r>
              <a:rPr dirty="0" sz="2450" spc="5">
                <a:latin typeface="Carlito"/>
                <a:cs typeface="Carlito"/>
              </a:rPr>
              <a:t>the </a:t>
            </a:r>
            <a:r>
              <a:rPr dirty="0" sz="2450">
                <a:latin typeface="Carlito"/>
                <a:cs typeface="Carlito"/>
              </a:rPr>
              <a:t>purpose </a:t>
            </a:r>
            <a:r>
              <a:rPr dirty="0" sz="2450" spc="-5">
                <a:latin typeface="Carlito"/>
                <a:cs typeface="Carlito"/>
              </a:rPr>
              <a:t>of  analysis</a:t>
            </a:r>
            <a:endParaRPr sz="24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2045" y="2752968"/>
            <a:ext cx="2475052" cy="16566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860503" y="1708449"/>
            <a:ext cx="2086903" cy="29884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823081" y="2415351"/>
            <a:ext cx="2816231" cy="18626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229553" y="2630849"/>
            <a:ext cx="1643563" cy="13264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3015976" y="4863160"/>
            <a:ext cx="2430780" cy="1149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100"/>
              </a:spcBef>
            </a:pPr>
            <a:r>
              <a:rPr dirty="0" sz="2450" spc="-5" b="1">
                <a:latin typeface="Carlito"/>
                <a:cs typeface="Carlito"/>
              </a:rPr>
              <a:t>Determine</a:t>
            </a:r>
            <a:r>
              <a:rPr dirty="0" sz="2450" spc="-95" b="1">
                <a:latin typeface="Carlito"/>
                <a:cs typeface="Carlito"/>
              </a:rPr>
              <a:t> </a:t>
            </a:r>
            <a:r>
              <a:rPr dirty="0" sz="2450" b="1">
                <a:latin typeface="Carlito"/>
                <a:cs typeface="Carlito"/>
              </a:rPr>
              <a:t>Sample  </a:t>
            </a:r>
            <a:r>
              <a:rPr dirty="0" sz="2450">
                <a:latin typeface="Carlito"/>
                <a:cs typeface="Carlito"/>
              </a:rPr>
              <a:t>Based on </a:t>
            </a:r>
            <a:r>
              <a:rPr dirty="0" sz="2450" spc="5">
                <a:latin typeface="Carlito"/>
                <a:cs typeface="Carlito"/>
              </a:rPr>
              <a:t>the  </a:t>
            </a:r>
            <a:r>
              <a:rPr dirty="0" sz="2450">
                <a:latin typeface="Carlito"/>
                <a:cs typeface="Carlito"/>
              </a:rPr>
              <a:t>purpose of</a:t>
            </a:r>
            <a:r>
              <a:rPr dirty="0" sz="2450" spc="-40">
                <a:latin typeface="Carlito"/>
                <a:cs typeface="Carlito"/>
              </a:rPr>
              <a:t> </a:t>
            </a:r>
            <a:r>
              <a:rPr dirty="0" sz="2450" spc="-5">
                <a:latin typeface="Carlito"/>
                <a:cs typeface="Carlito"/>
              </a:rPr>
              <a:t>study</a:t>
            </a:r>
            <a:endParaRPr sz="24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Joyce Chacko</dc:creator>
  <dc:title>PowerPoint Presentation</dc:title>
  <dcterms:created xsi:type="dcterms:W3CDTF">2020-01-20T15:58:02Z</dcterms:created>
  <dcterms:modified xsi:type="dcterms:W3CDTF">2020-01-20T15:58:02Z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2017-09-27T00:00:00Z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2020-01-20T00:00:00Z</vt:filetime>
  </property>
</Properties>
</file>