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sldIdLst>
    <p:sldId id="256" r:id="rId2"/>
    <p:sldId id="266" r:id="rId3"/>
    <p:sldId id="268" r:id="rId4"/>
    <p:sldId id="274" r:id="rId5"/>
    <p:sldId id="273" r:id="rId6"/>
    <p:sldId id="276" r:id="rId7"/>
    <p:sldId id="277" r:id="rId8"/>
    <p:sldId id="263" r:id="rId9"/>
    <p:sldId id="278" r:id="rId10"/>
    <p:sldId id="279" r:id="rId11"/>
    <p:sldId id="280" r:id="rId12"/>
    <p:sldId id="281" r:id="rId13"/>
    <p:sldId id="282" r:id="rId14"/>
    <p:sldId id="286" r:id="rId15"/>
    <p:sldId id="285" r:id="rId16"/>
    <p:sldId id="288" r:id="rId17"/>
    <p:sldId id="289" r:id="rId18"/>
    <p:sldId id="283" r:id="rId19"/>
    <p:sldId id="284" r:id="rId20"/>
    <p:sldId id="287" r:id="rId21"/>
    <p:sldId id="262" r:id="rId22"/>
    <p:sldId id="29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E021A3-5BDF-4889-8CB3-7B36D71AE541}">
          <p14:sldIdLst>
            <p14:sldId id="256"/>
          </p14:sldIdLst>
        </p14:section>
        <p14:section name="Untitled Section" id="{B4B0D568-811F-4B85-9887-A5330D46E60C}">
          <p14:sldIdLst>
            <p14:sldId id="266"/>
            <p14:sldId id="268"/>
            <p14:sldId id="274"/>
            <p14:sldId id="273"/>
            <p14:sldId id="276"/>
            <p14:sldId id="277"/>
            <p14:sldId id="263"/>
            <p14:sldId id="278"/>
            <p14:sldId id="279"/>
            <p14:sldId id="280"/>
            <p14:sldId id="281"/>
            <p14:sldId id="282"/>
            <p14:sldId id="286"/>
            <p14:sldId id="285"/>
            <p14:sldId id="288"/>
            <p14:sldId id="289"/>
            <p14:sldId id="283"/>
            <p14:sldId id="284"/>
            <p14:sldId id="287"/>
            <p14:sldId id="262"/>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13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3/28/2019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430888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8465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548715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614174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19797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2409378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2572758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974837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710509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3186131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95263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44687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919476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600861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965402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4280047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3/28/2019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3/28/2019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3/28/2019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3/28/2019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3/28/2019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3/28/2019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3/28/2019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3/28/2019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3/28/2019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3/28/2019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3/28/2019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3/28/2019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smtClean="0">
                <a:latin typeface="Franklin Gothic Book" panose="020B0503020102020204" pitchFamily="34" charset="0"/>
                <a:cs typeface="Segoe UI" panose="020B0502040204020203" pitchFamily="34" charset="0"/>
              </a:rPr>
              <a:t>Exploratory Data Analysis Use Case </a:t>
            </a:r>
            <a:r>
              <a:rPr lang="en-US" sz="4400" dirty="0">
                <a:latin typeface="Franklin Gothic Book" panose="020B0503020102020204" pitchFamily="34" charset="0"/>
                <a:cs typeface="Segoe UI" panose="020B0502040204020203" pitchFamily="34" charset="0"/>
              </a:rPr>
              <a:t>Presentation</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smtClean="0">
                <a:latin typeface="Franklin Gothic Book" panose="020B0503020102020204" pitchFamily="34" charset="0"/>
              </a:rPr>
              <a:t>Retail Analytics – Sales Analysis on Windows</a:t>
            </a:r>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smtClean="0">
                <a:latin typeface="Franklin Gothic Book" panose="020B0503020102020204" pitchFamily="34" charset="0"/>
                <a:cs typeface="Segoe UI" panose="020B0502040204020203" pitchFamily="34" charset="0"/>
              </a:rPr>
              <a:t>Performing and Non-Performing Dealers</a:t>
            </a:r>
            <a:endParaRPr lang="en-US" dirty="0">
              <a:latin typeface="Franklin Gothic Book" panose="020B0503020102020204" pitchFamily="34" charset="0"/>
              <a:cs typeface="Segoe UI" panose="020B0502040204020203" pitchFamily="34" charset="0"/>
            </a:endParaRPr>
          </a:p>
        </p:txBody>
      </p:sp>
      <p:sp>
        <p:nvSpPr>
          <p:cNvPr id="9" name="Oval 8">
            <a:extLst>
              <a:ext uri="{FF2B5EF4-FFF2-40B4-BE49-F238E27FC236}">
                <a16:creationId xmlns:a16="http://schemas.microsoft.com/office/drawing/2014/main" id="{6D1E12A6-FA7A-477F-8C87-308C5B84B139}"/>
              </a:ext>
            </a:extLst>
          </p:cNvPr>
          <p:cNvSpPr/>
          <p:nvPr/>
        </p:nvSpPr>
        <p:spPr>
          <a:xfrm>
            <a:off x="504622" y="1527883"/>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Segoe UI" panose="020B0502040204020203" pitchFamily="34" charset="0"/>
                <a:cs typeface="Segoe UI" panose="020B0502040204020203" pitchFamily="34" charset="0"/>
              </a:rPr>
              <a:t>2</a:t>
            </a:r>
            <a:endParaRPr lang="en-US" sz="3600" b="1" dirty="0">
              <a:latin typeface="Segoe UI" panose="020B0502040204020203" pitchFamily="34" charset="0"/>
              <a:cs typeface="Segoe UI" panose="020B0502040204020203" pitchFamily="34" charset="0"/>
            </a:endParaRPr>
          </a:p>
        </p:txBody>
      </p:sp>
      <p:sp>
        <p:nvSpPr>
          <p:cNvPr id="6" name="AutoShape 2" descr="data:image/png;base64,iVBORw0KGgoAAAANSUhEUgAAAYIAAAEKCAYAAAAfGVI8AAAABHNCSVQICAgIfAhkiAAAAAlwSFlzAAALEgAACxIB0t1+/AAAADl0RVh0U29mdHdhcmUAbWF0cGxvdGxpYiB2ZXJzaW9uIDMuMC4yLCBodHRwOi8vbWF0cGxvdGxpYi5vcmcvOIA7rQAAIABJREFUeJzt3X2cVWW99/HP1xEhA1GcyQREzKxjoow5oTAeQlFTj/cpO5ZZKmT3i57U1KKy01GjvA+ppZmnPPgElqdQ0jTUzKOgR5kQ0BFB7JBGQpI8qAkZGvC7/1jXwGaYhz3D7L2ZWd/36zWvWeva11rrt9Zee/3WtdZe11ZEYGZm+bVLpQMwM7PKciIwM8s5JwIzs5xzIjAzyzknAjOznHMiMDPLOScCM7OccyIwM8s5JwIzs5zbtdIBFKO6ujqGDh1a6TDMzLqVBQsWrImImvbqdYtEMHToUObPn1/pMMzMuhVJfyymXskvDUmqkvSUpJlp/ABJcyUtlTRd0m6ljsHMzFpXjnsEXwKWFIx/F7g6Ig4CXgU+U4YYzMysFSVNBJIGA/8E3JjGBRwLzEhVpgEfKWUMZmbWtlLfI7gG+CrQL43vDbwWERvT+ApgUEsTSpoATAAYMmTIdq///e9/Z8WKFWzYsKGrY95p9OnTh8GDB9OrV69Kh2JmPVjJEoGkU4BVEbFA0pim4haqtviDCBExBZgCUFdXt12dFStW0K9fP4YOHUrW0OhZIoK1a9eyYsUKDjjggEqHY2Y9WClbBPXAP0s6GegD7EHWQthT0q6pVTAYeKkzM9+wYUOPTQIAkth7771ZvXp1pUMxsx6uZPcIIuLiiBgcEUOBTwAPR8SngFnAaanaOODuzi6jpyaBJj19/cxs51CJJ4u/Blwk6fdk9wxuqkAMZmaWlCURRMTsiDglDb8QESMi4t0R8bGIeLMcMRS6/PLLOeSQQzjssMOora1l7ty5XHPNNbzxxhvtTltsPTOz7qJbPFnclRoaGpg5cyZPPvkkvXv3Zs2aNbz11lucfvrpnHnmmey+++5tTn/NNdcUVc+ss16cdOgOz2PIJc90QSSWF7nrdG7lypVUV1fTu3dvAKqrq5kxYwYvvfQSxxxzDMcccwwAn//856mrq+OQQw7h0ksvBeDaa6/drl7fvn23zHvGjBmMHz8egDvuuINhw4YxfPhwRo8eXcY1NDPrmNwlghNOOIHly5fznve8hy984Qs88sgjnH/++QwcOJBZs2Yxa9YsILt8NH/+fBYuXMgjjzzCwoULW6zXmkmTJvHAAw/w9NNPc88995Rj1czMOiV3iaBv374sWLCAKVOmUFNTw+mnn87UqVO3q3f77bfz/ve/n8MPP5zFixfz7LPPdmg59fX1jB8/nhtuuIFNmzZ1UfRmZl0vd/cIAKqqqhgzZgxjxozh0EMPZdq0adu8/oc//IGrrrqKefPmsddeezF+/PhWn2Au/IpnYZ3rr7+euXPncu+991JbW0tjYyN77713aVbIzGwH5K5F8Lvf/Y6lS5duGW9sbGT//fenX79+rFu3DoDXX3+dt7/97fTv35+XX36Z+++/f0v9wnoA++yzD0uWLGHz5s3cddddW8qff/55jjzySCZNmkR1dTXLly8vw9qZmXVc7loE69ev57zzzuO1115j11135d3vfjdTpkzhZz/7GSeddBL77rsvs2bN4vDDD+eQQw7hXe96F/X19VumnzBhwjb1Jk+ezCmnnMJ+++3HsGHDWL9+PQATJ05k6dKlRARjx45l+PDhlVplM7M2KaLFrn52KnV1ddH8h2mWLFnCwQcfXKGIyicv62lb+euj1lUkLYiIuvbq5e7SkJmZbcuJwMws55wIzMxyzonAzCznnAjMzHLOicDMLOd6zHMER0y8tUvnt+DKs9t8/cILL2T//ffnggsuAOBDH/oQ++23HzfeeCMAX/7ylxk0aBAXXXRRl8ZlZtbV3CLopFGjRjFnzhwANm/ezJo1a1i8ePGW1+fMmbPNg2hmZjurHtMiKLf6+nouvPBCABYvXsywYcNYuXIlr776KrvvvjtLliyhtraWiRMncv/99yOJb37zm5x++unMnj2byy67jOrqahYtWsQRRxzBT3/6027905Q7+hCUH4Ayq5ySJQJJfYBHgd5pOTMi4lJJU4EPAn9JVcdHRGOp4iiVgQMHsuuuu/Liiy8yZ84cRo4cyZ/+9CcaGhro378/hx12GDNnzqSxsZGnn36aNWvW8IEPfGDLbxM89dRTLF68mIEDB1JfX8/jjz/O0UcfXeG1MrM8KuWloTeBYyNiOFALnCjpqPTaxIioTX/dLgk0qa+vZ86cOVsSwciRI7eMjxo1iscee4wzzjiDqqoq9tlnHz74wQ8yb948AEaMGMHgwYPZZZddqK2tZdmyZZVdGTPLrZIlgsisT6O90t/O37FRBzTdJ3jmmWcYNmwYRx11FA0NDVvuD7TVj1PTL6RB1i32xo0byxGymdl2SnqzWFKVpEZgFfBgRMxNL10uaaGkqyX1bmMWO7X6+npmzpzJgAEDqKqqYsCAAbz22ms0NDQwcuRIRo8ezfTp09m0aROrV6/m0UcfZcSIEZUO28xsGyW9WRwRm4BaSXsCd0kaBlwM/BnYDZgCfA2Y1HxaSROACQBDhgxpd1ntfd2zFA499FDWrFnDJz/5yW3K1q9fT3V1NaeeeioNDQ0MHz4cSVxxxRW8853v5Lnnnit7rGZmrSlbN9SSLgX+GhFXFZSNAb4SEae0Na27od7519PfGuo67obaukrFu6GWVJNaAkh6G3Ac8JykfVOZgI8Ai0oVg5mZta+Ul4b2BaZJqiJLOLdHxExJD0uqAQQ0Ap8rYQxmZtaOkiWCiFgIHN5C+bGlWqaZmXWcu5gwM8s5JwIzs5xzIjAzy7ke0+lcV3zlrlAxX7/r27cv69evb7deaxobG3nppZc4+eSTOz0PM7Md5RZBBTU2NnLfffdVOgwzyzkngi72xz/+kbFjx3LYYYcxduxYXnzxRQDuuOMOhg0bxvDhwxk9ejRvvfUWl1xyCdOnT6e2tpbp06dXOHIzy6sec2loZ3Huuedy9tlnM27cOG6++WbOP/98fvnLXzJp0iQeeOABBg0axGuvvcZuu+3GpEmTmD9/Ptddd12lwzazHHOLoIs1NDRs6XvorLPO4rHHHgOyDurGjx/PDTfcwKZNmyoZopnZNpwISqzpV8euv/56vvOd77B8+XJqa2tZu3ZthSMzM8s4EXSxUaNG8fOf/xyA2267bcuvjj3//PMceeSRTJo0ierqapYvX06/fv1Yt25dJcM1M+s59wgq0dviG2+8weDBg7eMX3TRRVx77bWcc845XHnlldTU1HDLLbcAMHHiRJYuXUpEMHbsWIYPH86QIUOYPHkytbW1XHzxxZx++ullXwczsx6TCCph8+bNLZY//PDD25Xdeeed25UNGDBgy09XmplVii8NmZnlnBOBmVnOdetEUK5fV6uUnr5+ZrZz6LaJoE+fPqxdu7bHHiwjgrVr19KnT59Kh2JmPVy3vVk8ePBgVqxYwerVqysdSsn06dNnm28lmZmVQrdNBL169eKAAw6odBhmZt1eKX+8vo+kJyQ9LWmxpG+l8gMkzZW0VNJ0SbuVKgYzM2tfKe8RvAkcGxHDgVrgRElHAd8Fro6Ig4BXgc+UMAYzM2tHyRJBZJp+taVX+gvgWGBGKp8GfKRUMZiZWftK+q0hSVWSGoFVwIPA88BrEbExVVkBDCplDGZm1raSJoKI2BQRtcBgYARwcEvVWppW0gRJ8yXN78nfDDIzq7SyPEcQEa8Bs4GjgD0lNX1baTDwUivTTImIuoioq6mpKUeYZma5VMpvDdVI2jMNvw04DlgCzAJOS9XGAXeXKgYzM2tfKZ8j2BeYJqmKLOHcHhEzJT0L/FzSd4CngJtKGIOZmbWjZIkgIhYCh7dQ/gLZ/QIzM9sJdNu+hszMrGs4EZiZ5ZwTgZlZzjkRmJnlnBOBmVnOORGYmeWcE4GZWc45EZiZ5ZwTgZlZzjkRmJnlnBOBmVnOORGYmeWcE4GZWc45EZiZ5ZwTgZlZzjkRmJnlnBOBmVnOlfI3i/eTNEvSEkmLJX0plV8m6U+SGtPfyaWKwczM2lfK3yzeCHw5Ip6U1A9YIOnB9NrVEXFVCZdtZmZFKuVvFq8EVqbhdZKWAINKtTwzM+ucstwjkDSU7Ifs56aicyUtlHSzpL3KEYOZmbWslJeGAJDUF/gFcEFEvC7px8C3gUj/vwec08J0E4AJAEOGDOnyuF6cdOgOz2PIJc90QSRmZpVV0haBpF5kSeC2iLgTICJejohNEbEZuAEY0dK0ETElIuoioq6mpqaUYZqZ5VopvzUk4CZgSUR8v6B834JqpwKLShWDmZm1r5SXhuqBs4BnJDWmsm8AZ0iqJbs0tAz4bAljMDOzdpTyW0OPAWrhpftKtUwzM+s4P1lsZpZzTgRmZjnnRGBmlnNOBGZmOedEYGaWc04EZmY5V/IuJmznd8TEW3d4Hnf164JAzKwiimoRSHqomDIzM+t+2mwRSOoD7A5Up15Cmx4Q2wMYWOLYzMysDNq7NPRZ4AKyg/4CtiaC14H/KGFcZmZWJm0mgoj4AfADSedFxA/LFJOZmZVRUTeLI+KHkkYBQwuniYgdv8toZmYVVVQikPQT4ECgEdiUigNwIjAz6+aK/fpoHfC+iIhSBmNmZuVX7ANli4B3ljIQMzOrjGJbBNXAs5KeAN5sKoyIfy5JVGZmVjbFJoLLShmEmZlVTrHfGnqk1IGYmVllFNvFxDpJr6e/DZI2SXq9nWn2kzRL0hJJiyV9KZUPkPSgpKXp/15dsSJmZtY5RSWCiOgXEXukvz7AvwDXtTPZRuDLEXEwcBTwRUnvA74OPBQRBwEPpXEzM6uQTnVDHRG/BI5tp87KiHgyDa8DlgCDgA8D01K1acBHOhODmZl1jWIfKPtoweguZM8VFP1MgaShwOHAXGCfiFgJWbKQ9I5i52NmZl2v2G8N/Z+C4Y3AMrIz+3ZJ6gv8ArggIl6X1N4kTdNNACYADBkypMgwzcyso4r91tCnOzNzSb3IksBtEXFnKn5Z0r6pNbAvsKqVZU4BpgDU1dX5iWYzsxIp9ltDgyXdJWmVpJcl/ULS4HamEXATsCQivl/w0j3AuDQ8Dri7M4GbmVnXKPZm8S1kB/CBZDd8f5XK2lIPnAUcK6kx/Z0MTAaOl7QUOD6Nm5lZhRR7j6AmIgoP/FMlXdDWBBHxGFt/yKa5sUUu18zMSqzYFsEaSWdKqkp/ZwJrSxmYmZmVR7GJ4Bzg48CfgZXAaUCnbiCbmdnOpdhLQ98GxkXEq5B1EwFcRZYgzMysGyu2RXBYUxIAiIhXyB4QMzOzbq7YRLBLYedwqUVQbGvCzMx2YsUezL8HzJE0g6xriY8Dl5csKtvixUmH7tD0Qy55posiMbOeqtgni2+VNJ+sozkBH42IZ0samZmZlUXRl3fSgd8HfzOzHqZT3VCbmVnP4URgZpZzTgRmZjnnRGBmlnNOBGZmOedEYGaWc04EZmY550RgZpZz7i/IzDplR7s/AXeBsrMoWYtA0s3pN44XFZRdJulPzX660szMKqiUl4amAie2UH51RNSmv/tKuHwzMytCyRJBRDwKvFKq+ZuZWdeoxM3icyUtTJeO9mq/upmZlVK5E8GPgQOBWrLfPv5eaxUlTZA0X9L81atXlys+M7PcKWsiiIiXI2JTRGwGbgBGtFF3SkTURURdTU1N+YI0M8uZsiYCSfsWjJ4KLGqtrpmZlUfJniOQ9DNgDFAtaQVwKTBGUi3Zz10uAz5bquWbmVlxSpYIIuKMFopvKtXyzMysc/xkseWGn4S1nVkl90/3NWRmlnNOBGZmOedEYGaWc04EZmY550RgZpZzTgRmZjnnRGBmlnNOBGZmOedEYGaWc04EZmY55y4mzKxHc9ci7XOLwMws55wIzMxyzonAzCznnAjMzHKuW94sPmLirTs8j7v6dUEgZmY9gFsEZmY5V7JEIOlmSaskLSooGyDpQUlL0/+9SrV8MzMrTilbBFOBE5uVfR14KCIOAh5K42ZmVkElSwQR8SjwSrPiDwPT0vA04COlWr6ZmRWn3PcI9omIlQDp/zvKvHwzM2tmp71ZLGmCpPmS5q9evbrS4ZiZ9VjlTgQvS9oXIP1f1VrFiJgSEXURUVdTU1O2AM3M8qbcieAeYFwaHgfcXeblm5lZM6X8+ujPgAbgvZJWSPoMMBk4XtJS4Pg0bmZmFVSyJ4sj4oxWXhpbqmWamVnH7bQ3i83MrDycCMzMcs6JwMws55wIzMxyzonAzCznnAjMzHLOicDMLOecCMzMcs6JwMws55wIzMxyzonAzCznnAjMzHLOicDMLOecCMzMcs6JwMws55wIzMxyrmQ/TGOWV0dMvHWHpr+rXxcFYlYktwjMzHKuIi0CScuAdcAmYGNE1FUiDjMzq+yloWMiYk0Fl29mZvjSkJlZ7lUqEQTwG0kLJE1oqYKkCZLmS5q/evXqModnZpYflUoE9RHxfuAk4IuSRjevEBFTIqIuIupqamrKH6GZWU5UJBFExEvp/yrgLmBEJeIwM7MKJAJJb5fUr2kYOAFYVO44zMwsU4lvDe0D3CWpafn/FRG/rkAcZmZGBRJBRLwADC/3cs3MrGXuYsIsh3a0GwwoT1cY3SXO7s7PEZiZ5ZwTgZlZzjkRmJnlnBOBmVnOORGYmeWcE4GZWc45EZiZ5ZwTgZlZzjkRmJnlnJ8sLiE/FWlm3YFbBGZmOedEYGaWc04EZmY550RgZpZzvlls3caO3nz3jXezlrlFYGaWcxVJBJJOlPQ7Sb+X9PVKxGBmZplK/Hh9FfAfwEnA+4AzJL2v3HGYmVmmEi2CEcDvI+KFiHgL+Dnw4QrEYWZmVCYRDAKWF4yvSGVmZlYBiojyLlD6GPChiPi/afwsYEREnNes3gRgQhp9L/C7Lg6lGljTxfMsBcfZdbpDjOA4u1qe49w/Imraq1SJr4+uAPYrGB8MvNS8UkRMAaaUKghJ8yOirlTz7yqOs+t0hxjBcXY1x9m+SlwamgccJOkASbsBnwDuqUAcZmZGBVoEEbFR0rnAA0AVcHNELC53HGZmlqnIk8URcR9wXyWWXaBkl526mOPsOt0hRnCcXc1xtqPsN4vNzGzn4i4mzMxyrtslAkn/KmmxpIWSGiUd2Yl5DJW0qJXXbmzvSWdJV0u6TtLMNP6ApBsLXv+epG9ImlFELB+TtETSrA7Ev6ekLxRbv4Xpp0o6rYXyTWmbLpb0tKSLJO2SXquTdG1nl9lsOeMlDWxl2Ysk/UrSnkXMZ076P1TSJ3cgntmSOvRtDUl/kHRxwXin94Fm8x0v6bqOTNMVJA2WdLekpZKel/QDSbtJ+qikhwrqHZ3ep13T/nFTwWufknRvwfgESc+lvyckHV1kLIX7wh2Sdu+idWxxvy8nSeslHZrWr1HSK2lfapT032lf/lsaf1bS9U2fwZKKiG7zB4wEGoDeabwaGNiJ+QwFFnVwmqqC4Y8Bs4CZZMl0AdBQ8HoDcGSR8/01cEwL5bt2ZfzNpp8KnNZC+fqC4XcA/w18q515tRpnG9PMBuraWPY04F87ML8xwMwd2B7bxVPENB8Dbk/DO7QPNJvveOC6zq5LZ94XQMATwKfTeBVwE3BlGr8X+CTZPcWFwKimZQCNQD2wJ/AH4F3ptVPSNqlO4+8HXgTeWUQ8hfvCbcBFXbA9qlrb78v5V7huaXybmAo/22n7Pgp8tNRxdbcWwb7Amoh4EyAi1kTES5KWSaqGLWeus9PwZZJuTmd8L0g6v2Beu0qalloWM5rOOgrPDlP2niRpLjBSWWd5zwETgaYzyEOARcA6SXtJ6g0cDLza1OpIZ3l3Svp1OuO6IpVfAhwNXC/pylTvDkm/An4jqa+khyQ9KekZSU1dcUwGDkxnDVemeU2UNC+tz7eaVlLS2ansaUk/KVj/0ZLmpO2y3VlSRKwie6DvXGXGaGsL6DJJUyT9BrhVUlWKv2n5ny1Y/ldT7E9LmpyWVQfcluJ/WwvvcwPpafM2tgGS1hdsj39M87uwI/EULPNj6az1fyX9Y1vvW/J94GhJbydLJAcAwySd05F9IL326bTcR8gOqk3l+6d1X5j+D2mnfKqk7ytrXX5X0ge19czzKUmtdcR9LLAhIm5J7/0m4ELgnPS5OA/4DvAtYF5EzEn1NgJfIOs77AqybwC+kOb5NWBiRKxJdZ8kS/BfbCWG1vwP8O60fmem96hR0n8q67cMST+WNF9ZS7Zw318m6RJJj5Elbgpem6zsjHuhpKuK2K7XtvV5KYW0fec0rX+pF9Zt/oC+ZGcg/wv8CPhgKl/G1jOPOmB2Gr4sbcjeZK2HtUAvsqwbQH2qdzPwlTQ8m3R2mOp8PA33Iesa4yCyM6i/kp0xfxb4HPBt4GSyD/KjbJvZxwMvAP3TfP4I7NfC8saTPXA3oOCMYI80XA38Pi17y7zTayeQfeNAZGenM4HRZEnqdwXbpmm+U4E7Ut33kfX9BM3OVlLZq8A+FJx1p+26AHhbGp8AfDMN9wbmkx0YT0rbf/dmy9+yzs3PlMjO3O4ATmxrGzSbZktsOxDP99LwycB/F/G+LSM7w/0s2cGqaR84jQ7sA2QnNy8CNcBuwOOkFgHwK2BcGj4H+GU75VPJ3vuqgnpN+3hfWmklAOcDV7dQ/hRwWBr+d+AvpH2pWb2fpXXrXVD2CtC/Wb0PA3cW8Tlvel93Be4GPk+WWH8F9Eqv/Qg4u9n7WJXey6aYlwFfLZjv1PT+DCD7XDTtR3sWsV23+7x08hjWkRbB7mTPXZ20o8fO9v66VYsgItYDR5B90FcD0yWNb2eyeyPizcjOTFaRHdQAlkfE42n4p2Rn5s1tAn6Rhv8B+ENELI3sXZpHtkONIjuDbUjDo8gONs09FBF/iYgNwLPA/q3E+2BEvJKGBfw/SQvJks6ggvgLnZD+ngKeTLEeRHamNyO2npW9UjDNLyNic0Q828o8m6iV8nsi4m8Fyz9bUiMwF9g7Lf844JaIeKOF5Tf3tjT9WrLt+mDB8ovZBoU6E8+d6f8Csg9jk7betyeAtwG1ZJ0pvp6GO7IPHEl24rI6sk4YpxfUHwn8Vxr+CVv30dbKAe6I7IwesqTyfWUt4T0jO8NsichOelosV3aN+jhgfbP1R1JfspOvXmTJrC2tLae5pn1hPlmSvAkYS/bZn5deGwu8K9X/uKQnyfb/Q8gO1k0Kt2eT14ENwI2SPgq8kcrb2q7Ffl66woFpHR8nO37dX+Lldb9fKEs7+WxgtqRngHHARrbe+O7TbJI3C4Y3sXWdm++QLe2gGwo+VM3rPAd8CDiU7NLQcuDLZDvZzS3Mq7U4mvtrwfCnyD5cR0TE3yUtY/v1g+wD9u8R8Z/bFGYHgNY+eIXxtHiwl/SuFOsqsjOy1uIUcF5EPNBs+hPbWH5zf4uIWkn9yc5qvwhcS/HbYJtFdyKepu3R/L1p6317guxg9ALZPaMvplgX0rF9oNht1Fq9wvIt70tETFZ28/Zk4LeSjouI51qYfjHwL4UFkvYga7E8T7Zei4B/A/5D0sh0MgTZ5aKfAi8DV7P1EsyzZAfuhwtm+/5U3p6/RURts3gETIuIi5uVHwB8BfhARLwqaSrb7h+F+ymw5aHWEWTJ5BPAuWQnTdtVLRhu9/PShZ5vvv6l1q1aBJLeK+mggqJasib2MrKdDprt0G0YImlkGj4DeKyd+s8BB0g6MI3vT3ZD9ZWI2JTOLvdk6w3trtAfWJUOgMew9WxsHVB4vfcBsuu5fQEkDZL0DuAhsrOlvVP5gGIXLKkGuJ7sMkV7B6oHgM9L6pWmfU+6dv4btl5nLlx+8/i3iIi/kF2q+EqaX2vboFBL26Mj8XTWE2SXO9ZGxE/I7lXsTcf2gbnAGEl7p3gLr2XPITtQQZYQH2unfBuSDoyIZyLiu2Rn1//QSgwPAbtLOjtNVwV8j+yyxR7ARWSXWH4N/Alo6jDyUOCfgO+SXZrcX9LxaZ5XkN2naNr3askuj/2one3RmoeA09J+jaQBkvZP8f0V+Iukfcgu/7UpfU76R/Zg6wVkxxEocrv2RN2tRdAX+KGyrxZuJLtePIHsbPUmSd8g+2AVYwkwTtJ/AkuBH7dVOSI2KOsR9V5Ja8iabccBvy2o9gzQNyLWNB2Ud9BtwK8kzSe7N/JcimWtpMeV3Yi8PyImSjoYaMhOnFgPnBkRiyVdDjwiaRNZ03l8G8trapL3Itu+PyG7KdqeG8kupzyZztxWAx+JiF+nA8B8SW+RPU3+DbIDzPWS/gaMLLjERFq/pyQ9TfahbHEbNFVN/xcCG9M0U4EfdDCeznqW7L5Fn7Td/k52v+A9xe4DEbFS0mVkiWMl2aW9qvTy+cDNkiamdfh0O+XNXZCS56YUa4uXGCIiJJ0K/EjSv5GdIDZtm1uAKyJiddM8gf+RdCfZZ+bCdKkLZV9pvlVSbUTcI2kQMEdSkCXrMyNiZXvbpJUYn5X0TbIvUexCtq2/GBG/lfQUWavmBbLPZXv6AXdL6kN2dn9hKi92u/Y4frLYuqV0pvlkRLR2r8XMitStLg2ZASh7GK0BuKrSsZj1BG4RmJnlnFsEZmY550RgZpZzTgRmZjnnRGDdntroNbWT81vffq02p5+dvu7aNL6l/yuznZETgfUEf4uI2og4BDie7EnaS8uxYGVa+hy9Q1K7DzeZ7QycCKxHie17TW2xJ1K10atpIbXQq6uyPuOXSPoR2QNg+7Uw6ZXAN1uY31BJ/5OW+6SkUal8jKRHJN2urCfSycr6938ixXdgqlcj6RcppnmS6psvw6yjutuTxWbtiogX0ln6O8i6gPhLRHxAWffQjyvrPns5cGpEvK6sC/PfSrqnsDsNSSeQdVY3guwJ1HskjSbrCO29ZP33t/YDQQ3AqenJ3nUF5auA49OT6geR9dzZ1KX5cLKn5F8he0r2xogYIelLZF1BX0D21PTVEfGYsm6SH2D7fqDMOsSJwHqqpo7BTgAO09Y+5PuTHdxXkPVqOhrYzNZeTf9cMI/CXl0h6+KD2TCLAAABLklEQVTkILJE8MeIKOxepCXfIWsVfK2grBdwXerqYhPwnoLX5jV1wSDpebK+kSDruuSYNHwc8L7UlQjAHpL6RURhsjHrECcC63G0ba+prfVEOp72ezVtrVfXobTQq2VzEfGwpG8DRxUUX0jWU+dwskuzGwpeK+zhcnPB+Ga2flZ3oYX+mcx2hO8RWI+i7XtNba0n0mJ6NW2tV9eOuBz4asF4f2BlRGwGzmJrB3PF+g1Zt8mkmMraXbH1TG4RWE/QVq+pLfaMStu9mgIQEb9RC726krU2ihIR90laXVD0I+AXkpp+97rdlkUz55P9JsBCtv6m7ec6OA+zbbivITOznPOlITOznHMiMDPLOScCM7OccyIwM8s5JwIzs5xzIjAzyzknAjOznHMiMDPLuf8P8bWy7uD7BN8AAAAASUVORK5CYII="/>
          <p:cNvSpPr>
            <a:spLocks noChangeAspect="1" noChangeArrowheads="1"/>
          </p:cNvSpPr>
          <p:nvPr/>
        </p:nvSpPr>
        <p:spPr bwMode="auto">
          <a:xfrm>
            <a:off x="7549506" y="338925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rotWithShape="1">
          <a:blip r:embed="rId3"/>
          <a:srcRect l="16902" t="30447" r="64424" b="40982"/>
          <a:stretch/>
        </p:blipFill>
        <p:spPr>
          <a:xfrm>
            <a:off x="1216251" y="1559978"/>
            <a:ext cx="3880567" cy="333812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2293" y="1559978"/>
            <a:ext cx="6510862" cy="4770335"/>
          </a:xfrm>
          <a:prstGeom prst="rect">
            <a:avLst/>
          </a:prstGeom>
        </p:spPr>
      </p:pic>
    </p:spTree>
    <p:extLst>
      <p:ext uri="{BB962C8B-B14F-4D97-AF65-F5344CB8AC3E}">
        <p14:creationId xmlns:p14="http://schemas.microsoft.com/office/powerpoint/2010/main" val="3795234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smtClean="0">
                <a:latin typeface="Franklin Gothic Book" panose="020B0503020102020204" pitchFamily="34" charset="0"/>
                <a:cs typeface="Segoe UI" panose="020B0502040204020203" pitchFamily="34" charset="0"/>
              </a:rPr>
              <a:t>Why they are not performing well?</a:t>
            </a:r>
            <a:endParaRPr lang="en-US" dirty="0">
              <a:latin typeface="Franklin Gothic Book" panose="020B0503020102020204" pitchFamily="34" charset="0"/>
              <a:cs typeface="Segoe UI" panose="020B0502040204020203" pitchFamily="34" charset="0"/>
            </a:endParaRPr>
          </a:p>
        </p:txBody>
      </p:sp>
      <p:sp>
        <p:nvSpPr>
          <p:cNvPr id="9" name="Oval 8">
            <a:extLst>
              <a:ext uri="{FF2B5EF4-FFF2-40B4-BE49-F238E27FC236}">
                <a16:creationId xmlns:a16="http://schemas.microsoft.com/office/drawing/2014/main" id="{6D1E12A6-FA7A-477F-8C87-308C5B84B139}"/>
              </a:ext>
            </a:extLst>
          </p:cNvPr>
          <p:cNvSpPr/>
          <p:nvPr/>
        </p:nvSpPr>
        <p:spPr>
          <a:xfrm>
            <a:off x="504622" y="1275478"/>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6" name="AutoShape 2" descr="data:image/png;base64,iVBORw0KGgoAAAANSUhEUgAAAYIAAAEKCAYAAAAfGVI8AAAABHNCSVQICAgIfAhkiAAAAAlwSFlzAAALEgAACxIB0t1+/AAAADl0RVh0U29mdHdhcmUAbWF0cGxvdGxpYiB2ZXJzaW9uIDMuMC4yLCBodHRwOi8vbWF0cGxvdGxpYi5vcmcvOIA7rQAAIABJREFUeJzt3X2cVWW99/HP1xEhA1GcyQREzKxjoow5oTAeQlFTj/cpO5ZZKmT3i57U1KKy01GjvA+ppZmnPPgElqdQ0jTUzKOgR5kQ0BFB7JBGQpI8qAkZGvC7/1jXwGaYhz3D7L2ZWd/36zWvWeva11rrt9Zee/3WtdZe11ZEYGZm+bVLpQMwM7PKciIwM8s5JwIzs5xzIjAzyzknAjOznHMiMDPLOScCM7OccyIwM8s5JwIzs5zbtdIBFKO6ujqGDh1a6TDMzLqVBQsWrImImvbqdYtEMHToUObPn1/pMMzMuhVJfyymXskvDUmqkvSUpJlp/ABJcyUtlTRd0m6ljsHMzFpXjnsEXwKWFIx/F7g6Ig4CXgU+U4YYzMysFSVNBJIGA/8E3JjGBRwLzEhVpgEfKWUMZmbWtlLfI7gG+CrQL43vDbwWERvT+ApgUEsTSpoATAAYMmTIdq///e9/Z8WKFWzYsKGrY95p9OnTh8GDB9OrV69Kh2JmPVjJEoGkU4BVEbFA0pim4haqtviDCBExBZgCUFdXt12dFStW0K9fP4YOHUrW0OhZIoK1a9eyYsUKDjjggEqHY2Y9WClbBPXAP0s6GegD7EHWQthT0q6pVTAYeKkzM9+wYUOPTQIAkth7771ZvXp1pUMxsx6uZPcIIuLiiBgcEUOBTwAPR8SngFnAaanaOODuzi6jpyaBJj19/cxs51CJJ4u/Blwk6fdk9wxuqkAMZmaWlCURRMTsiDglDb8QESMi4t0R8bGIeLMcMRS6/PLLOeSQQzjssMOora1l7ty5XHPNNbzxxhvtTltsPTOz7qJbPFnclRoaGpg5cyZPPvkkvXv3Zs2aNbz11lucfvrpnHnmmey+++5tTn/NNdcUVc+ss16cdOgOz2PIJc90QSSWF7nrdG7lypVUV1fTu3dvAKqrq5kxYwYvvfQSxxxzDMcccwwAn//856mrq+OQQw7h0ksvBeDaa6/drl7fvn23zHvGjBmMHz8egDvuuINhw4YxfPhwRo8eXcY1NDPrmNwlghNOOIHly5fznve8hy984Qs88sgjnH/++QwcOJBZs2Yxa9YsILt8NH/+fBYuXMgjjzzCwoULW6zXmkmTJvHAAw/w9NNPc88995Rj1czMOiV3iaBv374sWLCAKVOmUFNTw+mnn87UqVO3q3f77bfz/ve/n8MPP5zFixfz7LPPdmg59fX1jB8/nhtuuIFNmzZ1UfRmZl0vd/cIAKqqqhgzZgxjxozh0EMPZdq0adu8/oc//IGrrrqKefPmsddeezF+/PhWn2Au/IpnYZ3rr7+euXPncu+991JbW0tjYyN77713aVbIzGwH5K5F8Lvf/Y6lS5duGW9sbGT//fenX79+rFu3DoDXX3+dt7/97fTv35+XX36Z+++/f0v9wnoA++yzD0uWLGHz5s3cddddW8qff/55jjzySCZNmkR1dTXLly8vw9qZmXVc7loE69ev57zzzuO1115j11135d3vfjdTpkzhZz/7GSeddBL77rsvs2bN4vDDD+eQQw7hXe96F/X19VumnzBhwjb1Jk+ezCmnnMJ+++3HsGHDWL9+PQATJ05k6dKlRARjx45l+PDhlVplM7M2KaLFrn52KnV1ddH8h2mWLFnCwQcfXKGIyicv62lb+euj1lUkLYiIuvbq5e7SkJmZbcuJwMws55wIzMxyzonAzCznnAjMzHLOicDMLOd6zHMER0y8tUvnt+DKs9t8/cILL2T//ffnggsuAOBDH/oQ++23HzfeeCMAX/7ylxk0aBAXXXRRl8ZlZtbV3CLopFGjRjFnzhwANm/ezJo1a1i8ePGW1+fMmbPNg2hmZjurHtMiKLf6+nouvPBCABYvXsywYcNYuXIlr776KrvvvjtLliyhtraWiRMncv/99yOJb37zm5x++unMnj2byy67jOrqahYtWsQRRxzBT3/6027905Q7+hCUH4Ayq5ySJQJJfYBHgd5pOTMi4lJJU4EPAn9JVcdHRGOp4iiVgQMHsuuuu/Liiy8yZ84cRo4cyZ/+9CcaGhro378/hx12GDNnzqSxsZGnn36aNWvW8IEPfGDLbxM89dRTLF68mIEDB1JfX8/jjz/O0UcfXeG1MrM8KuWloTeBYyNiOFALnCjpqPTaxIioTX/dLgk0qa+vZ86cOVsSwciRI7eMjxo1iscee4wzzjiDqqoq9tlnHz74wQ8yb948AEaMGMHgwYPZZZddqK2tZdmyZZVdGTPLrZIlgsisT6O90t/O37FRBzTdJ3jmmWcYNmwYRx11FA0NDVvuD7TVj1PTL6RB1i32xo0byxGymdl2SnqzWFKVpEZgFfBgRMxNL10uaaGkqyX1bmMWO7X6+npmzpzJgAEDqKqqYsCAAbz22ms0NDQwcuRIRo8ezfTp09m0aROrV6/m0UcfZcSIEZUO28xsGyW9WRwRm4BaSXsCd0kaBlwM/BnYDZgCfA2Y1HxaSROACQBDhgxpd1ntfd2zFA499FDWrFnDJz/5yW3K1q9fT3V1NaeeeioNDQ0MHz4cSVxxxRW8853v5Lnnnit7rGZmrSlbN9SSLgX+GhFXFZSNAb4SEae0Na27od7519PfGuo67obaukrFu6GWVJNaAkh6G3Ac8JykfVOZgI8Ai0oVg5mZta+Ul4b2BaZJqiJLOLdHxExJD0uqAQQ0Ap8rYQxmZtaOkiWCiFgIHN5C+bGlWqaZmXWcu5gwM8s5JwIzs5xzIjAzy7ke0+lcV3zlrlAxX7/r27cv69evb7deaxobG3nppZc4+eSTOz0PM7Md5RZBBTU2NnLfffdVOgwzyzkngi72xz/+kbFjx3LYYYcxduxYXnzxRQDuuOMOhg0bxvDhwxk9ejRvvfUWl1xyCdOnT6e2tpbp06dXOHIzy6sec2loZ3Huuedy9tlnM27cOG6++WbOP/98fvnLXzJp0iQeeOABBg0axGuvvcZuu+3GpEmTmD9/Ptddd12lwzazHHOLoIs1NDRs6XvorLPO4rHHHgOyDurGjx/PDTfcwKZNmyoZopnZNpwISqzpV8euv/56vvOd77B8+XJqa2tZu3ZthSMzM8s4EXSxUaNG8fOf/xyA2267bcuvjj3//PMceeSRTJo0ierqapYvX06/fv1Yt25dJcM1M+s59wgq0dviG2+8weDBg7eMX3TRRVx77bWcc845XHnlldTU1HDLLbcAMHHiRJYuXUpEMHbsWIYPH86QIUOYPHkytbW1XHzxxZx++ullXwczsx6TCCph8+bNLZY//PDD25Xdeeed25UNGDBgy09XmplVii8NmZnlnBOBmVnOdetEUK5fV6uUnr5+ZrZz6LaJoE+fPqxdu7bHHiwjgrVr19KnT59Kh2JmPVy3vVk8ePBgVqxYwerVqysdSsn06dNnm28lmZmVQrdNBL169eKAAw6odBhmZt1eKX+8vo+kJyQ9LWmxpG+l8gMkzZW0VNJ0SbuVKgYzM2tfKe8RvAkcGxHDgVrgRElHAd8Fro6Ig4BXgc+UMAYzM2tHyRJBZJp+taVX+gvgWGBGKp8GfKRUMZiZWftK+q0hSVWSGoFVwIPA88BrEbExVVkBDCplDGZm1raSJoKI2BQRtcBgYARwcEvVWppW0gRJ8yXN78nfDDIzq7SyPEcQEa8Bs4GjgD0lNX1baTDwUivTTImIuoioq6mpKUeYZma5VMpvDdVI2jMNvw04DlgCzAJOS9XGAXeXKgYzM2tfKZ8j2BeYJqmKLOHcHhEzJT0L/FzSd4CngJtKGIOZmbWjZIkgIhYCh7dQ/gLZ/QIzM9sJdNu+hszMrGs4EZiZ5ZwTgZlZzjkRmJnlnBOBmVnOORGYmeWcE4GZWc45EZiZ5ZwTgZlZzjkRmJnlnBOBmVnOORGYmeWcE4GZWc45EZiZ5ZwTgZlZzjkRmJnlnBOBmVnOlfI3i/eTNEvSEkmLJX0plV8m6U+SGtPfyaWKwczM2lfK3yzeCHw5Ip6U1A9YIOnB9NrVEXFVCZdtZmZFKuVvFq8EVqbhdZKWAINKtTwzM+ucstwjkDSU7Ifs56aicyUtlHSzpL3KEYOZmbWslJeGAJDUF/gFcEFEvC7px8C3gUj/vwec08J0E4AJAEOGDOnyuF6cdOgOz2PIJc90QSRmZpVV0haBpF5kSeC2iLgTICJejohNEbEZuAEY0dK0ETElIuoioq6mpqaUYZqZ5VopvzUk4CZgSUR8v6B834JqpwKLShWDmZm1r5SXhuqBs4BnJDWmsm8AZ0iqJbs0tAz4bAljMDOzdpTyW0OPAWrhpftKtUwzM+s4P1lsZpZzTgRmZjnnRGBmlnNOBGZmOedEYGaWc04EZmY5V/IuJmznd8TEW3d4Hnf164JAzKwiimoRSHqomDIzM+t+2mwRSOoD7A5Up15Cmx4Q2wMYWOLYzMysDNq7NPRZ4AKyg/4CtiaC14H/KGFcZmZWJm0mgoj4AfADSedFxA/LFJOZmZVRUTeLI+KHkkYBQwuniYgdv8toZmYVVVQikPQT4ECgEdiUigNwIjAz6+aK/fpoHfC+iIhSBmNmZuVX7ANli4B3ljIQMzOrjGJbBNXAs5KeAN5sKoyIfy5JVGZmVjbFJoLLShmEmZlVTrHfGnqk1IGYmVllFNvFxDpJr6e/DZI2SXq9nWn2kzRL0hJJiyV9KZUPkPSgpKXp/15dsSJmZtY5RSWCiOgXEXukvz7AvwDXtTPZRuDLEXEwcBTwRUnvA74OPBQRBwEPpXEzM6uQTnVDHRG/BI5tp87KiHgyDa8DlgCDgA8D01K1acBHOhODmZl1jWIfKPtoweguZM8VFP1MgaShwOHAXGCfiFgJWbKQ9I5i52NmZl2v2G8N/Z+C4Y3AMrIz+3ZJ6gv8ArggIl6X1N4kTdNNACYADBkypMgwzcyso4r91tCnOzNzSb3IksBtEXFnKn5Z0r6pNbAvsKqVZU4BpgDU1dX5iWYzsxIp9ltDgyXdJWmVpJcl/ULS4HamEXATsCQivl/w0j3AuDQ8Dri7M4GbmVnXKPZm8S1kB/CBZDd8f5XK2lIPnAUcK6kx/Z0MTAaOl7QUOD6Nm5lZhRR7j6AmIgoP/FMlXdDWBBHxGFt/yKa5sUUu18zMSqzYFsEaSWdKqkp/ZwJrSxmYmZmVR7GJ4Bzg48CfgZXAaUCnbiCbmdnOpdhLQ98GxkXEq5B1EwFcRZYgzMysGyu2RXBYUxIAiIhXyB4QMzOzbq7YRLBLYedwqUVQbGvCzMx2YsUezL8HzJE0g6xriY8Dl5csKtvixUmH7tD0Qy55posiMbOeqtgni2+VNJ+sozkBH42IZ0samZmZlUXRl3fSgd8HfzOzHqZT3VCbmVnP4URgZpZzTgRmZjnnRGBmlnNOBGZmOedEYGaWc04EZmY550RgZpZz7i/IzDplR7s/AXeBsrMoWYtA0s3pN44XFZRdJulPzX660szMKqiUl4amAie2UH51RNSmv/tKuHwzMytCyRJBRDwKvFKq+ZuZWdeoxM3icyUtTJeO9mq/upmZlVK5E8GPgQOBWrLfPv5eaxUlTZA0X9L81atXlys+M7PcKWsiiIiXI2JTRGwGbgBGtFF3SkTURURdTU1N+YI0M8uZsiYCSfsWjJ4KLGqtrpmZlUfJniOQ9DNgDFAtaQVwKTBGUi3Zz10uAz5bquWbmVlxSpYIIuKMFopvKtXyzMysc/xkseWGn4S1nVkl90/3NWRmlnNOBGZmOedEYGaWc04EZmY550RgZpZzTgRmZjnnRGBmlnNOBGZmOedEYGaWc04EZmY55y4mzKxHc9ci7XOLwMws55wIzMxyzonAzCznnAjMzHKuW94sPmLirTs8j7v6dUEgZmY9gFsEZmY5V7JEIOlmSaskLSooGyDpQUlL0/+9SrV8MzMrTilbBFOBE5uVfR14KCIOAh5K42ZmVkElSwQR8SjwSrPiDwPT0vA04COlWr6ZmRWn3PcI9omIlQDp/zvKvHwzM2tmp71ZLGmCpPmS5q9evbrS4ZiZ9VjlTgQvS9oXIP1f1VrFiJgSEXURUVdTU1O2AM3M8qbcieAeYFwaHgfcXeblm5lZM6X8+ujPgAbgvZJWSPoMMBk4XtJS4Pg0bmZmFVSyJ4sj4oxWXhpbqmWamVnH7bQ3i83MrDycCMzMcs6JwMws55wIzMxyzonAzCznnAjMzHLOicDMLOecCMzMcs6JwMws55wIzMxyzonAzCznnAjMzHLOicDMLOecCMzMcs6JwMws55wIzMxyrmQ/TGOWV0dMvHWHpr+rXxcFYlYktwjMzHKuIi0CScuAdcAmYGNE1FUiDjMzq+yloWMiYk0Fl29mZvjSkJlZ7lUqEQTwG0kLJE1oqYKkCZLmS5q/evXqModnZpYflUoE9RHxfuAk4IuSRjevEBFTIqIuIupqamrKH6GZWU5UJBFExEvp/yrgLmBEJeIwM7MKJAJJb5fUr2kYOAFYVO44zMwsU4lvDe0D3CWpafn/FRG/rkAcZmZGBRJBRLwADC/3cs3MrGXuYsIsh3a0GwwoT1cY3SXO7s7PEZiZ5ZwTgZlZzjkRmJnlnBOBmVnOORGYmeWcE4GZWc45EZiZ5ZwTgZlZzjkRmJnlnJ8sLiE/FWlm3YFbBGZmOedEYGaWc04EZmY550RgZpZzvlls3caO3nz3jXezlrlFYGaWcxVJBJJOlPQ7Sb+X9PVKxGBmZplK/Hh9FfAfwEnA+4AzJL2v3HGYmVmmEi2CEcDvI+KFiHgL+Dnw4QrEYWZmVCYRDAKWF4yvSGVmZlYBiojyLlD6GPChiPi/afwsYEREnNes3gRgQhp9L/C7Lg6lGljTxfMsBcfZdbpDjOA4u1qe49w/Imraq1SJr4+uAPYrGB8MvNS8UkRMAaaUKghJ8yOirlTz7yqOs+t0hxjBcXY1x9m+SlwamgccJOkASbsBnwDuqUAcZmZGBVoEEbFR0rnAA0AVcHNELC53HGZmlqnIk8URcR9wXyWWXaBkl526mOPsOt0hRnCcXc1xtqPsN4vNzGzn4i4mzMxyrtslAkn/KmmxpIWSGiUd2Yl5DJW0qJXXbmzvSWdJV0u6TtLMNP6ApBsLXv+epG9ImlFELB+TtETSrA7Ev6ekLxRbv4Xpp0o6rYXyTWmbLpb0tKSLJO2SXquTdG1nl9lsOeMlDWxl2Ysk/UrSnkXMZ076P1TSJ3cgntmSOvRtDUl/kHRxwXin94Fm8x0v6bqOTNMVJA2WdLekpZKel/QDSbtJ+qikhwrqHZ3ep13T/nFTwWufknRvwfgESc+lvyckHV1kLIX7wh2Sdu+idWxxvy8nSeslHZrWr1HSK2lfapT032lf/lsaf1bS9U2fwZKKiG7zB4wEGoDeabwaGNiJ+QwFFnVwmqqC4Y8Bs4CZZMl0AdBQ8HoDcGSR8/01cEwL5bt2ZfzNpp8KnNZC+fqC4XcA/w18q515tRpnG9PMBuraWPY04F87ML8xwMwd2B7bxVPENB8Dbk/DO7QPNJvveOC6zq5LZ94XQMATwKfTeBVwE3BlGr8X+CTZPcWFwKimZQCNQD2wJ/AH4F3ptVPSNqlO4+8HXgTeWUQ8hfvCbcBFXbA9qlrb78v5V7huaXybmAo/22n7Pgp8tNRxdbcWwb7Amoh4EyAi1kTES5KWSaqGLWeus9PwZZJuTmd8L0g6v2Beu0qalloWM5rOOgrPDlP2niRpLjBSWWd5zwETgaYzyEOARcA6SXtJ6g0cDLza1OpIZ3l3Svp1OuO6IpVfAhwNXC/pylTvDkm/An4jqa+khyQ9KekZSU1dcUwGDkxnDVemeU2UNC+tz7eaVlLS2ansaUk/KVj/0ZLmpO2y3VlSRKwie6DvXGXGaGsL6DJJUyT9BrhVUlWKv2n5ny1Y/ldT7E9LmpyWVQfcluJ/WwvvcwPpafM2tgGS1hdsj39M87uwI/EULPNj6az1fyX9Y1vvW/J94GhJbydLJAcAwySd05F9IL326bTcR8gOqk3l+6d1X5j+D2mnfKqk7ytrXX5X0ge19czzKUmtdcR9LLAhIm5J7/0m4ELgnPS5OA/4DvAtYF5EzEn1NgJfIOs77AqybwC+kOb5NWBiRKxJdZ8kS/BfbCWG1vwP8O60fmem96hR0n8q67cMST+WNF9ZS7Zw318m6RJJj5Elbgpem6zsjHuhpKuK2K7XtvV5KYW0fec0rX+pF9Zt/oC+ZGcg/wv8CPhgKl/G1jOPOmB2Gr4sbcjeZK2HtUAvsqwbQH2qdzPwlTQ8m3R2mOp8PA33Iesa4yCyM6i/kp0xfxb4HPBt4GSyD/KjbJvZxwMvAP3TfP4I7NfC8saTPXA3oOCMYI80XA38Pi17y7zTayeQfeNAZGenM4HRZEnqdwXbpmm+U4E7Ut33kfX9BM3OVlLZq8A+FJx1p+26AHhbGp8AfDMN9wbmkx0YT0rbf/dmy9+yzs3PlMjO3O4ATmxrGzSbZktsOxDP99LwycB/F/G+LSM7w/0s2cGqaR84jQ7sA2QnNy8CNcBuwOOkFgHwK2BcGj4H+GU75VPJ3vuqgnpN+3hfWmklAOcDV7dQ/hRwWBr+d+AvpH2pWb2fpXXrXVD2CtC/Wb0PA3cW8Tlvel93Be4GPk+WWH8F9Eqv/Qg4u9n7WJXey6aYlwFfLZjv1PT+DCD7XDTtR3sWsV23+7x08hjWkRbB7mTPXZ20o8fO9v66VYsgItYDR5B90FcD0yWNb2eyeyPizcjOTFaRHdQAlkfE42n4p2Rn5s1tAn6Rhv8B+ENELI3sXZpHtkONIjuDbUjDo8gONs09FBF/iYgNwLPA/q3E+2BEvJKGBfw/SQvJks6ggvgLnZD+ngKeTLEeRHamNyO2npW9UjDNLyNic0Q828o8m6iV8nsi4m8Fyz9bUiMwF9g7Lf844JaIeKOF5Tf3tjT9WrLt+mDB8ovZBoU6E8+d6f8Csg9jk7betyeAtwG1ZJ0pvp6GO7IPHEl24rI6sk4YpxfUHwn8Vxr+CVv30dbKAe6I7IwesqTyfWUt4T0jO8NsichOelosV3aN+jhgfbP1R1JfspOvXmTJrC2tLae5pn1hPlmSvAkYS/bZn5deGwu8K9X/uKQnyfb/Q8gO1k0Kt2eT14ENwI2SPgq8kcrb2q7Ffl66woFpHR8nO37dX+Lldb9fKEs7+WxgtqRngHHARrbe+O7TbJI3C4Y3sXWdm++QLe2gGwo+VM3rPAd8CDiU7NLQcuDLZDvZzS3Mq7U4mvtrwfCnyD5cR0TE3yUtY/v1g+wD9u8R8Z/bFGYHgNY+eIXxtHiwl/SuFOsqsjOy1uIUcF5EPNBs+hPbWH5zf4uIWkn9yc5qvwhcS/HbYJtFdyKepu3R/L1p6317guxg9ALZPaMvplgX0rF9oNht1Fq9wvIt70tETFZ28/Zk4LeSjouI51qYfjHwL4UFkvYga7E8T7Zei4B/A/5D0sh0MgTZ5aKfAi8DV7P1EsyzZAfuhwtm+/5U3p6/RURts3gETIuIi5uVHwB8BfhARLwqaSrb7h+F+ymw5aHWEWTJ5BPAuWQnTdtVLRhu9/PShZ5vvv6l1q1aBJLeK+mggqJasib2MrKdDprt0G0YImlkGj4DeKyd+s8BB0g6MI3vT3ZD9ZWI2JTOLvdk6w3trtAfWJUOgMew9WxsHVB4vfcBsuu5fQEkDZL0DuAhsrOlvVP5gGIXLKkGuJ7sMkV7B6oHgM9L6pWmfU+6dv4btl5nLlx+8/i3iIi/kF2q+EqaX2vboFBL26Mj8XTWE2SXO9ZGxE/I7lXsTcf2gbnAGEl7p3gLr2XPITtQQZYQH2unfBuSDoyIZyLiu2Rn1//QSgwPAbtLOjtNVwV8j+yyxR7ARWSXWH4N/Alo6jDyUOCfgO+SXZrcX9LxaZ5XkN2naNr3askuj/2one3RmoeA09J+jaQBkvZP8f0V+Iukfcgu/7UpfU76R/Zg6wVkxxEocrv2RN2tRdAX+KGyrxZuJLtePIHsbPUmSd8g+2AVYwkwTtJ/AkuBH7dVOSI2KOsR9V5Ja8iabccBvy2o9gzQNyLWNB2Ud9BtwK8kzSe7N/JcimWtpMeV3Yi8PyImSjoYaMhOnFgPnBkRiyVdDjwiaRNZ03l8G8trapL3Itu+PyG7KdqeG8kupzyZztxWAx+JiF+nA8B8SW+RPU3+DbIDzPWS/gaMLLjERFq/pyQ9TfahbHEbNFVN/xcCG9M0U4EfdDCeznqW7L5Fn7Td/k52v+A9xe4DEbFS0mVkiWMl2aW9qvTy+cDNkiamdfh0O+XNXZCS56YUa4uXGCIiJJ0K/EjSv5GdIDZtm1uAKyJiddM8gf+RdCfZZ+bCdKkLZV9pvlVSbUTcI2kQMEdSkCXrMyNiZXvbpJUYn5X0TbIvUexCtq2/GBG/lfQUWavmBbLPZXv6AXdL6kN2dn9hKi92u/Y4frLYuqV0pvlkRLR2r8XMitStLg2ZASh7GK0BuKrSsZj1BG4RmJnlnFsEZmY550RgZpZzTgRmZjnnRGDdntroNbWT81vffq02p5+dvu7aNL6l/yuznZETgfUEf4uI2og4BDie7EnaS8uxYGVa+hy9Q1K7DzeZ7QycCKxHie17TW2xJ1K10atpIbXQq6uyPuOXSPoR2QNg+7Uw6ZXAN1uY31BJ/5OW+6SkUal8jKRHJN2urCfSycr6938ixXdgqlcj6RcppnmS6psvw6yjutuTxWbtiogX0ln6O8i6gPhLRHxAWffQjyvrPns5cGpEvK6sC/PfSrqnsDsNSSeQdVY3guwJ1HskjSbrCO29ZP33t/YDQQ3AqenJ3nUF5auA49OT6geR9dzZ1KX5cLKn5F8he0r2xogYIelLZF1BX0D21PTVEfGYsm6SH2D7fqDMOsSJwHqqpo7BTgAO09Y+5PuTHdxXkPVqOhrYzNZeTf9cMI/CXl0h6+KD2TCLAAABLklEQVTkILJE8MeIKOxepCXfIWsVfK2grBdwXerqYhPwnoLX5jV1wSDpebK+kSDruuSYNHwc8L7UlQjAHpL6RURhsjHrECcC63G0ba+prfVEOp72ezVtrVfXobTQq2VzEfGwpG8DRxUUX0jWU+dwskuzGwpeK+zhcnPB+Ga2flZ3oYX+mcx2hO8RWI+i7XtNba0n0mJ6NW2tV9eOuBz4asF4f2BlRGwGzmJrB3PF+g1Zt8mkmMraXbH1TG4RWE/QVq+pLfaMStu9mgIQEb9RC726krU2ihIR90laXVD0I+AXkpp+97rdlkUz55P9JsBCtv6m7ec6OA+zbbivITOznPOlITOznHMiMDPLOScCM7OccyIwM8s5JwIzs5xzIjAzyzknAjOznHMiMDPLuf8P8bWy7uD7BN8AAAAASUVORK5CYII="/>
          <p:cNvSpPr>
            <a:spLocks noChangeAspect="1" noChangeArrowheads="1"/>
          </p:cNvSpPr>
          <p:nvPr/>
        </p:nvSpPr>
        <p:spPr bwMode="auto">
          <a:xfrm>
            <a:off x="7549506" y="338925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896" y="1116319"/>
            <a:ext cx="9515641" cy="4999744"/>
          </a:xfrm>
          <a:prstGeom prst="rect">
            <a:avLst/>
          </a:prstGeom>
        </p:spPr>
      </p:pic>
      <p:sp>
        <p:nvSpPr>
          <p:cNvPr id="3" name="Rectangle 2"/>
          <p:cNvSpPr/>
          <p:nvPr/>
        </p:nvSpPr>
        <p:spPr>
          <a:xfrm>
            <a:off x="797699" y="6116063"/>
            <a:ext cx="10067934" cy="646331"/>
          </a:xfrm>
          <a:prstGeom prst="rect">
            <a:avLst/>
          </a:prstGeom>
        </p:spPr>
        <p:txBody>
          <a:bodyPr wrap="square">
            <a:spAutoFit/>
          </a:bodyPr>
          <a:lstStyle/>
          <a:p>
            <a:pPr marL="457200" algn="just">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With the help of remarks &amp; dealer name we found the area where the dealer is not performing </a:t>
            </a:r>
            <a:r>
              <a:rPr lang="en-IN" dirty="0" smtClean="0">
                <a:latin typeface="Calibri" panose="020F0502020204030204" pitchFamily="34" charset="0"/>
                <a:ea typeface="Calibri" panose="020F0502020204030204" pitchFamily="34" charset="0"/>
                <a:cs typeface="Times New Roman" panose="02020603050405020304" pitchFamily="18" charset="0"/>
              </a:rPr>
              <a:t>well, price issue is evident in each Dealer.</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7439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smtClean="0">
                <a:latin typeface="Franklin Gothic Book" panose="020B0503020102020204" pitchFamily="34" charset="0"/>
                <a:cs typeface="Segoe UI" panose="020B0502040204020203" pitchFamily="34" charset="0"/>
              </a:rPr>
              <a:t>Why they are not performing well?</a:t>
            </a:r>
            <a:endParaRPr lang="en-US" dirty="0">
              <a:latin typeface="Franklin Gothic Book" panose="020B0503020102020204" pitchFamily="34" charset="0"/>
              <a:cs typeface="Segoe UI" panose="020B0502040204020203" pitchFamily="34" charset="0"/>
            </a:endParaRPr>
          </a:p>
        </p:txBody>
      </p:sp>
      <p:sp>
        <p:nvSpPr>
          <p:cNvPr id="9" name="Oval 8">
            <a:extLst>
              <a:ext uri="{FF2B5EF4-FFF2-40B4-BE49-F238E27FC236}">
                <a16:creationId xmlns:a16="http://schemas.microsoft.com/office/drawing/2014/main" id="{6D1E12A6-FA7A-477F-8C87-308C5B84B139}"/>
              </a:ext>
            </a:extLst>
          </p:cNvPr>
          <p:cNvSpPr/>
          <p:nvPr/>
        </p:nvSpPr>
        <p:spPr>
          <a:xfrm>
            <a:off x="504622" y="1275478"/>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Segoe UI" panose="020B0502040204020203" pitchFamily="34" charset="0"/>
                <a:cs typeface="Segoe UI" panose="020B0502040204020203" pitchFamily="34" charset="0"/>
              </a:rPr>
              <a:t>2</a:t>
            </a:r>
            <a:endParaRPr lang="en-US" sz="3600" b="1" dirty="0">
              <a:latin typeface="Segoe UI" panose="020B0502040204020203" pitchFamily="34" charset="0"/>
              <a:cs typeface="Segoe UI" panose="020B0502040204020203" pitchFamily="34" charset="0"/>
            </a:endParaRPr>
          </a:p>
        </p:txBody>
      </p:sp>
      <p:sp>
        <p:nvSpPr>
          <p:cNvPr id="6" name="AutoShape 2" descr="data:image/png;base64,iVBORw0KGgoAAAANSUhEUgAAAYIAAAEKCAYAAAAfGVI8AAAABHNCSVQICAgIfAhkiAAAAAlwSFlzAAALEgAACxIB0t1+/AAAADl0RVh0U29mdHdhcmUAbWF0cGxvdGxpYiB2ZXJzaW9uIDMuMC4yLCBodHRwOi8vbWF0cGxvdGxpYi5vcmcvOIA7rQAAIABJREFUeJzt3X2cVWW99/HP1xEhA1GcyQREzKxjoow5oTAeQlFTj/cpO5ZZKmT3i57U1KKy01GjvA+ppZmnPPgElqdQ0jTUzKOgR5kQ0BFB7JBGQpI8qAkZGvC7/1jXwGaYhz3D7L2ZWd/36zWvWeva11rrt9Zee/3WtdZe11ZEYGZm+bVLpQMwM7PKciIwM8s5JwIzs5xzIjAzyzknAjOznHMiMDPLOScCM7OccyIwM8s5JwIzs5zbtdIBFKO6ujqGDh1a6TDMzLqVBQsWrImImvbqdYtEMHToUObPn1/pMMzMuhVJfyymXskvDUmqkvSUpJlp/ABJcyUtlTRd0m6ljsHMzFpXjnsEXwKWFIx/F7g6Ig4CXgU+U4YYzMysFSVNBJIGA/8E3JjGBRwLzEhVpgEfKWUMZmbWtlLfI7gG+CrQL43vDbwWERvT+ApgUEsTSpoATAAYMmTIdq///e9/Z8WKFWzYsKGrY95p9OnTh8GDB9OrV69Kh2JmPVjJEoGkU4BVEbFA0pim4haqtviDCBExBZgCUFdXt12dFStW0K9fP4YOHUrW0OhZIoK1a9eyYsUKDjjggEqHY2Y9WClbBPXAP0s6GegD7EHWQthT0q6pVTAYeKkzM9+wYUOPTQIAkth7771ZvXp1pUMxsx6uZPcIIuLiiBgcEUOBTwAPR8SngFnAaanaOODuzi6jpyaBJj19/cxs51CJJ4u/Blwk6fdk9wxuqkAMZmaWlCURRMTsiDglDb8QESMi4t0R8bGIeLMcMRS6/PLLOeSQQzjssMOora1l7ty5XHPNNbzxxhvtTltsPTOz7qJbPFnclRoaGpg5cyZPPvkkvXv3Zs2aNbz11lucfvrpnHnmmey+++5tTn/NNdcUVc+ss16cdOgOz2PIJc90QSSWF7nrdG7lypVUV1fTu3dvAKqrq5kxYwYvvfQSxxxzDMcccwwAn//856mrq+OQQw7h0ksvBeDaa6/drl7fvn23zHvGjBmMHz8egDvuuINhw4YxfPhwRo8eXcY1NDPrmNwlghNOOIHly5fznve8hy984Qs88sgjnH/++QwcOJBZs2Yxa9YsILt8NH/+fBYuXMgjjzzCwoULW6zXmkmTJvHAAw/w9NNPc88995Rj1czMOiV3iaBv374sWLCAKVOmUFNTw+mnn87UqVO3q3f77bfz/ve/n8MPP5zFixfz7LPPdmg59fX1jB8/nhtuuIFNmzZ1UfRmZl0vd/cIAKqqqhgzZgxjxozh0EMPZdq0adu8/oc//IGrrrqKefPmsddeezF+/PhWn2Au/IpnYZ3rr7+euXPncu+991JbW0tjYyN77713aVbIzGwH5K5F8Lvf/Y6lS5duGW9sbGT//fenX79+rFu3DoDXX3+dt7/97fTv35+XX36Z+++/f0v9wnoA++yzD0uWLGHz5s3cddddW8qff/55jjzySCZNmkR1dTXLly8vw9qZmXVc7loE69ev57zzzuO1115j11135d3vfjdTpkzhZz/7GSeddBL77rsvs2bN4vDDD+eQQw7hXe96F/X19VumnzBhwjb1Jk+ezCmnnMJ+++3HsGHDWL9+PQATJ05k6dKlRARjx45l+PDhlVplM7M2KaLFrn52KnV1ddH8h2mWLFnCwQcfXKGIyicv62lb+euj1lUkLYiIuvbq5e7SkJmZbcuJwMws55wIzMxyzonAzCznnAjMzHLOicDMLOd6zHMER0y8tUvnt+DKs9t8/cILL2T//ffnggsuAOBDH/oQ++23HzfeeCMAX/7ylxk0aBAXXXRRl8ZlZtbV3CLopFGjRjFnzhwANm/ezJo1a1i8ePGW1+fMmbPNg2hmZjurHtMiKLf6+nouvPBCABYvXsywYcNYuXIlr776KrvvvjtLliyhtraWiRMncv/99yOJb37zm5x++unMnj2byy67jOrqahYtWsQRRxzBT3/6027905Q7+hCUH4Ayq5ySJQJJfYBHgd5pOTMi4lJJU4EPAn9JVcdHRGOp4iiVgQMHsuuuu/Liiy8yZ84cRo4cyZ/+9CcaGhro378/hx12GDNnzqSxsZGnn36aNWvW8IEPfGDLbxM89dRTLF68mIEDB1JfX8/jjz/O0UcfXeG1MrM8KuWloTeBYyNiOFALnCjpqPTaxIioTX/dLgk0qa+vZ86cOVsSwciRI7eMjxo1iscee4wzzjiDqqoq9tlnHz74wQ8yb948AEaMGMHgwYPZZZddqK2tZdmyZZVdGTPLrZIlgsisT6O90t/O37FRBzTdJ3jmmWcYNmwYRx11FA0NDVvuD7TVj1PTL6RB1i32xo0byxGymdl2SnqzWFKVpEZgFfBgRMxNL10uaaGkqyX1bmMWO7X6+npmzpzJgAEDqKqqYsCAAbz22ms0NDQwcuRIRo8ezfTp09m0aROrV6/m0UcfZcSIEZUO28xsGyW9WRwRm4BaSXsCd0kaBlwM/BnYDZgCfA2Y1HxaSROACQBDhgxpd1ntfd2zFA499FDWrFnDJz/5yW3K1q9fT3V1NaeeeioNDQ0MHz4cSVxxxRW8853v5Lnnnit7rGZmrSlbN9SSLgX+GhFXFZSNAb4SEae0Na27od7519PfGuo67obaukrFu6GWVJNaAkh6G3Ac8JykfVOZgI8Ai0oVg5mZta+Ul4b2BaZJqiJLOLdHxExJD0uqAQQ0Ap8rYQxmZtaOkiWCiFgIHN5C+bGlWqaZmXWcu5gwM8s5JwIzs5xzIjAzy7ke0+lcV3zlrlAxX7/r27cv69evb7deaxobG3nppZc4+eSTOz0PM7Md5RZBBTU2NnLfffdVOgwzyzkngi72xz/+kbFjx3LYYYcxduxYXnzxRQDuuOMOhg0bxvDhwxk9ejRvvfUWl1xyCdOnT6e2tpbp06dXOHIzy6sec2loZ3Huuedy9tlnM27cOG6++WbOP/98fvnLXzJp0iQeeOABBg0axGuvvcZuu+3GpEmTmD9/Ptddd12lwzazHHOLoIs1NDRs6XvorLPO4rHHHgOyDurGjx/PDTfcwKZNmyoZopnZNpwISqzpV8euv/56vvOd77B8+XJqa2tZu3ZthSMzM8s4EXSxUaNG8fOf/xyA2267bcuvjj3//PMceeSRTJo0ierqapYvX06/fv1Yt25dJcM1M+s59wgq0dviG2+8weDBg7eMX3TRRVx77bWcc845XHnlldTU1HDLLbcAMHHiRJYuXUpEMHbsWIYPH86QIUOYPHkytbW1XHzxxZx++ullXwczsx6TCCph8+bNLZY//PDD25Xdeeed25UNGDBgy09XmplVii8NmZnlnBOBmVnOdetEUK5fV6uUnr5+ZrZz6LaJoE+fPqxdu7bHHiwjgrVr19KnT59Kh2JmPVy3vVk8ePBgVqxYwerVqysdSsn06dNnm28lmZmVQrdNBL169eKAAw6odBhmZt1eKX+8vo+kJyQ9LWmxpG+l8gMkzZW0VNJ0SbuVKgYzM2tfKe8RvAkcGxHDgVrgRElHAd8Fro6Ig4BXgc+UMAYzM2tHyRJBZJp+taVX+gvgWGBGKp8GfKRUMZiZWftK+q0hSVWSGoFVwIPA88BrEbExVVkBDCplDGZm1raSJoKI2BQRtcBgYARwcEvVWppW0gRJ8yXN78nfDDIzq7SyPEcQEa8Bs4GjgD0lNX1baTDwUivTTImIuoioq6mpKUeYZma5VMpvDdVI2jMNvw04DlgCzAJOS9XGAXeXKgYzM2tfKZ8j2BeYJqmKLOHcHhEzJT0L/FzSd4CngJtKGIOZmbWjZIkgIhYCh7dQ/gLZ/QIzM9sJdNu+hszMrGs4EZiZ5ZwTgZlZzjkRmJnlnBOBmVnOORGYmeWcE4GZWc45EZiZ5ZwTgZlZzjkRmJnlnBOBmVnOORGYmeWcE4GZWc45EZiZ5ZwTgZlZzjkRmJnlnBOBmVnOlfI3i/eTNEvSEkmLJX0plV8m6U+SGtPfyaWKwczM2lfK3yzeCHw5Ip6U1A9YIOnB9NrVEXFVCZdtZmZFKuVvFq8EVqbhdZKWAINKtTwzM+ucstwjkDSU7Ifs56aicyUtlHSzpL3KEYOZmbWslJeGAJDUF/gFcEFEvC7px8C3gUj/vwec08J0E4AJAEOGDOnyuF6cdOgOz2PIJc90QSRmZpVV0haBpF5kSeC2iLgTICJejohNEbEZuAEY0dK0ETElIuoioq6mpqaUYZqZ5VopvzUk4CZgSUR8v6B834JqpwKLShWDmZm1r5SXhuqBs4BnJDWmsm8AZ0iqJbs0tAz4bAljMDOzdpTyW0OPAWrhpftKtUwzM+s4P1lsZpZzTgRmZjnnRGBmlnNOBGZmOedEYGaWc04EZmY5V/IuJmznd8TEW3d4Hnf164JAzKwiimoRSHqomDIzM+t+2mwRSOoD7A5Up15Cmx4Q2wMYWOLYzMysDNq7NPRZ4AKyg/4CtiaC14H/KGFcZmZWJm0mgoj4AfADSedFxA/LFJOZmZVRUTeLI+KHkkYBQwuniYgdv8toZmYVVVQikPQT4ECgEdiUigNwIjAz6+aK/fpoHfC+iIhSBmNmZuVX7ANli4B3ljIQMzOrjGJbBNXAs5KeAN5sKoyIfy5JVGZmVjbFJoLLShmEmZlVTrHfGnqk1IGYmVllFNvFxDpJr6e/DZI2SXq9nWn2kzRL0hJJiyV9KZUPkPSgpKXp/15dsSJmZtY5RSWCiOgXEXukvz7AvwDXtTPZRuDLEXEwcBTwRUnvA74OPBQRBwEPpXEzM6uQTnVDHRG/BI5tp87KiHgyDa8DlgCDgA8D01K1acBHOhODmZl1jWIfKPtoweguZM8VFP1MgaShwOHAXGCfiFgJWbKQ9I5i52NmZl2v2G8N/Z+C4Y3AMrIz+3ZJ6gv8ArggIl6X1N4kTdNNACYADBkypMgwzcyso4r91tCnOzNzSb3IksBtEXFnKn5Z0r6pNbAvsKqVZU4BpgDU1dX5iWYzsxIp9ltDgyXdJWmVpJcl/ULS4HamEXATsCQivl/w0j3AuDQ8Dri7M4GbmVnXKPZm8S1kB/CBZDd8f5XK2lIPnAUcK6kx/Z0MTAaOl7QUOD6Nm5lZhRR7j6AmIgoP/FMlXdDWBBHxGFt/yKa5sUUu18zMSqzYFsEaSWdKqkp/ZwJrSxmYmZmVR7GJ4Bzg48CfgZXAaUCnbiCbmdnOpdhLQ98GxkXEq5B1EwFcRZYgzMysGyu2RXBYUxIAiIhXyB4QMzOzbq7YRLBLYedwqUVQbGvCzMx2YsUezL8HzJE0g6xriY8Dl5csKtvixUmH7tD0Qy55posiMbOeqtgni2+VNJ+sozkBH42IZ0samZmZlUXRl3fSgd8HfzOzHqZT3VCbmVnP4URgZpZzTgRmZjnnRGBmlnNOBGZmOedEYGaWc04EZmY550RgZpZz7i/IzDplR7s/AXeBsrMoWYtA0s3pN44XFZRdJulPzX660szMKqiUl4amAie2UH51RNSmv/tKuHwzMytCyRJBRDwKvFKq+ZuZWdeoxM3icyUtTJeO9mq/upmZlVK5E8GPgQOBWrLfPv5eaxUlTZA0X9L81atXlys+M7PcKWsiiIiXI2JTRGwGbgBGtFF3SkTURURdTU1N+YI0M8uZsiYCSfsWjJ4KLGqtrpmZlUfJniOQ9DNgDFAtaQVwKTBGUi3Zz10uAz5bquWbmVlxSpYIIuKMFopvKtXyzMysc/xkseWGn4S1nVkl90/3NWRmlnNOBGZmOedEYGaWc04EZmY550RgZpZzTgRmZjnnRGBmlnNOBGZmOedEYGaWc04EZmY55y4mzKxHc9ci7XOLwMws55wIzMxyzonAzCznnAjMzHKuW94sPmLirTs8j7v6dUEgZmY9gFsEZmY5V7JEIOlmSaskLSooGyDpQUlL0/+9SrV8MzMrTilbBFOBE5uVfR14KCIOAh5K42ZmVkElSwQR8SjwSrPiDwPT0vA04COlWr6ZmRWn3PcI9omIlQDp/zvKvHwzM2tmp71ZLGmCpPmS5q9evbrS4ZiZ9VjlTgQvS9oXIP1f1VrFiJgSEXURUVdTU1O2AM3M8qbcieAeYFwaHgfcXeblm5lZM6X8+ujPgAbgvZJWSPoMMBk4XtJS4Pg0bmZmFVSyJ4sj4oxWXhpbqmWamVnH7bQ3i83MrDycCMzMcs6JwMws55wIzMxyzonAzCznnAjMzHLOicDMLOecCMzMcs6JwMws55wIzMxyzonAzCznnAjMzHLOicDMLOecCMzMcs6JwMws55wIzMxyrmQ/TGOWV0dMvHWHpr+rXxcFYlYktwjMzHKuIi0CScuAdcAmYGNE1FUiDjMzq+yloWMiYk0Fl29mZvjSkJlZ7lUqEQTwG0kLJE1oqYKkCZLmS5q/evXqModnZpYflUoE9RHxfuAk4IuSRjevEBFTIqIuIupqamrKH6GZWU5UJBFExEvp/yrgLmBEJeIwM7MKJAJJb5fUr2kYOAFYVO44zMwsU4lvDe0D3CWpafn/FRG/rkAcZmZGBRJBRLwADC/3cs3MrGXuYsIsh3a0GwwoT1cY3SXO7s7PEZiZ5ZwTgZlZzjkRmJnlnBOBmVnOORGYmeWcE4GZWc45EZiZ5ZwTgZlZzjkRmJnlnJ8sLiE/FWlm3YFbBGZmOedEYGaWc04EZmY550RgZpZzvlls3caO3nz3jXezlrlFYGaWcxVJBJJOlPQ7Sb+X9PVKxGBmZplK/Hh9FfAfwEnA+4AzJL2v3HGYmVmmEi2CEcDvI+KFiHgL+Dnw4QrEYWZmVCYRDAKWF4yvSGVmZlYBiojyLlD6GPChiPi/afwsYEREnNes3gRgQhp9L/C7Lg6lGljTxfMsBcfZdbpDjOA4u1qe49w/Imraq1SJr4+uAPYrGB8MvNS8UkRMAaaUKghJ8yOirlTz7yqOs+t0hxjBcXY1x9m+SlwamgccJOkASbsBnwDuqUAcZmZGBVoEEbFR0rnAA0AVcHNELC53HGZmlqnIk8URcR9wXyWWXaBkl526mOPsOt0hRnCcXc1xtqPsN4vNzGzn4i4mzMxyrtslAkn/KmmxpIWSGiUd2Yl5DJW0qJXXbmzvSWdJV0u6TtLMNP6ApBsLXv+epG9ImlFELB+TtETSrA7Ev6ekLxRbv4Xpp0o6rYXyTWmbLpb0tKSLJO2SXquTdG1nl9lsOeMlDWxl2Ysk/UrSnkXMZ076P1TSJ3cgntmSOvRtDUl/kHRxwXin94Fm8x0v6bqOTNMVJA2WdLekpZKel/QDSbtJ+qikhwrqHZ3ep13T/nFTwWufknRvwfgESc+lvyckHV1kLIX7wh2Sdu+idWxxvy8nSeslHZrWr1HSK2lfapT032lf/lsaf1bS9U2fwZKKiG7zB4wEGoDeabwaGNiJ+QwFFnVwmqqC4Y8Bs4CZZMl0AdBQ8HoDcGSR8/01cEwL5bt2ZfzNpp8KnNZC+fqC4XcA/w18q515tRpnG9PMBuraWPY04F87ML8xwMwd2B7bxVPENB8Dbk/DO7QPNJvveOC6zq5LZ94XQMATwKfTeBVwE3BlGr8X+CTZPcWFwKimZQCNQD2wJ/AH4F3ptVPSNqlO4+8HXgTeWUQ8hfvCbcBFXbA9qlrb78v5V7huaXybmAo/22n7Pgp8tNRxdbcWwb7Amoh4EyAi1kTES5KWSaqGLWeus9PwZZJuTmd8L0g6v2Beu0qalloWM5rOOgrPDlP2niRpLjBSWWd5zwETgaYzyEOARcA6SXtJ6g0cDLza1OpIZ3l3Svp1OuO6IpVfAhwNXC/pylTvDkm/An4jqa+khyQ9KekZSU1dcUwGDkxnDVemeU2UNC+tz7eaVlLS2ansaUk/KVj/0ZLmpO2y3VlSRKwie6DvXGXGaGsL6DJJUyT9BrhVUlWKv2n5ny1Y/ldT7E9LmpyWVQfcluJ/WwvvcwPpafM2tgGS1hdsj39M87uwI/EULPNj6az1fyX9Y1vvW/J94GhJbydLJAcAwySd05F9IL326bTcR8gOqk3l+6d1X5j+D2mnfKqk7ytrXX5X0ge19czzKUmtdcR9LLAhIm5J7/0m4ELgnPS5OA/4DvAtYF5EzEn1NgJfIOs77AqybwC+kOb5NWBiRKxJdZ8kS/BfbCWG1vwP8O60fmem96hR0n8q67cMST+WNF9ZS7Zw318m6RJJj5Elbgpem6zsjHuhpKuK2K7XtvV5KYW0fec0rX+pF9Zt/oC+ZGcg/wv8CPhgKl/G1jOPOmB2Gr4sbcjeZK2HtUAvsqwbQH2qdzPwlTQ8m3R2mOp8PA33Iesa4yCyM6i/kp0xfxb4HPBt4GSyD/KjbJvZxwMvAP3TfP4I7NfC8saTPXA3oOCMYI80XA38Pi17y7zTayeQfeNAZGenM4HRZEnqdwXbpmm+U4E7Ut33kfX9BM3OVlLZq8A+FJx1p+26AHhbGp8AfDMN9wbmkx0YT0rbf/dmy9+yzs3PlMjO3O4ATmxrGzSbZktsOxDP99LwycB/F/G+LSM7w/0s2cGqaR84jQ7sA2QnNy8CNcBuwOOkFgHwK2BcGj4H+GU75VPJ3vuqgnpN+3hfWmklAOcDV7dQ/hRwWBr+d+AvpH2pWb2fpXXrXVD2CtC/Wb0PA3cW8Tlvel93Be4GPk+WWH8F9Eqv/Qg4u9n7WJXey6aYlwFfLZjv1PT+DCD7XDTtR3sWsV23+7x08hjWkRbB7mTPXZ20o8fO9v66VYsgItYDR5B90FcD0yWNb2eyeyPizcjOTFaRHdQAlkfE42n4p2Rn5s1tAn6Rhv8B+ENELI3sXZpHtkONIjuDbUjDo8gONs09FBF/iYgNwLPA/q3E+2BEvJKGBfw/SQvJks6ggvgLnZD+ngKeTLEeRHamNyO2npW9UjDNLyNic0Q828o8m6iV8nsi4m8Fyz9bUiMwF9g7Lf844JaIeKOF5Tf3tjT9WrLt+mDB8ovZBoU6E8+d6f8Csg9jk7betyeAtwG1ZJ0pvp6GO7IPHEl24rI6sk4YpxfUHwn8Vxr+CVv30dbKAe6I7IwesqTyfWUt4T0jO8NsichOelosV3aN+jhgfbP1R1JfspOvXmTJrC2tLae5pn1hPlmSvAkYS/bZn5deGwu8K9X/uKQnyfb/Q8gO1k0Kt2eT14ENwI2SPgq8kcrb2q7Ffl66woFpHR8nO37dX+Lldb9fKEs7+WxgtqRngHHARrbe+O7TbJI3C4Y3sXWdm++QLe2gGwo+VM3rPAd8CDiU7NLQcuDLZDvZzS3Mq7U4mvtrwfCnyD5cR0TE3yUtY/v1g+wD9u8R8Z/bFGYHgNY+eIXxtHiwl/SuFOsqsjOy1uIUcF5EPNBs+hPbWH5zf4uIWkn9yc5qvwhcS/HbYJtFdyKepu3R/L1p6317guxg9ALZPaMvplgX0rF9oNht1Fq9wvIt70tETFZ28/Zk4LeSjouI51qYfjHwL4UFkvYga7E8T7Zei4B/A/5D0sh0MgTZ5aKfAi8DV7P1EsyzZAfuhwtm+/5U3p6/RURts3gETIuIi5uVHwB8BfhARLwqaSrb7h+F+ymw5aHWEWTJ5BPAuWQnTdtVLRhu9/PShZ5vvv6l1q1aBJLeK+mggqJasib2MrKdDprt0G0YImlkGj4DeKyd+s8BB0g6MI3vT3ZD9ZWI2JTOLvdk6w3trtAfWJUOgMew9WxsHVB4vfcBsuu5fQEkDZL0DuAhsrOlvVP5gGIXLKkGuJ7sMkV7B6oHgM9L6pWmfU+6dv4btl5nLlx+8/i3iIi/kF2q+EqaX2vboFBL26Mj8XTWE2SXO9ZGxE/I7lXsTcf2gbnAGEl7p3gLr2XPITtQQZYQH2unfBuSDoyIZyLiu2Rn1//QSgwPAbtLOjtNVwV8j+yyxR7ARWSXWH4N/Alo6jDyUOCfgO+SXZrcX9LxaZ5XkN2naNr3askuj/2one3RmoeA09J+jaQBkvZP8f0V+Iukfcgu/7UpfU76R/Zg6wVkxxEocrv2RN2tRdAX+KGyrxZuJLtePIHsbPUmSd8g+2AVYwkwTtJ/AkuBH7dVOSI2KOsR9V5Ja8iabccBvy2o9gzQNyLWNB2Ud9BtwK8kzSe7N/JcimWtpMeV3Yi8PyImSjoYaMhOnFgPnBkRiyVdDjwiaRNZ03l8G8trapL3Itu+PyG7KdqeG8kupzyZztxWAx+JiF+nA8B8SW+RPU3+DbIDzPWS/gaMLLjERFq/pyQ9TfahbHEbNFVN/xcCG9M0U4EfdDCeznqW7L5Fn7Td/k52v+A9xe4DEbFS0mVkiWMl2aW9qvTy+cDNkiamdfh0O+XNXZCS56YUa4uXGCIiJJ0K/EjSv5GdIDZtm1uAKyJiddM8gf+RdCfZZ+bCdKkLZV9pvlVSbUTcI2kQMEdSkCXrMyNiZXvbpJUYn5X0TbIvUexCtq2/GBG/lfQUWavmBbLPZXv6AXdL6kN2dn9hKi92u/Y4frLYuqV0pvlkRLR2r8XMitStLg2ZASh7GK0BuKrSsZj1BG4RmJnlnFsEZmY550RgZpZzTgRmZjnnRGDdntroNbWT81vffq02p5+dvu7aNL6l/yuznZETgfUEf4uI2og4BDie7EnaS8uxYGVa+hy9Q1K7DzeZ7QycCKxHie17TW2xJ1K10atpIbXQq6uyPuOXSPoR2QNg+7Uw6ZXAN1uY31BJ/5OW+6SkUal8jKRHJN2urCfSycr6938ixXdgqlcj6RcppnmS6psvw6yjutuTxWbtiogX0ln6O8i6gPhLRHxAWffQjyvrPns5cGpEvK6sC/PfSrqnsDsNSSeQdVY3guwJ1HskjSbrCO29ZP33t/YDQQ3AqenJ3nUF5auA49OT6geR9dzZ1KX5cLKn5F8he0r2xogYIelLZF1BX0D21PTVEfGYsm6SH2D7fqDMOsSJwHqqpo7BTgAO09Y+5PuTHdxXkPVqOhrYzNZeTf9cMI/CXl0h6+KD2TCLAAABLklEQVTkILJE8MeIKOxepCXfIWsVfK2grBdwXerqYhPwnoLX5jV1wSDpebK+kSDruuSYNHwc8L7UlQjAHpL6RURhsjHrECcC63G0ba+prfVEOp72ezVtrVfXobTQq2VzEfGwpG8DRxUUX0jWU+dwskuzGwpeK+zhcnPB+Ga2flZ3oYX+mcx2hO8RWI+i7XtNba0n0mJ6NW2tV9eOuBz4asF4f2BlRGwGzmJrB3PF+g1Zt8mkmMraXbH1TG4RWE/QVq+pLfaMStu9mgIQEb9RC726krU2ihIR90laXVD0I+AXkpp+97rdlkUz55P9JsBCtv6m7ec6OA+zbbivITOznPOlITOznHMiMDPLOScCM7OccyIwM8s5JwIzs5xzIjAzyzknAjOznHMiMDPLuf8P8bWy7uD7BN8AAAAASUVORK5CYII="/>
          <p:cNvSpPr>
            <a:spLocks noChangeAspect="1" noChangeArrowheads="1"/>
          </p:cNvSpPr>
          <p:nvPr/>
        </p:nvSpPr>
        <p:spPr bwMode="auto">
          <a:xfrm>
            <a:off x="7549506" y="338925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2228" y="1275478"/>
            <a:ext cx="9641753" cy="5433700"/>
          </a:xfrm>
          <a:prstGeom prst="rect">
            <a:avLst/>
          </a:prstGeom>
        </p:spPr>
      </p:pic>
    </p:spTree>
    <p:extLst>
      <p:ext uri="{BB962C8B-B14F-4D97-AF65-F5344CB8AC3E}">
        <p14:creationId xmlns:p14="http://schemas.microsoft.com/office/powerpoint/2010/main" val="2348337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smtClean="0">
                <a:latin typeface="Franklin Gothic Book" panose="020B0503020102020204" pitchFamily="34" charset="0"/>
                <a:cs typeface="Segoe UI" panose="020B0502040204020203" pitchFamily="34" charset="0"/>
              </a:rPr>
              <a:t>Region to focus more</a:t>
            </a:r>
            <a:endParaRPr lang="en-US" dirty="0">
              <a:latin typeface="Franklin Gothic Book" panose="020B0503020102020204" pitchFamily="34" charset="0"/>
              <a:cs typeface="Segoe UI" panose="020B0502040204020203" pitchFamily="34" charset="0"/>
            </a:endParaRPr>
          </a:p>
        </p:txBody>
      </p:sp>
      <p:sp>
        <p:nvSpPr>
          <p:cNvPr id="9" name="Oval 8">
            <a:extLst>
              <a:ext uri="{FF2B5EF4-FFF2-40B4-BE49-F238E27FC236}">
                <a16:creationId xmlns:a16="http://schemas.microsoft.com/office/drawing/2014/main" id="{6D1E12A6-FA7A-477F-8C87-308C5B84B139}"/>
              </a:ext>
            </a:extLst>
          </p:cNvPr>
          <p:cNvSpPr/>
          <p:nvPr/>
        </p:nvSpPr>
        <p:spPr>
          <a:xfrm>
            <a:off x="504622" y="1275478"/>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6" name="AutoShape 2" descr="data:image/png;base64,iVBORw0KGgoAAAANSUhEUgAAAYIAAAEKCAYAAAAfGVI8AAAABHNCSVQICAgIfAhkiAAAAAlwSFlzAAALEgAACxIB0t1+/AAAADl0RVh0U29mdHdhcmUAbWF0cGxvdGxpYiB2ZXJzaW9uIDMuMC4yLCBodHRwOi8vbWF0cGxvdGxpYi5vcmcvOIA7rQAAIABJREFUeJzt3X2cVWW99/HP1xEhA1GcyQREzKxjoow5oTAeQlFTj/cpO5ZZKmT3i57U1KKy01GjvA+ppZmnPPgElqdQ0jTUzKOgR5kQ0BFB7JBGQpI8qAkZGvC7/1jXwGaYhz3D7L2ZWd/36zWvWeva11rrt9Zee/3WtdZe11ZEYGZm+bVLpQMwM7PKciIwM8s5JwIzs5xzIjAzyzknAjOznHMiMDPLOScCM7OccyIwM8s5JwIzs5zbtdIBFKO6ujqGDh1a6TDMzLqVBQsWrImImvbqdYtEMHToUObPn1/pMMzMuhVJfyymXskvDUmqkvSUpJlp/ABJcyUtlTRd0m6ljsHMzFpXjnsEXwKWFIx/F7g6Ig4CXgU+U4YYzMysFSVNBJIGA/8E3JjGBRwLzEhVpgEfKWUMZmbWtlLfI7gG+CrQL43vDbwWERvT+ApgUEsTSpoATAAYMmTIdq///e9/Z8WKFWzYsKGrY95p9OnTh8GDB9OrV69Kh2JmPVjJEoGkU4BVEbFA0pim4haqtviDCBExBZgCUFdXt12dFStW0K9fP4YOHUrW0OhZIoK1a9eyYsUKDjjggEqHY2Y9WClbBPXAP0s6GegD7EHWQthT0q6pVTAYeKkzM9+wYUOPTQIAkth7771ZvXp1pUMxsx6uZPcIIuLiiBgcEUOBTwAPR8SngFnAaanaOODuzi6jpyaBJj19/cxs51CJJ4u/Blwk6fdk9wxuqkAMZmaWlCURRMTsiDglDb8QESMi4t0R8bGIeLMcMRS6/PLLOeSQQzjssMOora1l7ty5XHPNNbzxxhvtTltsPTOz7qJbPFnclRoaGpg5cyZPPvkkvXv3Zs2aNbz11lucfvrpnHnmmey+++5tTn/NNdcUVc+ss16cdOgOz2PIJc90QSSWF7nrdG7lypVUV1fTu3dvAKqrq5kxYwYvvfQSxxxzDMcccwwAn//856mrq+OQQw7h0ksvBeDaa6/drl7fvn23zHvGjBmMHz8egDvuuINhw4YxfPhwRo8eXcY1NDPrmNwlghNOOIHly5fznve8hy984Qs88sgjnH/++QwcOJBZs2Yxa9YsILt8NH/+fBYuXMgjjzzCwoULW6zXmkmTJvHAAw/w9NNPc88995Rj1czMOiV3iaBv374sWLCAKVOmUFNTw+mnn87UqVO3q3f77bfz/ve/n8MPP5zFixfz7LPPdmg59fX1jB8/nhtuuIFNmzZ1UfRmZl0vd/cIAKqqqhgzZgxjxozh0EMPZdq0adu8/oc//IGrrrqKefPmsddeezF+/PhWn2Au/IpnYZ3rr7+euXPncu+991JbW0tjYyN77713aVbIzGwH5K5F8Lvf/Y6lS5duGW9sbGT//fenX79+rFu3DoDXX3+dt7/97fTv35+XX36Z+++/f0v9wnoA++yzD0uWLGHz5s3cddddW8qff/55jjzySCZNmkR1dTXLly8vw9qZmXVc7loE69ev57zzzuO1115j11135d3vfjdTpkzhZz/7GSeddBL77rsvs2bN4vDDD+eQQw7hXe96F/X19VumnzBhwjb1Jk+ezCmnnMJ+++3HsGHDWL9+PQATJ05k6dKlRARjx45l+PDhlVplM7M2KaLFrn52KnV1ddH8h2mWLFnCwQcfXKGIyicv62lb+euj1lUkLYiIuvbq5e7SkJmZbcuJwMws55wIzMxyzonAzCznnAjMzHLOicDMLOd6zHMER0y8tUvnt+DKs9t8/cILL2T//ffnggsuAOBDH/oQ++23HzfeeCMAX/7ylxk0aBAXXXRRl8ZlZtbV3CLopFGjRjFnzhwANm/ezJo1a1i8ePGW1+fMmbPNg2hmZjurHtMiKLf6+nouvPBCABYvXsywYcNYuXIlr776KrvvvjtLliyhtraWiRMncv/99yOJb37zm5x++unMnj2byy67jOrqahYtWsQRRxzBT3/6027905Q7+hCUH4Ayq5ySJQJJfYBHgd5pOTMi4lJJU4EPAn9JVcdHRGOp4iiVgQMHsuuuu/Liiy8yZ84cRo4cyZ/+9CcaGhro378/hx12GDNnzqSxsZGnn36aNWvW8IEPfGDLbxM89dRTLF68mIEDB1JfX8/jjz/O0UcfXeG1MrM8KuWloTeBYyNiOFALnCjpqPTaxIioTX/dLgk0qa+vZ86cOVsSwciRI7eMjxo1iscee4wzzjiDqqoq9tlnHz74wQ8yb948AEaMGMHgwYPZZZddqK2tZdmyZZVdGTPLrZIlgsisT6O90t/O37FRBzTdJ3jmmWcYNmwYRx11FA0NDVvuD7TVj1PTL6RB1i32xo0byxGymdl2SnqzWFKVpEZgFfBgRMxNL10uaaGkqyX1bmMWO7X6+npmzpzJgAEDqKqqYsCAAbz22ms0NDQwcuRIRo8ezfTp09m0aROrV6/m0UcfZcSIEZUO28xsGyW9WRwRm4BaSXsCd0kaBlwM/BnYDZgCfA2Y1HxaSROACQBDhgxpd1ntfd2zFA499FDWrFnDJz/5yW3K1q9fT3V1NaeeeioNDQ0MHz4cSVxxxRW8853v5Lnnnit7rGZmrSlbN9SSLgX+GhFXFZSNAb4SEae0Na27od7519PfGuo67obaukrFu6GWVJNaAkh6G3Ac8JykfVOZgI8Ai0oVg5mZta+Ul4b2BaZJqiJLOLdHxExJD0uqAQQ0Ap8rYQxmZtaOkiWCiFgIHN5C+bGlWqaZmXWcu5gwM8s5JwIzs5xzIjAzy7ke0+lcV3zlrlAxX7/r27cv69evb7deaxobG3nppZc4+eSTOz0PM7Md5RZBBTU2NnLfffdVOgwzyzkngi72xz/+kbFjx3LYYYcxduxYXnzxRQDuuOMOhg0bxvDhwxk9ejRvvfUWl1xyCdOnT6e2tpbp06dXOHIzy6sec2loZ3Huuedy9tlnM27cOG6++WbOP/98fvnLXzJp0iQeeOABBg0axGuvvcZuu+3GpEmTmD9/Ptddd12lwzazHHOLoIs1NDRs6XvorLPO4rHHHgOyDurGjx/PDTfcwKZNmyoZopnZNpwISqzpV8euv/56vvOd77B8+XJqa2tZu3ZthSMzM8s4EXSxUaNG8fOf/xyA2267bcuvjj3//PMceeSRTJo0ierqapYvX06/fv1Yt25dJcM1M+s59wgq0dviG2+8weDBg7eMX3TRRVx77bWcc845XHnlldTU1HDLLbcAMHHiRJYuXUpEMHbsWIYPH86QIUOYPHkytbW1XHzxxZx++ullXwczsx6TCCph8+bNLZY//PDD25Xdeeed25UNGDBgy09XmplVii8NmZnlnBOBmVnOdetEUK5fV6uUnr5+ZrZz6LaJoE+fPqxdu7bHHiwjgrVr19KnT59Kh2JmPVy3vVk8ePBgVqxYwerVqysdSsn06dNnm28lmZmVQrdNBL169eKAAw6odBhmZt1eKX+8vo+kJyQ9LWmxpG+l8gMkzZW0VNJ0SbuVKgYzM2tfKe8RvAkcGxHDgVrgRElHAd8Fro6Ig4BXgc+UMAYzM2tHyRJBZJp+taVX+gvgWGBGKp8GfKRUMZiZWftK+q0hSVWSGoFVwIPA88BrEbExVVkBDCplDGZm1raSJoKI2BQRtcBgYARwcEvVWppW0gRJ8yXN78nfDDIzq7SyPEcQEa8Bs4GjgD0lNX1baTDwUivTTImIuoioq6mpKUeYZma5VMpvDdVI2jMNvw04DlgCzAJOS9XGAXeXKgYzM2tfKZ8j2BeYJqmKLOHcHhEzJT0L/FzSd4CngJtKGIOZmbWjZIkgIhYCh7dQ/gLZ/QIzM9sJdNu+hszMrGs4EZiZ5ZwTgZlZzjkRmJnlnBOBmVnOORGYmeWcE4GZWc45EZiZ5ZwTgZlZzjkRmJnlnBOBmVnOORGYmeWcE4GZWc45EZiZ5ZwTgZlZzjkRmJnlnBOBmVnOlfI3i/eTNEvSEkmLJX0plV8m6U+SGtPfyaWKwczM2lfK3yzeCHw5Ip6U1A9YIOnB9NrVEXFVCZdtZmZFKuVvFq8EVqbhdZKWAINKtTwzM+ucstwjkDSU7Ifs56aicyUtlHSzpL3KEYOZmbWslJeGAJDUF/gFcEFEvC7px8C3gUj/vwec08J0E4AJAEOGDOnyuF6cdOgOz2PIJc90QSRmZpVV0haBpF5kSeC2iLgTICJejohNEbEZuAEY0dK0ETElIuoioq6mpqaUYZqZ5VopvzUk4CZgSUR8v6B834JqpwKLShWDmZm1r5SXhuqBs4BnJDWmsm8AZ0iqJbs0tAz4bAljMDOzdpTyW0OPAWrhpftKtUwzM+s4P1lsZpZzTgRmZjnnRGBmlnNOBGZmOedEYGaWc04EZmY5V/IuJmznd8TEW3d4Hnf164JAzKwiimoRSHqomDIzM+t+2mwRSOoD7A5Up15Cmx4Q2wMYWOLYzMysDNq7NPRZ4AKyg/4CtiaC14H/KGFcZmZWJm0mgoj4AfADSedFxA/LFJOZmZVRUTeLI+KHkkYBQwuniYgdv8toZmYVVVQikPQT4ECgEdiUigNwIjAz6+aK/fpoHfC+iIhSBmNmZuVX7ANli4B3ljIQMzOrjGJbBNXAs5KeAN5sKoyIfy5JVGZmVjbFJoLLShmEmZlVTrHfGnqk1IGYmVllFNvFxDpJr6e/DZI2SXq9nWn2kzRL0hJJiyV9KZUPkPSgpKXp/15dsSJmZtY5RSWCiOgXEXukvz7AvwDXtTPZRuDLEXEwcBTwRUnvA74OPBQRBwEPpXEzM6uQTnVDHRG/BI5tp87KiHgyDa8DlgCDgA8D01K1acBHOhODmZl1jWIfKPtoweguZM8VFP1MgaShwOHAXGCfiFgJWbKQ9I5i52NmZl2v2G8N/Z+C4Y3AMrIz+3ZJ6gv8ArggIl6X1N4kTdNNACYADBkypMgwzcyso4r91tCnOzNzSb3IksBtEXFnKn5Z0r6pNbAvsKqVZU4BpgDU1dX5iWYzsxIp9ltDgyXdJWmVpJcl/ULS4HamEXATsCQivl/w0j3AuDQ8Dri7M4GbmVnXKPZm8S1kB/CBZDd8f5XK2lIPnAUcK6kx/Z0MTAaOl7QUOD6Nm5lZhRR7j6AmIgoP/FMlXdDWBBHxGFt/yKa5sUUu18zMSqzYFsEaSWdKqkp/ZwJrSxmYmZmVR7GJ4Bzg48CfgZXAaUCnbiCbmdnOpdhLQ98GxkXEq5B1EwFcRZYgzMysGyu2RXBYUxIAiIhXyB4QMzOzbq7YRLBLYedwqUVQbGvCzMx2YsUezL8HzJE0g6xriY8Dl5csKtvixUmH7tD0Qy55posiMbOeqtgni2+VNJ+sozkBH42IZ0samZmZlUXRl3fSgd8HfzOzHqZT3VCbmVnP4URgZpZzTgRmZjnnRGBmlnNOBGZmOedEYGaWc04EZmY550RgZpZz7i/IzDplR7s/AXeBsrMoWYtA0s3pN44XFZRdJulPzX660szMKqiUl4amAie2UH51RNSmv/tKuHwzMytCyRJBRDwKvFKq+ZuZWdeoxM3icyUtTJeO9mq/upmZlVK5E8GPgQOBWrLfPv5eaxUlTZA0X9L81atXlys+M7PcKWsiiIiXI2JTRGwGbgBGtFF3SkTURURdTU1N+YI0M8uZsiYCSfsWjJ4KLGqtrpmZlUfJniOQ9DNgDFAtaQVwKTBGUi3Zz10uAz5bquWbmVlxSpYIIuKMFopvKtXyzMysc/xkseWGn4S1nVkl90/3NWRmlnNOBGZmOedEYGaWc04EZmY550RgZpZzTgRmZjnnRGBmlnNOBGZmOedEYGaWc04EZmY55y4mzKxHc9ci7XOLwMws55wIzMxyzonAzCznnAjMzHKuW94sPmLirTs8j7v6dUEgZmY9gFsEZmY5V7JEIOlmSaskLSooGyDpQUlL0/+9SrV8MzMrTilbBFOBE5uVfR14KCIOAh5K42ZmVkElSwQR8SjwSrPiDwPT0vA04COlWr6ZmRWn3PcI9omIlQDp/zvKvHwzM2tmp71ZLGmCpPmS5q9evbrS4ZiZ9VjlTgQvS9oXIP1f1VrFiJgSEXURUVdTU1O2AM3M8qbcieAeYFwaHgfcXeblm5lZM6X8+ujPgAbgvZJWSPoMMBk4XtJS4Pg0bmZmFVSyJ4sj4oxWXhpbqmWamVnH7bQ3i83MrDycCMzMcs6JwMws55wIzMxyzonAzCznnAjMzHLOicDMLOecCMzMcs6JwMws55wIzMxyzonAzCznnAjMzHLOicDMLOecCMzMcs6JwMws55wIzMxyrmQ/TGOWV0dMvHWHpr+rXxcFYlYktwjMzHKuIi0CScuAdcAmYGNE1FUiDjMzq+yloWMiYk0Fl29mZvjSkJlZ7lUqEQTwG0kLJE1oqYKkCZLmS5q/evXqModnZpYflUoE9RHxfuAk4IuSRjevEBFTIqIuIupqamrKH6GZWU5UJBFExEvp/yrgLmBEJeIwM7MKJAJJb5fUr2kYOAFYVO44zMwsU4lvDe0D3CWpafn/FRG/rkAcZmZGBRJBRLwADC/3cs3MrGXuYsIsh3a0GwwoT1cY3SXO7s7PEZiZ5ZwTgZlZzjkRmJnlnBOBmVnOORGYmeWcE4GZWc45EZiZ5ZwTgZlZzjkRmJnlnJ8sLiE/FWlm3YFbBGZmOedEYGaWc04EZmY550RgZpZzvlls3caO3nz3jXezlrlFYGaWcxVJBJJOlPQ7Sb+X9PVKxGBmZplK/Hh9FfAfwEnA+4AzJL2v3HGYmVmmEi2CEcDvI+KFiHgL+Dnw4QrEYWZmVCYRDAKWF4yvSGVmZlYBiojyLlD6GPChiPi/afwsYEREnNes3gRgQhp9L/C7Lg6lGljTxfMsBcfZdbpDjOA4u1qe49w/Imraq1SJr4+uAPYrGB8MvNS8UkRMAaaUKghJ8yOirlTz7yqOs+t0hxjBcXY1x9m+SlwamgccJOkASbsBnwDuqUAcZmZGBVoEEbFR0rnAA0AVcHNELC53HGZmlqnIk8URcR9wXyWWXaBkl526mOPsOt0hRnCcXc1xtqPsN4vNzGzn4i4mzMxyrtslAkn/KmmxpIWSGiUd2Yl5DJW0qJXXbmzvSWdJV0u6TtLMNP6ApBsLXv+epG9ImlFELB+TtETSrA7Ev6ekLxRbv4Xpp0o6rYXyTWmbLpb0tKSLJO2SXquTdG1nl9lsOeMlDWxl2Ysk/UrSnkXMZ076P1TSJ3cgntmSOvRtDUl/kHRxwXin94Fm8x0v6bqOTNMVJA2WdLekpZKel/QDSbtJ+qikhwrqHZ3ep13T/nFTwWufknRvwfgESc+lvyckHV1kLIX7wh2Sdu+idWxxvy8nSeslHZrWr1HSK2lfapT032lf/lsaf1bS9U2fwZKKiG7zB4wEGoDeabwaGNiJ+QwFFnVwmqqC4Y8Bs4CZZMl0AdBQ8HoDcGSR8/01cEwL5bt2ZfzNpp8KnNZC+fqC4XcA/w18q515tRpnG9PMBuraWPY04F87ML8xwMwd2B7bxVPENB8Dbk/DO7QPNJvveOC6zq5LZ94XQMATwKfTeBVwE3BlGr8X+CTZPcWFwKimZQCNQD2wJ/AH4F3ptVPSNqlO4+8HXgTeWUQ8hfvCbcBFXbA9qlrb78v5V7huaXybmAo/22n7Pgp8tNRxdbcWwb7Amoh4EyAi1kTES5KWSaqGLWeus9PwZZJuTmd8L0g6v2Beu0qalloWM5rOOgrPDlP2niRpLjBSWWd5zwETgaYzyEOARcA6SXtJ6g0cDLza1OpIZ3l3Svp1OuO6IpVfAhwNXC/pylTvDkm/An4jqa+khyQ9KekZSU1dcUwGDkxnDVemeU2UNC+tz7eaVlLS2ansaUk/KVj/0ZLmpO2y3VlSRKwie6DvXGXGaGsL6DJJUyT9BrhVUlWKv2n5ny1Y/ldT7E9LmpyWVQfcluJ/WwvvcwPpafM2tgGS1hdsj39M87uwI/EULPNj6az1fyX9Y1vvW/J94GhJbydLJAcAwySd05F9IL326bTcR8gOqk3l+6d1X5j+D2mnfKqk7ytrXX5X0ge19czzKUmtdcR9LLAhIm5J7/0m4ELgnPS5OA/4DvAtYF5EzEn1NgJfIOs77AqybwC+kOb5NWBiRKxJdZ8kS/BfbCWG1vwP8O60fmem96hR0n8q67cMST+WNF9ZS7Zw318m6RJJj5Elbgpem6zsjHuhpKuK2K7XtvV5KYW0fec0rX+pF9Zt/oC+ZGcg/wv8CPhgKl/G1jOPOmB2Gr4sbcjeZK2HtUAvsqwbQH2qdzPwlTQ8m3R2mOp8PA33Iesa4yCyM6i/kp0xfxb4HPBt4GSyD/KjbJvZxwMvAP3TfP4I7NfC8saTPXA3oOCMYI80XA38Pi17y7zTayeQfeNAZGenM4HRZEnqdwXbpmm+U4E7Ut33kfX9BM3OVlLZq8A+FJx1p+26AHhbGp8AfDMN9wbmkx0YT0rbf/dmy9+yzs3PlMjO3O4ATmxrGzSbZktsOxDP99LwycB/F/G+LSM7w/0s2cGqaR84jQ7sA2QnNy8CNcBuwOOkFgHwK2BcGj4H+GU75VPJ3vuqgnpN+3hfWmklAOcDV7dQ/hRwWBr+d+AvpH2pWb2fpXXrXVD2CtC/Wb0PA3cW8Tlvel93Be4GPk+WWH8F9Eqv/Qg4u9n7WJXey6aYlwFfLZjv1PT+DCD7XDTtR3sWsV23+7x08hjWkRbB7mTPXZ20o8fO9v66VYsgItYDR5B90FcD0yWNb2eyeyPizcjOTFaRHdQAlkfE42n4p2Rn5s1tAn6Rhv8B+ENELI3sXZpHtkONIjuDbUjDo8gONs09FBF/iYgNwLPA/q3E+2BEvJKGBfw/SQvJks6ggvgLnZD+ngKeTLEeRHamNyO2npW9UjDNLyNic0Q828o8m6iV8nsi4m8Fyz9bUiMwF9g7Lf844JaIeKOF5Tf3tjT9WrLt+mDB8ovZBoU6E8+d6f8Csg9jk7betyeAtwG1ZJ0pvp6GO7IPHEl24rI6sk4YpxfUHwn8Vxr+CVv30dbKAe6I7IwesqTyfWUt4T0jO8NsichOelosV3aN+jhgfbP1R1JfspOvXmTJrC2tLae5pn1hPlmSvAkYS/bZn5deGwu8K9X/uKQnyfb/Q8gO1k0Kt2eT14ENwI2SPgq8kcrb2q7Ffl66woFpHR8nO37dX+Lldb9fKEs7+WxgtqRngHHARrbe+O7TbJI3C4Y3sXWdm++QLe2gGwo+VM3rPAd8CDiU7NLQcuDLZDvZzS3Mq7U4mvtrwfCnyD5cR0TE3yUtY/v1g+wD9u8R8Z/bFGYHgNY+eIXxtHiwl/SuFOsqsjOy1uIUcF5EPNBs+hPbWH5zf4uIWkn9yc5qvwhcS/HbYJtFdyKepu3R/L1p6317guxg9ALZPaMvplgX0rF9oNht1Fq9wvIt70tETFZ28/Zk4LeSjouI51qYfjHwL4UFkvYga7E8T7Zei4B/A/5D0sh0MgTZ5aKfAi8DV7P1EsyzZAfuhwtm+/5U3p6/RURts3gETIuIi5uVHwB8BfhARLwqaSrb7h+F+ymw5aHWEWTJ5BPAuWQnTdtVLRhu9/PShZ5vvv6l1q1aBJLeK+mggqJasib2MrKdDprt0G0YImlkGj4DeKyd+s8BB0g6MI3vT3ZD9ZWI2JTOLvdk6w3trtAfWJUOgMew9WxsHVB4vfcBsuu5fQEkDZL0DuAhsrOlvVP5gGIXLKkGuJ7sMkV7B6oHgM9L6pWmfU+6dv4btl5nLlx+8/i3iIi/kF2q+EqaX2vboFBL26Mj8XTWE2SXO9ZGxE/I7lXsTcf2gbnAGEl7p3gLr2XPITtQQZYQH2unfBuSDoyIZyLiu2Rn1//QSgwPAbtLOjtNVwV8j+yyxR7ARWSXWH4N/Alo6jDyUOCfgO+SXZrcX9LxaZ5XkN2naNr3askuj/2one3RmoeA09J+jaQBkvZP8f0V+Iukfcgu/7UpfU76R/Zg6wVkxxEocrv2RN2tRdAX+KGyrxZuJLtePIHsbPUmSd8g+2AVYwkwTtJ/AkuBH7dVOSI2KOsR9V5Ja8iabccBvy2o9gzQNyLWNB2Ud9BtwK8kzSe7N/JcimWtpMeV3Yi8PyImSjoYaMhOnFgPnBkRiyVdDjwiaRNZ03l8G8trapL3Itu+PyG7KdqeG8kupzyZztxWAx+JiF+nA8B8SW+RPU3+DbIDzPWS/gaMLLjERFq/pyQ9TfahbHEbNFVN/xcCG9M0U4EfdDCeznqW7L5Fn7Td/k52v+A9xe4DEbFS0mVkiWMl2aW9qvTy+cDNkiamdfh0O+XNXZCS56YUa4uXGCIiJJ0K/EjSv5GdIDZtm1uAKyJiddM8gf+RdCfZZ+bCdKkLZV9pvlVSbUTcI2kQMEdSkCXrMyNiZXvbpJUYn5X0TbIvUexCtq2/GBG/lfQUWavmBbLPZXv6AXdL6kN2dn9hKi92u/Y4frLYuqV0pvlkRLR2r8XMitStLg2ZASh7GK0BuKrSsZj1BG4RmJnlnFsEZmY550RgZpZzTgRmZjnnRGDdntroNbWT81vffq02p5+dvu7aNL6l/yuznZETgfUEf4uI2og4BDie7EnaS8uxYGVa+hy9Q1K7DzeZ7QycCKxHie17TW2xJ1K10atpIbXQq6uyPuOXSPoR2QNg+7Uw6ZXAN1uY31BJ/5OW+6SkUal8jKRHJN2urCfSycr6938ixXdgqlcj6RcppnmS6psvw6yjutuTxWbtiogX0ln6O8i6gPhLRHxAWffQjyvrPns5cGpEvK6sC/PfSrqnsDsNSSeQdVY3guwJ1HskjSbrCO29ZP33t/YDQQ3AqenJ3nUF5auA49OT6geR9dzZ1KX5cLKn5F8he0r2xogYIelLZF1BX0D21PTVEfGYsm6SH2D7fqDMOsSJwHqqpo7BTgAO09Y+5PuTHdxXkPVqOhrYzNZeTf9cMI/CXl0h6+KD2TCLAAABLklEQVTkILJE8MeIKOxepCXfIWsVfK2grBdwXerqYhPwnoLX5jV1wSDpebK+kSDruuSYNHwc8L7UlQjAHpL6RURhsjHrECcC63G0ba+prfVEOp72ezVtrVfXobTQq2VzEfGwpG8DRxUUX0jWU+dwskuzGwpeK+zhcnPB+Ga2flZ3oYX+mcx2hO8RWI+i7XtNba0n0mJ6NW2tV9eOuBz4asF4f2BlRGwGzmJrB3PF+g1Zt8mkmMraXbH1TG4RWE/QVq+pLfaMStu9mgIQEb9RC726krU2ihIR90laXVD0I+AXkpp+97rdlkUz55P9JsBCtv6m7ec6OA+zbbivITOznPOlITOznHMiMDPLOScCM7OccyIwM8s5JwIzs5xzIjAzyzknAjOznHMiMDPLuf8P8bWy7uD7BN8AAAAASUVORK5CYII="/>
          <p:cNvSpPr>
            <a:spLocks noChangeAspect="1" noChangeArrowheads="1"/>
          </p:cNvSpPr>
          <p:nvPr/>
        </p:nvSpPr>
        <p:spPr bwMode="auto">
          <a:xfrm>
            <a:off x="7549506" y="338925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2229" y="1106702"/>
            <a:ext cx="10313417" cy="5751298"/>
          </a:xfrm>
          <a:prstGeom prst="rect">
            <a:avLst/>
          </a:prstGeom>
        </p:spPr>
      </p:pic>
    </p:spTree>
    <p:extLst>
      <p:ext uri="{BB962C8B-B14F-4D97-AF65-F5344CB8AC3E}">
        <p14:creationId xmlns:p14="http://schemas.microsoft.com/office/powerpoint/2010/main" val="4213802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smtClean="0">
                <a:latin typeface="Franklin Gothic Book" panose="020B0503020102020204" pitchFamily="34" charset="0"/>
                <a:cs typeface="Segoe UI" panose="020B0502040204020203" pitchFamily="34" charset="0"/>
              </a:rPr>
              <a:t>Discount Insights</a:t>
            </a:r>
            <a:endParaRPr lang="en-US" dirty="0">
              <a:latin typeface="Franklin Gothic Book" panose="020B0503020102020204" pitchFamily="34" charset="0"/>
              <a:cs typeface="Segoe UI" panose="020B0502040204020203" pitchFamily="34" charset="0"/>
            </a:endParaRPr>
          </a:p>
        </p:txBody>
      </p:sp>
      <p:sp>
        <p:nvSpPr>
          <p:cNvPr id="9" name="Oval 8">
            <a:extLst>
              <a:ext uri="{FF2B5EF4-FFF2-40B4-BE49-F238E27FC236}">
                <a16:creationId xmlns:a16="http://schemas.microsoft.com/office/drawing/2014/main" id="{6D1E12A6-FA7A-477F-8C87-308C5B84B139}"/>
              </a:ext>
            </a:extLst>
          </p:cNvPr>
          <p:cNvSpPr/>
          <p:nvPr/>
        </p:nvSpPr>
        <p:spPr>
          <a:xfrm>
            <a:off x="504622" y="1275478"/>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Segoe UI" panose="020B0502040204020203" pitchFamily="34" charset="0"/>
                <a:cs typeface="Segoe UI" panose="020B0502040204020203" pitchFamily="34" charset="0"/>
              </a:rPr>
              <a:t>4</a:t>
            </a:r>
            <a:endParaRPr lang="en-US" sz="3600" b="1" dirty="0">
              <a:latin typeface="Segoe UI" panose="020B0502040204020203" pitchFamily="34" charset="0"/>
              <a:cs typeface="Segoe UI" panose="020B0502040204020203" pitchFamily="34" charset="0"/>
            </a:endParaRPr>
          </a:p>
        </p:txBody>
      </p:sp>
      <p:sp>
        <p:nvSpPr>
          <p:cNvPr id="6" name="AutoShape 2" descr="data:image/png;base64,iVBORw0KGgoAAAANSUhEUgAAAYIAAAEKCAYAAAAfGVI8AAAABHNCSVQICAgIfAhkiAAAAAlwSFlzAAALEgAACxIB0t1+/AAAADl0RVh0U29mdHdhcmUAbWF0cGxvdGxpYiB2ZXJzaW9uIDMuMC4yLCBodHRwOi8vbWF0cGxvdGxpYi5vcmcvOIA7rQAAIABJREFUeJzt3X2cVWW99/HP1xEhA1GcyQREzKxjoow5oTAeQlFTj/cpO5ZZKmT3i57U1KKy01GjvA+ppZmnPPgElqdQ0jTUzKOgR5kQ0BFB7JBGQpI8qAkZGvC7/1jXwGaYhz3D7L2ZWd/36zWvWeva11rrt9Zee/3WtdZe11ZEYGZm+bVLpQMwM7PKciIwM8s5JwIzs5xzIjAzyzknAjOznHMiMDPLOScCM7OccyIwM8s5JwIzs5zbtdIBFKO6ujqGDh1a6TDMzLqVBQsWrImImvbqdYtEMHToUObPn1/pMMzMuhVJfyymXskvDUmqkvSUpJlp/ABJcyUtlTRd0m6ljsHMzFpXjnsEXwKWFIx/F7g6Ig4CXgU+U4YYzMysFSVNBJIGA/8E3JjGBRwLzEhVpgEfKWUMZmbWtlLfI7gG+CrQL43vDbwWERvT+ApgUEsTSpoATAAYMmTIdq///e9/Z8WKFWzYsKGrY95p9OnTh8GDB9OrV69Kh2JmPVjJEoGkU4BVEbFA0pim4haqtviDCBExBZgCUFdXt12dFStW0K9fP4YOHUrW0OhZIoK1a9eyYsUKDjjggEqHY2Y9WClbBPXAP0s6GegD7EHWQthT0q6pVTAYeKkzM9+wYUOPTQIAkth7771ZvXp1pUMxsx6uZPcIIuLiiBgcEUOBTwAPR8SngFnAaanaOODuzi6jpyaBJj19/cxs51CJJ4u/Blwk6fdk9wxuqkAMZmaWlCURRMTsiDglDb8QESMi4t0R8bGIeLMcMRS6/PLLOeSQQzjssMOora1l7ty5XHPNNbzxxhvtTltsPTOz7qJbPFnclRoaGpg5cyZPPvkkvXv3Zs2aNbz11lucfvrpnHnmmey+++5tTn/NNdcUVc+ss16cdOgOz2PIJc90QSSWF7nrdG7lypVUV1fTu3dvAKqrq5kxYwYvvfQSxxxzDMcccwwAn//856mrq+OQQw7h0ksvBeDaa6/drl7fvn23zHvGjBmMHz8egDvuuINhw4YxfPhwRo8eXcY1NDPrmNwlghNOOIHly5fznve8hy984Qs88sgjnH/++QwcOJBZs2Yxa9YsILt8NH/+fBYuXMgjjzzCwoULW6zXmkmTJvHAAw/w9NNPc88995Rj1czMOiV3iaBv374sWLCAKVOmUFNTw+mnn87UqVO3q3f77bfz/ve/n8MPP5zFixfz7LPPdmg59fX1jB8/nhtuuIFNmzZ1UfRmZl0vd/cIAKqqqhgzZgxjxozh0EMPZdq0adu8/oc//IGrrrqKefPmsddeezF+/PhWn2Au/IpnYZ3rr7+euXPncu+991JbW0tjYyN77713aVbIzGwH5K5F8Lvf/Y6lS5duGW9sbGT//fenX79+rFu3DoDXX3+dt7/97fTv35+XX36Z+++/f0v9wnoA++yzD0uWLGHz5s3cddddW8qff/55jjzySCZNmkR1dTXLly8vw9qZmXVc7loE69ev57zzzuO1115j11135d3vfjdTpkzhZz/7GSeddBL77rsvs2bN4vDDD+eQQw7hXe96F/X19VumnzBhwjb1Jk+ezCmnnMJ+++3HsGHDWL9+PQATJ05k6dKlRARjx45l+PDhlVplM7M2KaLFrn52KnV1ddH8h2mWLFnCwQcfXKGIyicv62lb+euj1lUkLYiIuvbq5e7SkJmZbcuJwMws55wIzMxyzonAzCznnAjMzHLOicDMLOd6zHMER0y8tUvnt+DKs9t8/cILL2T//ffnggsuAOBDH/oQ++23HzfeeCMAX/7ylxk0aBAXXXRRl8ZlZtbV3CLopFGjRjFnzhwANm/ezJo1a1i8ePGW1+fMmbPNg2hmZjurHtMiKLf6+nouvPBCABYvXsywYcNYuXIlr776KrvvvjtLliyhtraWiRMncv/99yOJb37zm5x++unMnj2byy67jOrqahYtWsQRRxzBT3/6027905Q7+hCUH4Ayq5ySJQJJfYBHgd5pOTMi4lJJU4EPAn9JVcdHRGOp4iiVgQMHsuuuu/Liiy8yZ84cRo4cyZ/+9CcaGhro378/hx12GDNnzqSxsZGnn36aNWvW8IEPfGDLbxM89dRTLF68mIEDB1JfX8/jjz/O0UcfXeG1MrM8KuWloTeBYyNiOFALnCjpqPTaxIioTX/dLgk0qa+vZ86cOVsSwciRI7eMjxo1iscee4wzzjiDqqoq9tlnHz74wQ8yb948AEaMGMHgwYPZZZddqK2tZdmyZZVdGTPLrZIlgsisT6O90t/O37FRBzTdJ3jmmWcYNmwYRx11FA0NDVvuD7TVj1PTL6RB1i32xo0byxGymdl2SnqzWFKVpEZgFfBgRMxNL10uaaGkqyX1bmMWO7X6+npmzpzJgAEDqKqqYsCAAbz22ms0NDQwcuRIRo8ezfTp09m0aROrV6/m0UcfZcSIEZUO28xsGyW9WRwRm4BaSXsCd0kaBlwM/BnYDZgCfA2Y1HxaSROACQBDhgxpd1ntfd2zFA499FDWrFnDJz/5yW3K1q9fT3V1NaeeeioNDQ0MHz4cSVxxxRW8853v5Lnnnit7rGZmrSlbN9SSLgX+GhFXFZSNAb4SEae0Na27od7519PfGuo67obaukrFu6GWVJNaAkh6G3Ac8JykfVOZgI8Ai0oVg5mZta+Ul4b2BaZJqiJLOLdHxExJD0uqAQQ0Ap8rYQxmZtaOkiWCiFgIHN5C+bGlWqaZmXWcu5gwM8s5JwIzs5xzIjAzy7ke0+lcV3zlrlAxX7/r27cv69evb7deaxobG3nppZc4+eSTOz0PM7Md5RZBBTU2NnLfffdVOgwzyzkngi72xz/+kbFjx3LYYYcxduxYXnzxRQDuuOMOhg0bxvDhwxk9ejRvvfUWl1xyCdOnT6e2tpbp06dXOHIzy6sec2loZ3Huuedy9tlnM27cOG6++WbOP/98fvnLXzJp0iQeeOABBg0axGuvvcZuu+3GpEmTmD9/Ptddd12lwzazHHOLoIs1NDRs6XvorLPO4rHHHgOyDurGjx/PDTfcwKZNmyoZopnZNpwISqzpV8euv/56vvOd77B8+XJqa2tZu3ZthSMzM8s4EXSxUaNG8fOf/xyA2267bcuvjj3//PMceeSRTJo0ierqapYvX06/fv1Yt25dJcM1M+s59wgq0dviG2+8weDBg7eMX3TRRVx77bWcc845XHnlldTU1HDLLbcAMHHiRJYuXUpEMHbsWIYPH86QIUOYPHkytbW1XHzxxZx++ullXwczsx6TCCph8+bNLZY//PDD25Xdeeed25UNGDBgy09XmplVii8NmZnlnBOBmVnOdetEUK5fV6uUnr5+ZrZz6LaJoE+fPqxdu7bHHiwjgrVr19KnT59Kh2JmPVy3vVk8ePBgVqxYwerVqysdSsn06dNnm28lmZmVQrdNBL169eKAAw6odBhmZt1eKX+8vo+kJyQ9LWmxpG+l8gMkzZW0VNJ0SbuVKgYzM2tfKe8RvAkcGxHDgVrgRElHAd8Fro6Ig4BXgc+UMAYzM2tHyRJBZJp+taVX+gvgWGBGKp8GfKRUMZiZWftK+q0hSVWSGoFVwIPA88BrEbExVVkBDCplDGZm1raSJoKI2BQRtcBgYARwcEvVWppW0gRJ8yXN78nfDDIzq7SyPEcQEa8Bs4GjgD0lNX1baTDwUivTTImIuoioq6mpKUeYZma5VMpvDdVI2jMNvw04DlgCzAJOS9XGAXeXKgYzM2tfKZ8j2BeYJqmKLOHcHhEzJT0L/FzSd4CngJtKGIOZmbWjZIkgIhYCh7dQ/gLZ/QIzM9sJdNu+hszMrGs4EZiZ5ZwTgZlZzjkRmJnlnBOBmVnOORGYmeWcE4GZWc45EZiZ5ZwTgZlZzjkRmJnlnBOBmVnOORGYmeWcE4GZWc45EZiZ5ZwTgZlZzjkRmJnlnBOBmVnOlfI3i/eTNEvSEkmLJX0plV8m6U+SGtPfyaWKwczM2lfK3yzeCHw5Ip6U1A9YIOnB9NrVEXFVCZdtZmZFKuVvFq8EVqbhdZKWAINKtTwzM+ucstwjkDSU7Ifs56aicyUtlHSzpL3KEYOZmbWslJeGAJDUF/gFcEFEvC7px8C3gUj/vwec08J0E4AJAEOGDOnyuF6cdOgOz2PIJc90QSRmZpVV0haBpF5kSeC2iLgTICJejohNEbEZuAEY0dK0ETElIuoioq6mpqaUYZqZ5VopvzUk4CZgSUR8v6B834JqpwKLShWDmZm1r5SXhuqBs4BnJDWmsm8AZ0iqJbs0tAz4bAljMDOzdpTyW0OPAWrhpftKtUwzM+s4P1lsZpZzTgRmZjnnRGBmlnNOBGZmOedEYGaWc04EZmY5V/IuJmznd8TEW3d4Hnf164JAzKwiimoRSHqomDIzM+t+2mwRSOoD7A5Up15Cmx4Q2wMYWOLYzMysDNq7NPRZ4AKyg/4CtiaC14H/KGFcZmZWJm0mgoj4AfADSedFxA/LFJOZmZVRUTeLI+KHkkYBQwuniYgdv8toZmYVVVQikPQT4ECgEdiUigNwIjAz6+aK/fpoHfC+iIhSBmNmZuVX7ANli4B3ljIQMzOrjGJbBNXAs5KeAN5sKoyIfy5JVGZmVjbFJoLLShmEmZlVTrHfGnqk1IGYmVllFNvFxDpJr6e/DZI2SXq9nWn2kzRL0hJJiyV9KZUPkPSgpKXp/15dsSJmZtY5RSWCiOgXEXukvz7AvwDXtTPZRuDLEXEwcBTwRUnvA74OPBQRBwEPpXEzM6uQTnVDHRG/BI5tp87KiHgyDa8DlgCDgA8D01K1acBHOhODmZl1jWIfKPtoweguZM8VFP1MgaShwOHAXGCfiFgJWbKQ9I5i52NmZl2v2G8N/Z+C4Y3AMrIz+3ZJ6gv8ArggIl6X1N4kTdNNACYADBkypMgwzcyso4r91tCnOzNzSb3IksBtEXFnKn5Z0r6pNbAvsKqVZU4BpgDU1dX5iWYzsxIp9ltDgyXdJWmVpJcl/ULS4HamEXATsCQivl/w0j3AuDQ8Dri7M4GbmVnXKPZm8S1kB/CBZDd8f5XK2lIPnAUcK6kx/Z0MTAaOl7QUOD6Nm5lZhRR7j6AmIgoP/FMlXdDWBBHxGFt/yKa5sUUu18zMSqzYFsEaSWdKqkp/ZwJrSxmYmZmVR7GJ4Bzg48CfgZXAaUCnbiCbmdnOpdhLQ98GxkXEq5B1EwFcRZYgzMysGyu2RXBYUxIAiIhXyB4QMzOzbq7YRLBLYedwqUVQbGvCzMx2YsUezL8HzJE0g6xriY8Dl5csKtvixUmH7tD0Qy55posiMbOeqtgni2+VNJ+sozkBH42IZ0samZmZlUXRl3fSgd8HfzOzHqZT3VCbmVnP4URgZpZzTgRmZjnnRGBmlnNOBGZmOedEYGaWc04EZmY550RgZpZz7i/IzDplR7s/AXeBsrMoWYtA0s3pN44XFZRdJulPzX660szMKqiUl4amAie2UH51RNSmv/tKuHwzMytCyRJBRDwKvFKq+ZuZWdeoxM3icyUtTJeO9mq/upmZlVK5E8GPgQOBWrLfPv5eaxUlTZA0X9L81atXlys+M7PcKWsiiIiXI2JTRGwGbgBGtFF3SkTURURdTU1N+YI0M8uZsiYCSfsWjJ4KLGqtrpmZlUfJniOQ9DNgDFAtaQVwKTBGUi3Zz10uAz5bquWbmVlxSpYIIuKMFopvKtXyzMysc/xkseWGn4S1nVkl90/3NWRmlnNOBGZmOedEYGaWc04EZmY550RgZpZzTgRmZjnnRGBmlnNOBGZmOedEYGaWc04EZmY55y4mzKxHc9ci7XOLwMws55wIzMxyzonAzCznnAjMzHKuW94sPmLirTs8j7v6dUEgZmY9gFsEZmY5V7JEIOlmSaskLSooGyDpQUlL0/+9SrV8MzMrTilbBFOBE5uVfR14KCIOAh5K42ZmVkElSwQR8SjwSrPiDwPT0vA04COlWr6ZmRWn3PcI9omIlQDp/zvKvHwzM2tmp71ZLGmCpPmS5q9evbrS4ZiZ9VjlTgQvS9oXIP1f1VrFiJgSEXURUVdTU1O2AM3M8qbcieAeYFwaHgfcXeblm5lZM6X8+ujPgAbgvZJWSPoMMBk4XtJS4Pg0bmZmFVSyJ4sj4oxWXhpbqmWamVnH7bQ3i83MrDycCMzMcs6JwMws55wIzMxyzonAzCznnAjMzHLOicDMLOecCMzMcs6JwMws55wIzMxyzonAzCznnAjMzHLOicDMLOecCMzMcs6JwMws55wIzMxyrmQ/TGOWV0dMvHWHpr+rXxcFYlYktwjMzHKuIi0CScuAdcAmYGNE1FUiDjMzq+yloWMiYk0Fl29mZvjSkJlZ7lUqEQTwG0kLJE1oqYKkCZLmS5q/evXqModnZpYflUoE9RHxfuAk4IuSRjevEBFTIqIuIupqamrKH6GZWU5UJBFExEvp/yrgLmBEJeIwM7MKJAJJb5fUr2kYOAFYVO44zMwsU4lvDe0D3CWpafn/FRG/rkAcZmZGBRJBRLwADC/3cs3MrGXuYsIsh3a0GwwoT1cY3SXO7s7PEZiZ5ZwTgZlZzjkRmJnlnBOBmVnOORGYmeWcE4GZWc45EZiZ5ZwTgZlZzjkRmJnlnJ8sLiE/FWlm3YFbBGZmOedEYGaWc04EZmY550RgZpZzvlls3caO3nz3jXezlrlFYGaWcxVJBJJOlPQ7Sb+X9PVKxGBmZplK/Hh9FfAfwEnA+4AzJL2v3HGYmVmmEi2CEcDvI+KFiHgL+Dnw4QrEYWZmVCYRDAKWF4yvSGVmZlYBiojyLlD6GPChiPi/afwsYEREnNes3gRgQhp9L/C7Lg6lGljTxfMsBcfZdbpDjOA4u1qe49w/Imraq1SJr4+uAPYrGB8MvNS8UkRMAaaUKghJ8yOirlTz7yqOs+t0hxjBcXY1x9m+SlwamgccJOkASbsBnwDuqUAcZmZGBVoEEbFR0rnAA0AVcHNELC53HGZmlqnIk8URcR9wXyWWXaBkl526mOPsOt0hRnCcXc1xtqPsN4vNzGzn4i4mzMxyrtslAkn/KmmxpIWSGiUd2Yl5DJW0qJXXbmzvSWdJV0u6TtLMNP6ApBsLXv+epG9ImlFELB+TtETSrA7Ev6ekLxRbv4Xpp0o6rYXyTWmbLpb0tKSLJO2SXquTdG1nl9lsOeMlDWxl2Ysk/UrSnkXMZ076P1TSJ3cgntmSOvRtDUl/kHRxwXin94Fm8x0v6bqOTNMVJA2WdLekpZKel/QDSbtJ+qikhwrqHZ3ep13T/nFTwWufknRvwfgESc+lvyckHV1kLIX7wh2Sdu+idWxxvy8nSeslHZrWr1HSK2lfapT032lf/lsaf1bS9U2fwZKKiG7zB4wEGoDeabwaGNiJ+QwFFnVwmqqC4Y8Bs4CZZMl0AdBQ8HoDcGSR8/01cEwL5bt2ZfzNpp8KnNZC+fqC4XcA/w18q515tRpnG9PMBuraWPY04F87ML8xwMwd2B7bxVPENB8Dbk/DO7QPNJvveOC6zq5LZ94XQMATwKfTeBVwE3BlGr8X+CTZPcWFwKimZQCNQD2wJ/AH4F3ptVPSNqlO4+8HXgTeWUQ8hfvCbcBFXbA9qlrb78v5V7huaXybmAo/22n7Pgp8tNRxdbcWwb7Amoh4EyAi1kTES5KWSaqGLWeus9PwZZJuTmd8L0g6v2Beu0qalloWM5rOOgrPDlP2niRpLjBSWWd5zwETgaYzyEOARcA6SXtJ6g0cDLza1OpIZ3l3Svp1OuO6IpVfAhwNXC/pylTvDkm/An4jqa+khyQ9KekZSU1dcUwGDkxnDVemeU2UNC+tz7eaVlLS2ansaUk/KVj/0ZLmpO2y3VlSRKwie6DvXGXGaGsL6DJJUyT9BrhVUlWKv2n5ny1Y/ldT7E9LmpyWVQfcluJ/WwvvcwPpafM2tgGS1hdsj39M87uwI/EULPNj6az1fyX9Y1vvW/J94GhJbydLJAcAwySd05F9IL326bTcR8gOqk3l+6d1X5j+D2mnfKqk7ytrXX5X0ge19czzKUmtdcR9LLAhIm5J7/0m4ELgnPS5OA/4DvAtYF5EzEn1NgJfIOs77AqybwC+kOb5NWBiRKxJdZ8kS/BfbCWG1vwP8O60fmem96hR0n8q67cMST+WNF9ZS7Zw318m6RJJj5Elbgpem6zsjHuhpKuK2K7XtvV5KYW0fec0rX+pF9Zt/oC+ZGcg/wv8CPhgKl/G1jOPOmB2Gr4sbcjeZK2HtUAvsqwbQH2qdzPwlTQ8m3R2mOp8PA33Iesa4yCyM6i/kp0xfxb4HPBt4GSyD/KjbJvZxwMvAP3TfP4I7NfC8saTPXA3oOCMYI80XA38Pi17y7zTayeQfeNAZGenM4HRZEnqdwXbpmm+U4E7Ut33kfX9BM3OVlLZq8A+FJx1p+26AHhbGp8AfDMN9wbmkx0YT0rbf/dmy9+yzs3PlMjO3O4ATmxrGzSbZktsOxDP99LwycB/F/G+LSM7w/0s2cGqaR84jQ7sA2QnNy8CNcBuwOOkFgHwK2BcGj4H+GU75VPJ3vuqgnpN+3hfWmklAOcDV7dQ/hRwWBr+d+AvpH2pWb2fpXXrXVD2CtC/Wb0PA3cW8Tlvel93Be4GPk+WWH8F9Eqv/Qg4u9n7WJXey6aYlwFfLZjv1PT+DCD7XDTtR3sWsV23+7x08hjWkRbB7mTPXZ20o8fO9v66VYsgItYDR5B90FcD0yWNb2eyeyPizcjOTFaRHdQAlkfE42n4p2Rn5s1tAn6Rhv8B+ENELI3sXZpHtkONIjuDbUjDo8gONs09FBF/iYgNwLPA/q3E+2BEvJKGBfw/SQvJks6ggvgLnZD+ngKeTLEeRHamNyO2npW9UjDNLyNic0Q828o8m6iV8nsi4m8Fyz9bUiMwF9g7Lf844JaIeKOF5Tf3tjT9WrLt+mDB8ovZBoU6E8+d6f8Csg9jk7betyeAtwG1ZJ0pvp6GO7IPHEl24rI6sk4YpxfUHwn8Vxr+CVv30dbKAe6I7IwesqTyfWUt4T0jO8NsichOelosV3aN+jhgfbP1R1JfspOvXmTJrC2tLae5pn1hPlmSvAkYS/bZn5deGwu8K9X/uKQnyfb/Q8gO1k0Kt2eT14ENwI2SPgq8kcrb2q7Ffl66woFpHR8nO37dX+Lldb9fKEs7+WxgtqRngHHARrbe+O7TbJI3C4Y3sXWdm++QLe2gGwo+VM3rPAd8CDiU7NLQcuDLZDvZzS3Mq7U4mvtrwfCnyD5cR0TE3yUtY/v1g+wD9u8R8Z/bFGYHgNY+eIXxtHiwl/SuFOsqsjOy1uIUcF5EPNBs+hPbWH5zf4uIWkn9yc5qvwhcS/HbYJtFdyKepu3R/L1p6317guxg9ALZPaMvplgX0rF9oNht1Fq9wvIt70tETFZ28/Zk4LeSjouI51qYfjHwL4UFkvYga7E8T7Zei4B/A/5D0sh0MgTZ5aKfAi8DV7P1EsyzZAfuhwtm+/5U3p6/RURts3gETIuIi5uVHwB8BfhARLwqaSrb7h+F+ymw5aHWEWTJ5BPAuWQnTdtVLRhu9/PShZ5vvv6l1q1aBJLeK+mggqJasib2MrKdDprt0G0YImlkGj4DeKyd+s8BB0g6MI3vT3ZD9ZWI2JTOLvdk6w3trtAfWJUOgMew9WxsHVB4vfcBsuu5fQEkDZL0DuAhsrOlvVP5gGIXLKkGuJ7sMkV7B6oHgM9L6pWmfU+6dv4btl5nLlx+8/i3iIi/kF2q+EqaX2vboFBL26Mj8XTWE2SXO9ZGxE/I7lXsTcf2gbnAGEl7p3gLr2XPITtQQZYQH2unfBuSDoyIZyLiu2Rn1//QSgwPAbtLOjtNVwV8j+yyxR7ARWSXWH4N/Alo6jDyUOCfgO+SXZrcX9LxaZ5XkN2naNr3askuj/2one3RmoeA09J+jaQBkvZP8f0V+Iukfcgu/7UpfU76R/Zg6wVkxxEocrv2RN2tRdAX+KGyrxZuJLtePIHsbPUmSd8g+2AVYwkwTtJ/AkuBH7dVOSI2KOsR9V5Ja8iabccBvy2o9gzQNyLWNB2Ud9BtwK8kzSe7N/JcimWtpMeV3Yi8PyImSjoYaMhOnFgPnBkRiyVdDjwiaRNZ03l8G8trapL3Itu+PyG7KdqeG8kupzyZztxWAx+JiF+nA8B8SW+RPU3+DbIDzPWS/gaMLLjERFq/pyQ9TfahbHEbNFVN/xcCG9M0U4EfdDCeznqW7L5Fn7Td/k52v+A9xe4DEbFS0mVkiWMl2aW9qvTy+cDNkiamdfh0O+XNXZCS56YUa4uXGCIiJJ0K/EjSv5GdIDZtm1uAKyJiddM8gf+RdCfZZ+bCdKkLZV9pvlVSbUTcI2kQMEdSkCXrMyNiZXvbpJUYn5X0TbIvUexCtq2/GBG/lfQUWavmBbLPZXv6AXdL6kN2dn9hKi92u/Y4frLYuqV0pvlkRLR2r8XMitStLg2ZASh7GK0BuKrSsZj1BG4RmJnlnFsEZmY550RgZpZzTgRmZjnnRGDdntroNbWT81vffq02p5+dvu7aNL6l/yuznZETgfUEf4uI2og4BDie7EnaS8uxYGVa+hy9Q1K7DzeZ7QycCKxHie17TW2xJ1K10atpIbXQq6uyPuOXSPoR2QNg+7Uw6ZXAN1uY31BJ/5OW+6SkUal8jKRHJN2urCfSycr6938ixXdgqlcj6RcppnmS6psvw6yjutuTxWbtiogX0ln6O8i6gPhLRHxAWffQjyvrPns5cGpEvK6sC/PfSrqnsDsNSSeQdVY3guwJ1HskjSbrCO29ZP33t/YDQQ3AqenJ3nUF5auA49OT6geR9dzZ1KX5cLKn5F8he0r2xogYIelLZF1BX0D21PTVEfGYsm6SH2D7fqDMOsSJwHqqpo7BTgAO09Y+5PuTHdxXkPVqOhrYzNZeTf9cMI/CXl0h6+KD2TCLAAABLklEQVTkILJE8MeIKOxepCXfIWsVfK2grBdwXerqYhPwnoLX5jV1wSDpebK+kSDruuSYNHwc8L7UlQjAHpL6RURhsjHrECcC63G0ba+prfVEOp72ezVtrVfXobTQq2VzEfGwpG8DRxUUX0jWU+dwskuzGwpeK+zhcnPB+Ga2flZ3oYX+mcx2hO8RWI+i7XtNba0n0mJ6NW2tV9eOuBz4asF4f2BlRGwGzmJrB3PF+g1Zt8mkmMraXbH1TG4RWE/QVq+pLfaMStu9mgIQEb9RC726krU2ihIR90laXVD0I+AXkpp+97rdlkUz55P9JsBCtv6m7ec6OA+zbbivITOznPOlITOznHMiMDPLOScCM7OccyIwM8s5JwIzs5xzIjAzyzknAjOznHMiMDPLuf8P8bWy7uD7BN8AAAAASUVORK5CYII="/>
          <p:cNvSpPr>
            <a:spLocks noChangeAspect="1" noChangeArrowheads="1"/>
          </p:cNvSpPr>
          <p:nvPr/>
        </p:nvSpPr>
        <p:spPr bwMode="auto">
          <a:xfrm>
            <a:off x="7549506" y="338925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p:cNvSpPr txBox="1"/>
          <p:nvPr/>
        </p:nvSpPr>
        <p:spPr>
          <a:xfrm>
            <a:off x="1332410" y="6146192"/>
            <a:ext cx="10019281" cy="369332"/>
          </a:xfrm>
          <a:prstGeom prst="rect">
            <a:avLst/>
          </a:prstGeom>
          <a:noFill/>
        </p:spPr>
        <p:txBody>
          <a:bodyPr wrap="none" rtlCol="0">
            <a:spAutoFit/>
          </a:bodyPr>
          <a:lstStyle/>
          <a:p>
            <a:r>
              <a:rPr lang="en-IN" dirty="0" smtClean="0"/>
              <a:t>If the Time gap between the Quote and Order is more than the Dealer is liable to provide more discounts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053345700"/>
              </p:ext>
            </p:extLst>
          </p:nvPr>
        </p:nvGraphicFramePr>
        <p:xfrm>
          <a:off x="1332408" y="1213577"/>
          <a:ext cx="10019283" cy="4932626"/>
        </p:xfrm>
        <a:graphic>
          <a:graphicData uri="http://schemas.openxmlformats.org/drawingml/2006/table">
            <a:tbl>
              <a:tblPr/>
              <a:tblGrid>
                <a:gridCol w="1282088">
                  <a:extLst>
                    <a:ext uri="{9D8B030D-6E8A-4147-A177-3AD203B41FA5}">
                      <a16:colId xmlns:a16="http://schemas.microsoft.com/office/drawing/2014/main" val="908334018"/>
                    </a:ext>
                  </a:extLst>
                </a:gridCol>
                <a:gridCol w="1282088">
                  <a:extLst>
                    <a:ext uri="{9D8B030D-6E8A-4147-A177-3AD203B41FA5}">
                      <a16:colId xmlns:a16="http://schemas.microsoft.com/office/drawing/2014/main" val="3560351617"/>
                    </a:ext>
                  </a:extLst>
                </a:gridCol>
                <a:gridCol w="1171290">
                  <a:extLst>
                    <a:ext uri="{9D8B030D-6E8A-4147-A177-3AD203B41FA5}">
                      <a16:colId xmlns:a16="http://schemas.microsoft.com/office/drawing/2014/main" val="1486767606"/>
                    </a:ext>
                  </a:extLst>
                </a:gridCol>
                <a:gridCol w="870554">
                  <a:extLst>
                    <a:ext uri="{9D8B030D-6E8A-4147-A177-3AD203B41FA5}">
                      <a16:colId xmlns:a16="http://schemas.microsoft.com/office/drawing/2014/main" val="1478607320"/>
                    </a:ext>
                  </a:extLst>
                </a:gridCol>
                <a:gridCol w="1282088">
                  <a:extLst>
                    <a:ext uri="{9D8B030D-6E8A-4147-A177-3AD203B41FA5}">
                      <a16:colId xmlns:a16="http://schemas.microsoft.com/office/drawing/2014/main" val="1665409786"/>
                    </a:ext>
                  </a:extLst>
                </a:gridCol>
                <a:gridCol w="1487856">
                  <a:extLst>
                    <a:ext uri="{9D8B030D-6E8A-4147-A177-3AD203B41FA5}">
                      <a16:colId xmlns:a16="http://schemas.microsoft.com/office/drawing/2014/main" val="3437468082"/>
                    </a:ext>
                  </a:extLst>
                </a:gridCol>
                <a:gridCol w="838897">
                  <a:extLst>
                    <a:ext uri="{9D8B030D-6E8A-4147-A177-3AD203B41FA5}">
                      <a16:colId xmlns:a16="http://schemas.microsoft.com/office/drawing/2014/main" val="2145468512"/>
                    </a:ext>
                  </a:extLst>
                </a:gridCol>
                <a:gridCol w="759757">
                  <a:extLst>
                    <a:ext uri="{9D8B030D-6E8A-4147-A177-3AD203B41FA5}">
                      <a16:colId xmlns:a16="http://schemas.microsoft.com/office/drawing/2014/main" val="1237968618"/>
                    </a:ext>
                  </a:extLst>
                </a:gridCol>
                <a:gridCol w="1044665">
                  <a:extLst>
                    <a:ext uri="{9D8B030D-6E8A-4147-A177-3AD203B41FA5}">
                      <a16:colId xmlns:a16="http://schemas.microsoft.com/office/drawing/2014/main" val="1220499673"/>
                    </a:ext>
                  </a:extLst>
                </a:gridCol>
              </a:tblGrid>
              <a:tr h="214462">
                <a:tc>
                  <a:txBody>
                    <a:bodyPr/>
                    <a:lstStyle/>
                    <a:p>
                      <a:pPr algn="l" fontAlgn="b"/>
                      <a:r>
                        <a:rPr lang="en-IN" sz="1100" b="0" i="0" u="none" strike="noStrike">
                          <a:solidFill>
                            <a:srgbClr val="000000"/>
                          </a:solidFill>
                          <a:effectLst/>
                          <a:latin typeface="Calibri" panose="020F0502020204030204" pitchFamily="34" charset="0"/>
                        </a:rPr>
                        <a:t>Dealer Name</a:t>
                      </a:r>
                    </a:p>
                  </a:txBody>
                  <a:tcPr marL="9459" marR="9459" marT="9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Date DD/MM/YY</a:t>
                      </a:r>
                    </a:p>
                  </a:txBody>
                  <a:tcPr marL="9459" marR="9459" marT="9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Q Val. (Rs. Lac)</a:t>
                      </a:r>
                    </a:p>
                  </a:txBody>
                  <a:tcPr marL="9459" marR="9459" marT="9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Quote QTY</a:t>
                      </a:r>
                    </a:p>
                  </a:txBody>
                  <a:tcPr marL="9459" marR="9459" marT="9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Date DD/MM/YY</a:t>
                      </a:r>
                    </a:p>
                  </a:txBody>
                  <a:tcPr marL="9459" marR="9459" marT="9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Order Val. (Rs. Lac)</a:t>
                      </a:r>
                    </a:p>
                  </a:txBody>
                  <a:tcPr marL="9459" marR="9459" marT="9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Order QTY</a:t>
                      </a:r>
                    </a:p>
                  </a:txBody>
                  <a:tcPr marL="9459" marR="9459" marT="9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Gap</a:t>
                      </a:r>
                    </a:p>
                  </a:txBody>
                  <a:tcPr marL="9459" marR="9459" marT="9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panose="020F0502020204030204" pitchFamily="34" charset="0"/>
                        </a:rPr>
                        <a:t>Discount </a:t>
                      </a:r>
                      <a:r>
                        <a:rPr lang="en-US" sz="1100" b="0" i="0" u="none" strike="noStrike" baseline="0" dirty="0" smtClean="0">
                          <a:solidFill>
                            <a:srgbClr val="000000"/>
                          </a:solidFill>
                          <a:effectLst/>
                          <a:latin typeface="Calibri" panose="020F0502020204030204" pitchFamily="34" charset="0"/>
                        </a:rPr>
                        <a:t>Given</a:t>
                      </a:r>
                      <a:endParaRPr lang="en-IN" sz="1100" b="0" i="0" u="none" strike="noStrike" dirty="0">
                        <a:solidFill>
                          <a:srgbClr val="000000"/>
                        </a:solidFill>
                        <a:effectLst/>
                        <a:latin typeface="Calibri" panose="020F0502020204030204" pitchFamily="34" charset="0"/>
                      </a:endParaRPr>
                    </a:p>
                  </a:txBody>
                  <a:tcPr marL="9459" marR="9459" marT="9459"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7195825"/>
                  </a:ext>
                </a:extLst>
              </a:tr>
              <a:tr h="214462">
                <a:tc>
                  <a:txBody>
                    <a:bodyPr/>
                    <a:lstStyle/>
                    <a:p>
                      <a:pPr algn="l" fontAlgn="b"/>
                      <a:r>
                        <a:rPr lang="en-IN" sz="1100" b="0" i="0" u="none" strike="noStrike">
                          <a:solidFill>
                            <a:srgbClr val="000000"/>
                          </a:solidFill>
                          <a:effectLst/>
                          <a:latin typeface="Calibri" panose="020F0502020204030204" pitchFamily="34" charset="0"/>
                        </a:rPr>
                        <a:t>OXXO</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25-Apr-16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5.23</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45</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02-Jun-16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5.23</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45</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38</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751205853"/>
                  </a:ext>
                </a:extLst>
              </a:tr>
              <a:tr h="214462">
                <a:tc>
                  <a:txBody>
                    <a:bodyPr/>
                    <a:lstStyle/>
                    <a:p>
                      <a:pPr algn="l" fontAlgn="b"/>
                      <a:r>
                        <a:rPr lang="en-IN" sz="1100" b="0" i="0" u="none" strike="noStrike">
                          <a:solidFill>
                            <a:srgbClr val="000000"/>
                          </a:solidFill>
                          <a:effectLst/>
                          <a:latin typeface="Calibri" panose="020F0502020204030204" pitchFamily="34" charset="0"/>
                        </a:rPr>
                        <a:t>OXXO</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23-Jun-16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0.4</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23-Jun-16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0.39</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779857003"/>
                  </a:ext>
                </a:extLst>
              </a:tr>
              <a:tr h="214462">
                <a:tc>
                  <a:txBody>
                    <a:bodyPr/>
                    <a:lstStyle/>
                    <a:p>
                      <a:pPr algn="l" fontAlgn="b"/>
                      <a:r>
                        <a:rPr lang="en-IN" sz="1100" b="0" i="0" u="none" strike="noStrike">
                          <a:solidFill>
                            <a:srgbClr val="000000"/>
                          </a:solidFill>
                          <a:effectLst/>
                          <a:latin typeface="Calibri" panose="020F0502020204030204" pitchFamily="34" charset="0"/>
                        </a:rPr>
                        <a:t>OXXO</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29-Nov-16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0.54</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2</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06-Dec-16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1.09</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7</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Calibri" panose="020F0502020204030204" pitchFamily="34" charset="0"/>
                        </a:rPr>
                        <a:t>8.833333333</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247828077"/>
                  </a:ext>
                </a:extLst>
              </a:tr>
              <a:tr h="214462">
                <a:tc>
                  <a:txBody>
                    <a:bodyPr/>
                    <a:lstStyle/>
                    <a:p>
                      <a:pPr algn="l" fontAlgn="b"/>
                      <a:r>
                        <a:rPr lang="en-IN" sz="1100" b="0" i="0" u="none" strike="noStrike">
                          <a:solidFill>
                            <a:srgbClr val="000000"/>
                          </a:solidFill>
                          <a:effectLst/>
                          <a:latin typeface="Calibri" panose="020F0502020204030204" pitchFamily="34" charset="0"/>
                        </a:rPr>
                        <a:t>Pearlson</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22-Aug-16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10.95</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13</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28-Sep-16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10.95</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13</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37</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897765720"/>
                  </a:ext>
                </a:extLst>
              </a:tr>
              <a:tr h="214462">
                <a:tc>
                  <a:txBody>
                    <a:bodyPr/>
                    <a:lstStyle/>
                    <a:p>
                      <a:pPr algn="l" fontAlgn="b"/>
                      <a:r>
                        <a:rPr lang="en-IN" sz="1100" b="0" i="0" u="none" strike="noStrike">
                          <a:solidFill>
                            <a:srgbClr val="000000"/>
                          </a:solidFill>
                          <a:effectLst/>
                          <a:latin typeface="Calibri" panose="020F0502020204030204" pitchFamily="34" charset="0"/>
                        </a:rPr>
                        <a:t>pearlson</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21-Nov-16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1.28</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8</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23-Nov-16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1.28</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8</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2</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156572225"/>
                  </a:ext>
                </a:extLst>
              </a:tr>
              <a:tr h="214462">
                <a:tc>
                  <a:txBody>
                    <a:bodyPr/>
                    <a:lstStyle/>
                    <a:p>
                      <a:pPr algn="l" fontAlgn="b"/>
                      <a:r>
                        <a:rPr lang="en-IN" sz="1100" b="0" i="0" u="none" strike="noStrike">
                          <a:solidFill>
                            <a:srgbClr val="000000"/>
                          </a:solidFill>
                          <a:effectLst/>
                          <a:latin typeface="Calibri" panose="020F0502020204030204" pitchFamily="34" charset="0"/>
                        </a:rPr>
                        <a:t>Rajtechnis</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r" fontAlgn="b"/>
                      <a:r>
                        <a:rPr lang="en-IN" sz="1100" b="0" i="0" u="none" strike="noStrike">
                          <a:solidFill>
                            <a:srgbClr val="000000"/>
                          </a:solidFill>
                          <a:effectLst/>
                          <a:latin typeface="Calibri" panose="020F0502020204030204" pitchFamily="34" charset="0"/>
                        </a:rPr>
                        <a:t>29-Aug-16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r" fontAlgn="b"/>
                      <a:r>
                        <a:rPr lang="en-IN" sz="1100" b="0" i="0" u="none" strike="noStrike">
                          <a:solidFill>
                            <a:srgbClr val="000000"/>
                          </a:solidFill>
                          <a:effectLst/>
                          <a:latin typeface="Calibri" panose="020F0502020204030204" pitchFamily="34" charset="0"/>
                        </a:rPr>
                        <a:t>4</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r" fontAlgn="b"/>
                      <a:r>
                        <a:rPr lang="en-IN" sz="1100" b="0" i="0" u="none" strike="noStrike">
                          <a:solidFill>
                            <a:srgbClr val="000000"/>
                          </a:solidFill>
                          <a:effectLst/>
                          <a:latin typeface="Calibri" panose="020F0502020204030204" pitchFamily="34" charset="0"/>
                        </a:rPr>
                        <a:t>27-Sep-16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r" fontAlgn="b"/>
                      <a:r>
                        <a:rPr lang="en-IN" sz="1100" b="0" i="0" u="none" strike="noStrike">
                          <a:solidFill>
                            <a:srgbClr val="000000"/>
                          </a:solidFill>
                          <a:effectLst/>
                          <a:latin typeface="Calibri" panose="020F0502020204030204" pitchFamily="34" charset="0"/>
                        </a:rPr>
                        <a:t>0.53</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r" fontAlgn="b"/>
                      <a:r>
                        <a:rPr lang="en-IN" sz="1100" b="0" i="0" u="none" strike="noStrike">
                          <a:solidFill>
                            <a:srgbClr val="000000"/>
                          </a:solidFill>
                          <a:effectLst/>
                          <a:latin typeface="Calibri" panose="020F0502020204030204" pitchFamily="34" charset="0"/>
                        </a:rPr>
                        <a:t>4</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r" fontAlgn="b"/>
                      <a:r>
                        <a:rPr lang="en-IN" sz="1100" b="0" i="0" u="none" strike="noStrike">
                          <a:solidFill>
                            <a:srgbClr val="000000"/>
                          </a:solidFill>
                          <a:effectLst/>
                          <a:latin typeface="Calibri" panose="020F0502020204030204" pitchFamily="34" charset="0"/>
                        </a:rPr>
                        <a:t>29</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r" fontAlgn="b"/>
                      <a:r>
                        <a:rPr lang="en-IN" sz="1100" b="0" i="0" u="none" strike="noStrike">
                          <a:solidFill>
                            <a:srgbClr val="000000"/>
                          </a:solidFill>
                          <a:effectLst/>
                          <a:latin typeface="Calibri" panose="020F0502020204030204" pitchFamily="34" charset="0"/>
                        </a:rPr>
                        <a:t>11.75</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223992760"/>
                  </a:ext>
                </a:extLst>
              </a:tr>
              <a:tr h="214462">
                <a:tc>
                  <a:txBody>
                    <a:bodyPr/>
                    <a:lstStyle/>
                    <a:p>
                      <a:pPr algn="l" fontAlgn="b"/>
                      <a:r>
                        <a:rPr lang="en-IN" sz="1100" b="0" i="0" u="none" strike="noStrike">
                          <a:solidFill>
                            <a:srgbClr val="000000"/>
                          </a:solidFill>
                          <a:effectLst/>
                          <a:latin typeface="Calibri" panose="020F0502020204030204" pitchFamily="34" charset="0"/>
                        </a:rPr>
                        <a:t>Sunbird</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06-Apr-16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0.72</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19-Aug-16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0.54</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135</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371710426"/>
                  </a:ext>
                </a:extLst>
              </a:tr>
              <a:tr h="214462">
                <a:tc>
                  <a:txBody>
                    <a:bodyPr/>
                    <a:lstStyle/>
                    <a:p>
                      <a:pPr algn="l" fontAlgn="b"/>
                      <a:r>
                        <a:rPr lang="en-IN" sz="1100" b="0" i="0" u="none" strike="noStrike">
                          <a:solidFill>
                            <a:srgbClr val="000000"/>
                          </a:solidFill>
                          <a:effectLst/>
                          <a:latin typeface="Calibri" panose="020F0502020204030204" pitchFamily="34" charset="0"/>
                        </a:rPr>
                        <a:t>Sunbird</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15-Apr-16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1.63</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8</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21-May-16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1.63</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8</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36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931935222"/>
                  </a:ext>
                </a:extLst>
              </a:tr>
              <a:tr h="214462">
                <a:tc>
                  <a:txBody>
                    <a:bodyPr/>
                    <a:lstStyle/>
                    <a:p>
                      <a:pPr algn="l" fontAlgn="b"/>
                      <a:r>
                        <a:rPr lang="en-IN" sz="1100" b="0" i="0" u="none" strike="noStrike">
                          <a:solidFill>
                            <a:srgbClr val="000000"/>
                          </a:solidFill>
                          <a:effectLst/>
                          <a:latin typeface="Calibri" panose="020F0502020204030204" pitchFamily="34" charset="0"/>
                        </a:rPr>
                        <a:t>Sunbird</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23-Apr-16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5.5</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4</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12-Jul-16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3.85</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5</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60.5</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957547260"/>
                  </a:ext>
                </a:extLst>
              </a:tr>
              <a:tr h="214462">
                <a:tc>
                  <a:txBody>
                    <a:bodyPr/>
                    <a:lstStyle/>
                    <a:p>
                      <a:pPr algn="l" fontAlgn="b"/>
                      <a:r>
                        <a:rPr lang="en-IN" sz="1100" b="0" i="0" u="none" strike="noStrike">
                          <a:solidFill>
                            <a:srgbClr val="000000"/>
                          </a:solidFill>
                          <a:effectLst/>
                          <a:latin typeface="Calibri" panose="020F0502020204030204" pitchFamily="34" charset="0"/>
                        </a:rPr>
                        <a:t>Sunbird</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24-Apr-16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1.64</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29-Aug-16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0.88</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7</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127</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42.0952381</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151709436"/>
                  </a:ext>
                </a:extLst>
              </a:tr>
              <a:tr h="214462">
                <a:tc>
                  <a:txBody>
                    <a:bodyPr/>
                    <a:lstStyle/>
                    <a:p>
                      <a:pPr algn="l" fontAlgn="b"/>
                      <a:r>
                        <a:rPr lang="en-IN" sz="1100" b="0" i="0" u="none" strike="noStrike">
                          <a:solidFill>
                            <a:srgbClr val="000000"/>
                          </a:solidFill>
                          <a:effectLst/>
                          <a:latin typeface="Calibri" panose="020F0502020204030204" pitchFamily="34" charset="0"/>
                        </a:rPr>
                        <a:t>Sunbird</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23-Jun-16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1.22</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25-Jul-16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1.22</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32</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606331241"/>
                  </a:ext>
                </a:extLst>
              </a:tr>
              <a:tr h="214462">
                <a:tc>
                  <a:txBody>
                    <a:bodyPr/>
                    <a:lstStyle/>
                    <a:p>
                      <a:pPr algn="l" fontAlgn="b"/>
                      <a:r>
                        <a:rPr lang="en-IN" sz="1100" b="0" i="0" u="none" strike="noStrike">
                          <a:solidFill>
                            <a:srgbClr val="000000"/>
                          </a:solidFill>
                          <a:effectLst/>
                          <a:latin typeface="Calibri" panose="020F0502020204030204" pitchFamily="34" charset="0"/>
                        </a:rPr>
                        <a:t>Sunbird</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10-Sep-16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1.97</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21-Sep-16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1.48</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4</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11</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28.66666667</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309539202"/>
                  </a:ext>
                </a:extLst>
              </a:tr>
              <a:tr h="214462">
                <a:tc>
                  <a:txBody>
                    <a:bodyPr/>
                    <a:lstStyle/>
                    <a:p>
                      <a:pPr algn="l" fontAlgn="b"/>
                      <a:r>
                        <a:rPr lang="en-IN" sz="1100" b="0" i="0" u="none" strike="noStrike">
                          <a:solidFill>
                            <a:srgbClr val="000000"/>
                          </a:solidFill>
                          <a:effectLst/>
                          <a:latin typeface="Calibri" panose="020F0502020204030204" pitchFamily="34" charset="0"/>
                        </a:rPr>
                        <a:t>Sunbird</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01-Aug-16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0.6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25-Aug-16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0.86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24</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80.66666667</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798560665"/>
                  </a:ext>
                </a:extLst>
              </a:tr>
              <a:tr h="214462">
                <a:tc>
                  <a:txBody>
                    <a:bodyPr/>
                    <a:lstStyle/>
                    <a:p>
                      <a:pPr algn="l" fontAlgn="b"/>
                      <a:r>
                        <a:rPr lang="en-IN" sz="1100" b="0" i="0" u="none" strike="noStrike">
                          <a:solidFill>
                            <a:srgbClr val="000000"/>
                          </a:solidFill>
                          <a:effectLst/>
                          <a:latin typeface="Calibri" panose="020F0502020204030204" pitchFamily="34" charset="0"/>
                        </a:rPr>
                        <a:t>Sunbird</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06-Jan-17</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0.37</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12-Jan-17</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0.2</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17</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26124571"/>
                  </a:ext>
                </a:extLst>
              </a:tr>
              <a:tr h="214462">
                <a:tc>
                  <a:txBody>
                    <a:bodyPr/>
                    <a:lstStyle/>
                    <a:p>
                      <a:pPr algn="l" fontAlgn="b"/>
                      <a:r>
                        <a:rPr lang="en-IN" sz="1100" b="0" i="0" u="none" strike="noStrike">
                          <a:solidFill>
                            <a:srgbClr val="000000"/>
                          </a:solidFill>
                          <a:effectLst/>
                          <a:latin typeface="Calibri" panose="020F0502020204030204" pitchFamily="34" charset="0"/>
                        </a:rPr>
                        <a:t>Sunbird</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19-Jan-17</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0.2</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25-Jan-17</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0.2</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444529863"/>
                  </a:ext>
                </a:extLst>
              </a:tr>
              <a:tr h="214462">
                <a:tc>
                  <a:txBody>
                    <a:bodyPr/>
                    <a:lstStyle/>
                    <a:p>
                      <a:pPr algn="l" fontAlgn="b"/>
                      <a:r>
                        <a:rPr lang="en-IN" sz="1100" b="0" i="0" u="none" strike="noStrike">
                          <a:solidFill>
                            <a:srgbClr val="000000"/>
                          </a:solidFill>
                          <a:effectLst/>
                          <a:latin typeface="Calibri" panose="020F0502020204030204" pitchFamily="34" charset="0"/>
                        </a:rPr>
                        <a:t>Windoors</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16-Nov-16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1.55</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21-Jan-17</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1.53</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dirty="0">
                          <a:solidFill>
                            <a:srgbClr val="000000"/>
                          </a:solidFill>
                          <a:effectLst/>
                          <a:latin typeface="Calibri" panose="020F0502020204030204" pitchFamily="34" charset="0"/>
                        </a:rPr>
                        <a:t>9</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dirty="0">
                          <a:solidFill>
                            <a:srgbClr val="000000"/>
                          </a:solidFill>
                          <a:effectLst/>
                          <a:latin typeface="Calibri" panose="020F0502020204030204" pitchFamily="34" charset="0"/>
                        </a:rPr>
                        <a:t>66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-1.5</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17109755"/>
                  </a:ext>
                </a:extLst>
              </a:tr>
              <a:tr h="214462">
                <a:tc>
                  <a:txBody>
                    <a:bodyPr/>
                    <a:lstStyle/>
                    <a:p>
                      <a:pPr algn="l" fontAlgn="b"/>
                      <a:r>
                        <a:rPr lang="en-IN" sz="1100" b="0" i="0" u="none" strike="noStrike">
                          <a:solidFill>
                            <a:srgbClr val="000000"/>
                          </a:solidFill>
                          <a:effectLst/>
                          <a:latin typeface="Calibri" panose="020F0502020204030204" pitchFamily="34" charset="0"/>
                        </a:rPr>
                        <a:t>Windoors</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08-Nov-16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39</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17-Nov-16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7.05</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41</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9</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8.44590369</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476539694"/>
                  </a:ext>
                </a:extLst>
              </a:tr>
              <a:tr h="214462">
                <a:tc>
                  <a:txBody>
                    <a:bodyPr/>
                    <a:lstStyle/>
                    <a:p>
                      <a:pPr algn="l" fontAlgn="b"/>
                      <a:r>
                        <a:rPr lang="en-IN" sz="1100" b="0" i="0" u="none" strike="noStrike">
                          <a:solidFill>
                            <a:srgbClr val="000000"/>
                          </a:solidFill>
                          <a:effectLst/>
                          <a:latin typeface="Calibri" panose="020F0502020204030204" pitchFamily="34" charset="0"/>
                        </a:rPr>
                        <a:t>Windoors</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21-Dec-16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0.01</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27-Dec-16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0.07</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70440524"/>
                  </a:ext>
                </a:extLst>
              </a:tr>
              <a:tr h="214462">
                <a:tc>
                  <a:txBody>
                    <a:bodyPr/>
                    <a:lstStyle/>
                    <a:p>
                      <a:pPr algn="l" fontAlgn="b"/>
                      <a:r>
                        <a:rPr lang="en-IN" sz="1100" b="0" i="0" u="none" strike="noStrike">
                          <a:solidFill>
                            <a:srgbClr val="000000"/>
                          </a:solidFill>
                          <a:effectLst/>
                          <a:latin typeface="Calibri" panose="020F0502020204030204" pitchFamily="34" charset="0"/>
                        </a:rPr>
                        <a:t>Windoors</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30-Jan-16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2.89</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12</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12-Jan-17</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2.89</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12</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348</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56036438"/>
                  </a:ext>
                </a:extLst>
              </a:tr>
              <a:tr h="214462">
                <a:tc>
                  <a:txBody>
                    <a:bodyPr/>
                    <a:lstStyle/>
                    <a:p>
                      <a:pPr algn="l" fontAlgn="b"/>
                      <a:r>
                        <a:rPr lang="en-IN" sz="1100" b="0" i="0" u="none" strike="noStrike">
                          <a:solidFill>
                            <a:srgbClr val="000000"/>
                          </a:solidFill>
                          <a:effectLst/>
                          <a:latin typeface="Calibri" panose="020F0502020204030204" pitchFamily="34" charset="0"/>
                        </a:rPr>
                        <a:t>Winfratech</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100" b="0" i="0" u="none" strike="noStrike">
                          <a:solidFill>
                            <a:srgbClr val="000000"/>
                          </a:solidFill>
                          <a:effectLst/>
                          <a:latin typeface="Calibri" panose="020F0502020204030204" pitchFamily="34" charset="0"/>
                        </a:rPr>
                        <a:t>25-Apr-16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100" b="0" i="0" u="none" strike="noStrike">
                          <a:solidFill>
                            <a:srgbClr val="000000"/>
                          </a:solidFill>
                          <a:effectLst/>
                          <a:latin typeface="Calibri" panose="020F0502020204030204" pitchFamily="34" charset="0"/>
                        </a:rPr>
                        <a:t>1.5</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100" b="0" i="0" u="none" strike="noStrike">
                          <a:solidFill>
                            <a:srgbClr val="000000"/>
                          </a:solidFill>
                          <a:effectLst/>
                          <a:latin typeface="Calibri" panose="020F0502020204030204" pitchFamily="34" charset="0"/>
                        </a:rPr>
                        <a:t>7</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100" b="0" i="0" u="none" strike="noStrike">
                          <a:solidFill>
                            <a:srgbClr val="000000"/>
                          </a:solidFill>
                          <a:effectLst/>
                          <a:latin typeface="Calibri" panose="020F0502020204030204" pitchFamily="34" charset="0"/>
                        </a:rPr>
                        <a:t>06-Oct-16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100" b="0" i="0" u="none" strike="noStrike">
                          <a:solidFill>
                            <a:srgbClr val="000000"/>
                          </a:solidFill>
                          <a:effectLst/>
                          <a:latin typeface="Calibri" panose="020F0502020204030204" pitchFamily="34" charset="0"/>
                        </a:rPr>
                        <a:t>1.5</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100" b="0" i="0" u="none" strike="noStrike">
                          <a:solidFill>
                            <a:srgbClr val="000000"/>
                          </a:solidFill>
                          <a:effectLst/>
                          <a:latin typeface="Calibri" panose="020F0502020204030204" pitchFamily="34" charset="0"/>
                        </a:rPr>
                        <a:t>7</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100" b="0" i="0" u="none" strike="noStrike">
                          <a:solidFill>
                            <a:srgbClr val="000000"/>
                          </a:solidFill>
                          <a:effectLst/>
                          <a:latin typeface="Calibri" panose="020F0502020204030204" pitchFamily="34" charset="0"/>
                        </a:rPr>
                        <a:t>164</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822734363"/>
                  </a:ext>
                </a:extLst>
              </a:tr>
              <a:tr h="214462">
                <a:tc>
                  <a:txBody>
                    <a:bodyPr/>
                    <a:lstStyle/>
                    <a:p>
                      <a:pPr algn="l" fontAlgn="b"/>
                      <a:r>
                        <a:rPr lang="en-IN" sz="1100" b="0" i="0" u="none" strike="noStrike">
                          <a:solidFill>
                            <a:srgbClr val="000000"/>
                          </a:solidFill>
                          <a:effectLst/>
                          <a:latin typeface="Calibri" panose="020F0502020204030204" pitchFamily="34" charset="0"/>
                        </a:rPr>
                        <a:t>Winfratech</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100" b="0" i="0" u="none" strike="noStrike">
                          <a:solidFill>
                            <a:srgbClr val="000000"/>
                          </a:solidFill>
                          <a:effectLst/>
                          <a:latin typeface="Calibri" panose="020F0502020204030204" pitchFamily="34" charset="0"/>
                        </a:rPr>
                        <a:t>11-Aug-16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100" b="0" i="0" u="none" strike="noStrike">
                          <a:solidFill>
                            <a:srgbClr val="000000"/>
                          </a:solidFill>
                          <a:effectLst/>
                          <a:latin typeface="Calibri" panose="020F0502020204030204" pitchFamily="34" charset="0"/>
                        </a:rPr>
                        <a:t>0.21</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100" b="0" i="0" u="none" strike="noStrike">
                          <a:solidFill>
                            <a:srgbClr val="000000"/>
                          </a:solidFill>
                          <a:effectLst/>
                          <a:latin typeface="Calibri" panose="020F0502020204030204" pitchFamily="34" charset="0"/>
                        </a:rPr>
                        <a:t>16-Aug-16</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100" b="0" i="0" u="none" strike="noStrike">
                          <a:solidFill>
                            <a:srgbClr val="000000"/>
                          </a:solidFill>
                          <a:effectLst/>
                          <a:latin typeface="Calibri" panose="020F0502020204030204" pitchFamily="34" charset="0"/>
                        </a:rPr>
                        <a:t>0.61</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100" b="0" i="0" u="none" strike="noStrike">
                          <a:solidFill>
                            <a:srgbClr val="000000"/>
                          </a:solidFill>
                          <a:effectLst/>
                          <a:latin typeface="Calibri" panose="020F0502020204030204" pitchFamily="34" charset="0"/>
                        </a:rPr>
                        <a:t>5</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100" b="0" i="0" u="none" strike="noStrike">
                          <a:solidFill>
                            <a:srgbClr val="000000"/>
                          </a:solidFill>
                          <a:effectLst/>
                          <a:latin typeface="Calibri" panose="020F0502020204030204" pitchFamily="34" charset="0"/>
                        </a:rPr>
                        <a:t>-40</a:t>
                      </a:r>
                    </a:p>
                  </a:txBody>
                  <a:tcPr marL="9459" marR="9459" marT="9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194421357"/>
                  </a:ext>
                </a:extLst>
              </a:tr>
              <a:tr h="214462">
                <a:tc>
                  <a:txBody>
                    <a:bodyPr/>
                    <a:lstStyle/>
                    <a:p>
                      <a:pPr algn="l" fontAlgn="b"/>
                      <a:endParaRPr lang="en-IN" sz="1100" b="0" i="0" u="none" strike="noStrike">
                        <a:solidFill>
                          <a:srgbClr val="000000"/>
                        </a:solidFill>
                        <a:effectLst/>
                        <a:latin typeface="Calibri" panose="020F0502020204030204" pitchFamily="34" charset="0"/>
                      </a:endParaRPr>
                    </a:p>
                  </a:txBody>
                  <a:tcPr marL="9459" marR="9459" marT="94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459" marR="9459" marT="94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459" marR="9459" marT="94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459" marR="9459" marT="94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459" marR="9459" marT="94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459" marR="9459" marT="94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459" marR="9459" marT="94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459" marR="9459" marT="94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459" marR="9459" marT="9459"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04115372"/>
                  </a:ext>
                </a:extLst>
              </a:tr>
            </a:tbl>
          </a:graphicData>
        </a:graphic>
      </p:graphicFrame>
    </p:spTree>
    <p:extLst>
      <p:ext uri="{BB962C8B-B14F-4D97-AF65-F5344CB8AC3E}">
        <p14:creationId xmlns:p14="http://schemas.microsoft.com/office/powerpoint/2010/main" val="2733599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smtClean="0">
                <a:latin typeface="Franklin Gothic Book" panose="020B0503020102020204" pitchFamily="34" charset="0"/>
                <a:cs typeface="Segoe UI" panose="020B0502040204020203" pitchFamily="34" charset="0"/>
              </a:rPr>
              <a:t>Sales Referral</a:t>
            </a:r>
            <a:r>
              <a:rPr lang="en-US" dirty="0" smtClean="0">
                <a:latin typeface="Franklin Gothic Book" panose="020B0503020102020204" pitchFamily="34" charset="0"/>
                <a:cs typeface="Segoe UI" panose="020B0502040204020203" pitchFamily="34" charset="0"/>
              </a:rPr>
              <a:t> </a:t>
            </a:r>
            <a:r>
              <a:rPr lang="en-US" dirty="0" smtClean="0">
                <a:latin typeface="Franklin Gothic Book" panose="020B0503020102020204" pitchFamily="34" charset="0"/>
                <a:cs typeface="Segoe UI" panose="020B0502040204020203" pitchFamily="34" charset="0"/>
              </a:rPr>
              <a:t>Insights</a:t>
            </a:r>
            <a:endParaRPr lang="en-US" dirty="0">
              <a:latin typeface="Franklin Gothic Book" panose="020B0503020102020204" pitchFamily="34" charset="0"/>
              <a:cs typeface="Segoe UI" panose="020B0502040204020203" pitchFamily="34" charset="0"/>
            </a:endParaRPr>
          </a:p>
        </p:txBody>
      </p:sp>
      <p:sp>
        <p:nvSpPr>
          <p:cNvPr id="9" name="Oval 8">
            <a:extLst>
              <a:ext uri="{FF2B5EF4-FFF2-40B4-BE49-F238E27FC236}">
                <a16:creationId xmlns:a16="http://schemas.microsoft.com/office/drawing/2014/main" id="{6D1E12A6-FA7A-477F-8C87-308C5B84B139}"/>
              </a:ext>
            </a:extLst>
          </p:cNvPr>
          <p:cNvSpPr/>
          <p:nvPr/>
        </p:nvSpPr>
        <p:spPr>
          <a:xfrm>
            <a:off x="504622" y="1275478"/>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5</a:t>
            </a:r>
            <a:endParaRPr lang="en-US" sz="3600" b="1" dirty="0">
              <a:latin typeface="Segoe UI" panose="020B0502040204020203" pitchFamily="34" charset="0"/>
              <a:cs typeface="Segoe UI" panose="020B0502040204020203" pitchFamily="34" charset="0"/>
            </a:endParaRPr>
          </a:p>
        </p:txBody>
      </p:sp>
      <p:sp>
        <p:nvSpPr>
          <p:cNvPr id="6" name="AutoShape 2" descr="data:image/png;base64,iVBORw0KGgoAAAANSUhEUgAAAYIAAAEKCAYAAAAfGVI8AAAABHNCSVQICAgIfAhkiAAAAAlwSFlzAAALEgAACxIB0t1+/AAAADl0RVh0U29mdHdhcmUAbWF0cGxvdGxpYiB2ZXJzaW9uIDMuMC4yLCBodHRwOi8vbWF0cGxvdGxpYi5vcmcvOIA7rQAAIABJREFUeJzt3X2cVWW99/HP1xEhA1GcyQREzKxjoow5oTAeQlFTj/cpO5ZZKmT3i57U1KKy01GjvA+ppZmnPPgElqdQ0jTUzKOgR5kQ0BFB7JBGQpI8qAkZGvC7/1jXwGaYhz3D7L2ZWd/36zWvWeva11rrt9Zee/3WtdZe11ZEYGZm+bVLpQMwM7PKciIwM8s5JwIzs5xzIjAzyzknAjOznHMiMDPLOScCM7OccyIwM8s5JwIzs5zbtdIBFKO6ujqGDh1a6TDMzLqVBQsWrImImvbqdYtEMHToUObPn1/pMMzMuhVJfyymXskvDUmqkvSUpJlp/ABJcyUtlTRd0m6ljsHMzFpXjnsEXwKWFIx/F7g6Ig4CXgU+U4YYzMysFSVNBJIGA/8E3JjGBRwLzEhVpgEfKWUMZmbWtlLfI7gG+CrQL43vDbwWERvT+ApgUEsTSpoATAAYMmTIdq///e9/Z8WKFWzYsKGrY95p9OnTh8GDB9OrV69Kh2JmPVjJEoGkU4BVEbFA0pim4haqtviDCBExBZgCUFdXt12dFStW0K9fP4YOHUrW0OhZIoK1a9eyYsUKDjjggEqHY2Y9WClbBPXAP0s6GegD7EHWQthT0q6pVTAYeKkzM9+wYUOPTQIAkth7771ZvXp1pUMxsx6uZPcIIuLiiBgcEUOBTwAPR8SngFnAaanaOODuzi6jpyaBJj19/cxs51CJJ4u/Blwk6fdk9wxuqkAMZmaWlCURRMTsiDglDb8QESMi4t0R8bGIeLMcMRS6/PLLOeSQQzjssMOora1l7ty5XHPNNbzxxhvtTltsPTOz7qJbPFnclRoaGpg5cyZPPvkkvXv3Zs2aNbz11lucfvrpnHnmmey+++5tTn/NNdcUVc+ss16cdOgOz2PIJc90QSSWF7nrdG7lypVUV1fTu3dvAKqrq5kxYwYvvfQSxxxzDMcccwwAn//856mrq+OQQw7h0ksvBeDaa6/drl7fvn23zHvGjBmMHz8egDvuuINhw4YxfPhwRo8eXcY1NDPrmNwlghNOOIHly5fznve8hy984Qs88sgjnH/++QwcOJBZs2Yxa9YsILt8NH/+fBYuXMgjjzzCwoULW6zXmkmTJvHAAw/w9NNPc88995Rj1czMOiV3iaBv374sWLCAKVOmUFNTw+mnn87UqVO3q3f77bfz/ve/n8MPP5zFixfz7LPPdmg59fX1jB8/nhtuuIFNmzZ1UfRmZl0vd/cIAKqqqhgzZgxjxozh0EMPZdq0adu8/oc//IGrrrqKefPmsddeezF+/PhWn2Au/IpnYZ3rr7+euXPncu+991JbW0tjYyN77713aVbIzGwH5K5F8Lvf/Y6lS5duGW9sbGT//fenX79+rFu3DoDXX3+dt7/97fTv35+XX36Z+++/f0v9wnoA++yzD0uWLGHz5s3cddddW8qff/55jjzySCZNmkR1dTXLly8vw9qZmXVc7loE69ev57zzzuO1115j11135d3vfjdTpkzhZz/7GSeddBL77rsvs2bN4vDDD+eQQw7hXe96F/X19VumnzBhwjb1Jk+ezCmnnMJ+++3HsGHDWL9+PQATJ05k6dKlRARjx45l+PDhlVplM7M2KaLFrn52KnV1ddH8h2mWLFnCwQcfXKGIyicv62lb+euj1lUkLYiIuvbq5e7SkJmZbcuJwMws55wIzMxyzonAzCznnAjMzHLOicDMLOd6zHMER0y8tUvnt+DKs9t8/cILL2T//ffnggsuAOBDH/oQ++23HzfeeCMAX/7ylxk0aBAXXXRRl8ZlZtbV3CLopFGjRjFnzhwANm/ezJo1a1i8ePGW1+fMmbPNg2hmZjurHtMiKLf6+nouvPBCABYvXsywYcNYuXIlr776KrvvvjtLliyhtraWiRMncv/99yOJb37zm5x++unMnj2byy67jOrqahYtWsQRRxzBT3/6027905Q7+hCUH4Ayq5ySJQJJfYBHgd5pOTMi4lJJU4EPAn9JVcdHRGOp4iiVgQMHsuuuu/Liiy8yZ84cRo4cyZ/+9CcaGhro378/hx12GDNnzqSxsZGnn36aNWvW8IEPfGDLbxM89dRTLF68mIEDB1JfX8/jjz/O0UcfXeG1MrM8KuWloTeBYyNiOFALnCjpqPTaxIioTX/dLgk0qa+vZ86cOVsSwciRI7eMjxo1iscee4wzzjiDqqoq9tlnHz74wQ8yb948AEaMGMHgwYPZZZddqK2tZdmyZZVdGTPLrZIlgsisT6O90t/O37FRBzTdJ3jmmWcYNmwYRx11FA0NDVvuD7TVj1PTL6RB1i32xo0byxGymdl2SnqzWFKVpEZgFfBgRMxNL10uaaGkqyX1bmMWO7X6+npmzpzJgAEDqKqqYsCAAbz22ms0NDQwcuRIRo8ezfTp09m0aROrV6/m0UcfZcSIEZUO28xsGyW9WRwRm4BaSXsCd0kaBlwM/BnYDZgCfA2Y1HxaSROACQBDhgxpd1ntfd2zFA499FDWrFnDJz/5yW3K1q9fT3V1NaeeeioNDQ0MHz4cSVxxxRW8853v5Lnnnit7rGZmrSlbN9SSLgX+GhFXFZSNAb4SEae0Na27od7519PfGuo67obaukrFu6GWVJNaAkh6G3Ac8JykfVOZgI8Ai0oVg5mZta+Ul4b2BaZJqiJLOLdHxExJD0uqAQQ0Ap8rYQxmZtaOkiWCiFgIHN5C+bGlWqaZmXWcu5gwM8s5JwIzs5xzIjAzy7ke0+lcV3zlrlAxX7/r27cv69evb7deaxobG3nppZc4+eSTOz0PM7Md5RZBBTU2NnLfffdVOgwzyzkngi72xz/+kbFjx3LYYYcxduxYXnzxRQDuuOMOhg0bxvDhwxk9ejRvvfUWl1xyCdOnT6e2tpbp06dXOHIzy6sec2loZ3Huuedy9tlnM27cOG6++WbOP/98fvnLXzJp0iQeeOABBg0axGuvvcZuu+3GpEmTmD9/Ptddd12lwzazHHOLoIs1NDRs6XvorLPO4rHHHgOyDurGjx/PDTfcwKZNmyoZopnZNpwISqzpV8euv/56vvOd77B8+XJqa2tZu3ZthSMzM8s4EXSxUaNG8fOf/xyA2267bcuvjj3//PMceeSRTJo0ierqapYvX06/fv1Yt25dJcM1M+s59wgq0dviG2+8weDBg7eMX3TRRVx77bWcc845XHnlldTU1HDLLbcAMHHiRJYuXUpEMHbsWIYPH86QIUOYPHkytbW1XHzxxZx++ullXwczsx6TCCph8+bNLZY//PDD25Xdeeed25UNGDBgy09XmplVii8NmZnlnBOBmVnOdetEUK5fV6uUnr5+ZrZz6LaJoE+fPqxdu7bHHiwjgrVr19KnT59Kh2JmPVy3vVk8ePBgVqxYwerVqysdSsn06dNnm28lmZmVQrdNBL169eKAAw6odBhmZt1eKX+8vo+kJyQ9LWmxpG+l8gMkzZW0VNJ0SbuVKgYzM2tfKe8RvAkcGxHDgVrgRElHAd8Fro6Ig4BXgc+UMAYzM2tHyRJBZJp+taVX+gvgWGBGKp8GfKRUMZiZWftK+q0hSVWSGoFVwIPA88BrEbExVVkBDCplDGZm1raSJoKI2BQRtcBgYARwcEvVWppW0gRJ8yXN78nfDDIzq7SyPEcQEa8Bs4GjgD0lNX1baTDwUivTTImIuoioq6mpKUeYZma5VMpvDdVI2jMNvw04DlgCzAJOS9XGAXeXKgYzM2tfKZ8j2BeYJqmKLOHcHhEzJT0L/FzSd4CngJtKGIOZmbWjZIkgIhYCh7dQ/gLZ/QIzM9sJdNu+hszMrGs4EZiZ5ZwTgZlZzjkRmJnlnBOBmVnOORGYmeWcE4GZWc45EZiZ5ZwTgZlZzjkRmJnlnBOBmVnOORGYmeWcE4GZWc45EZiZ5ZwTgZlZzjkRmJnlnBOBmVnOlfI3i/eTNEvSEkmLJX0plV8m6U+SGtPfyaWKwczM2lfK3yzeCHw5Ip6U1A9YIOnB9NrVEXFVCZdtZmZFKuVvFq8EVqbhdZKWAINKtTwzM+ucstwjkDSU7Ifs56aicyUtlHSzpL3KEYOZmbWslJeGAJDUF/gFcEFEvC7px8C3gUj/vwec08J0E4AJAEOGDOnyuF6cdOgOz2PIJc90QSRmZpVV0haBpF5kSeC2iLgTICJejohNEbEZuAEY0dK0ETElIuoioq6mpqaUYZqZ5VopvzUk4CZgSUR8v6B834JqpwKLShWDmZm1r5SXhuqBs4BnJDWmsm8AZ0iqJbs0tAz4bAljMDOzdpTyW0OPAWrhpftKtUwzM+s4P1lsZpZzTgRmZjnnRGBmlnNOBGZmOedEYGaWc04EZmY5V/IuJmznd8TEW3d4Hnf164JAzKwiimoRSHqomDIzM+t+2mwRSOoD7A5Up15Cmx4Q2wMYWOLYzMysDNq7NPRZ4AKyg/4CtiaC14H/KGFcZmZWJm0mgoj4AfADSedFxA/LFJOZmZVRUTeLI+KHkkYBQwuniYgdv8toZmYVVVQikPQT4ECgEdiUigNwIjAz6+aK/fpoHfC+iIhSBmNmZuVX7ANli4B3ljIQMzOrjGJbBNXAs5KeAN5sKoyIfy5JVGZmVjbFJoLLShmEmZlVTrHfGnqk1IGYmVllFNvFxDpJr6e/DZI2SXq9nWn2kzRL0hJJiyV9KZUPkPSgpKXp/15dsSJmZtY5RSWCiOgXEXukvz7AvwDXtTPZRuDLEXEwcBTwRUnvA74OPBQRBwEPpXEzM6uQTnVDHRG/BI5tp87KiHgyDa8DlgCDgA8D01K1acBHOhODmZl1jWIfKPtoweguZM8VFP1MgaShwOHAXGCfiFgJWbKQ9I5i52NmZl2v2G8N/Z+C4Y3AMrIz+3ZJ6gv8ArggIl6X1N4kTdNNACYADBkypMgwzcyso4r91tCnOzNzSb3IksBtEXFnKn5Z0r6pNbAvsKqVZU4BpgDU1dX5iWYzsxIp9ltDgyXdJWmVpJcl/ULS4HamEXATsCQivl/w0j3AuDQ8Dri7M4GbmVnXKPZm8S1kB/CBZDd8f5XK2lIPnAUcK6kx/Z0MTAaOl7QUOD6Nm5lZhRR7j6AmIgoP/FMlXdDWBBHxGFt/yKa5sUUu18zMSqzYFsEaSWdKqkp/ZwJrSxmYmZmVR7GJ4Bzg48CfgZXAaUCnbiCbmdnOpdhLQ98GxkXEq5B1EwFcRZYgzMysGyu2RXBYUxIAiIhXyB4QMzOzbq7YRLBLYedwqUVQbGvCzMx2YsUezL8HzJE0g6xriY8Dl5csKtvixUmH7tD0Qy55posiMbOeqtgni2+VNJ+sozkBH42IZ0samZmZlUXRl3fSgd8HfzOzHqZT3VCbmVnP4URgZpZzTgRmZjnnRGBmlnNOBGZmOedEYGaWc04EZmY550RgZpZz7i/IzDplR7s/AXeBsrMoWYtA0s3pN44XFZRdJulPzX660szMKqiUl4amAie2UH51RNSmv/tKuHwzMytCyRJBRDwKvFKq+ZuZWdeoxM3icyUtTJeO9mq/upmZlVK5E8GPgQOBWrLfPv5eaxUlTZA0X9L81atXlys+M7PcKWsiiIiXI2JTRGwGbgBGtFF3SkTURURdTU1N+YI0M8uZsiYCSfsWjJ4KLGqtrpmZlUfJniOQ9DNgDFAtaQVwKTBGUi3Zz10uAz5bquWbmVlxSpYIIuKMFopvKtXyzMysc/xkseWGn4S1nVkl90/3NWRmlnNOBGZmOedEYGaWc04EZmY550RgZpZzTgRmZjnnRGBmlnNOBGZmOedEYGaWc04EZmY55y4mzKxHc9ci7XOLwMws55wIzMxyzonAzCznnAjMzHKuW94sPmLirTs8j7v6dUEgZmY9gFsEZmY5V7JEIOlmSaskLSooGyDpQUlL0/+9SrV8MzMrTilbBFOBE5uVfR14KCIOAh5K42ZmVkElSwQR8SjwSrPiDwPT0vA04COlWr6ZmRWn3PcI9omIlQDp/zvKvHwzM2tmp71ZLGmCpPmS5q9evbrS4ZiZ9VjlTgQvS9oXIP1f1VrFiJgSEXURUVdTU1O2AM3M8qbcieAeYFwaHgfcXeblm5lZM6X8+ujPgAbgvZJWSPoMMBk4XtJS4Pg0bmZmFVSyJ4sj4oxWXhpbqmWamVnH7bQ3i83MrDycCMzMcs6JwMws55wIzMxyzonAzCznnAjMzHLOicDMLOecCMzMcs6JwMws55wIzMxyzonAzCznnAjMzHLOicDMLOecCMzMcs6JwMws55wIzMxyrmQ/TGOWV0dMvHWHpr+rXxcFYlYktwjMzHKuIi0CScuAdcAmYGNE1FUiDjMzq+yloWMiYk0Fl29mZvjSkJlZ7lUqEQTwG0kLJE1oqYKkCZLmS5q/evXqModnZpYflUoE9RHxfuAk4IuSRjevEBFTIqIuIupqamrKH6GZWU5UJBFExEvp/yrgLmBEJeIwM7MKJAJJb5fUr2kYOAFYVO44zMwsU4lvDe0D3CWpafn/FRG/rkAcZmZGBRJBRLwADC/3cs3MrGXuYsIsh3a0GwwoT1cY3SXO7s7PEZiZ5ZwTgZlZzjkRmJnlnBOBmVnOORGYmeWcE4GZWc45EZiZ5ZwTgZlZzjkRmJnlnJ8sLiE/FWlm3YFbBGZmOedEYGaWc04EZmY550RgZpZzvlls3caO3nz3jXezlrlFYGaWcxVJBJJOlPQ7Sb+X9PVKxGBmZplK/Hh9FfAfwEnA+4AzJL2v3HGYmVmmEi2CEcDvI+KFiHgL+Dnw4QrEYWZmVCYRDAKWF4yvSGVmZlYBiojyLlD6GPChiPi/afwsYEREnNes3gRgQhp9L/C7Lg6lGljTxfMsBcfZdbpDjOA4u1qe49w/Imraq1SJr4+uAPYrGB8MvNS8UkRMAaaUKghJ8yOirlTz7yqOs+t0hxjBcXY1x9m+SlwamgccJOkASbsBnwDuqUAcZmZGBVoEEbFR0rnAA0AVcHNELC53HGZmlqnIk8URcR9wXyWWXaBkl526mOPsOt0hRnCcXc1xtqPsN4vNzGzn4i4mzMxyrtslAkn/KmmxpIWSGiUd2Yl5DJW0qJXXbmzvSWdJV0u6TtLMNP6ApBsLXv+epG9ImlFELB+TtETSrA7Ev6ekLxRbv4Xpp0o6rYXyTWmbLpb0tKSLJO2SXquTdG1nl9lsOeMlDWxl2Ysk/UrSnkXMZ076P1TSJ3cgntmSOvRtDUl/kHRxwXin94Fm8x0v6bqOTNMVJA2WdLekpZKel/QDSbtJ+qikhwrqHZ3ep13T/nFTwWufknRvwfgESc+lvyckHV1kLIX7wh2Sdu+idWxxvy8nSeslHZrWr1HSK2lfapT032lf/lsaf1bS9U2fwZKKiG7zB4wEGoDeabwaGNiJ+QwFFnVwmqqC4Y8Bs4CZZMl0AdBQ8HoDcGSR8/01cEwL5bt2ZfzNpp8KnNZC+fqC4XcA/w18q515tRpnG9PMBuraWPY04F87ML8xwMwd2B7bxVPENB8Dbk/DO7QPNJvveOC6zq5LZ94XQMATwKfTeBVwE3BlGr8X+CTZPcWFwKimZQCNQD2wJ/AH4F3ptVPSNqlO4+8HXgTeWUQ8hfvCbcBFXbA9qlrb78v5V7huaXybmAo/22n7Pgp8tNRxdbcWwb7Amoh4EyAi1kTES5KWSaqGLWeus9PwZZJuTmd8L0g6v2Beu0qalloWM5rOOgrPDlP2niRpLjBSWWd5zwETgaYzyEOARcA6SXtJ6g0cDLza1OpIZ3l3Svp1OuO6IpVfAhwNXC/pylTvDkm/An4jqa+khyQ9KekZSU1dcUwGDkxnDVemeU2UNC+tz7eaVlLS2ansaUk/KVj/0ZLmpO2y3VlSRKwie6DvXGXGaGsL6DJJUyT9BrhVUlWKv2n5ny1Y/ldT7E9LmpyWVQfcluJ/WwvvcwPpafM2tgGS1hdsj39M87uwI/EULPNj6az1fyX9Y1vvW/J94GhJbydLJAcAwySd05F9IL326bTcR8gOqk3l+6d1X5j+D2mnfKqk7ytrXX5X0ge19czzKUmtdcR9LLAhIm5J7/0m4ELgnPS5OA/4DvAtYF5EzEn1NgJfIOs77AqybwC+kOb5NWBiRKxJdZ8kS/BfbCWG1vwP8O60fmem96hR0n8q67cMST+WNF9ZS7Zw318m6RJJj5Elbgpem6zsjHuhpKuK2K7XtvV5KYW0fec0rX+pF9Zt/oC+ZGcg/wv8CPhgKl/G1jOPOmB2Gr4sbcjeZK2HtUAvsqwbQH2qdzPwlTQ8m3R2mOp8PA33Iesa4yCyM6i/kp0xfxb4HPBt4GSyD/KjbJvZxwMvAP3TfP4I7NfC8saTPXA3oOCMYI80XA38Pi17y7zTayeQfeNAZGenM4HRZEnqdwXbpmm+U4E7Ut33kfX9BM3OVlLZq8A+FJx1p+26AHhbGp8AfDMN9wbmkx0YT0rbf/dmy9+yzs3PlMjO3O4ATmxrGzSbZktsOxDP99LwycB/F/G+LSM7w/0s2cGqaR84jQ7sA2QnNy8CNcBuwOOkFgHwK2BcGj4H+GU75VPJ3vuqgnpN+3hfWmklAOcDV7dQ/hRwWBr+d+AvpH2pWb2fpXXrXVD2CtC/Wb0PA3cW8Tlvel93Be4GPk+WWH8F9Eqv/Qg4u9n7WJXey6aYlwFfLZjv1PT+DCD7XDTtR3sWsV23+7x08hjWkRbB7mTPXZ20o8fO9v66VYsgItYDR5B90FcD0yWNb2eyeyPizcjOTFaRHdQAlkfE42n4p2Rn5s1tAn6Rhv8B+ENELI3sXZpHtkONIjuDbUjDo8gONs09FBF/iYgNwLPA/q3E+2BEvJKGBfw/SQvJks6ggvgLnZD+ngKeTLEeRHamNyO2npW9UjDNLyNic0Q828o8m6iV8nsi4m8Fyz9bUiMwF9g7Lf844JaIeKOF5Tf3tjT9WrLt+mDB8ovZBoU6E8+d6f8Csg9jk7betyeAtwG1ZJ0pvp6GO7IPHEl24rI6sk4YpxfUHwn8Vxr+CVv30dbKAe6I7IwesqTyfWUt4T0jO8NsichOelosV3aN+jhgfbP1R1JfspOvXmTJrC2tLae5pn1hPlmSvAkYS/bZn5deGwu8K9X/uKQnyfb/Q8gO1k0Kt2eT14ENwI2SPgq8kcrb2q7Ffl66woFpHR8nO37dX+Lldb9fKEs7+WxgtqRngHHARrbe+O7TbJI3C4Y3sXWdm++QLe2gGwo+VM3rPAd8CDiU7NLQcuDLZDvZzS3Mq7U4mvtrwfCnyD5cR0TE3yUtY/v1g+wD9u8R8Z/bFGYHgNY+eIXxtHiwl/SuFOsqsjOy1uIUcF5EPNBs+hPbWH5zf4uIWkn9yc5qvwhcS/HbYJtFdyKepu3R/L1p6317guxg9ALZPaMvplgX0rF9oNht1Fq9wvIt70tETFZ28/Zk4LeSjouI51qYfjHwL4UFkvYga7E8T7Zei4B/A/5D0sh0MgTZ5aKfAi8DV7P1EsyzZAfuhwtm+/5U3p6/RURts3gETIuIi5uVHwB8BfhARLwqaSrb7h+F+ymw5aHWEWTJ5BPAuWQnTdtVLRhu9/PShZ5vvv6l1q1aBJLeK+mggqJasib2MrKdDprt0G0YImlkGj4DeKyd+s8BB0g6MI3vT3ZD9ZWI2JTOLvdk6w3trtAfWJUOgMew9WxsHVB4vfcBsuu5fQEkDZL0DuAhsrOlvVP5gGIXLKkGuJ7sMkV7B6oHgM9L6pWmfU+6dv4btl5nLlx+8/i3iIi/kF2q+EqaX2vboFBL26Mj8XTWE2SXO9ZGxE/I7lXsTcf2gbnAGEl7p3gLr2XPITtQQZYQH2unfBuSDoyIZyLiu2Rn1//QSgwPAbtLOjtNVwV8j+yyxR7ARWSXWH4N/Alo6jDyUOCfgO+SXZrcX9LxaZ5XkN2naNr3askuj/2one3RmoeA09J+jaQBkvZP8f0V+Iukfcgu/7UpfU76R/Zg6wVkxxEocrv2RN2tRdAX+KGyrxZuJLtePIHsbPUmSd8g+2AVYwkwTtJ/AkuBH7dVOSI2KOsR9V5Ja8iabccBvy2o9gzQNyLWNB2Ud9BtwK8kzSe7N/JcimWtpMeV3Yi8PyImSjoYaMhOnFgPnBkRiyVdDjwiaRNZ03l8G8trapL3Itu+PyG7KdqeG8kupzyZztxWAx+JiF+nA8B8SW+RPU3+DbIDzPWS/gaMLLjERFq/pyQ9TfahbHEbNFVN/xcCG9M0U4EfdDCeznqW7L5Fn7Td/k52v+A9xe4DEbFS0mVkiWMl2aW9qvTy+cDNkiamdfh0O+XNXZCS56YUa4uXGCIiJJ0K/EjSv5GdIDZtm1uAKyJiddM8gf+RdCfZZ+bCdKkLZV9pvlVSbUTcI2kQMEdSkCXrMyNiZXvbpJUYn5X0TbIvUexCtq2/GBG/lfQUWavmBbLPZXv6AXdL6kN2dn9hKi92u/Y4frLYuqV0pvlkRLR2r8XMitStLg2ZASh7GK0BuKrSsZj1BG4RmJnlnFsEZmY550RgZpZzTgRmZjnnRGDdntroNbWT81vffq02p5+dvu7aNL6l/yuznZETgfUEf4uI2og4BDie7EnaS8uxYGVa+hy9Q1K7DzeZ7QycCKxHie17TW2xJ1K10atpIbXQq6uyPuOXSPoR2QNg+7Uw6ZXAN1uY31BJ/5OW+6SkUal8jKRHJN2urCfSycr6938ixXdgqlcj6RcppnmS6psvw6yjutuTxWbtiogX0ln6O8i6gPhLRHxAWffQjyvrPns5cGpEvK6sC/PfSrqnsDsNSSeQdVY3guwJ1HskjSbrCO29ZP33t/YDQQ3AqenJ3nUF5auA49OT6geR9dzZ1KX5cLKn5F8he0r2xogYIelLZF1BX0D21PTVEfGYsm6SH2D7fqDMOsSJwHqqpo7BTgAO09Y+5PuTHdxXkPVqOhrYzNZeTf9cMI/CXl0h6+KD2TCLAAABLklEQVTkILJE8MeIKOxepCXfIWsVfK2grBdwXerqYhPwnoLX5jV1wSDpebK+kSDruuSYNHwc8L7UlQjAHpL6RURhsjHrECcC63G0ba+prfVEOp72ezVtrVfXobTQq2VzEfGwpG8DRxUUX0jWU+dwskuzGwpeK+zhcnPB+Ga2flZ3oYX+mcx2hO8RWI+i7XtNba0n0mJ6NW2tV9eOuBz4asF4f2BlRGwGzmJrB3PF+g1Zt8mkmMraXbH1TG4RWE/QVq+pLfaMStu9mgIQEb9RC726krU2ihIR90laXVD0I+AXkpp+97rdlkUz55P9JsBCtv6m7ec6OA+zbbivITOznPOlITOznHMiMDPLOScCM7OccyIwM8s5JwIzs5xzIjAzyzknAjOznHMiMDPLuf8P8bWy7uD7BN8AAAAASUVORK5CYII="/>
          <p:cNvSpPr>
            <a:spLocks noChangeAspect="1" noChangeArrowheads="1"/>
          </p:cNvSpPr>
          <p:nvPr/>
        </p:nvSpPr>
        <p:spPr bwMode="auto">
          <a:xfrm>
            <a:off x="7549506" y="338925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2090" y="1563448"/>
            <a:ext cx="4903317" cy="337897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3322" y="1647795"/>
            <a:ext cx="4903317" cy="3378970"/>
          </a:xfrm>
          <a:prstGeom prst="rect">
            <a:avLst/>
          </a:prstGeom>
        </p:spPr>
      </p:pic>
    </p:spTree>
    <p:extLst>
      <p:ext uri="{BB962C8B-B14F-4D97-AF65-F5344CB8AC3E}">
        <p14:creationId xmlns:p14="http://schemas.microsoft.com/office/powerpoint/2010/main" val="227095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smtClean="0">
                <a:latin typeface="Franklin Gothic Book" panose="020B0503020102020204" pitchFamily="34" charset="0"/>
                <a:cs typeface="Segoe UI" panose="020B0502040204020203" pitchFamily="34" charset="0"/>
              </a:rPr>
              <a:t>Monthly Insights</a:t>
            </a:r>
            <a:endParaRPr lang="en-US" dirty="0">
              <a:latin typeface="Franklin Gothic Book" panose="020B0503020102020204" pitchFamily="34" charset="0"/>
              <a:cs typeface="Segoe UI" panose="020B0502040204020203" pitchFamily="34" charset="0"/>
            </a:endParaRPr>
          </a:p>
        </p:txBody>
      </p:sp>
      <p:sp>
        <p:nvSpPr>
          <p:cNvPr id="9" name="Oval 8">
            <a:extLst>
              <a:ext uri="{FF2B5EF4-FFF2-40B4-BE49-F238E27FC236}">
                <a16:creationId xmlns:a16="http://schemas.microsoft.com/office/drawing/2014/main" id="{6D1E12A6-FA7A-477F-8C87-308C5B84B139}"/>
              </a:ext>
            </a:extLst>
          </p:cNvPr>
          <p:cNvSpPr/>
          <p:nvPr/>
        </p:nvSpPr>
        <p:spPr>
          <a:xfrm>
            <a:off x="504622" y="1275478"/>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Segoe UI" panose="020B0502040204020203" pitchFamily="34" charset="0"/>
                <a:cs typeface="Segoe UI" panose="020B0502040204020203" pitchFamily="34" charset="0"/>
              </a:rPr>
              <a:t>6</a:t>
            </a:r>
            <a:endParaRPr lang="en-US" sz="3600" b="1" dirty="0">
              <a:latin typeface="Segoe UI" panose="020B0502040204020203" pitchFamily="34" charset="0"/>
              <a:cs typeface="Segoe UI" panose="020B0502040204020203" pitchFamily="34" charset="0"/>
            </a:endParaRPr>
          </a:p>
        </p:txBody>
      </p:sp>
      <p:sp>
        <p:nvSpPr>
          <p:cNvPr id="6" name="AutoShape 2" descr="data:image/png;base64,iVBORw0KGgoAAAANSUhEUgAAAYIAAAEKCAYAAAAfGVI8AAAABHNCSVQICAgIfAhkiAAAAAlwSFlzAAALEgAACxIB0t1+/AAAADl0RVh0U29mdHdhcmUAbWF0cGxvdGxpYiB2ZXJzaW9uIDMuMC4yLCBodHRwOi8vbWF0cGxvdGxpYi5vcmcvOIA7rQAAIABJREFUeJzt3X2cVWW99/HP1xEhA1GcyQREzKxjoow5oTAeQlFTj/cpO5ZZKmT3i57U1KKy01GjvA+ppZmnPPgElqdQ0jTUzKOgR5kQ0BFB7JBGQpI8qAkZGvC7/1jXwGaYhz3D7L2ZWd/36zWvWeva11rrt9Zee/3WtdZe11ZEYGZm+bVLpQMwM7PKciIwM8s5JwIzs5xzIjAzyzknAjOznHMiMDPLOScCM7OccyIwM8s5JwIzs5zbtdIBFKO6ujqGDh1a6TDMzLqVBQsWrImImvbqdYtEMHToUObPn1/pMMzMuhVJfyymXskvDUmqkvSUpJlp/ABJcyUtlTRd0m6ljsHMzFpXjnsEXwKWFIx/F7g6Ig4CXgU+U4YYzMysFSVNBJIGA/8E3JjGBRwLzEhVpgEfKWUMZmbWtlLfI7gG+CrQL43vDbwWERvT+ApgUEsTSpoATAAYMmTIdq///e9/Z8WKFWzYsKGrY95p9OnTh8GDB9OrV69Kh2JmPVjJEoGkU4BVEbFA0pim4haqtviDCBExBZgCUFdXt12dFStW0K9fP4YOHUrW0OhZIoK1a9eyYsUKDjjggEqHY2Y9WClbBPXAP0s6GegD7EHWQthT0q6pVTAYeKkzM9+wYUOPTQIAkth7771ZvXp1pUMxsx6uZPcIIuLiiBgcEUOBTwAPR8SngFnAaanaOODuzi6jpyaBJj19/cxs51CJJ4u/Blwk6fdk9wxuqkAMZmaWlCURRMTsiDglDb8QESMi4t0R8bGIeLMcMRS6/PLLOeSQQzjssMOora1l7ty5XHPNNbzxxhvtTltsPTOz7qJbPFnclRoaGpg5cyZPPvkkvXv3Zs2aNbz11lucfvrpnHnmmey+++5tTn/NNdcUVc+ss16cdOgOz2PIJc90QSSWF7nrdG7lypVUV1fTu3dvAKqrq5kxYwYvvfQSxxxzDMcccwwAn//856mrq+OQQw7h0ksvBeDaa6/drl7fvn23zHvGjBmMHz8egDvuuINhw4YxfPhwRo8eXcY1NDPrmNwlghNOOIHly5fznve8hy984Qs88sgjnH/++QwcOJBZs2Yxa9YsILt8NH/+fBYuXMgjjzzCwoULW6zXmkmTJvHAAw/w9NNPc88995Rj1czMOiV3iaBv374sWLCAKVOmUFNTw+mnn87UqVO3q3f77bfz/ve/n8MPP5zFixfz7LPPdmg59fX1jB8/nhtuuIFNmzZ1UfRmZl0vd/cIAKqqqhgzZgxjxozh0EMPZdq0adu8/oc//IGrrrqKefPmsddeezF+/PhWn2Au/IpnYZ3rr7+euXPncu+991JbW0tjYyN77713aVbIzGwH5K5F8Lvf/Y6lS5duGW9sbGT//fenX79+rFu3DoDXX3+dt7/97fTv35+XX36Z+++/f0v9wnoA++yzD0uWLGHz5s3cddddW8qff/55jjzySCZNmkR1dTXLly8vw9qZmXVc7loE69ev57zzzuO1115j11135d3vfjdTpkzhZz/7GSeddBL77rsvs2bN4vDDD+eQQw7hXe96F/X19VumnzBhwjb1Jk+ezCmnnMJ+++3HsGHDWL9+PQATJ05k6dKlRARjx45l+PDhlVplM7M2KaLFrn52KnV1ddH8h2mWLFnCwQcfXKGIyicv62lb+euj1lUkLYiIuvbq5e7SkJmZbcuJwMws55wIzMxyzonAzCznnAjMzHLOicDMLOd6zHMER0y8tUvnt+DKs9t8/cILL2T//ffnggsuAOBDH/oQ++23HzfeeCMAX/7ylxk0aBAXXXRRl8ZlZtbV3CLopFGjRjFnzhwANm/ezJo1a1i8ePGW1+fMmbPNg2hmZjurHtMiKLf6+nouvPBCABYvXsywYcNYuXIlr776KrvvvjtLliyhtraWiRMncv/99yOJb37zm5x++unMnj2byy67jOrqahYtWsQRRxzBT3/6027905Q7+hCUH4Ayq5ySJQJJfYBHgd5pOTMi4lJJU4EPAn9JVcdHRGOp4iiVgQMHsuuuu/Liiy8yZ84cRo4cyZ/+9CcaGhro378/hx12GDNnzqSxsZGnn36aNWvW8IEPfGDLbxM89dRTLF68mIEDB1JfX8/jjz/O0UcfXeG1MrM8KuWloTeBYyNiOFALnCjpqPTaxIioTX/dLgk0qa+vZ86cOVsSwciRI7eMjxo1iscee4wzzjiDqqoq9tlnHz74wQ8yb948AEaMGMHgwYPZZZddqK2tZdmyZZVdGTPLrZIlgsisT6O90t/O37FRBzTdJ3jmmWcYNmwYRx11FA0NDVvuD7TVj1PTL6RB1i32xo0byxGymdl2SnqzWFKVpEZgFfBgRMxNL10uaaGkqyX1bmMWO7X6+npmzpzJgAEDqKqqYsCAAbz22ms0NDQwcuRIRo8ezfTp09m0aROrV6/m0UcfZcSIEZUO28xsGyW9WRwRm4BaSXsCd0kaBlwM/BnYDZgCfA2Y1HxaSROACQBDhgxpd1ntfd2zFA499FDWrFnDJz/5yW3K1q9fT3V1NaeeeioNDQ0MHz4cSVxxxRW8853v5Lnnnit7rGZmrSlbN9SSLgX+GhFXFZSNAb4SEae0Na27od7519PfGuo67obaukrFu6GWVJNaAkh6G3Ac8JykfVOZgI8Ai0oVg5mZta+Ul4b2BaZJqiJLOLdHxExJD0uqAQQ0Ap8rYQxmZtaOkiWCiFgIHN5C+bGlWqaZmXWcu5gwM8s5JwIzs5xzIjAzy7ke0+lcV3zlrlAxX7/r27cv69evb7deaxobG3nppZc4+eSTOz0PM7Md5RZBBTU2NnLfffdVOgwzyzkngi72xz/+kbFjx3LYYYcxduxYXnzxRQDuuOMOhg0bxvDhwxk9ejRvvfUWl1xyCdOnT6e2tpbp06dXOHIzy6sec2loZ3Huuedy9tlnM27cOG6++WbOP/98fvnLXzJp0iQeeOABBg0axGuvvcZuu+3GpEmTmD9/Ptddd12lwzazHHOLoIs1NDRs6XvorLPO4rHHHgOyDurGjx/PDTfcwKZNmyoZopnZNpwISqzpV8euv/56vvOd77B8+XJqa2tZu3ZthSMzM8s4EXSxUaNG8fOf/xyA2267bcuvjj3//PMceeSRTJo0ierqapYvX06/fv1Yt25dJcM1M+s59wgq0dviG2+8weDBg7eMX3TRRVx77bWcc845XHnlldTU1HDLLbcAMHHiRJYuXUpEMHbsWIYPH86QIUOYPHkytbW1XHzxxZx++ullXwczsx6TCCph8+bNLZY//PDD25Xdeeed25UNGDBgy09XmplVii8NmZnlnBOBmVnOdetEUK5fV6uUnr5+ZrZz6LaJoE+fPqxdu7bHHiwjgrVr19KnT59Kh2JmPVy3vVk8ePBgVqxYwerVqysdSsn06dNnm28lmZmVQrdNBL169eKAAw6odBhmZt1eKX+8vo+kJyQ9LWmxpG+l8gMkzZW0VNJ0SbuVKgYzM2tfKe8RvAkcGxHDgVrgRElHAd8Fro6Ig4BXgc+UMAYzM2tHyRJBZJp+taVX+gvgWGBGKp8GfKRUMZiZWftK+q0hSVWSGoFVwIPA88BrEbExVVkBDCplDGZm1raSJoKI2BQRtcBgYARwcEvVWppW0gRJ8yXN78nfDDIzq7SyPEcQEa8Bs4GjgD0lNX1baTDwUivTTImIuoioq6mpKUeYZma5VMpvDdVI2jMNvw04DlgCzAJOS9XGAXeXKgYzM2tfKZ8j2BeYJqmKLOHcHhEzJT0L/FzSd4CngJtKGIOZmbWjZIkgIhYCh7dQ/gLZ/QIzM9sJdNu+hszMrGs4EZiZ5ZwTgZlZzjkRmJnlnBOBmVnOORGYmeWcE4GZWc45EZiZ5ZwTgZlZzjkRmJnlnBOBmVnOORGYmeWcE4GZWc45EZiZ5ZwTgZlZzjkRmJnlnBOBmVnOlfI3i/eTNEvSEkmLJX0plV8m6U+SGtPfyaWKwczM2lfK3yzeCHw5Ip6U1A9YIOnB9NrVEXFVCZdtZmZFKuVvFq8EVqbhdZKWAINKtTwzM+ucstwjkDSU7Ifs56aicyUtlHSzpL3KEYOZmbWslJeGAJDUF/gFcEFEvC7px8C3gUj/vwec08J0E4AJAEOGDOnyuF6cdOgOz2PIJc90QSRmZpVV0haBpF5kSeC2iLgTICJejohNEbEZuAEY0dK0ETElIuoioq6mpqaUYZqZ5VopvzUk4CZgSUR8v6B834JqpwKLShWDmZm1r5SXhuqBs4BnJDWmsm8AZ0iqJbs0tAz4bAljMDOzdpTyW0OPAWrhpftKtUwzM+s4P1lsZpZzTgRmZjnnRGBmlnNOBGZmOedEYGaWc04EZmY5V/IuJmznd8TEW3d4Hnf164JAzKwiimoRSHqomDIzM+t+2mwRSOoD7A5Up15Cmx4Q2wMYWOLYzMysDNq7NPRZ4AKyg/4CtiaC14H/KGFcZmZWJm0mgoj4AfADSedFxA/LFJOZmZVRUTeLI+KHkkYBQwuniYgdv8toZmYVVVQikPQT4ECgEdiUigNwIjAz6+aK/fpoHfC+iIhSBmNmZuVX7ANli4B3ljIQMzOrjGJbBNXAs5KeAN5sKoyIfy5JVGZmVjbFJoLLShmEmZlVTrHfGnqk1IGYmVllFNvFxDpJr6e/DZI2SXq9nWn2kzRL0hJJiyV9KZUPkPSgpKXp/15dsSJmZtY5RSWCiOgXEXukvz7AvwDXtTPZRuDLEXEwcBTwRUnvA74OPBQRBwEPpXEzM6uQTnVDHRG/BI5tp87KiHgyDa8DlgCDgA8D01K1acBHOhODmZl1jWIfKPtoweguZM8VFP1MgaShwOHAXGCfiFgJWbKQ9I5i52NmZl2v2G8N/Z+C4Y3AMrIz+3ZJ6gv8ArggIl6X1N4kTdNNACYADBkypMgwzcyso4r91tCnOzNzSb3IksBtEXFnKn5Z0r6pNbAvsKqVZU4BpgDU1dX5iWYzsxIp9ltDgyXdJWmVpJcl/ULS4HamEXATsCQivl/w0j3AuDQ8Dri7M4GbmVnXKPZm8S1kB/CBZDd8f5XK2lIPnAUcK6kx/Z0MTAaOl7QUOD6Nm5lZhRR7j6AmIgoP/FMlXdDWBBHxGFt/yKa5sUUu18zMSqzYFsEaSWdKqkp/ZwJrSxmYmZmVR7GJ4Bzg48CfgZXAaUCnbiCbmdnOpdhLQ98GxkXEq5B1EwFcRZYgzMysGyu2RXBYUxIAiIhXyB4QMzOzbq7YRLBLYedwqUVQbGvCzMx2YsUezL8HzJE0g6xriY8Dl5csKtvixUmH7tD0Qy55posiMbOeqtgni2+VNJ+sozkBH42IZ0samZmZlUXRl3fSgd8HfzOzHqZT3VCbmVnP4URgZpZzTgRmZjnnRGBmlnNOBGZmOedEYGaWc04EZmY550RgZpZz7i/IzDplR7s/AXeBsrMoWYtA0s3pN44XFZRdJulPzX660szMKqiUl4amAie2UH51RNSmv/tKuHwzMytCyRJBRDwKvFKq+ZuZWdeoxM3icyUtTJeO9mq/upmZlVK5E8GPgQOBWrLfPv5eaxUlTZA0X9L81atXlys+M7PcKWsiiIiXI2JTRGwGbgBGtFF3SkTURURdTU1N+YI0M8uZsiYCSfsWjJ4KLGqtrpmZlUfJniOQ9DNgDFAtaQVwKTBGUi3Zz10uAz5bquWbmVlxSpYIIuKMFopvKtXyzMysc/xkseWGn4S1nVkl90/3NWRmlnNOBGZmOedEYGaWc04EZmY550RgZpZzTgRmZjnnRGBmlnNOBGZmOedEYGaWc04EZmY55y4mzKxHc9ci7XOLwMws55wIzMxyzonAzCznnAjMzHKuW94sPmLirTs8j7v6dUEgZmY9gFsEZmY5V7JEIOlmSaskLSooGyDpQUlL0/+9SrV8MzMrTilbBFOBE5uVfR14KCIOAh5K42ZmVkElSwQR8SjwSrPiDwPT0vA04COlWr6ZmRWn3PcI9omIlQDp/zvKvHwzM2tmp71ZLGmCpPmS5q9evbrS4ZiZ9VjlTgQvS9oXIP1f1VrFiJgSEXURUVdTU1O2AM3M8qbcieAeYFwaHgfcXeblm5lZM6X8+ujPgAbgvZJWSPoMMBk4XtJS4Pg0bmZmFVSyJ4sj4oxWXhpbqmWamVnH7bQ3i83MrDycCMzMcs6JwMws55wIzMxyzonAzCznnAjMzHLOicDMLOecCMzMcs6JwMws55wIzMxyzonAzCznnAjMzHLOicDMLOecCMzMcs6JwMws55wIzMxyrmQ/TGOWV0dMvHWHpr+rXxcFYlYktwjMzHKuIi0CScuAdcAmYGNE1FUiDjMzq+yloWMiYk0Fl29mZvjSkJlZ7lUqEQTwG0kLJE1oqYKkCZLmS5q/evXqModnZpYflUoE9RHxfuAk4IuSRjevEBFTIqIuIupqamrKH6GZWU5UJBFExEvp/yrgLmBEJeIwM7MKJAJJb5fUr2kYOAFYVO44zMwsU4lvDe0D3CWpafn/FRG/rkAcZmZGBRJBRLwADC/3cs3MrGXuYsIsh3a0GwwoT1cY3SXO7s7PEZiZ5ZwTgZlZzjkRmJnlnBOBmVnOORGYmeWcE4GZWc45EZiZ5ZwTgZlZzjkRmJnlnJ8sLiE/FWlm3YFbBGZmOedEYGaWc04EZmY550RgZpZzvlls3caO3nz3jXezlrlFYGaWcxVJBJJOlPQ7Sb+X9PVKxGBmZplK/Hh9FfAfwEnA+4AzJL2v3HGYmVmmEi2CEcDvI+KFiHgL+Dnw4QrEYWZmVCYRDAKWF4yvSGVmZlYBiojyLlD6GPChiPi/afwsYEREnNes3gRgQhp9L/C7Lg6lGljTxfMsBcfZdbpDjOA4u1qe49w/Imraq1SJr4+uAPYrGB8MvNS8UkRMAaaUKghJ8yOirlTz7yqOs+t0hxjBcXY1x9m+SlwamgccJOkASbsBnwDuqUAcZmZGBVoEEbFR0rnAA0AVcHNELC53HGZmlqnIk8URcR9wXyWWXaBkl526mOPsOt0hRnCcXc1xtqPsN4vNzGzn4i4mzMxyrtslAkn/KmmxpIWSGiUd2Yl5DJW0qJXXbmzvSWdJV0u6TtLMNP6ApBsLXv+epG9ImlFELB+TtETSrA7Ev6ekLxRbv4Xpp0o6rYXyTWmbLpb0tKSLJO2SXquTdG1nl9lsOeMlDWxl2Ysk/UrSnkXMZ076P1TSJ3cgntmSOvRtDUl/kHRxwXin94Fm8x0v6bqOTNMVJA2WdLekpZKel/QDSbtJ+qikhwrqHZ3ep13T/nFTwWufknRvwfgESc+lvyckHV1kLIX7wh2Sdu+idWxxvy8nSeslHZrWr1HSK2lfapT032lf/lsaf1bS9U2fwZKKiG7zB4wEGoDeabwaGNiJ+QwFFnVwmqqC4Y8Bs4CZZMl0AdBQ8HoDcGSR8/01cEwL5bt2ZfzNpp8KnNZC+fqC4XcA/w18q515tRpnG9PMBuraWPY04F87ML8xwMwd2B7bxVPENB8Dbk/DO7QPNJvveOC6zq5LZ94XQMATwKfTeBVwE3BlGr8X+CTZPcWFwKimZQCNQD2wJ/AH4F3ptVPSNqlO4+8HXgTeWUQ8hfvCbcBFXbA9qlrb78v5V7huaXybmAo/22n7Pgp8tNRxdbcWwb7Amoh4EyAi1kTES5KWSaqGLWeus9PwZZJuTmd8L0g6v2Beu0qalloWM5rOOgrPDlP2niRpLjBSWWd5zwETgaYzyEOARcA6SXtJ6g0cDLza1OpIZ3l3Svp1OuO6IpVfAhwNXC/pylTvDkm/An4jqa+khyQ9KekZSU1dcUwGDkxnDVemeU2UNC+tz7eaVlLS2ansaUk/KVj/0ZLmpO2y3VlSRKwie6DvXGXGaGsL6DJJUyT9BrhVUlWKv2n5ny1Y/ldT7E9LmpyWVQfcluJ/WwvvcwPpafM2tgGS1hdsj39M87uwI/EULPNj6az1fyX9Y1vvW/J94GhJbydLJAcAwySd05F9IL326bTcR8gOqk3l+6d1X5j+D2mnfKqk7ytrXX5X0ge19czzKUmtdcR9LLAhIm5J7/0m4ELgnPS5OA/4DvAtYF5EzEn1NgJfIOs77AqybwC+kOb5NWBiRKxJdZ8kS/BfbCWG1vwP8O60fmem96hR0n8q67cMST+WNF9ZS7Zw318m6RJJj5Elbgpem6zsjHuhpKuK2K7XtvV5KYW0fec0rX+pF9Zt/oC+ZGcg/wv8CPhgKl/G1jOPOmB2Gr4sbcjeZK2HtUAvsqwbQH2qdzPwlTQ8m3R2mOp8PA33Iesa4yCyM6i/kp0xfxb4HPBt4GSyD/KjbJvZxwMvAP3TfP4I7NfC8saTPXA3oOCMYI80XA38Pi17y7zTayeQfeNAZGenM4HRZEnqdwXbpmm+U4E7Ut33kfX9BM3OVlLZq8A+FJx1p+26AHhbGp8AfDMN9wbmkx0YT0rbf/dmy9+yzs3PlMjO3O4ATmxrGzSbZktsOxDP99LwycB/F/G+LSM7w/0s2cGqaR84jQ7sA2QnNy8CNcBuwOOkFgHwK2BcGj4H+GU75VPJ3vuqgnpN+3hfWmklAOcDV7dQ/hRwWBr+d+AvpH2pWb2fpXXrXVD2CtC/Wb0PA3cW8Tlvel93Be4GPk+WWH8F9Eqv/Qg4u9n7WJXey6aYlwFfLZjv1PT+DCD7XDTtR3sWsV23+7x08hjWkRbB7mTPXZ20o8fO9v66VYsgItYDR5B90FcD0yWNb2eyeyPizcjOTFaRHdQAlkfE42n4p2Rn5s1tAn6Rhv8B+ENELI3sXZpHtkONIjuDbUjDo8gONs09FBF/iYgNwLPA/q3E+2BEvJKGBfw/SQvJks6ggvgLnZD+ngKeTLEeRHamNyO2npW9UjDNLyNic0Q828o8m6iV8nsi4m8Fyz9bUiMwF9g7Lf844JaIeKOF5Tf3tjT9WrLt+mDB8ovZBoU6E8+d6f8Csg9jk7betyeAtwG1ZJ0pvp6GO7IPHEl24rI6sk4YpxfUHwn8Vxr+CVv30dbKAe6I7IwesqTyfWUt4T0jO8NsichOelosV3aN+jhgfbP1R1JfspOvXmTJrC2tLae5pn1hPlmSvAkYS/bZn5deGwu8K9X/uKQnyfb/Q8gO1k0Kt2eT14ENwI2SPgq8kcrb2q7Ffl66woFpHR8nO37dX+Lldb9fKEs7+WxgtqRngHHARrbe+O7TbJI3C4Y3sXWdm++QLe2gGwo+VM3rPAd8CDiU7NLQcuDLZDvZzS3Mq7U4mvtrwfCnyD5cR0TE3yUtY/v1g+wD9u8R8Z/bFGYHgNY+eIXxtHiwl/SuFOsqsjOy1uIUcF5EPNBs+hPbWH5zf4uIWkn9yc5qvwhcS/HbYJtFdyKepu3R/L1p6317guxg9ALZPaMvplgX0rF9oNht1Fq9wvIt70tETFZ28/Zk4LeSjouI51qYfjHwL4UFkvYga7E8T7Zei4B/A/5D0sh0MgTZ5aKfAi8DV7P1EsyzZAfuhwtm+/5U3p6/RURts3gETIuIi5uVHwB8BfhARLwqaSrb7h+F+ymw5aHWEWTJ5BPAuWQnTdtVLRhu9/PShZ5vvv6l1q1aBJLeK+mggqJasib2MrKdDprt0G0YImlkGj4DeKyd+s8BB0g6MI3vT3ZD9ZWI2JTOLvdk6w3trtAfWJUOgMew9WxsHVB4vfcBsuu5fQEkDZL0DuAhsrOlvVP5gGIXLKkGuJ7sMkV7B6oHgM9L6pWmfU+6dv4btl5nLlx+8/i3iIi/kF2q+EqaX2vboFBL26Mj8XTWE2SXO9ZGxE/I7lXsTcf2gbnAGEl7p3gLr2XPITtQQZYQH2unfBuSDoyIZyLiu2Rn1//QSgwPAbtLOjtNVwV8j+yyxR7ARWSXWH4N/Alo6jDyUOCfgO+SXZrcX9LxaZ5XkN2naNr3askuj/2one3RmoeA09J+jaQBkvZP8f0V+Iukfcgu/7UpfU76R/Zg6wVkxxEocrv2RN2tRdAX+KGyrxZuJLtePIHsbPUmSd8g+2AVYwkwTtJ/AkuBH7dVOSI2KOsR9V5Ja8iabccBvy2o9gzQNyLWNB2Ud9BtwK8kzSe7N/JcimWtpMeV3Yi8PyImSjoYaMhOnFgPnBkRiyVdDjwiaRNZ03l8G8trapL3Itu+PyG7KdqeG8kupzyZztxWAx+JiF+nA8B8SW+RPU3+DbIDzPWS/gaMLLjERFq/pyQ9TfahbHEbNFVN/xcCG9M0U4EfdDCeznqW7L5Fn7Td/k52v+A9xe4DEbFS0mVkiWMl2aW9qvTy+cDNkiamdfh0O+XNXZCS56YUa4uXGCIiJJ0K/EjSv5GdIDZtm1uAKyJiddM8gf+RdCfZZ+bCdKkLZV9pvlVSbUTcI2kQMEdSkCXrMyNiZXvbpJUYn5X0TbIvUexCtq2/GBG/lfQUWavmBbLPZXv6AXdL6kN2dn9hKi92u/Y4frLYuqV0pvlkRLR2r8XMitStLg2ZASh7GK0BuKrSsZj1BG4RmJnlnFsEZmY550RgZpZzTgRmZjnnRGDdntroNbWT81vffq02p5+dvu7aNL6l/yuznZETgfUEf4uI2og4BDie7EnaS8uxYGVa+hy9Q1K7DzeZ7QycCKxHie17TW2xJ1K10atpIbXQq6uyPuOXSPoR2QNg+7Uw6ZXAN1uY31BJ/5OW+6SkUal8jKRHJN2urCfSycr6938ixXdgqlcj6RcppnmS6psvw6yjutuTxWbtiogX0ln6O8i6gPhLRHxAWffQjyvrPns5cGpEvK6sC/PfSrqnsDsNSSeQdVY3guwJ1HskjSbrCO29ZP33t/YDQQ3AqenJ3nUF5auA49OT6geR9dzZ1KX5cLKn5F8he0r2xogYIelLZF1BX0D21PTVEfGYsm6SH2D7fqDMOsSJwHqqpo7BTgAO09Y+5PuTHdxXkPVqOhrYzNZeTf9cMI/CXl0h6+KD2TCLAAABLklEQVTkILJE8MeIKOxepCXfIWsVfK2grBdwXerqYhPwnoLX5jV1wSDpebK+kSDruuSYNHwc8L7UlQjAHpL6RURhsjHrECcC63G0ba+prfVEOp72ezVtrVfXobTQq2VzEfGwpG8DRxUUX0jWU+dwskuzGwpeK+zhcnPB+Ga2flZ3oYX+mcx2hO8RWI+i7XtNba0n0mJ6NW2tV9eOuBz4asF4f2BlRGwGzmJrB3PF+g1Zt8mkmMraXbH1TG4RWE/QVq+pLfaMStu9mgIQEb9RC726krU2ihIR90laXVD0I+AXkpp+97rdlkUz55P9JsBCtv6m7ec6OA+zbbivITOznPOlITOznHMiMDPLOScCM7OccyIwM8s5JwIzs5xzIjAzyzknAjOznHMiMDPLuf8P8bWy7uD7BN8AAAAASUVORK5CYII="/>
          <p:cNvSpPr>
            <a:spLocks noChangeAspect="1" noChangeArrowheads="1"/>
          </p:cNvSpPr>
          <p:nvPr/>
        </p:nvSpPr>
        <p:spPr bwMode="auto">
          <a:xfrm>
            <a:off x="7549506" y="338925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C:\Users\Swetha Gantala\Downloads\download (1)Month.png"/>
          <p:cNvPicPr/>
          <p:nvPr/>
        </p:nvPicPr>
        <p:blipFill>
          <a:blip r:embed="rId3">
            <a:extLst>
              <a:ext uri="{28A0092B-C50C-407E-A947-70E740481C1C}">
                <a14:useLocalDpi xmlns:a14="http://schemas.microsoft.com/office/drawing/2010/main" val="0"/>
              </a:ext>
            </a:extLst>
          </a:blip>
          <a:srcRect/>
          <a:stretch>
            <a:fillRect/>
          </a:stretch>
        </p:blipFill>
        <p:spPr bwMode="auto">
          <a:xfrm>
            <a:off x="1583045" y="1152570"/>
            <a:ext cx="9860017" cy="5310505"/>
          </a:xfrm>
          <a:prstGeom prst="rect">
            <a:avLst/>
          </a:prstGeom>
          <a:noFill/>
          <a:ln>
            <a:noFill/>
          </a:ln>
        </p:spPr>
      </p:pic>
      <p:sp>
        <p:nvSpPr>
          <p:cNvPr id="3" name="TextBox 2"/>
          <p:cNvSpPr txBox="1"/>
          <p:nvPr/>
        </p:nvSpPr>
        <p:spPr>
          <a:xfrm>
            <a:off x="3226526" y="4310743"/>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2215964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smtClean="0">
                <a:latin typeface="Franklin Gothic Book" panose="020B0503020102020204" pitchFamily="34" charset="0"/>
                <a:cs typeface="Segoe UI" panose="020B0502040204020203" pitchFamily="34" charset="0"/>
              </a:rPr>
              <a:t>Monthly Insights</a:t>
            </a:r>
            <a:endParaRPr lang="en-US" dirty="0">
              <a:latin typeface="Franklin Gothic Book" panose="020B0503020102020204" pitchFamily="34" charset="0"/>
              <a:cs typeface="Segoe UI" panose="020B0502040204020203" pitchFamily="34" charset="0"/>
            </a:endParaRPr>
          </a:p>
        </p:txBody>
      </p:sp>
      <p:sp>
        <p:nvSpPr>
          <p:cNvPr id="9" name="Oval 8">
            <a:extLst>
              <a:ext uri="{FF2B5EF4-FFF2-40B4-BE49-F238E27FC236}">
                <a16:creationId xmlns:a16="http://schemas.microsoft.com/office/drawing/2014/main" id="{6D1E12A6-FA7A-477F-8C87-308C5B84B139}"/>
              </a:ext>
            </a:extLst>
          </p:cNvPr>
          <p:cNvSpPr/>
          <p:nvPr/>
        </p:nvSpPr>
        <p:spPr>
          <a:xfrm>
            <a:off x="504622" y="1275478"/>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Segoe UI" panose="020B0502040204020203" pitchFamily="34" charset="0"/>
                <a:cs typeface="Segoe UI" panose="020B0502040204020203" pitchFamily="34" charset="0"/>
              </a:rPr>
              <a:t>6</a:t>
            </a:r>
            <a:endParaRPr lang="en-US" sz="3600" b="1" dirty="0">
              <a:latin typeface="Segoe UI" panose="020B0502040204020203" pitchFamily="34" charset="0"/>
              <a:cs typeface="Segoe UI" panose="020B0502040204020203" pitchFamily="34" charset="0"/>
            </a:endParaRPr>
          </a:p>
        </p:txBody>
      </p:sp>
      <p:sp>
        <p:nvSpPr>
          <p:cNvPr id="6" name="AutoShape 2" descr="data:image/png;base64,iVBORw0KGgoAAAANSUhEUgAAAYIAAAEKCAYAAAAfGVI8AAAABHNCSVQICAgIfAhkiAAAAAlwSFlzAAALEgAACxIB0t1+/AAAADl0RVh0U29mdHdhcmUAbWF0cGxvdGxpYiB2ZXJzaW9uIDMuMC4yLCBodHRwOi8vbWF0cGxvdGxpYi5vcmcvOIA7rQAAIABJREFUeJzt3X2cVWW99/HP1xEhA1GcyQREzKxjoow5oTAeQlFTj/cpO5ZZKmT3i57U1KKy01GjvA+ppZmnPPgElqdQ0jTUzKOgR5kQ0BFB7JBGQpI8qAkZGvC7/1jXwGaYhz3D7L2ZWd/36zWvWeva11rrt9Zee/3WtdZe11ZEYGZm+bVLpQMwM7PKciIwM8s5JwIzs5xzIjAzyzknAjOznHMiMDPLOScCM7OccyIwM8s5JwIzs5zbtdIBFKO6ujqGDh1a6TDMzLqVBQsWrImImvbqdYtEMHToUObPn1/pMMzMuhVJfyymXskvDUmqkvSUpJlp/ABJcyUtlTRd0m6ljsHMzFpXjnsEXwKWFIx/F7g6Ig4CXgU+U4YYzMysFSVNBJIGA/8E3JjGBRwLzEhVpgEfKWUMZmbWtlLfI7gG+CrQL43vDbwWERvT+ApgUEsTSpoATAAYMmTIdq///e9/Z8WKFWzYsKGrY95p9OnTh8GDB9OrV69Kh2JmPVjJEoGkU4BVEbFA0pim4haqtviDCBExBZgCUFdXt12dFStW0K9fP4YOHUrW0OhZIoK1a9eyYsUKDjjggEqHY2Y9WClbBPXAP0s6GegD7EHWQthT0q6pVTAYeKkzM9+wYUOPTQIAkth7771ZvXp1pUMxsx6uZPcIIuLiiBgcEUOBTwAPR8SngFnAaanaOODuzi6jpyaBJj19/cxs51CJJ4u/Blwk6fdk9wxuqkAMZmaWlCURRMTsiDglDb8QESMi4t0R8bGIeLMcMRS6/PLLOeSQQzjssMOora1l7ty5XHPNNbzxxhvtTltsPTOz7qJbPFnclRoaGpg5cyZPPvkkvXv3Zs2aNbz11lucfvrpnHnmmey+++5tTn/NNdcUVc+ss16cdOgOz2PIJc90QSSWF7nrdG7lypVUV1fTu3dvAKqrq5kxYwYvvfQSxxxzDMcccwwAn//856mrq+OQQw7h0ksvBeDaa6/drl7fvn23zHvGjBmMHz8egDvuuINhw4YxfPhwRo8eXcY1NDPrmNwlghNOOIHly5fznve8hy984Qs88sgjnH/++QwcOJBZs2Yxa9YsILt8NH/+fBYuXMgjjzzCwoULW6zXmkmTJvHAAw/w9NNPc88995Rj1czMOiV3iaBv374sWLCAKVOmUFNTw+mnn87UqVO3q3f77bfz/ve/n8MPP5zFixfz7LPPdmg59fX1jB8/nhtuuIFNmzZ1UfRmZl0vd/cIAKqqqhgzZgxjxozh0EMPZdq0adu8/oc//IGrrrqKefPmsddeezF+/PhWn2Au/IpnYZ3rr7+euXPncu+991JbW0tjYyN77713aVbIzGwH5K5F8Lvf/Y6lS5duGW9sbGT//fenX79+rFu3DoDXX3+dt7/97fTv35+XX36Z+++/f0v9wnoA++yzD0uWLGHz5s3cddddW8qff/55jjzySCZNmkR1dTXLly8vw9qZmXVc7loE69ev57zzzuO1115j11135d3vfjdTpkzhZz/7GSeddBL77rsvs2bN4vDDD+eQQw7hXe96F/X19VumnzBhwjb1Jk+ezCmnnMJ+++3HsGHDWL9+PQATJ05k6dKlRARjx45l+PDhlVplM7M2KaLFrn52KnV1ddH8h2mWLFnCwQcfXKGIyicv62lb+euj1lUkLYiIuvbq5e7SkJmZbcuJwMws55wIzMxyzonAzCznnAjMzHLOicDMLOd6zHMER0y8tUvnt+DKs9t8/cILL2T//ffnggsuAOBDH/oQ++23HzfeeCMAX/7ylxk0aBAXXXRRl8ZlZtbV3CLopFGjRjFnzhwANm/ezJo1a1i8ePGW1+fMmbPNg2hmZjurHtMiKLf6+nouvPBCABYvXsywYcNYuXIlr776KrvvvjtLliyhtraWiRMncv/99yOJb37zm5x++unMnj2byy67jOrqahYtWsQRRxzBT3/6027905Q7+hCUH4Ayq5ySJQJJfYBHgd5pOTMi4lJJU4EPAn9JVcdHRGOp4iiVgQMHsuuuu/Liiy8yZ84cRo4cyZ/+9CcaGhro378/hx12GDNnzqSxsZGnn36aNWvW8IEPfGDLbxM89dRTLF68mIEDB1JfX8/jjz/O0UcfXeG1MrM8KuWloTeBYyNiOFALnCjpqPTaxIioTX/dLgk0qa+vZ86cOVsSwciRI7eMjxo1iscee4wzzjiDqqoq9tlnHz74wQ8yb948AEaMGMHgwYPZZZddqK2tZdmyZZVdGTPLrZIlgsisT6O90t/O37FRBzTdJ3jmmWcYNmwYRx11FA0NDVvuD7TVj1PTL6RB1i32xo0byxGymdl2SnqzWFKVpEZgFfBgRMxNL10uaaGkqyX1bmMWO7X6+npmzpzJgAEDqKqqYsCAAbz22ms0NDQwcuRIRo8ezfTp09m0aROrV6/m0UcfZcSIEZUO28xsGyW9WRwRm4BaSXsCd0kaBlwM/BnYDZgCfA2Y1HxaSROACQBDhgxpd1ntfd2zFA499FDWrFnDJz/5yW3K1q9fT3V1NaeeeioNDQ0MHz4cSVxxxRW8853v5Lnnnit7rGZmrSlbN9SSLgX+GhFXFZSNAb4SEae0Na27od7519PfGuo67obaukrFu6GWVJNaAkh6G3Ac8JykfVOZgI8Ai0oVg5mZta+Ul4b2BaZJqiJLOLdHxExJD0uqAQQ0Ap8rYQxmZtaOkiWCiFgIHN5C+bGlWqaZmXWcu5gwM8s5JwIzs5xzIjAzy7ke0+lcV3zlrlAxX7/r27cv69evb7deaxobG3nppZc4+eSTOz0PM7Md5RZBBTU2NnLfffdVOgwzyzkngi72xz/+kbFjx3LYYYcxduxYXnzxRQDuuOMOhg0bxvDhwxk9ejRvvfUWl1xyCdOnT6e2tpbp06dXOHIzy6sec2loZ3Huuedy9tlnM27cOG6++WbOP/98fvnLXzJp0iQeeOABBg0axGuvvcZuu+3GpEmTmD9/Ptddd12lwzazHHOLoIs1NDRs6XvorLPO4rHHHgOyDurGjx/PDTfcwKZNmyoZopnZNpwISqzpV8euv/56vvOd77B8+XJqa2tZu3ZthSMzM8s4EXSxUaNG8fOf/xyA2267bcuvjj3//PMceeSRTJo0ierqapYvX06/fv1Yt25dJcM1M+s59wgq0dviG2+8weDBg7eMX3TRRVx77bWcc845XHnlldTU1HDLLbcAMHHiRJYuXUpEMHbsWIYPH86QIUOYPHkytbW1XHzxxZx++ullXwczsx6TCCph8+bNLZY//PDD25Xdeeed25UNGDBgy09XmplVii8NmZnlnBOBmVnOdetEUK5fV6uUnr5+ZrZz6LaJoE+fPqxdu7bHHiwjgrVr19KnT59Kh2JmPVy3vVk8ePBgVqxYwerVqysdSsn06dNnm28lmZmVQrdNBL169eKAAw6odBhmZt1eKX+8vo+kJyQ9LWmxpG+l8gMkzZW0VNJ0SbuVKgYzM2tfKe8RvAkcGxHDgVrgRElHAd8Fro6Ig4BXgc+UMAYzM2tHyRJBZJp+taVX+gvgWGBGKp8GfKRUMZiZWftK+q0hSVWSGoFVwIPA88BrEbExVVkBDCplDGZm1raSJoKI2BQRtcBgYARwcEvVWppW0gRJ8yXN78nfDDIzq7SyPEcQEa8Bs4GjgD0lNX1baTDwUivTTImIuoioq6mpKUeYZma5VMpvDdVI2jMNvw04DlgCzAJOS9XGAXeXKgYzM2tfKZ8j2BeYJqmKLOHcHhEzJT0L/FzSd4CngJtKGIOZmbWjZIkgIhYCh7dQ/gLZ/QIzM9sJdNu+hszMrGs4EZiZ5ZwTgZlZzjkRmJnlnBOBmVnOORGYmeWcE4GZWc45EZiZ5ZwTgZlZzjkRmJnlnBOBmVnOORGYmeWcE4GZWc45EZiZ5ZwTgZlZzjkRmJnlnBOBmVnOlfI3i/eTNEvSEkmLJX0plV8m6U+SGtPfyaWKwczM2lfK3yzeCHw5Ip6U1A9YIOnB9NrVEXFVCZdtZmZFKuVvFq8EVqbhdZKWAINKtTwzM+ucstwjkDSU7Ifs56aicyUtlHSzpL3KEYOZmbWslJeGAJDUF/gFcEFEvC7px8C3gUj/vwec08J0E4AJAEOGDOnyuF6cdOgOz2PIJc90QSRmZpVV0haBpF5kSeC2iLgTICJejohNEbEZuAEY0dK0ETElIuoioq6mpqaUYZqZ5VopvzUk4CZgSUR8v6B834JqpwKLShWDmZm1r5SXhuqBs4BnJDWmsm8AZ0iqJbs0tAz4bAljMDOzdpTyW0OPAWrhpftKtUwzM+s4P1lsZpZzTgRmZjnnRGBmlnNOBGZmOedEYGaWc04EZmY5V/IuJmznd8TEW3d4Hnf164JAzKwiimoRSHqomDIzM+t+2mwRSOoD7A5Up15Cmx4Q2wMYWOLYzMysDNq7NPRZ4AKyg/4CtiaC14H/KGFcZmZWJm0mgoj4AfADSedFxA/LFJOZmZVRUTeLI+KHkkYBQwuniYgdv8toZmYVVVQikPQT4ECgEdiUigNwIjAz6+aK/fpoHfC+iIhSBmNmZuVX7ANli4B3ljIQMzOrjGJbBNXAs5KeAN5sKoyIfy5JVGZmVjbFJoLLShmEmZlVTrHfGnqk1IGYmVllFNvFxDpJr6e/DZI2SXq9nWn2kzRL0hJJiyV9KZUPkPSgpKXp/15dsSJmZtY5RSWCiOgXEXukvz7AvwDXtTPZRuDLEXEwcBTwRUnvA74OPBQRBwEPpXEzM6uQTnVDHRG/BI5tp87KiHgyDa8DlgCDgA8D01K1acBHOhODmZl1jWIfKPtoweguZM8VFP1MgaShwOHAXGCfiFgJWbKQ9I5i52NmZl2v2G8N/Z+C4Y3AMrIz+3ZJ6gv8ArggIl6X1N4kTdNNACYADBkypMgwzcyso4r91tCnOzNzSb3IksBtEXFnKn5Z0r6pNbAvsKqVZU4BpgDU1dX5iWYzsxIp9ltDgyXdJWmVpJcl/ULS4HamEXATsCQivl/w0j3AuDQ8Dri7M4GbmVnXKPZm8S1kB/CBZDd8f5XK2lIPnAUcK6kx/Z0MTAaOl7QUOD6Nm5lZhRR7j6AmIgoP/FMlXdDWBBHxGFt/yKa5sUUu18zMSqzYFsEaSWdKqkp/ZwJrSxmYmZmVR7GJ4Bzg48CfgZXAaUCnbiCbmdnOpdhLQ98GxkXEq5B1EwFcRZYgzMysGyu2RXBYUxIAiIhXyB4QMzOzbq7YRLBLYedwqUVQbGvCzMx2YsUezL8HzJE0g6xriY8Dl5csKtvixUmH7tD0Qy55posiMbOeqtgni2+VNJ+sozkBH42IZ0samZmZlUXRl3fSgd8HfzOzHqZT3VCbmVnP4URgZpZzTgRmZjnnRGBmlnNOBGZmOedEYGaWc04EZmY550RgZpZz7i/IzDplR7s/AXeBsrMoWYtA0s3pN44XFZRdJulPzX660szMKqiUl4amAie2UH51RNSmv/tKuHwzMytCyRJBRDwKvFKq+ZuZWdeoxM3icyUtTJeO9mq/upmZlVK5E8GPgQOBWrLfPv5eaxUlTZA0X9L81atXlys+M7PcKWsiiIiXI2JTRGwGbgBGtFF3SkTURURdTU1N+YI0M8uZsiYCSfsWjJ4KLGqtrpmZlUfJniOQ9DNgDFAtaQVwKTBGUi3Zz10uAz5bquWbmVlxSpYIIuKMFopvKtXyzMysc/xkseWGn4S1nVkl90/3NWRmlnNOBGZmOedEYGaWc04EZmY550RgZpZzTgRmZjnnRGBmlnNOBGZmOedEYGaWc04EZmY55y4mzKxHc9ci7XOLwMws55wIzMxyzonAzCznnAjMzHKuW94sPmLirTs8j7v6dUEgZmY9gFsEZmY5V7JEIOlmSaskLSooGyDpQUlL0/+9SrV8MzMrTilbBFOBE5uVfR14KCIOAh5K42ZmVkElSwQR8SjwSrPiDwPT0vA04COlWr6ZmRWn3PcI9omIlQDp/zvKvHwzM2tmp71ZLGmCpPmS5q9evbrS4ZiZ9VjlTgQvS9oXIP1f1VrFiJgSEXURUVdTU1O2AM3M8qbcieAeYFwaHgfcXeblm5lZM6X8+ujPgAbgvZJWSPoMMBk4XtJS4Pg0bmZmFVSyJ4sj4oxWXhpbqmWamVnH7bQ3i83MrDycCMzMcs6JwMws55wIzMxyzonAzCznnAjMzHLOicDMLOecCMzMcs6JwMws55wIzMxyzonAzCznnAjMzHLOicDMLOecCMzMcs6JwMws55wIzMxyrmQ/TGOWV0dMvHWHpr+rXxcFYlYktwjMzHKuIi0CScuAdcAmYGNE1FUiDjMzq+yloWMiYk0Fl29mZvjSkJlZ7lUqEQTwG0kLJE1oqYKkCZLmS5q/evXqModnZpYflUoE9RHxfuAk4IuSRjevEBFTIqIuIupqamrKH6GZWU5UJBFExEvp/yrgLmBEJeIwM7MKJAJJb5fUr2kYOAFYVO44zMwsU4lvDe0D3CWpafn/FRG/rkAcZmZGBRJBRLwADC/3cs3MrGXuYsIsh3a0GwwoT1cY3SXO7s7PEZiZ5ZwTgZlZzjkRmJnlnBOBmVnOORGYmeWcE4GZWc45EZiZ5ZwTgZlZzjkRmJnlnJ8sLiE/FWlm3YFbBGZmOedEYGaWc04EZmY550RgZpZzvlls3caO3nz3jXezlrlFYGaWcxVJBJJOlPQ7Sb+X9PVKxGBmZplK/Hh9FfAfwEnA+4AzJL2v3HGYmVmmEi2CEcDvI+KFiHgL+Dnw4QrEYWZmVCYRDAKWF4yvSGVmZlYBiojyLlD6GPChiPi/afwsYEREnNes3gRgQhp9L/C7Lg6lGljTxfMsBcfZdbpDjOA4u1qe49w/Imraq1SJr4+uAPYrGB8MvNS8UkRMAaaUKghJ8yOirlTz7yqOs+t0hxjBcXY1x9m+SlwamgccJOkASbsBnwDuqUAcZmZGBVoEEbFR0rnAA0AVcHNELC53HGZmlqnIk8URcR9wXyWWXaBkl526mOPsOt0hRnCcXc1xtqPsN4vNzGzn4i4mzMxyrtslAkn/KmmxpIWSGiUd2Yl5DJW0qJXXbmzvSWdJV0u6TtLMNP6ApBsLXv+epG9ImlFELB+TtETSrA7Ev6ekLxRbv4Xpp0o6rYXyTWmbLpb0tKSLJO2SXquTdG1nl9lsOeMlDWxl2Ysk/UrSnkXMZ076P1TSJ3cgntmSOvRtDUl/kHRxwXin94Fm8x0v6bqOTNMVJA2WdLekpZKel/QDSbtJ+qikhwrqHZ3ep13T/nFTwWufknRvwfgESc+lvyckHV1kLIX7wh2Sdu+idWxxvy8nSeslHZrWr1HSK2lfapT032lf/lsaf1bS9U2fwZKKiG7zB4wEGoDeabwaGNiJ+QwFFnVwmqqC4Y8Bs4CZZMl0AdBQ8HoDcGSR8/01cEwL5bt2ZfzNpp8KnNZC+fqC4XcA/w18q515tRpnG9PMBuraWPY04F87ML8xwMwd2B7bxVPENB8Dbk/DO7QPNJvveOC6zq5LZ94XQMATwKfTeBVwE3BlGr8X+CTZPcWFwKimZQCNQD2wJ/AH4F3ptVPSNqlO4+8HXgTeWUQ8hfvCbcBFXbA9qlrb78v5V7huaXybmAo/22n7Pgp8tNRxdbcWwb7Amoh4EyAi1kTES5KWSaqGLWeus9PwZZJuTmd8L0g6v2Beu0qalloWM5rOOgrPDlP2niRpLjBSWWd5zwETgaYzyEOARcA6SXtJ6g0cDLza1OpIZ3l3Svp1OuO6IpVfAhwNXC/pylTvDkm/An4jqa+khyQ9KekZSU1dcUwGDkxnDVemeU2UNC+tz7eaVlLS2ansaUk/KVj/0ZLmpO2y3VlSRKwie6DvXGXGaGsL6DJJUyT9BrhVUlWKv2n5ny1Y/ldT7E9LmpyWVQfcluJ/WwvvcwPpafM2tgGS1hdsj39M87uwI/EULPNj6az1fyX9Y1vvW/J94GhJbydLJAcAwySd05F9IL326bTcR8gOqk3l+6d1X5j+D2mnfKqk7ytrXX5X0ge19czzKUmtdcR9LLAhIm5J7/0m4ELgnPS5OA/4DvAtYF5EzEn1NgJfIOs77AqybwC+kOb5NWBiRKxJdZ8kS/BfbCWG1vwP8O60fmem96hR0n8q67cMST+WNF9ZS7Zw318m6RJJj5Elbgpem6zsjHuhpKuK2K7XtvV5KYW0fec0rX+pF9Zt/oC+ZGcg/wv8CPhgKl/G1jOPOmB2Gr4sbcjeZK2HtUAvsqwbQH2qdzPwlTQ8m3R2mOp8PA33Iesa4yCyM6i/kp0xfxb4HPBt4GSyD/KjbJvZxwMvAP3TfP4I7NfC8saTPXA3oOCMYI80XA38Pi17y7zTayeQfeNAZGenM4HRZEnqdwXbpmm+U4E7Ut33kfX9BM3OVlLZq8A+FJx1p+26AHhbGp8AfDMN9wbmkx0YT0rbf/dmy9+yzs3PlMjO3O4ATmxrGzSbZktsOxDP99LwycB/F/G+LSM7w/0s2cGqaR84jQ7sA2QnNy8CNcBuwOOkFgHwK2BcGj4H+GU75VPJ3vuqgnpN+3hfWmklAOcDV7dQ/hRwWBr+d+AvpH2pWb2fpXXrXVD2CtC/Wb0PA3cW8Tlvel93Be4GPk+WWH8F9Eqv/Qg4u9n7WJXey6aYlwFfLZjv1PT+DCD7XDTtR3sWsV23+7x08hjWkRbB7mTPXZ20o8fO9v66VYsgItYDR5B90FcD0yWNb2eyeyPizcjOTFaRHdQAlkfE42n4p2Rn5s1tAn6Rhv8B+ENELI3sXZpHtkONIjuDbUjDo8gONs09FBF/iYgNwLPA/q3E+2BEvJKGBfw/SQvJks6ggvgLnZD+ngKeTLEeRHamNyO2npW9UjDNLyNic0Q828o8m6iV8nsi4m8Fyz9bUiMwF9g7Lf844JaIeKOF5Tf3tjT9WrLt+mDB8ovZBoU6E8+d6f8Csg9jk7betyeAtwG1ZJ0pvp6GO7IPHEl24rI6sk4YpxfUHwn8Vxr+CVv30dbKAe6I7IwesqTyfWUt4T0jO8NsichOelosV3aN+jhgfbP1R1JfspOvXmTJrC2tLae5pn1hPlmSvAkYS/bZn5deGwu8K9X/uKQnyfb/Q8gO1k0Kt2eT14ENwI2SPgq8kcrb2q7Ffl66woFpHR8nO37dX+Lldb9fKEs7+WxgtqRngHHARrbe+O7TbJI3C4Y3sXWdm++QLe2gGwo+VM3rPAd8CDiU7NLQcuDLZDvZzS3Mq7U4mvtrwfCnyD5cR0TE3yUtY/v1g+wD9u8R8Z/bFGYHgNY+eIXxtHiwl/SuFOsqsjOy1uIUcF5EPNBs+hPbWH5zf4uIWkn9yc5qvwhcS/HbYJtFdyKepu3R/L1p6317guxg9ALZPaMvplgX0rF9oNht1Fq9wvIt70tETFZ28/Zk4LeSjouI51qYfjHwL4UFkvYga7E8T7Zei4B/A/5D0sh0MgTZ5aKfAi8DV7P1EsyzZAfuhwtm+/5U3p6/RURts3gETIuIi5uVHwB8BfhARLwqaSrb7h+F+ymw5aHWEWTJ5BPAuWQnTdtVLRhu9/PShZ5vvv6l1q1aBJLeK+mggqJasib2MrKdDprt0G0YImlkGj4DeKyd+s8BB0g6MI3vT3ZD9ZWI2JTOLvdk6w3trtAfWJUOgMew9WxsHVB4vfcBsuu5fQEkDZL0DuAhsrOlvVP5gGIXLKkGuJ7sMkV7B6oHgM9L6pWmfU+6dv4btl5nLlx+8/i3iIi/kF2q+EqaX2vboFBL26Mj8XTWE2SXO9ZGxE/I7lXsTcf2gbnAGEl7p3gLr2XPITtQQZYQH2unfBuSDoyIZyLiu2Rn1//QSgwPAbtLOjtNVwV8j+yyxR7ARWSXWH4N/Alo6jDyUOCfgO+SXZrcX9LxaZ5XkN2naNr3askuj/2one3RmoeA09J+jaQBkvZP8f0V+Iukfcgu/7UpfU76R/Zg6wVkxxEocrv2RN2tRdAX+KGyrxZuJLtePIHsbPUmSd8g+2AVYwkwTtJ/AkuBH7dVOSI2KOsR9V5Ja8iabccBvy2o9gzQNyLWNB2Ud9BtwK8kzSe7N/JcimWtpMeV3Yi8PyImSjoYaMhOnFgPnBkRiyVdDjwiaRNZ03l8G8trapL3Itu+PyG7KdqeG8kupzyZztxWAx+JiF+nA8B8SW+RPU3+DbIDzPWS/gaMLLjERFq/pyQ9TfahbHEbNFVN/xcCG9M0U4EfdDCeznqW7L5Fn7Td/k52v+A9xe4DEbFS0mVkiWMl2aW9qvTy+cDNkiamdfh0O+XNXZCS56YUa4uXGCIiJJ0K/EjSv5GdIDZtm1uAKyJiddM8gf+RdCfZZ+bCdKkLZV9pvlVSbUTcI2kQMEdSkCXrMyNiZXvbpJUYn5X0TbIvUexCtq2/GBG/lfQUWavmBbLPZXv6AXdL6kN2dn9hKi92u/Y4frLYuqV0pvlkRLR2r8XMitStLg2ZASh7GK0BuKrSsZj1BG4RmJnlnFsEZmY550RgZpZzTgRmZjnnRGDdntroNbWT81vffq02p5+dvu7aNL6l/yuznZETgfUEf4uI2og4BDie7EnaS8uxYGVa+hy9Q1K7DzeZ7QycCKxHie17TW2xJ1K10atpIbXQq6uyPuOXSPoR2QNg+7Uw6ZXAN1uY31BJ/5OW+6SkUal8jKRHJN2urCfSycr6938ixXdgqlcj6RcppnmS6psvw6yjutuTxWbtiogX0ln6O8i6gPhLRHxAWffQjyvrPns5cGpEvK6sC/PfSrqnsDsNSSeQdVY3guwJ1HskjSbrCO29ZP33t/YDQQ3AqenJ3nUF5auA49OT6geR9dzZ1KX5cLKn5F8he0r2xogYIelLZF1BX0D21PTVEfGYsm6SH2D7fqDMOsSJwHqqpo7BTgAO09Y+5PuTHdxXkPVqOhrYzNZeTf9cMI/CXl0h6+KD2TCLAAABLklEQVTkILJE8MeIKOxepCXfIWsVfK2grBdwXerqYhPwnoLX5jV1wSDpebK+kSDruuSYNHwc8L7UlQjAHpL6RURhsjHrECcC63G0ba+prfVEOp72ezVtrVfXobTQq2VzEfGwpG8DRxUUX0jWU+dwskuzGwpeK+zhcnPB+Ga2flZ3oYX+mcx2hO8RWI+i7XtNba0n0mJ6NW2tV9eOuBz4asF4f2BlRGwGzmJrB3PF+g1Zt8mkmMraXbH1TG4RWE/QVq+pLfaMStu9mgIQEb9RC726krU2ihIR90laXVD0I+AXkpp+97rdlkUz55P9JsBCtv6m7ec6OA+zbbivITOznPOlITOznHMiMDPLOScCM7OccyIwM8s5JwIzs5xzIjAzyzknAjOznHMiMDPLuf8P8bWy7uD7BN8AAAAASUVORK5CYII="/>
          <p:cNvSpPr>
            <a:spLocks noChangeAspect="1" noChangeArrowheads="1"/>
          </p:cNvSpPr>
          <p:nvPr/>
        </p:nvSpPr>
        <p:spPr bwMode="auto">
          <a:xfrm>
            <a:off x="7549506" y="338925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p:cNvSpPr txBox="1"/>
          <p:nvPr/>
        </p:nvSpPr>
        <p:spPr>
          <a:xfrm>
            <a:off x="3226526" y="4310743"/>
            <a:ext cx="184731" cy="369332"/>
          </a:xfrm>
          <a:prstGeom prst="rect">
            <a:avLst/>
          </a:prstGeom>
          <a:noFill/>
        </p:spPr>
        <p:txBody>
          <a:bodyPr wrap="none" rtlCol="0">
            <a:spAutoFit/>
          </a:bodyPr>
          <a:lstStyle/>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5941" y="917045"/>
            <a:ext cx="6865259" cy="4944410"/>
          </a:xfrm>
          <a:prstGeom prst="rect">
            <a:avLst/>
          </a:prstGeom>
        </p:spPr>
      </p:pic>
      <p:sp>
        <p:nvSpPr>
          <p:cNvPr id="5" name="Rectangle 4"/>
          <p:cNvSpPr/>
          <p:nvPr/>
        </p:nvSpPr>
        <p:spPr>
          <a:xfrm>
            <a:off x="3675152" y="6000597"/>
            <a:ext cx="5494838" cy="369332"/>
          </a:xfrm>
          <a:prstGeom prst="rect">
            <a:avLst/>
          </a:prstGeom>
        </p:spPr>
        <p:txBody>
          <a:bodyPr wrap="none">
            <a:spAutoFit/>
          </a:bodyPr>
          <a:lstStyle/>
          <a:p>
            <a:r>
              <a:rPr lang="en-IN" dirty="0"/>
              <a:t># July has more number of enquiries and more lost deals</a:t>
            </a:r>
          </a:p>
        </p:txBody>
      </p:sp>
    </p:spTree>
    <p:extLst>
      <p:ext uri="{BB962C8B-B14F-4D97-AF65-F5344CB8AC3E}">
        <p14:creationId xmlns:p14="http://schemas.microsoft.com/office/powerpoint/2010/main" val="18037022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smtClean="0">
                <a:latin typeface="Franklin Gothic Book" panose="020B0503020102020204" pitchFamily="34" charset="0"/>
                <a:cs typeface="Segoe UI" panose="020B0502040204020203" pitchFamily="34" charset="0"/>
              </a:rPr>
              <a:t>Benefits Insights</a:t>
            </a:r>
            <a:endParaRPr lang="en-US" dirty="0">
              <a:latin typeface="Franklin Gothic Book" panose="020B0503020102020204" pitchFamily="34" charset="0"/>
              <a:cs typeface="Segoe UI" panose="020B0502040204020203" pitchFamily="34" charset="0"/>
            </a:endParaRPr>
          </a:p>
        </p:txBody>
      </p:sp>
      <p:sp>
        <p:nvSpPr>
          <p:cNvPr id="9" name="Oval 8">
            <a:extLst>
              <a:ext uri="{FF2B5EF4-FFF2-40B4-BE49-F238E27FC236}">
                <a16:creationId xmlns:a16="http://schemas.microsoft.com/office/drawing/2014/main" id="{6D1E12A6-FA7A-477F-8C87-308C5B84B139}"/>
              </a:ext>
            </a:extLst>
          </p:cNvPr>
          <p:cNvSpPr/>
          <p:nvPr/>
        </p:nvSpPr>
        <p:spPr>
          <a:xfrm>
            <a:off x="504622" y="1275478"/>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7</a:t>
            </a:r>
            <a:endParaRPr lang="en-US" sz="3600" b="1" dirty="0">
              <a:latin typeface="Segoe UI" panose="020B0502040204020203" pitchFamily="34" charset="0"/>
              <a:cs typeface="Segoe UI" panose="020B0502040204020203" pitchFamily="34" charset="0"/>
            </a:endParaRPr>
          </a:p>
        </p:txBody>
      </p:sp>
      <p:sp>
        <p:nvSpPr>
          <p:cNvPr id="6" name="AutoShape 2" descr="data:image/png;base64,iVBORw0KGgoAAAANSUhEUgAAAYIAAAEKCAYAAAAfGVI8AAAABHNCSVQICAgIfAhkiAAAAAlwSFlzAAALEgAACxIB0t1+/AAAADl0RVh0U29mdHdhcmUAbWF0cGxvdGxpYiB2ZXJzaW9uIDMuMC4yLCBodHRwOi8vbWF0cGxvdGxpYi5vcmcvOIA7rQAAIABJREFUeJzt3X2cVWW99/HP1xEhA1GcyQREzKxjoow5oTAeQlFTj/cpO5ZZKmT3i57U1KKy01GjvA+ppZmnPPgElqdQ0jTUzKOgR5kQ0BFB7JBGQpI8qAkZGvC7/1jXwGaYhz3D7L2ZWd/36zWvWeva11rrt9Zee/3WtdZe11ZEYGZm+bVLpQMwM7PKciIwM8s5JwIzs5xzIjAzyzknAjOznHMiMDPLOScCM7OccyIwM8s5JwIzs5zbtdIBFKO6ujqGDh1a6TDMzLqVBQsWrImImvbqdYtEMHToUObPn1/pMMzMuhVJfyymXskvDUmqkvSUpJlp/ABJcyUtlTRd0m6ljsHMzFpXjnsEXwKWFIx/F7g6Ig4CXgU+U4YYzMysFSVNBJIGA/8E3JjGBRwLzEhVpgEfKWUMZmbWtlLfI7gG+CrQL43vDbwWERvT+ApgUEsTSpoATAAYMmTIdq///e9/Z8WKFWzYsKGrY95p9OnTh8GDB9OrV69Kh2JmPVjJEoGkU4BVEbFA0pim4haqtviDCBExBZgCUFdXt12dFStW0K9fP4YOHUrW0OhZIoK1a9eyYsUKDjjggEqHY2Y9WClbBPXAP0s6GegD7EHWQthT0q6pVTAYeKkzM9+wYUOPTQIAkth7771ZvXp1pUMxsx6uZPcIIuLiiBgcEUOBTwAPR8SngFnAaanaOODuzi6jpyaBJj19/cxs51CJJ4u/Blwk6fdk9wxuqkAMZmaWlCURRMTsiDglDb8QESMi4t0R8bGIeLMcMRS6/PLLOeSQQzjssMOora1l7ty5XHPNNbzxxhvtTltsPTOz7qJbPFnclRoaGpg5cyZPPvkkvXv3Zs2aNbz11lucfvrpnHnmmey+++5tTn/NNdcUVc+ss16cdOgOz2PIJc90QSSWF7nrdG7lypVUV1fTu3dvAKqrq5kxYwYvvfQSxxxzDMcccwwAn//856mrq+OQQw7h0ksvBeDaa6/drl7fvn23zHvGjBmMHz8egDvuuINhw4YxfPhwRo8eXcY1NDPrmNwlghNOOIHly5fznve8hy984Qs88sgjnH/++QwcOJBZs2Yxa9YsILt8NH/+fBYuXMgjjzzCwoULW6zXmkmTJvHAAw/w9NNPc88995Rj1czMOiV3iaBv374sWLCAKVOmUFNTw+mnn87UqVO3q3f77bfz/ve/n8MPP5zFixfz7LPPdmg59fX1jB8/nhtuuIFNmzZ1UfRmZl0vd/cIAKqqqhgzZgxjxozh0EMPZdq0adu8/oc//IGrrrqKefPmsddeezF+/PhWn2Au/IpnYZ3rr7+euXPncu+991JbW0tjYyN77713aVbIzGwH5K5F8Lvf/Y6lS5duGW9sbGT//fenX79+rFu3DoDXX3+dt7/97fTv35+XX36Z+++/f0v9wnoA++yzD0uWLGHz5s3cddddW8qff/55jjzySCZNmkR1dTXLly8vw9qZmXVc7loE69ev57zzzuO1115j11135d3vfjdTpkzhZz/7GSeddBL77rsvs2bN4vDDD+eQQw7hXe96F/X19VumnzBhwjb1Jk+ezCmnnMJ+++3HsGHDWL9+PQATJ05k6dKlRARjx45l+PDhlVplM7M2KaLFrn52KnV1ddH8h2mWLFnCwQcfXKGIyicv62lb+euj1lUkLYiIuvbq5e7SkJmZbcuJwMws55wIzMxyzonAzCznnAjMzHLOicDMLOd6zHMER0y8tUvnt+DKs9t8/cILL2T//ffnggsuAOBDH/oQ++23HzfeeCMAX/7ylxk0aBAXXXRRl8ZlZtbV3CLopFGjRjFnzhwANm/ezJo1a1i8ePGW1+fMmbPNg2hmZjurHtMiKLf6+nouvPBCABYvXsywYcNYuXIlr776KrvvvjtLliyhtraWiRMncv/99yOJb37zm5x++unMnj2byy67jOrqahYtWsQRRxzBT3/6027905Q7+hCUH4Ayq5ySJQJJfYBHgd5pOTMi4lJJU4EPAn9JVcdHRGOp4iiVgQMHsuuuu/Liiy8yZ84cRo4cyZ/+9CcaGhro378/hx12GDNnzqSxsZGnn36aNWvW8IEPfGDLbxM89dRTLF68mIEDB1JfX8/jjz/O0UcfXeG1MrM8KuWloTeBYyNiOFALnCjpqPTaxIioTX/dLgk0qa+vZ86cOVsSwciRI7eMjxo1iscee4wzzjiDqqoq9tlnHz74wQ8yb948AEaMGMHgwYPZZZddqK2tZdmyZZVdGTPLrZIlgsisT6O90t/O37FRBzTdJ3jmmWcYNmwYRx11FA0NDVvuD7TVj1PTL6RB1i32xo0byxGymdl2SnqzWFKVpEZgFfBgRMxNL10uaaGkqyX1bmMWO7X6+npmzpzJgAEDqKqqYsCAAbz22ms0NDQwcuRIRo8ezfTp09m0aROrV6/m0UcfZcSIEZUO28xsGyW9WRwRm4BaSXsCd0kaBlwM/BnYDZgCfA2Y1HxaSROACQBDhgxpd1ntfd2zFA499FDWrFnDJz/5yW3K1q9fT3V1NaeeeioNDQ0MHz4cSVxxxRW8853v5Lnnnit7rGZmrSlbN9SSLgX+GhFXFZSNAb4SEae0Na27od7519PfGuo67obaukrFu6GWVJNaAkh6G3Ac8JykfVOZgI8Ai0oVg5mZta+Ul4b2BaZJqiJLOLdHxExJD0uqAQQ0Ap8rYQxmZtaOkiWCiFgIHN5C+bGlWqaZmXWcu5gwM8s5JwIzs5xzIjAzy7ke0+lcV3zlrlAxX7/r27cv69evb7deaxobG3nppZc4+eSTOz0PM7Md5RZBBTU2NnLfffdVOgwzyzkngi72xz/+kbFjx3LYYYcxduxYXnzxRQDuuOMOhg0bxvDhwxk9ejRvvfUWl1xyCdOnT6e2tpbp06dXOHIzy6sec2loZ3Huuedy9tlnM27cOG6++WbOP/98fvnLXzJp0iQeeOABBg0axGuvvcZuu+3GpEmTmD9/Ptddd12lwzazHHOLoIs1NDRs6XvorLPO4rHHHgOyDurGjx/PDTfcwKZNmyoZopnZNpwISqzpV8euv/56vvOd77B8+XJqa2tZu3ZthSMzM8s4EXSxUaNG8fOf/xyA2267bcuvjj3//PMceeSRTJo0ierqapYvX06/fv1Yt25dJcM1M+s59wgq0dviG2+8weDBg7eMX3TRRVx77bWcc845XHnlldTU1HDLLbcAMHHiRJYuXUpEMHbsWIYPH86QIUOYPHkytbW1XHzxxZx++ullXwczsx6TCCph8+bNLZY//PDD25Xdeeed25UNGDBgy09XmplVii8NmZnlnBOBmVnOdetEUK5fV6uUnr5+ZrZz6LaJoE+fPqxdu7bHHiwjgrVr19KnT59Kh2JmPVy3vVk8ePBgVqxYwerVqysdSsn06dNnm28lmZmVQrdNBL169eKAAw6odBhmZt1eKX+8vo+kJyQ9LWmxpG+l8gMkzZW0VNJ0SbuVKgYzM2tfKe8RvAkcGxHDgVrgRElHAd8Fro6Ig4BXgc+UMAYzM2tHyRJBZJp+taVX+gvgWGBGKp8GfKRUMZiZWftK+q0hSVWSGoFVwIPA88BrEbExVVkBDCplDGZm1raSJoKI2BQRtcBgYARwcEvVWppW0gRJ8yXN78nfDDIzq7SyPEcQEa8Bs4GjgD0lNX1baTDwUivTTImIuoioq6mpKUeYZma5VMpvDdVI2jMNvw04DlgCzAJOS9XGAXeXKgYzM2tfKZ8j2BeYJqmKLOHcHhEzJT0L/FzSd4CngJtKGIOZmbWjZIkgIhYCh7dQ/gLZ/QIzM9sJdNu+hszMrGs4EZiZ5ZwTgZlZzjkRmJnlnBOBmVnOORGYmeWcE4GZWc45EZiZ5ZwTgZlZzjkRmJnlnBOBmVnOORGYmeWcE4GZWc45EZiZ5ZwTgZlZzjkRmJnlnBOBmVnOlfI3i/eTNEvSEkmLJX0plV8m6U+SGtPfyaWKwczM2lfK3yzeCHw5Ip6U1A9YIOnB9NrVEXFVCZdtZmZFKuVvFq8EVqbhdZKWAINKtTwzM+ucstwjkDSU7Ifs56aicyUtlHSzpL3KEYOZmbWslJeGAJDUF/gFcEFEvC7px8C3gUj/vwec08J0E4AJAEOGDOnyuF6cdOgOz2PIJc90QSRmZpVV0haBpF5kSeC2iLgTICJejohNEbEZuAEY0dK0ETElIuoioq6mpqaUYZqZ5VopvzUk4CZgSUR8v6B834JqpwKLShWDmZm1r5SXhuqBs4BnJDWmsm8AZ0iqJbs0tAz4bAljMDOzdpTyW0OPAWrhpftKtUwzM+s4P1lsZpZzTgRmZjnnRGBmlnNOBGZmOedEYGaWc04EZmY5V/IuJmznd8TEW3d4Hnf164JAzKwiimoRSHqomDIzM+t+2mwRSOoD7A5Up15Cmx4Q2wMYWOLYzMysDNq7NPRZ4AKyg/4CtiaC14H/KGFcZmZWJm0mgoj4AfADSedFxA/LFJOZmZVRUTeLI+KHkkYBQwuniYgdv8toZmYVVVQikPQT4ECgEdiUigNwIjAz6+aK/fpoHfC+iIhSBmNmZuVX7ANli4B3ljIQMzOrjGJbBNXAs5KeAN5sKoyIfy5JVGZmVjbFJoLLShmEmZlVTrHfGnqk1IGYmVllFNvFxDpJr6e/DZI2SXq9nWn2kzRL0hJJiyV9KZUPkPSgpKXp/15dsSJmZtY5RSWCiOgXEXukvz7AvwDXtTPZRuDLEXEwcBTwRUnvA74OPBQRBwEPpXEzM6uQTnVDHRG/BI5tp87KiHgyDa8DlgCDgA8D01K1acBHOhODmZl1jWIfKPtoweguZM8VFP1MgaShwOHAXGCfiFgJWbKQ9I5i52NmZl2v2G8N/Z+C4Y3AMrIz+3ZJ6gv8ArggIl6X1N4kTdNNACYADBkypMgwzcyso4r91tCnOzNzSb3IksBtEXFnKn5Z0r6pNbAvsKqVZU4BpgDU1dX5iWYzsxIp9ltDgyXdJWmVpJcl/ULS4HamEXATsCQivl/w0j3AuDQ8Dri7M4GbmVnXKPZm8S1kB/CBZDd8f5XK2lIPnAUcK6kx/Z0MTAaOl7QUOD6Nm5lZhRR7j6AmIgoP/FMlXdDWBBHxGFt/yKa5sUUu18zMSqzYFsEaSWdKqkp/ZwJrSxmYmZmVR7GJ4Bzg48CfgZXAaUCnbiCbmdnOpdhLQ98GxkXEq5B1EwFcRZYgzMysGyu2RXBYUxIAiIhXyB4QMzOzbq7YRLBLYedwqUVQbGvCzMx2YsUezL8HzJE0g6xriY8Dl5csKtvixUmH7tD0Qy55posiMbOeqtgni2+VNJ+sozkBH42IZ0samZmZlUXRl3fSgd8HfzOzHqZT3VCbmVnP4URgZpZzTgRmZjnnRGBmlnNOBGZmOedEYGaWc04EZmY550RgZpZz7i/IzDplR7s/AXeBsrMoWYtA0s3pN44XFZRdJulPzX660szMKqiUl4amAie2UH51RNSmv/tKuHwzMytCyRJBRDwKvFKq+ZuZWdeoxM3icyUtTJeO9mq/upmZlVK5E8GPgQOBWrLfPv5eaxUlTZA0X9L81atXlys+M7PcKWsiiIiXI2JTRGwGbgBGtFF3SkTURURdTU1N+YI0M8uZsiYCSfsWjJ4KLGqtrpmZlUfJniOQ9DNgDFAtaQVwKTBGUi3Zz10uAz5bquWbmVlxSpYIIuKMFopvKtXyzMysc/xkseWGn4S1nVkl90/3NWRmlnNOBGZmOedEYGaWc04EZmY550RgZpZzTgRmZjnnRGBmlnNOBGZmOedEYGaWc04EZmY55y4mzKxHc9ci7XOLwMws55wIzMxyzonAzCznnAjMzHKuW94sPmLirTs8j7v6dUEgZmY9gFsEZmY5V7JEIOlmSaskLSooGyDpQUlL0/+9SrV8MzMrTilbBFOBE5uVfR14KCIOAh5K42ZmVkElSwQR8SjwSrPiDwPT0vA04COlWr6ZmRWn3PcI9omIlQDp/zvKvHwzM2tmp71ZLGmCpPmS5q9evbrS4ZiZ9VjlTgQvS9oXIP1f1VrFiJgSEXURUVdTU1O2AM3M8qbcieAeYFwaHgfcXeblm5lZM6X8+ujPgAbgvZJWSPoMMBk4XtJS4Pg0bmZmFVSyJ4sj4oxWXhpbqmWamVnH7bQ3i83MrDycCMzMcs6JwMws55wIzMxyzonAzCznnAjMzHLOicDMLOecCMzMcs6JwMws55wIzMxyzonAzCznnAjMzHLOicDMLOecCMzMcs6JwMws55wIzMxyrmQ/TGOWV0dMvHWHpr+rXxcFYlYktwjMzHKuIi0CScuAdcAmYGNE1FUiDjMzq+yloWMiYk0Fl29mZvjSkJlZ7lUqEQTwG0kLJE1oqYKkCZLmS5q/evXqModnZpYflUoE9RHxfuAk4IuSRjevEBFTIqIuIupqamrKH6GZWU5UJBFExEvp/yrgLmBEJeIwM7MKJAJJb5fUr2kYOAFYVO44zMwsU4lvDe0D3CWpafn/FRG/rkAcZmZGBRJBRLwADC/3cs3MrGXuYsIsh3a0GwwoT1cY3SXO7s7PEZiZ5ZwTgZlZzjkRmJnlnBOBmVnOORGYmeWcE4GZWc45EZiZ5ZwTgZlZzjkRmJnlnJ8sLiE/FWlm3YFbBGZmOedEYGaWc04EZmY550RgZpZzvlls3caO3nz3jXezlrlFYGaWcxVJBJJOlPQ7Sb+X9PVKxGBmZplK/Hh9FfAfwEnA+4AzJL2v3HGYmVmmEi2CEcDvI+KFiHgL+Dnw4QrEYWZmVCYRDAKWF4yvSGVmZlYBiojyLlD6GPChiPi/afwsYEREnNes3gRgQhp9L/C7Lg6lGljTxfMsBcfZdbpDjOA4u1qe49w/Imraq1SJr4+uAPYrGB8MvNS8UkRMAaaUKghJ8yOirlTz7yqOs+t0hxjBcXY1x9m+SlwamgccJOkASbsBnwDuqUAcZmZGBVoEEbFR0rnAA0AVcHNELC53HGZmlqnIk8URcR9wXyWWXaBkl526mOPsOt0hRnCcXc1xtqPsN4vNzGzn4i4mzMxyrtslAkn/KmmxpIWSGiUd2Yl5DJW0qJXXbmzvSWdJV0u6TtLMNP6ApBsLXv+epG9ImlFELB+TtETSrA7Ev6ekLxRbv4Xpp0o6rYXyTWmbLpb0tKSLJO2SXquTdG1nl9lsOeMlDWxl2Ysk/UrSnkXMZ076P1TSJ3cgntmSOvRtDUl/kHRxwXin94Fm8x0v6bqOTNMVJA2WdLekpZKel/QDSbtJ+qikhwrqHZ3ep13T/nFTwWufknRvwfgESc+lvyckHV1kLIX7wh2Sdu+idWxxvy8nSeslHZrWr1HSK2lfapT032lf/lsaf1bS9U2fwZKKiG7zB4wEGoDeabwaGNiJ+QwFFnVwmqqC4Y8Bs4CZZMl0AdBQ8HoDcGSR8/01cEwL5bt2ZfzNpp8KnNZC+fqC4XcA/w18q515tRpnG9PMBuraWPY04F87ML8xwMwd2B7bxVPENB8Dbk/DO7QPNJvveOC6zq5LZ94XQMATwKfTeBVwE3BlGr8X+CTZPcWFwKimZQCNQD2wJ/AH4F3ptVPSNqlO4+8HXgTeWUQ8hfvCbcBFXbA9qlrb78v5V7huaXybmAo/22n7Pgp8tNRxdbcWwb7Amoh4EyAi1kTES5KWSaqGLWeus9PwZZJuTmd8L0g6v2Beu0qalloWM5rOOgrPDlP2niRpLjBSWWd5zwETgaYzyEOARcA6SXtJ6g0cDLza1OpIZ3l3Svp1OuO6IpVfAhwNXC/pylTvDkm/An4jqa+khyQ9KekZSU1dcUwGDkxnDVemeU2UNC+tz7eaVlLS2ansaUk/KVj/0ZLmpO2y3VlSRKwie6DvXGXGaGsL6DJJUyT9BrhVUlWKv2n5ny1Y/ldT7E9LmpyWVQfcluJ/WwvvcwPpafM2tgGS1hdsj39M87uwI/EULPNj6az1fyX9Y1vvW/J94GhJbydLJAcAwySd05F9IL326bTcR8gOqk3l+6d1X5j+D2mnfKqk7ytrXX5X0ge19czzKUmtdcR9LLAhIm5J7/0m4ELgnPS5OA/4DvAtYF5EzEn1NgJfIOs77AqybwC+kOb5NWBiRKxJdZ8kS/BfbCWG1vwP8O60fmem96hR0n8q67cMST+WNF9ZS7Zw318m6RJJj5Elbgpem6zsjHuhpKuK2K7XtvV5KYW0fec0rX+pF9Zt/oC+ZGcg/wv8CPhgKl/G1jOPOmB2Gr4sbcjeZK2HtUAvsqwbQH2qdzPwlTQ8m3R2mOp8PA33Iesa4yCyM6i/kp0xfxb4HPBt4GSyD/KjbJvZxwMvAP3TfP4I7NfC8saTPXA3oOCMYI80XA38Pi17y7zTayeQfeNAZGenM4HRZEnqdwXbpmm+U4E7Ut33kfX9BM3OVlLZq8A+FJx1p+26AHhbGp8AfDMN9wbmkx0YT0rbf/dmy9+yzs3PlMjO3O4ATmxrGzSbZktsOxDP99LwycB/F/G+LSM7w/0s2cGqaR84jQ7sA2QnNy8CNcBuwOOkFgHwK2BcGj4H+GU75VPJ3vuqgnpN+3hfWmklAOcDV7dQ/hRwWBr+d+AvpH2pWb2fpXXrXVD2CtC/Wb0PA3cW8Tlvel93Be4GPk+WWH8F9Eqv/Qg4u9n7WJXey6aYlwFfLZjv1PT+DCD7XDTtR3sWsV23+7x08hjWkRbB7mTPXZ20o8fO9v66VYsgItYDR5B90FcD0yWNb2eyeyPizcjOTFaRHdQAlkfE42n4p2Rn5s1tAn6Rhv8B+ENELI3sXZpHtkONIjuDbUjDo8gONs09FBF/iYgNwLPA/q3E+2BEvJKGBfw/SQvJks6ggvgLnZD+ngKeTLEeRHamNyO2npW9UjDNLyNic0Q828o8m6iV8nsi4m8Fyz9bUiMwF9g7Lf844JaIeKOF5Tf3tjT9WrLt+mDB8ovZBoU6E8+d6f8Csg9jk7betyeAtwG1ZJ0pvp6GO7IPHEl24rI6sk4YpxfUHwn8Vxr+CVv30dbKAe6I7IwesqTyfWUt4T0jO8NsichOelosV3aN+jhgfbP1R1JfspOvXmTJrC2tLae5pn1hPlmSvAkYS/bZn5deGwu8K9X/uKQnyfb/Q8gO1k0Kt2eT14ENwI2SPgq8kcrb2q7Ffl66woFpHR8nO37dX+Lldb9fKEs7+WxgtqRngHHARrbe+O7TbJI3C4Y3sXWdm++QLe2gGwo+VM3rPAd8CDiU7NLQcuDLZDvZzS3Mq7U4mvtrwfCnyD5cR0TE3yUtY/v1g+wD9u8R8Z/bFGYHgNY+eIXxtHiwl/SuFOsqsjOy1uIUcF5EPNBs+hPbWH5zf4uIWkn9yc5qvwhcS/HbYJtFdyKepu3R/L1p6317guxg9ALZPaMvplgX0rF9oNht1Fq9wvIt70tETFZ28/Zk4LeSjouI51qYfjHwL4UFkvYga7E8T7Zei4B/A/5D0sh0MgTZ5aKfAi8DV7P1EsyzZAfuhwtm+/5U3p6/RURts3gETIuIi5uVHwB8BfhARLwqaSrb7h+F+ymw5aHWEWTJ5BPAuWQnTdtVLRhu9/PShZ5vvv6l1q1aBJLeK+mggqJasib2MrKdDprt0G0YImlkGj4DeKyd+s8BB0g6MI3vT3ZD9ZWI2JTOLvdk6w3trtAfWJUOgMew9WxsHVB4vfcBsuu5fQEkDZL0DuAhsrOlvVP5gGIXLKkGuJ7sMkV7B6oHgM9L6pWmfU+6dv4btl5nLlx+8/i3iIi/kF2q+EqaX2vboFBL26Mj8XTWE2SXO9ZGxE/I7lXsTcf2gbnAGEl7p3gLr2XPITtQQZYQH2unfBuSDoyIZyLiu2Rn1//QSgwPAbtLOjtNVwV8j+yyxR7ARWSXWH4N/Alo6jDyUOCfgO+SXZrcX9LxaZ5XkN2naNr3askuj/2one3RmoeA09J+jaQBkvZP8f0V+Iukfcgu/7UpfU76R/Zg6wVkxxEocrv2RN2tRdAX+KGyrxZuJLtePIHsbPUmSd8g+2AVYwkwTtJ/AkuBH7dVOSI2KOsR9V5Ja8iabccBvy2o9gzQNyLWNB2Ud9BtwK8kzSe7N/JcimWtpMeV3Yi8PyImSjoYaMhOnFgPnBkRiyVdDjwiaRNZ03l8G8trapL3Itu+PyG7KdqeG8kupzyZztxWAx+JiF+nA8B8SW+RPU3+DbIDzPWS/gaMLLjERFq/pyQ9TfahbHEbNFVN/xcCG9M0U4EfdDCeznqW7L5Fn7Td/k52v+A9xe4DEbFS0mVkiWMl2aW9qvTy+cDNkiamdfh0O+XNXZCS56YUa4uXGCIiJJ0K/EjSv5GdIDZtm1uAKyJiddM8gf+RdCfZZ+bCdKkLZV9pvlVSbUTcI2kQMEdSkCXrMyNiZXvbpJUYn5X0TbIvUexCtq2/GBG/lfQUWavmBbLPZXv6AXdL6kN2dn9hKi92u/Y4frLYuqV0pvlkRLR2r8XMitStLg2ZASh7GK0BuKrSsZj1BG4RmJnlnFsEZmY550RgZpZzTgRmZjnnRGDdntroNbWT81vffq02p5+dvu7aNL6l/yuznZETgfUEf4uI2og4BDie7EnaS8uxYGVa+hy9Q1K7DzeZ7QycCKxHie17TW2xJ1K10atpIbXQq6uyPuOXSPoR2QNg+7Uw6ZXAN1uY31BJ/5OW+6SkUal8jKRHJN2urCfSycr6938ixXdgqlcj6RcppnmS6psvw6yjutuTxWbtiogX0ln6O8i6gPhLRHxAWffQjyvrPns5cGpEvK6sC/PfSrqnsDsNSSeQdVY3guwJ1HskjSbrCO29ZP33t/YDQQ3AqenJ3nUF5auA49OT6geR9dzZ1KX5cLKn5F8he0r2xogYIelLZF1BX0D21PTVEfGYsm6SH2D7fqDMOsSJwHqqpo7BTgAO09Y+5PuTHdxXkPVqOhrYzNZeTf9cMI/CXl0h6+KD2TCLAAABLklEQVTkILJE8MeIKOxepCXfIWsVfK2grBdwXerqYhPwnoLX5jV1wSDpebK+kSDruuSYNHwc8L7UlQjAHpL6RURhsjHrECcC63G0ba+prfVEOp72ezVtrVfXobTQq2VzEfGwpG8DRxUUX0jWU+dwskuzGwpeK+zhcnPB+Ga2flZ3oYX+mcx2hO8RWI+i7XtNba0n0mJ6NW2tV9eOuBz4asF4f2BlRGwGzmJrB3PF+g1Zt8mkmMraXbH1TG4RWE/QVq+pLfaMStu9mgIQEb9RC726krU2ihIR90laXVD0I+AXkpp+97rdlkUz55P9JsBCtv6m7ec6OA+zbbivITOznPOlITOznHMiMDPLOScCM7OccyIwM8s5JwIzs5xzIjAzyzknAjOznHMiMDPLuf8P8bWy7uD7BN8AAAAASUVORK5CYII="/>
          <p:cNvSpPr>
            <a:spLocks noChangeAspect="1" noChangeArrowheads="1"/>
          </p:cNvSpPr>
          <p:nvPr/>
        </p:nvSpPr>
        <p:spPr bwMode="auto">
          <a:xfrm>
            <a:off x="7549506" y="338925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C:\Users\Swetha Gantala\Downloads\download.png"/>
          <p:cNvPicPr/>
          <p:nvPr/>
        </p:nvPicPr>
        <p:blipFill>
          <a:blip r:embed="rId3">
            <a:extLst>
              <a:ext uri="{28A0092B-C50C-407E-A947-70E740481C1C}">
                <a14:useLocalDpi xmlns:a14="http://schemas.microsoft.com/office/drawing/2010/main" val="0"/>
              </a:ext>
            </a:extLst>
          </a:blip>
          <a:srcRect/>
          <a:stretch>
            <a:fillRect/>
          </a:stretch>
        </p:blipFill>
        <p:spPr bwMode="auto">
          <a:xfrm>
            <a:off x="1312090" y="1210163"/>
            <a:ext cx="10222413" cy="4880684"/>
          </a:xfrm>
          <a:prstGeom prst="rect">
            <a:avLst/>
          </a:prstGeom>
          <a:noFill/>
          <a:ln>
            <a:noFill/>
          </a:ln>
        </p:spPr>
      </p:pic>
      <p:sp>
        <p:nvSpPr>
          <p:cNvPr id="3" name="Rectangle 2"/>
          <p:cNvSpPr/>
          <p:nvPr/>
        </p:nvSpPr>
        <p:spPr>
          <a:xfrm>
            <a:off x="1090775" y="5992726"/>
            <a:ext cx="9111315" cy="369332"/>
          </a:xfrm>
          <a:prstGeom prst="rect">
            <a:avLst/>
          </a:prstGeom>
        </p:spPr>
        <p:txBody>
          <a:bodyPr wrap="square">
            <a:spAutoFit/>
          </a:bodyPr>
          <a:lstStyle/>
          <a:p>
            <a:r>
              <a:rPr lang="en-IN" dirty="0"/>
              <a:t># Above plot gives me an idea of which dealer is providing a particular benefit for best price</a:t>
            </a:r>
          </a:p>
        </p:txBody>
      </p:sp>
    </p:spTree>
    <p:extLst>
      <p:ext uri="{BB962C8B-B14F-4D97-AF65-F5344CB8AC3E}">
        <p14:creationId xmlns:p14="http://schemas.microsoft.com/office/powerpoint/2010/main" val="2943760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smtClean="0">
                <a:latin typeface="Franklin Gothic Book" panose="020B0503020102020204" pitchFamily="34" charset="0"/>
                <a:cs typeface="Segoe UI" panose="020B0502040204020203" pitchFamily="34" charset="0"/>
              </a:rPr>
              <a:t>Benefits Insights</a:t>
            </a:r>
            <a:endParaRPr lang="en-US" dirty="0">
              <a:latin typeface="Franklin Gothic Book" panose="020B0503020102020204" pitchFamily="34" charset="0"/>
              <a:cs typeface="Segoe UI" panose="020B0502040204020203" pitchFamily="34" charset="0"/>
            </a:endParaRPr>
          </a:p>
        </p:txBody>
      </p:sp>
      <p:sp>
        <p:nvSpPr>
          <p:cNvPr id="9" name="Oval 8">
            <a:extLst>
              <a:ext uri="{FF2B5EF4-FFF2-40B4-BE49-F238E27FC236}">
                <a16:creationId xmlns:a16="http://schemas.microsoft.com/office/drawing/2014/main" id="{6D1E12A6-FA7A-477F-8C87-308C5B84B139}"/>
              </a:ext>
            </a:extLst>
          </p:cNvPr>
          <p:cNvSpPr/>
          <p:nvPr/>
        </p:nvSpPr>
        <p:spPr>
          <a:xfrm>
            <a:off x="504622" y="1275478"/>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7</a:t>
            </a:r>
            <a:endParaRPr lang="en-US" sz="3600" b="1" dirty="0">
              <a:latin typeface="Segoe UI" panose="020B0502040204020203" pitchFamily="34" charset="0"/>
              <a:cs typeface="Segoe UI" panose="020B0502040204020203" pitchFamily="34" charset="0"/>
            </a:endParaRPr>
          </a:p>
        </p:txBody>
      </p:sp>
      <p:sp>
        <p:nvSpPr>
          <p:cNvPr id="6" name="AutoShape 2" descr="data:image/png;base64,iVBORw0KGgoAAAANSUhEUgAAAYIAAAEKCAYAAAAfGVI8AAAABHNCSVQICAgIfAhkiAAAAAlwSFlzAAALEgAACxIB0t1+/AAAADl0RVh0U29mdHdhcmUAbWF0cGxvdGxpYiB2ZXJzaW9uIDMuMC4yLCBodHRwOi8vbWF0cGxvdGxpYi5vcmcvOIA7rQAAIABJREFUeJzt3X2cVWW99/HP1xEhA1GcyQREzKxjoow5oTAeQlFTj/cpO5ZZKmT3i57U1KKy01GjvA+ppZmnPPgElqdQ0jTUzKOgR5kQ0BFB7JBGQpI8qAkZGvC7/1jXwGaYhz3D7L2ZWd/36zWvWeva11rrt9Zee/3WtdZe11ZEYGZm+bVLpQMwM7PKciIwM8s5JwIzs5xzIjAzyzknAjOznHMiMDPLOScCM7OccyIwM8s5JwIzs5zbtdIBFKO6ujqGDh1a6TDMzLqVBQsWrImImvbqdYtEMHToUObPn1/pMMzMuhVJfyymXskvDUmqkvSUpJlp/ABJcyUtlTRd0m6ljsHMzFpXjnsEXwKWFIx/F7g6Ig4CXgU+U4YYzMysFSVNBJIGA/8E3JjGBRwLzEhVpgEfKWUMZmbWtlLfI7gG+CrQL43vDbwWERvT+ApgUEsTSpoATAAYMmTIdq///e9/Z8WKFWzYsKGrY95p9OnTh8GDB9OrV69Kh2JmPVjJEoGkU4BVEbFA0pim4haqtviDCBExBZgCUFdXt12dFStW0K9fP4YOHUrW0OhZIoK1a9eyYsUKDjjggEqHY2Y9WClbBPXAP0s6GegD7EHWQthT0q6pVTAYeKkzM9+wYUOPTQIAkth7771ZvXp1pUMxsx6uZPcIIuLiiBgcEUOBTwAPR8SngFnAaanaOODuzi6jpyaBJj19/cxs51CJJ4u/Blwk6fdk9wxuqkAMZmaWlCURRMTsiDglDb8QESMi4t0R8bGIeLMcMRS6/PLLOeSQQzjssMOora1l7ty5XHPNNbzxxhvtTltsPTOz7qJbPFnclRoaGpg5cyZPPvkkvXv3Zs2aNbz11lucfvrpnHnmmey+++5tTn/NNdcUVc+ss16cdOgOz2PIJc90QSSWF7nrdG7lypVUV1fTu3dvAKqrq5kxYwYvvfQSxxxzDMcccwwAn//856mrq+OQQw7h0ksvBeDaa6/drl7fvn23zHvGjBmMHz8egDvuuINhw4YxfPhwRo8eXcY1NDPrmNwlghNOOIHly5fznve8hy984Qs88sgjnH/++QwcOJBZs2Yxa9YsILt8NH/+fBYuXMgjjzzCwoULW6zXmkmTJvHAAw/w9NNPc88995Rj1czMOiV3iaBv374sWLCAKVOmUFNTw+mnn87UqVO3q3f77bfz/ve/n8MPP5zFixfz7LPPdmg59fX1jB8/nhtuuIFNmzZ1UfRmZl0vd/cIAKqqqhgzZgxjxozh0EMPZdq0adu8/oc//IGrrrqKefPmsddeezF+/PhWn2Au/IpnYZ3rr7+euXPncu+991JbW0tjYyN77713aVbIzGwH5K5F8Lvf/Y6lS5duGW9sbGT//fenX79+rFu3DoDXX3+dt7/97fTv35+XX36Z+++/f0v9wnoA++yzD0uWLGHz5s3cddddW8qff/55jjzySCZNmkR1dTXLly8vw9qZmXVc7loE69ev57zzzuO1115j11135d3vfjdTpkzhZz/7GSeddBL77rsvs2bN4vDDD+eQQw7hXe96F/X19VumnzBhwjb1Jk+ezCmnnMJ+++3HsGHDWL9+PQATJ05k6dKlRARjx45l+PDhlVplM7M2KaLFrn52KnV1ddH8h2mWLFnCwQcfXKGIyicv62lb+euj1lUkLYiIuvbq5e7SkJmZbcuJwMws55wIzMxyzonAzCznnAjMzHLOicDMLOd6zHMER0y8tUvnt+DKs9t8/cILL2T//ffnggsuAOBDH/oQ++23HzfeeCMAX/7ylxk0aBAXXXRRl8ZlZtbV3CLopFGjRjFnzhwANm/ezJo1a1i8ePGW1+fMmbPNg2hmZjurHtMiKLf6+nouvPBCABYvXsywYcNYuXIlr776KrvvvjtLliyhtraWiRMncv/99yOJb37zm5x++unMnj2byy67jOrqahYtWsQRRxzBT3/6027905Q7+hCUH4Ayq5ySJQJJfYBHgd5pOTMi4lJJU4EPAn9JVcdHRGOp4iiVgQMHsuuuu/Liiy8yZ84cRo4cyZ/+9CcaGhro378/hx12GDNnzqSxsZGnn36aNWvW8IEPfGDLbxM89dRTLF68mIEDB1JfX8/jjz/O0UcfXeG1MrM8KuWloTeBYyNiOFALnCjpqPTaxIioTX/dLgk0qa+vZ86cOVsSwciRI7eMjxo1iscee4wzzjiDqqoq9tlnHz74wQ8yb948AEaMGMHgwYPZZZddqK2tZdmyZZVdGTPLrZIlgsisT6O90t/O37FRBzTdJ3jmmWcYNmwYRx11FA0NDVvuD7TVj1PTL6RB1i32xo0byxGymdl2SnqzWFKVpEZgFfBgRMxNL10uaaGkqyX1bmMWO7X6+npmzpzJgAEDqKqqYsCAAbz22ms0NDQwcuRIRo8ezfTp09m0aROrV6/m0UcfZcSIEZUO28xsGyW9WRwRm4BaSXsCd0kaBlwM/BnYDZgCfA2Y1HxaSROACQBDhgxpd1ntfd2zFA499FDWrFnDJz/5yW3K1q9fT3V1NaeeeioNDQ0MHz4cSVxxxRW8853v5Lnnnit7rGZmrSlbN9SSLgX+GhFXFZSNAb4SEae0Na27od7519PfGuo67obaukrFu6GWVJNaAkh6G3Ac8JykfVOZgI8Ai0oVg5mZta+Ul4b2BaZJqiJLOLdHxExJD0uqAQQ0Ap8rYQxmZtaOkiWCiFgIHN5C+bGlWqaZmXWcu5gwM8s5JwIzs5xzIjAzy7ke0+lcV3zlrlAxX7/r27cv69evb7deaxobG3nppZc4+eSTOz0PM7Md5RZBBTU2NnLfffdVOgwzyzkngi72xz/+kbFjx3LYYYcxduxYXnzxRQDuuOMOhg0bxvDhwxk9ejRvvfUWl1xyCdOnT6e2tpbp06dXOHIzy6sec2loZ3Huuedy9tlnM27cOG6++WbOP/98fvnLXzJp0iQeeOABBg0axGuvvcZuu+3GpEmTmD9/Ptddd12lwzazHHOLoIs1NDRs6XvorLPO4rHHHgOyDurGjx/PDTfcwKZNmyoZopnZNpwISqzpV8euv/56vvOd77B8+XJqa2tZu3ZthSMzM8s4EXSxUaNG8fOf/xyA2267bcuvjj3//PMceeSRTJo0ierqapYvX06/fv1Yt25dJcM1M+s59wgq0dviG2+8weDBg7eMX3TRRVx77bWcc845XHnlldTU1HDLLbcAMHHiRJYuXUpEMHbsWIYPH86QIUOYPHkytbW1XHzxxZx++ullXwczsx6TCCph8+bNLZY//PDD25Xdeeed25UNGDBgy09XmplVii8NmZnlnBOBmVnOdetEUK5fV6uUnr5+ZrZz6LaJoE+fPqxdu7bHHiwjgrVr19KnT59Kh2JmPVy3vVk8ePBgVqxYwerVqysdSsn06dNnm28lmZmVQrdNBL169eKAAw6odBhmZt1eKX+8vo+kJyQ9LWmxpG+l8gMkzZW0VNJ0SbuVKgYzM2tfKe8RvAkcGxHDgVrgRElHAd8Fro6Ig4BXgc+UMAYzM2tHyRJBZJp+taVX+gvgWGBGKp8GfKRUMZiZWftK+q0hSVWSGoFVwIPA88BrEbExVVkBDCplDGZm1raSJoKI2BQRtcBgYARwcEvVWppW0gRJ8yXN78nfDDIzq7SyPEcQEa8Bs4GjgD0lNX1baTDwUivTTImIuoioq6mpKUeYZma5VMpvDdVI2jMNvw04DlgCzAJOS9XGAXeXKgYzM2tfKZ8j2BeYJqmKLOHcHhEzJT0L/FzSd4CngJtKGIOZmbWjZIkgIhYCh7dQ/gLZ/QIzM9sJdNu+hszMrGs4EZiZ5ZwTgZlZzjkRmJnlnBOBmVnOORGYmeWcE4GZWc45EZiZ5ZwTgZlZzjkRmJnlnBOBmVnOORGYmeWcE4GZWc45EZiZ5ZwTgZlZzjkRmJnlnBOBmVnOlfI3i/eTNEvSEkmLJX0plV8m6U+SGtPfyaWKwczM2lfK3yzeCHw5Ip6U1A9YIOnB9NrVEXFVCZdtZmZFKuVvFq8EVqbhdZKWAINKtTwzM+ucstwjkDSU7Ifs56aicyUtlHSzpL3KEYOZmbWslJeGAJDUF/gFcEFEvC7px8C3gUj/vwec08J0E4AJAEOGDOnyuF6cdOgOz2PIJc90QSRmZpVV0haBpF5kSeC2iLgTICJejohNEbEZuAEY0dK0ETElIuoioq6mpqaUYZqZ5VopvzUk4CZgSUR8v6B834JqpwKLShWDmZm1r5SXhuqBs4BnJDWmsm8AZ0iqJbs0tAz4bAljMDOzdpTyW0OPAWrhpftKtUwzM+s4P1lsZpZzTgRmZjnnRGBmlnNOBGZmOedEYGaWc04EZmY5V/IuJmznd8TEW3d4Hnf164JAzKwiimoRSHqomDIzM+t+2mwRSOoD7A5Up15Cmx4Q2wMYWOLYzMysDNq7NPRZ4AKyg/4CtiaC14H/KGFcZmZWJm0mgoj4AfADSedFxA/LFJOZmZVRUTeLI+KHkkYBQwuniYgdv8toZmYVVVQikPQT4ECgEdiUigNwIjAz6+aK/fpoHfC+iIhSBmNmZuVX7ANli4B3ljIQMzOrjGJbBNXAs5KeAN5sKoyIfy5JVGZmVjbFJoLLShmEmZlVTrHfGnqk1IGYmVllFNvFxDpJr6e/DZI2SXq9nWn2kzRL0hJJiyV9KZUPkPSgpKXp/15dsSJmZtY5RSWCiOgXEXukvz7AvwDXtTPZRuDLEXEwcBTwRUnvA74OPBQRBwEPpXEzM6uQTnVDHRG/BI5tp87KiHgyDa8DlgCDgA8D01K1acBHOhODmZl1jWIfKPtoweguZM8VFP1MgaShwOHAXGCfiFgJWbKQ9I5i52NmZl2v2G8N/Z+C4Y3AMrIz+3ZJ6gv8ArggIl6X1N4kTdNNACYADBkypMgwzcyso4r91tCnOzNzSb3IksBtEXFnKn5Z0r6pNbAvsKqVZU4BpgDU1dX5iWYzsxIp9ltDgyXdJWmVpJcl/ULS4HamEXATsCQivl/w0j3AuDQ8Dri7M4GbmVnXKPZm8S1kB/CBZDd8f5XK2lIPnAUcK6kx/Z0MTAaOl7QUOD6Nm5lZhRR7j6AmIgoP/FMlXdDWBBHxGFt/yKa5sUUu18zMSqzYFsEaSWdKqkp/ZwJrSxmYmZmVR7GJ4Bzg48CfgZXAaUCnbiCbmdnOpdhLQ98GxkXEq5B1EwFcRZYgzMysGyu2RXBYUxIAiIhXyB4QMzOzbq7YRLBLYedwqUVQbGvCzMx2YsUezL8HzJE0g6xriY8Dl5csKtvixUmH7tD0Qy55posiMbOeqtgni2+VNJ+sozkBH42IZ0samZmZlUXRl3fSgd8HfzOzHqZT3VCbmVnP4URgZpZzTgRmZjnnRGBmlnNOBGZmOedEYGaWc04EZmY550RgZpZz7i/IzDplR7s/AXeBsrMoWYtA0s3pN44XFZRdJulPzX660szMKqiUl4amAie2UH51RNSmv/tKuHwzMytCyRJBRDwKvFKq+ZuZWdeoxM3icyUtTJeO9mq/upmZlVK5E8GPgQOBWrLfPv5eaxUlTZA0X9L81atXlys+M7PcKWsiiIiXI2JTRGwGbgBGtFF3SkTURURdTU1N+YI0M8uZsiYCSfsWjJ4KLGqtrpmZlUfJniOQ9DNgDFAtaQVwKTBGUi3Zz10uAz5bquWbmVlxSpYIIuKMFopvKtXyzMysc/xkseWGn4S1nVkl90/3NWRmlnNOBGZmOedEYGaWc04EZmY550RgZpZzTgRmZjnnRGBmlnNOBGZmOedEYGaWc04EZmY55y4mzKxHc9ci7XOLwMws55wIzMxyzonAzCznnAjMzHKuW94sPmLirTs8j7v6dUEgZmY9gFsEZmY5V7JEIOlmSaskLSooGyDpQUlL0/+9SrV8MzMrTilbBFOBE5uVfR14KCIOAh5K42ZmVkElSwQR8SjwSrPiDwPT0vA04COlWr6ZmRWn3PcI9omIlQDp/zvKvHwzM2tmp71ZLGmCpPmS5q9evbrS4ZiZ9VjlTgQvS9oXIP1f1VrFiJgSEXURUVdTU1O2AM3M8qbcieAeYFwaHgfcXeblm5lZM6X8+ujPgAbgvZJWSPoMMBk4XtJS4Pg0bmZmFVSyJ4sj4oxWXhpbqmWamVnH7bQ3i83MrDycCMzMcs6JwMws55wIzMxyzonAzCznnAjMzHLOicDMLOecCMzMcs6JwMws55wIzMxyzonAzCznnAjMzHLOicDMLOecCMzMcs6JwMws55wIzMxyrmQ/TGOWV0dMvHWHpr+rXxcFYlYktwjMzHKuIi0CScuAdcAmYGNE1FUiDjMzq+yloWMiYk0Fl29mZvjSkJlZ7lUqEQTwG0kLJE1oqYKkCZLmS5q/evXqModnZpYflUoE9RHxfuAk4IuSRjevEBFTIqIuIupqamrKH6GZWU5UJBFExEvp/yrgLmBEJeIwM7MKJAJJb5fUr2kYOAFYVO44zMwsU4lvDe0D3CWpafn/FRG/rkAcZmZGBRJBRLwADC/3cs3MrGXuYsIsh3a0GwwoT1cY3SXO7s7PEZiZ5ZwTgZlZzjkRmJnlnBOBmVnOORGYmeWcE4GZWc45EZiZ5ZwTgZlZzjkRmJnlnJ8sLiE/FWlm3YFbBGZmOedEYGaWc04EZmY550RgZpZzvlls3caO3nz3jXezlrlFYGaWcxVJBJJOlPQ7Sb+X9PVKxGBmZplK/Hh9FfAfwEnA+4AzJL2v3HGYmVmmEi2CEcDvI+KFiHgL+Dnw4QrEYWZmVCYRDAKWF4yvSGVmZlYBiojyLlD6GPChiPi/afwsYEREnNes3gRgQhp9L/C7Lg6lGljTxfMsBcfZdbpDjOA4u1qe49w/Imraq1SJr4+uAPYrGB8MvNS8UkRMAaaUKghJ8yOirlTz7yqOs+t0hxjBcXY1x9m+SlwamgccJOkASbsBnwDuqUAcZmZGBVoEEbFR0rnAA0AVcHNELC53HGZmlqnIk8URcR9wXyWWXaBkl526mOPsOt0hRnCcXc1xtqPsN4vNzGzn4i4mzMxyrtslAkn/KmmxpIWSGiUd2Yl5DJW0qJXXbmzvSWdJV0u6TtLMNP6ApBsLXv+epG9ImlFELB+TtETSrA7Ev6ekLxRbv4Xpp0o6rYXyTWmbLpb0tKSLJO2SXquTdG1nl9lsOeMlDWxl2Ysk/UrSnkXMZ076P1TSJ3cgntmSOvRtDUl/kHRxwXin94Fm8x0v6bqOTNMVJA2WdLekpZKel/QDSbtJ+qikhwrqHZ3ep13T/nFTwWufknRvwfgESc+lvyckHV1kLIX7wh2Sdu+idWxxvy8nSeslHZrWr1HSK2lfapT032lf/lsaf1bS9U2fwZKKiG7zB4wEGoDeabwaGNiJ+QwFFnVwmqqC4Y8Bs4CZZMl0AdBQ8HoDcGSR8/01cEwL5bt2ZfzNpp8KnNZC+fqC4XcA/w18q515tRpnG9PMBuraWPY04F87ML8xwMwd2B7bxVPENB8Dbk/DO7QPNJvveOC6zq5LZ94XQMATwKfTeBVwE3BlGr8X+CTZPcWFwKimZQCNQD2wJ/AH4F3ptVPSNqlO4+8HXgTeWUQ8hfvCbcBFXbA9qlrb78v5V7huaXybmAo/22n7Pgp8tNRxdbcWwb7Amoh4EyAi1kTES5KWSaqGLWeus9PwZZJuTmd8L0g6v2Beu0qalloWM5rOOgrPDlP2niRpLjBSWWd5zwETgaYzyEOARcA6SXtJ6g0cDLza1OpIZ3l3Svp1OuO6IpVfAhwNXC/pylTvDkm/An4jqa+khyQ9KekZSU1dcUwGDkxnDVemeU2UNC+tz7eaVlLS2ansaUk/KVj/0ZLmpO2y3VlSRKwie6DvXGXGaGsL6DJJUyT9BrhVUlWKv2n5ny1Y/ldT7E9LmpyWVQfcluJ/WwvvcwPpafM2tgGS1hdsj39M87uwI/EULPNj6az1fyX9Y1vvW/J94GhJbydLJAcAwySd05F9IL326bTcR8gOqk3l+6d1X5j+D2mnfKqk7ytrXX5X0ge19czzKUmtdcR9LLAhIm5J7/0m4ELgnPS5OA/4DvAtYF5EzEn1NgJfIOs77AqybwC+kOb5NWBiRKxJdZ8kS/BfbCWG1vwP8O60fmem96hR0n8q67cMST+WNF9ZS7Zw318m6RJJj5Elbgpem6zsjHuhpKuK2K7XtvV5KYW0fec0rX+pF9Zt/oC+ZGcg/wv8CPhgKl/G1jOPOmB2Gr4sbcjeZK2HtUAvsqwbQH2qdzPwlTQ8m3R2mOp8PA33Iesa4yCyM6i/kp0xfxb4HPBt4GSyD/KjbJvZxwMvAP3TfP4I7NfC8saTPXA3oOCMYI80XA38Pi17y7zTayeQfeNAZGenM4HRZEnqdwXbpmm+U4E7Ut33kfX9BM3OVlLZq8A+FJx1p+26AHhbGp8AfDMN9wbmkx0YT0rbf/dmy9+yzs3PlMjO3O4ATmxrGzSbZktsOxDP99LwycB/F/G+LSM7w/0s2cGqaR84jQ7sA2QnNy8CNcBuwOOkFgHwK2BcGj4H+GU75VPJ3vuqgnpN+3hfWmklAOcDV7dQ/hRwWBr+d+AvpH2pWb2fpXXrXVD2CtC/Wb0PA3cW8Tlvel93Be4GPk+WWH8F9Eqv/Qg4u9n7WJXey6aYlwFfLZjv1PT+DCD7XDTtR3sWsV23+7x08hjWkRbB7mTPXZ20o8fO9v66VYsgItYDR5B90FcD0yWNb2eyeyPizcjOTFaRHdQAlkfE42n4p2Rn5s1tAn6Rhv8B+ENELI3sXZpHtkONIjuDbUjDo8gONs09FBF/iYgNwLPA/q3E+2BEvJKGBfw/SQvJks6ggvgLnZD+ngKeTLEeRHamNyO2npW9UjDNLyNic0Q828o8m6iV8nsi4m8Fyz9bUiMwF9g7Lf844JaIeKOF5Tf3tjT9WrLt+mDB8ovZBoU6E8+d6f8Csg9jk7betyeAtwG1ZJ0pvp6GO7IPHEl24rI6sk4YpxfUHwn8Vxr+CVv30dbKAe6I7IwesqTyfWUt4T0jO8NsichOelosV3aN+jhgfbP1R1JfspOvXmTJrC2tLae5pn1hPlmSvAkYS/bZn5deGwu8K9X/uKQnyfb/Q8gO1k0Kt2eT14ENwI2SPgq8kcrb2q7Ffl66woFpHR8nO37dX+Lldb9fKEs7+WxgtqRngHHARrbe+O7TbJI3C4Y3sXWdm++QLe2gGwo+VM3rPAd8CDiU7NLQcuDLZDvZzS3Mq7U4mvtrwfCnyD5cR0TE3yUtY/v1g+wD9u8R8Z/bFGYHgNY+eIXxtHiwl/SuFOsqsjOy1uIUcF5EPNBs+hPbWH5zf4uIWkn9yc5qvwhcS/HbYJtFdyKepu3R/L1p6317guxg9ALZPaMvplgX0rF9oNht1Fq9wvIt70tETFZ28/Zk4LeSjouI51qYfjHwL4UFkvYga7E8T7Zei4B/A/5D0sh0MgTZ5aKfAi8DV7P1EsyzZAfuhwtm+/5U3p6/RURts3gETIuIi5uVHwB8BfhARLwqaSrb7h+F+ymw5aHWEWTJ5BPAuWQnTdtVLRhu9/PShZ5vvv6l1q1aBJLeK+mggqJasib2MrKdDprt0G0YImlkGj4DeKyd+s8BB0g6MI3vT3ZD9ZWI2JTOLvdk6w3trtAfWJUOgMew9WxsHVB4vfcBsuu5fQEkDZL0DuAhsrOlvVP5gGIXLKkGuJ7sMkV7B6oHgM9L6pWmfU+6dv4btl5nLlx+8/i3iIi/kF2q+EqaX2vboFBL26Mj8XTWE2SXO9ZGxE/I7lXsTcf2gbnAGEl7p3gLr2XPITtQQZYQH2unfBuSDoyIZyLiu2Rn1//QSgwPAbtLOjtNVwV8j+yyxR7ARWSXWH4N/Alo6jDyUOCfgO+SXZrcX9LxaZ5XkN2naNr3askuj/2one3RmoeA09J+jaQBkvZP8f0V+Iukfcgu/7UpfU76R/Zg6wVkxxEocrv2RN2tRdAX+KGyrxZuJLtePIHsbPUmSd8g+2AVYwkwTtJ/AkuBH7dVOSI2KOsR9V5Ja8iabccBvy2o9gzQNyLWNB2Ud9BtwK8kzSe7N/JcimWtpMeV3Yi8PyImSjoYaMhOnFgPnBkRiyVdDjwiaRNZ03l8G8trapL3Itu+PyG7KdqeG8kupzyZztxWAx+JiF+nA8B8SW+RPU3+DbIDzPWS/gaMLLjERFq/pyQ9TfahbHEbNFVN/xcCG9M0U4EfdDCeznqW7L5Fn7Td/k52v+A9xe4DEbFS0mVkiWMl2aW9qvTy+cDNkiamdfh0O+XNXZCS56YUa4uXGCIiJJ0K/EjSv5GdIDZtm1uAKyJiddM8gf+RdCfZZ+bCdKkLZV9pvlVSbUTcI2kQMEdSkCXrMyNiZXvbpJUYn5X0TbIvUexCtq2/GBG/lfQUWavmBbLPZXv6AXdL6kN2dn9hKi92u/Y4frLYuqV0pvlkRLR2r8XMitStLg2ZASh7GK0BuKrSsZj1BG4RmJnlnFsEZmY550RgZpZzTgRmZjnnRGDdntroNbWT81vffq02p5+dvu7aNL6l/yuznZETgfUEf4uI2og4BDie7EnaS8uxYGVa+hy9Q1K7DzeZ7QycCKxHie17TW2xJ1K10atpIbXQq6uyPuOXSPoR2QNg+7Uw6ZXAN1uY31BJ/5OW+6SkUal8jKRHJN2urCfSycr6938ixXdgqlcj6RcppnmS6psvw6yjutuTxWbtiogX0ln6O8i6gPhLRHxAWffQjyvrPns5cGpEvK6sC/PfSrqnsDsNSSeQdVY3guwJ1HskjSbrCO29ZP33t/YDQQ3AqenJ3nUF5auA49OT6geR9dzZ1KX5cLKn5F8he0r2xogYIelLZF1BX0D21PTVEfGYsm6SH2D7fqDMOsSJwHqqpo7BTgAO09Y+5PuTHdxXkPVqOhrYzNZeTf9cMI/CXl0h6+KD2TCLAAABLklEQVTkILJE8MeIKOxepCXfIWsVfK2grBdwXerqYhPwnoLX5jV1wSDpebK+kSDruuSYNHwc8L7UlQjAHpL6RURhsjHrECcC63G0ba+prfVEOp72ezVtrVfXobTQq2VzEfGwpG8DRxUUX0jWU+dwskuzGwpeK+zhcnPB+Ga2flZ3oYX+mcx2hO8RWI+i7XtNba0n0mJ6NW2tV9eOuBz4asF4f2BlRGwGzmJrB3PF+g1Zt8mkmMraXbH1TG4RWE/QVq+pLfaMStu9mgIQEb9RC726krU2ihIR90laXVD0I+AXkpp+97rdlkUz55P9JsBCtv6m7ec6OA+zbbivITOznPOlITOznHMiMDPLOScCM7OccyIwM8s5JwIzs5xzIjAzyzknAjOznHMiMDPLuf8P8bWy7uD7BN8AAAAASUVORK5CYII="/>
          <p:cNvSpPr>
            <a:spLocks noChangeAspect="1" noChangeArrowheads="1"/>
          </p:cNvSpPr>
          <p:nvPr/>
        </p:nvSpPr>
        <p:spPr bwMode="auto">
          <a:xfrm>
            <a:off x="7549506" y="338925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942" y="1070081"/>
            <a:ext cx="9575280" cy="4943137"/>
          </a:xfrm>
          <a:prstGeom prst="rect">
            <a:avLst/>
          </a:prstGeom>
        </p:spPr>
      </p:pic>
      <p:sp>
        <p:nvSpPr>
          <p:cNvPr id="4" name="Rectangle 3"/>
          <p:cNvSpPr/>
          <p:nvPr/>
        </p:nvSpPr>
        <p:spPr>
          <a:xfrm>
            <a:off x="1090776" y="5934670"/>
            <a:ext cx="9929446" cy="646331"/>
          </a:xfrm>
          <a:prstGeom prst="rect">
            <a:avLst/>
          </a:prstGeom>
        </p:spPr>
        <p:txBody>
          <a:bodyPr wrap="square">
            <a:spAutoFit/>
          </a:bodyPr>
          <a:lstStyle/>
          <a:p>
            <a:r>
              <a:rPr lang="en-IN" dirty="0"/>
              <a:t>#Benefits variety count of company:</a:t>
            </a:r>
          </a:p>
          <a:p>
            <a:r>
              <a:rPr lang="en-IN" dirty="0"/>
              <a:t>Sunbird - 6, </a:t>
            </a:r>
            <a:r>
              <a:rPr lang="en-IN" dirty="0" err="1"/>
              <a:t>Oxxo</a:t>
            </a:r>
            <a:r>
              <a:rPr lang="en-IN" dirty="0"/>
              <a:t> - 3, </a:t>
            </a:r>
            <a:r>
              <a:rPr lang="en-IN" dirty="0" err="1"/>
              <a:t>Winfratech</a:t>
            </a:r>
            <a:r>
              <a:rPr lang="en-IN" dirty="0"/>
              <a:t> - 2, </a:t>
            </a:r>
            <a:r>
              <a:rPr lang="en-IN" dirty="0" err="1"/>
              <a:t>Windoors</a:t>
            </a:r>
            <a:r>
              <a:rPr lang="en-IN" dirty="0"/>
              <a:t> - 3, </a:t>
            </a:r>
            <a:r>
              <a:rPr lang="en-IN" dirty="0" err="1"/>
              <a:t>Pearlson</a:t>
            </a:r>
            <a:r>
              <a:rPr lang="en-IN" dirty="0"/>
              <a:t> - 3, </a:t>
            </a:r>
            <a:r>
              <a:rPr lang="en-IN" dirty="0" err="1"/>
              <a:t>Rajtechnis</a:t>
            </a:r>
            <a:r>
              <a:rPr lang="en-IN" dirty="0"/>
              <a:t> - 1</a:t>
            </a:r>
          </a:p>
        </p:txBody>
      </p:sp>
    </p:spTree>
    <p:extLst>
      <p:ext uri="{BB962C8B-B14F-4D97-AF65-F5344CB8AC3E}">
        <p14:creationId xmlns:p14="http://schemas.microsoft.com/office/powerpoint/2010/main" val="3643581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anchor="ctr">
            <a:normAutofit/>
          </a:bodyPr>
          <a:lstStyle/>
          <a:p>
            <a:r>
              <a:rPr lang="en-US" dirty="0" smtClean="0">
                <a:latin typeface="Franklin Gothic Book" panose="020B0503020102020204" pitchFamily="34" charset="0"/>
                <a:cs typeface="Segoe UI" panose="020B0502040204020203" pitchFamily="34" charset="0"/>
              </a:rPr>
              <a:t>Understanding the Dataset</a:t>
            </a:r>
            <a:endParaRPr lang="en-US" dirty="0">
              <a:latin typeface="Franklin Gothic Book" panose="020B0503020102020204"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2880360"/>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4" name="Content Placeholder 3"/>
          <p:cNvSpPr>
            <a:spLocks noGrp="1"/>
          </p:cNvSpPr>
          <p:nvPr>
            <p:ph idx="1"/>
          </p:nvPr>
        </p:nvSpPr>
        <p:spPr/>
        <p:txBody>
          <a:bodyPr/>
          <a:lstStyle/>
          <a:p>
            <a:endParaRPr lang="en-IN" dirty="0"/>
          </a:p>
        </p:txBody>
      </p:sp>
    </p:spTree>
    <p:extLst>
      <p:ext uri="{BB962C8B-B14F-4D97-AF65-F5344CB8AC3E}">
        <p14:creationId xmlns:p14="http://schemas.microsoft.com/office/powerpoint/2010/main" val="3816597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smtClean="0">
                <a:latin typeface="Franklin Gothic Book" panose="020B0503020102020204" pitchFamily="34" charset="0"/>
                <a:cs typeface="Segoe UI" panose="020B0502040204020203" pitchFamily="34" charset="0"/>
              </a:rPr>
              <a:t>Benefits Insights</a:t>
            </a:r>
            <a:endParaRPr lang="en-US" dirty="0">
              <a:latin typeface="Franklin Gothic Book" panose="020B0503020102020204" pitchFamily="34" charset="0"/>
              <a:cs typeface="Segoe UI" panose="020B0502040204020203" pitchFamily="34" charset="0"/>
            </a:endParaRPr>
          </a:p>
        </p:txBody>
      </p:sp>
      <p:sp>
        <p:nvSpPr>
          <p:cNvPr id="9" name="Oval 8">
            <a:extLst>
              <a:ext uri="{FF2B5EF4-FFF2-40B4-BE49-F238E27FC236}">
                <a16:creationId xmlns:a16="http://schemas.microsoft.com/office/drawing/2014/main" id="{6D1E12A6-FA7A-477F-8C87-308C5B84B139}"/>
              </a:ext>
            </a:extLst>
          </p:cNvPr>
          <p:cNvSpPr/>
          <p:nvPr/>
        </p:nvSpPr>
        <p:spPr>
          <a:xfrm>
            <a:off x="504622" y="1275478"/>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Segoe UI" panose="020B0502040204020203" pitchFamily="34" charset="0"/>
                <a:cs typeface="Segoe UI" panose="020B0502040204020203" pitchFamily="34" charset="0"/>
              </a:rPr>
              <a:t>7</a:t>
            </a:r>
            <a:endParaRPr lang="en-US" sz="3600" b="1" dirty="0">
              <a:latin typeface="Segoe UI" panose="020B0502040204020203" pitchFamily="34" charset="0"/>
              <a:cs typeface="Segoe UI" panose="020B0502040204020203" pitchFamily="34" charset="0"/>
            </a:endParaRPr>
          </a:p>
        </p:txBody>
      </p:sp>
      <p:sp>
        <p:nvSpPr>
          <p:cNvPr id="6" name="AutoShape 2" descr="data:image/png;base64,iVBORw0KGgoAAAANSUhEUgAAAYIAAAEKCAYAAAAfGVI8AAAABHNCSVQICAgIfAhkiAAAAAlwSFlzAAALEgAACxIB0t1+/AAAADl0RVh0U29mdHdhcmUAbWF0cGxvdGxpYiB2ZXJzaW9uIDMuMC4yLCBodHRwOi8vbWF0cGxvdGxpYi5vcmcvOIA7rQAAIABJREFUeJzt3X2cVWW99/HP1xEhA1GcyQREzKxjoow5oTAeQlFTj/cpO5ZZKmT3i57U1KKy01GjvA+ppZmnPPgElqdQ0jTUzKOgR5kQ0BFB7JBGQpI8qAkZGvC7/1jXwGaYhz3D7L2ZWd/36zWvWeva11rrt9Zee/3WtdZe11ZEYGZm+bVLpQMwM7PKciIwM8s5JwIzs5xzIjAzyzknAjOznHMiMDPLOScCM7OccyIwM8s5JwIzs5zbtdIBFKO6ujqGDh1a6TDMzLqVBQsWrImImvbqdYtEMHToUObPn1/pMMzMuhVJfyymXskvDUmqkvSUpJlp/ABJcyUtlTRd0m6ljsHMzFpXjnsEXwKWFIx/F7g6Ig4CXgU+U4YYzMysFSVNBJIGA/8E3JjGBRwLzEhVpgEfKWUMZmbWtlLfI7gG+CrQL43vDbwWERvT+ApgUEsTSpoATAAYMmTIdq///e9/Z8WKFWzYsKGrY95p9OnTh8GDB9OrV69Kh2JmPVjJEoGkU4BVEbFA0pim4haqtviDCBExBZgCUFdXt12dFStW0K9fP4YOHUrW0OhZIoK1a9eyYsUKDjjggEqHY2Y9WClbBPXAP0s6GegD7EHWQthT0q6pVTAYeKkzM9+wYUOPTQIAkth7771ZvXp1pUMxsx6uZPcIIuLiiBgcEUOBTwAPR8SngFnAaanaOODuzi6jpyaBJj19/cxs51CJJ4u/Blwk6fdk9wxuqkAMZmaWlCURRMTsiDglDb8QESMi4t0R8bGIeLMcMRS6/PLLOeSQQzjssMOora1l7ty5XHPNNbzxxhvtTltsPTOz7qJbPFnclRoaGpg5cyZPPvkkvXv3Zs2aNbz11lucfvrpnHnmmey+++5tTn/NNdcUVc+ss16cdOgOz2PIJc90QSSWF7nrdG7lypVUV1fTu3dvAKqrq5kxYwYvvfQSxxxzDMcccwwAn//856mrq+OQQw7h0ksvBeDaa6/drl7fvn23zHvGjBmMHz8egDvuuINhw4YxfPhwRo8eXcY1NDPrmNwlghNOOIHly5fznve8hy984Qs88sgjnH/++QwcOJBZs2Yxa9YsILt8NH/+fBYuXMgjjzzCwoULW6zXmkmTJvHAAw/w9NNPc88995Rj1czMOiV3iaBv374sWLCAKVOmUFNTw+mnn87UqVO3q3f77bfz/ve/n8MPP5zFixfz7LPPdmg59fX1jB8/nhtuuIFNmzZ1UfRmZl0vd/cIAKqqqhgzZgxjxozh0EMPZdq0adu8/oc//IGrrrqKefPmsddeezF+/PhWn2Au/IpnYZ3rr7+euXPncu+991JbW0tjYyN77713aVbIzGwH5K5F8Lvf/Y6lS5duGW9sbGT//fenX79+rFu3DoDXX3+dt7/97fTv35+XX36Z+++/f0v9wnoA++yzD0uWLGHz5s3cddddW8qff/55jjzySCZNmkR1dTXLly8vw9qZmXVc7loE69ev57zzzuO1115j11135d3vfjdTpkzhZz/7GSeddBL77rsvs2bN4vDDD+eQQw7hXe96F/X19VumnzBhwjb1Jk+ezCmnnMJ+++3HsGHDWL9+PQATJ05k6dKlRARjx45l+PDhlVplM7M2KaLFrn52KnV1ddH8h2mWLFnCwQcfXKGIyicv62lb+euj1lUkLYiIuvbq5e7SkJmZbcuJwMws55wIzMxyzonAzCznnAjMzHLOicDMLOd6zHMER0y8tUvnt+DKs9t8/cILL2T//ffnggsuAOBDH/oQ++23HzfeeCMAX/7ylxk0aBAXXXRRl8ZlZtbV3CLopFGjRjFnzhwANm/ezJo1a1i8ePGW1+fMmbPNg2hmZjurHtMiKLf6+nouvPBCABYvXsywYcNYuXIlr776KrvvvjtLliyhtraWiRMncv/99yOJb37zm5x++unMnj2byy67jOrqahYtWsQRRxzBT3/6027905Q7+hCUH4Ayq5ySJQJJfYBHgd5pOTMi4lJJU4EPAn9JVcdHRGOp4iiVgQMHsuuuu/Liiy8yZ84cRo4cyZ/+9CcaGhro378/hx12GDNnzqSxsZGnn36aNWvW8IEPfGDLbxM89dRTLF68mIEDB1JfX8/jjz/O0UcfXeG1MrM8KuWloTeBYyNiOFALnCjpqPTaxIioTX/dLgk0qa+vZ86cOVsSwciRI7eMjxo1iscee4wzzjiDqqoq9tlnHz74wQ8yb948AEaMGMHgwYPZZZddqK2tZdmyZZVdGTPLrZIlgsisT6O90t/O37FRBzTdJ3jmmWcYNmwYRx11FA0NDVvuD7TVj1PTL6RB1i32xo0byxGymdl2SnqzWFKVpEZgFfBgRMxNL10uaaGkqyX1bmMWO7X6+npmzpzJgAEDqKqqYsCAAbz22ms0NDQwcuRIRo8ezfTp09m0aROrV6/m0UcfZcSIEZUO28xsGyW9WRwRm4BaSXsCd0kaBlwM/BnYDZgCfA2Y1HxaSROACQBDhgxpd1ntfd2zFA499FDWrFnDJz/5yW3K1q9fT3V1NaeeeioNDQ0MHz4cSVxxxRW8853v5Lnnnit7rGZmrSlbN9SSLgX+GhFXFZSNAb4SEae0Na27od7519PfGuo67obaukrFu6GWVJNaAkh6G3Ac8JykfVOZgI8Ai0oVg5mZta+Ul4b2BaZJqiJLOLdHxExJD0uqAQQ0Ap8rYQxmZtaOkiWCiFgIHN5C+bGlWqaZmXWcu5gwM8s5JwIzs5xzIjAzy7ke0+lcV3zlrlAxX7/r27cv69evb7deaxobG3nppZc4+eSTOz0PM7Md5RZBBTU2NnLfffdVOgwzyzkngi72xz/+kbFjx3LYYYcxduxYXnzxRQDuuOMOhg0bxvDhwxk9ejRvvfUWl1xyCdOnT6e2tpbp06dXOHIzy6sec2loZ3Huuedy9tlnM27cOG6++WbOP/98fvnLXzJp0iQeeOABBg0axGuvvcZuu+3GpEmTmD9/Ptddd12lwzazHHOLoIs1NDRs6XvorLPO4rHHHgOyDurGjx/PDTfcwKZNmyoZopnZNpwISqzpV8euv/56vvOd77B8+XJqa2tZu3ZthSMzM8s4EXSxUaNG8fOf/xyA2267bcuvjj3//PMceeSRTJo0ierqapYvX06/fv1Yt25dJcM1M+s59wgq0dviG2+8weDBg7eMX3TRRVx77bWcc845XHnlldTU1HDLLbcAMHHiRJYuXUpEMHbsWIYPH86QIUOYPHkytbW1XHzxxZx++ullXwczsx6TCCph8+bNLZY//PDD25Xdeeed25UNGDBgy09XmplVii8NmZnlnBOBmVnOdetEUK5fV6uUnr5+ZrZz6LaJoE+fPqxdu7bHHiwjgrVr19KnT59Kh2JmPVy3vVk8ePBgVqxYwerVqysdSsn06dNnm28lmZmVQrdNBL169eKAAw6odBhmZt1eKX+8vo+kJyQ9LWmxpG+l8gMkzZW0VNJ0SbuVKgYzM2tfKe8RvAkcGxHDgVrgRElHAd8Fro6Ig4BXgc+UMAYzM2tHyRJBZJp+taVX+gvgWGBGKp8GfKRUMZiZWftK+q0hSVWSGoFVwIPA88BrEbExVVkBDCplDGZm1raSJoKI2BQRtcBgYARwcEvVWppW0gRJ8yXN78nfDDIzq7SyPEcQEa8Bs4GjgD0lNX1baTDwUivTTImIuoioq6mpKUeYZma5VMpvDdVI2jMNvw04DlgCzAJOS9XGAXeXKgYzM2tfKZ8j2BeYJqmKLOHcHhEzJT0L/FzSd4CngJtKGIOZmbWjZIkgIhYCh7dQ/gLZ/QIzM9sJdNu+hszMrGs4EZiZ5ZwTgZlZzjkRmJnlnBOBmVnOORGYmeWcE4GZWc45EZiZ5ZwTgZlZzjkRmJnlnBOBmVnOORGYmeWcE4GZWc45EZiZ5ZwTgZlZzjkRmJnlnBOBmVnOlfI3i/eTNEvSEkmLJX0plV8m6U+SGtPfyaWKwczM2lfK3yzeCHw5Ip6U1A9YIOnB9NrVEXFVCZdtZmZFKuVvFq8EVqbhdZKWAINKtTwzM+ucstwjkDSU7Ifs56aicyUtlHSzpL3KEYOZmbWslJeGAJDUF/gFcEFEvC7px8C3gUj/vwec08J0E4AJAEOGDOnyuF6cdOgOz2PIJc90QSRmZpVV0haBpF5kSeC2iLgTICJejohNEbEZuAEY0dK0ETElIuoioq6mpqaUYZqZ5VopvzUk4CZgSUR8v6B834JqpwKLShWDmZm1r5SXhuqBs4BnJDWmsm8AZ0iqJbs0tAz4bAljMDOzdpTyW0OPAWrhpftKtUwzM+s4P1lsZpZzTgRmZjnnRGBmlnNOBGZmOedEYGaWc04EZmY5V/IuJmznd8TEW3d4Hnf164JAzKwiimoRSHqomDIzM+t+2mwRSOoD7A5Up15Cmx4Q2wMYWOLYzMysDNq7NPRZ4AKyg/4CtiaC14H/KGFcZmZWJm0mgoj4AfADSedFxA/LFJOZmZVRUTeLI+KHkkYBQwuniYgdv8toZmYVVVQikPQT4ECgEdiUigNwIjAz6+aK/fpoHfC+iIhSBmNmZuVX7ANli4B3ljIQMzOrjGJbBNXAs5KeAN5sKoyIfy5JVGZmVjbFJoLLShmEmZlVTrHfGnqk1IGYmVllFNvFxDpJr6e/DZI2SXq9nWn2kzRL0hJJiyV9KZUPkPSgpKXp/15dsSJmZtY5RSWCiOgXEXukvz7AvwDXtTPZRuDLEXEwcBTwRUnvA74OPBQRBwEPpXEzM6uQTnVDHRG/BI5tp87KiHgyDa8DlgCDgA8D01K1acBHOhODmZl1jWIfKPtoweguZM8VFP1MgaShwOHAXGCfiFgJWbKQ9I5i52NmZl2v2G8N/Z+C4Y3AMrIz+3ZJ6gv8ArggIl6X1N4kTdNNACYADBkypMgwzcyso4r91tCnOzNzSb3IksBtEXFnKn5Z0r6pNbAvsKqVZU4BpgDU1dX5iWYzsxIp9ltDgyXdJWmVpJcl/ULS4HamEXATsCQivl/w0j3AuDQ8Dri7M4GbmVnXKPZm8S1kB/CBZDd8f5XK2lIPnAUcK6kx/Z0MTAaOl7QUOD6Nm5lZhRR7j6AmIgoP/FMlXdDWBBHxGFt/yKa5sUUu18zMSqzYFsEaSWdKqkp/ZwJrSxmYmZmVR7GJ4Bzg48CfgZXAaUCnbiCbmdnOpdhLQ98GxkXEq5B1EwFcRZYgzMysGyu2RXBYUxIAiIhXyB4QMzOzbq7YRLBLYedwqUVQbGvCzMx2YsUezL8HzJE0g6xriY8Dl5csKtvixUmH7tD0Qy55posiMbOeqtgni2+VNJ+sozkBH42IZ0samZmZlUXRl3fSgd8HfzOzHqZT3VCbmVnP4URgZpZzTgRmZjnnRGBmlnNOBGZmOedEYGaWc04EZmY550RgZpZz7i/IzDplR7s/AXeBsrMoWYtA0s3pN44XFZRdJulPzX660szMKqiUl4amAie2UH51RNSmv/tKuHwzMytCyRJBRDwKvFKq+ZuZWdeoxM3icyUtTJeO9mq/upmZlVK5E8GPgQOBWrLfPv5eaxUlTZA0X9L81atXlys+M7PcKWsiiIiXI2JTRGwGbgBGtFF3SkTURURdTU1N+YI0M8uZsiYCSfsWjJ4KLGqtrpmZlUfJniOQ9DNgDFAtaQVwKTBGUi3Zz10uAz5bquWbmVlxSpYIIuKMFopvKtXyzMysc/xkseWGn4S1nVkl90/3NWRmlnNOBGZmOedEYGaWc04EZmY550RgZpZzTgRmZjnnRGBmlnNOBGZmOedEYGaWc04EZmY55y4mzKxHc9ci7XOLwMws55wIzMxyzonAzCznnAjMzHKuW94sPmLirTs8j7v6dUEgZmY9gFsEZmY5V7JEIOlmSaskLSooGyDpQUlL0/+9SrV8MzMrTilbBFOBE5uVfR14KCIOAh5K42ZmVkElSwQR8SjwSrPiDwPT0vA04COlWr6ZmRWn3PcI9omIlQDp/zvKvHwzM2tmp71ZLGmCpPmS5q9evbrS4ZiZ9VjlTgQvS9oXIP1f1VrFiJgSEXURUVdTU1O2AM3M8qbcieAeYFwaHgfcXeblm5lZM6X8+ujPgAbgvZJWSPoMMBk4XtJS4Pg0bmZmFVSyJ4sj4oxWXhpbqmWamVnH7bQ3i83MrDycCMzMcs6JwMws55wIzMxyzonAzCznnAjMzHLOicDMLOecCMzMcs6JwMws55wIzMxyzonAzCznnAjMzHLOicDMLOecCMzMcs6JwMws55wIzMxyrmQ/TGOWV0dMvHWHpr+rXxcFYlYktwjMzHKuIi0CScuAdcAmYGNE1FUiDjMzq+yloWMiYk0Fl29mZvjSkJlZ7lUqEQTwG0kLJE1oqYKkCZLmS5q/evXqModnZpYflUoE9RHxfuAk4IuSRjevEBFTIqIuIupqamrKH6GZWU5UJBFExEvp/yrgLmBEJeIwM7MKJAJJb5fUr2kYOAFYVO44zMwsU4lvDe0D3CWpafn/FRG/rkAcZmZGBRJBRLwADC/3cs3MrGXuYsIsh3a0GwwoT1cY3SXO7s7PEZiZ5ZwTgZlZzjkRmJnlnBOBmVnOORGYmeWcE4GZWc45EZiZ5ZwTgZlZzjkRmJnlnJ8sLiE/FWlm3YFbBGZmOedEYGaWc04EZmY550RgZpZzvlls3caO3nz3jXezlrlFYGaWcxVJBJJOlPQ7Sb+X9PVKxGBmZplK/Hh9FfAfwEnA+4AzJL2v3HGYmVmmEi2CEcDvI+KFiHgL+Dnw4QrEYWZmVCYRDAKWF4yvSGVmZlYBiojyLlD6GPChiPi/afwsYEREnNes3gRgQhp9L/C7Lg6lGljTxfMsBcfZdbpDjOA4u1qe49w/Imraq1SJr4+uAPYrGB8MvNS8UkRMAaaUKghJ8yOirlTz7yqOs+t0hxjBcXY1x9m+SlwamgccJOkASbsBnwDuqUAcZmZGBVoEEbFR0rnAA0AVcHNELC53HGZmlqnIk8URcR9wXyWWXaBkl526mOPsOt0hRnCcXc1xtqPsN4vNzGzn4i4mzMxyrtslAkn/KmmxpIWSGiUd2Yl5DJW0qJXXbmzvSWdJV0u6TtLMNP6ApBsLXv+epG9ImlFELB+TtETSrA7Ev6ekLxRbv4Xpp0o6rYXyTWmbLpb0tKSLJO2SXquTdG1nl9lsOeMlDWxl2Ysk/UrSnkXMZ076P1TSJ3cgntmSOvRtDUl/kHRxwXin94Fm8x0v6bqOTNMVJA2WdLekpZKel/QDSbtJ+qikhwrqHZ3ep13T/nFTwWufknRvwfgESc+lvyckHV1kLIX7wh2Sdu+idWxxvy8nSeslHZrWr1HSK2lfapT032lf/lsaf1bS9U2fwZKKiG7zB4wEGoDeabwaGNiJ+QwFFnVwmqqC4Y8Bs4CZZMl0AdBQ8HoDcGSR8/01cEwL5bt2ZfzNpp8KnNZC+fqC4XcA/w18q515tRpnG9PMBuraWPY04F87ML8xwMwd2B7bxVPENB8Dbk/DO7QPNJvveOC6zq5LZ94XQMATwKfTeBVwE3BlGr8X+CTZPcWFwKimZQCNQD2wJ/AH4F3ptVPSNqlO4+8HXgTeWUQ8hfvCbcBFXbA9qlrb78v5V7huaXybmAo/22n7Pgp8tNRxdbcWwb7Amoh4EyAi1kTES5KWSaqGLWeus9PwZZJuTmd8L0g6v2Beu0qalloWM5rOOgrPDlP2niRpLjBSWWd5zwETgaYzyEOARcA6SXtJ6g0cDLza1OpIZ3l3Svp1OuO6IpVfAhwNXC/pylTvDkm/An4jqa+khyQ9KekZSU1dcUwGDkxnDVemeU2UNC+tz7eaVlLS2ansaUk/KVj/0ZLmpO2y3VlSRKwie6DvXGXGaGsL6DJJUyT9BrhVUlWKv2n5ny1Y/ldT7E9LmpyWVQfcluJ/WwvvcwPpafM2tgGS1hdsj39M87uwI/EULPNj6az1fyX9Y1vvW/J94GhJbydLJAcAwySd05F9IL326bTcR8gOqk3l+6d1X5j+D2mnfKqk7ytrXX5X0ge19czzKUmtdcR9LLAhIm5J7/0m4ELgnPS5OA/4DvAtYF5EzEn1NgJfIOs77AqybwC+kOb5NWBiRKxJdZ8kS/BfbCWG1vwP8O60fmem96hR0n8q67cMST+WNF9ZS7Zw318m6RJJj5Elbgpem6zsjHuhpKuK2K7XtvV5KYW0fec0rX+pF9Zt/oC+ZGcg/wv8CPhgKl/G1jOPOmB2Gr4sbcjeZK2HtUAvsqwbQH2qdzPwlTQ8m3R2mOp8PA33Iesa4yCyM6i/kp0xfxb4HPBt4GSyD/KjbJvZxwMvAP3TfP4I7NfC8saTPXA3oOCMYI80XA38Pi17y7zTayeQfeNAZGenM4HRZEnqdwXbpmm+U4E7Ut33kfX9BM3OVlLZq8A+FJx1p+26AHhbGp8AfDMN9wbmkx0YT0rbf/dmy9+yzs3PlMjO3O4ATmxrGzSbZktsOxDP99LwycB/F/G+LSM7w/0s2cGqaR84jQ7sA2QnNy8CNcBuwOOkFgHwK2BcGj4H+GU75VPJ3vuqgnpN+3hfWmklAOcDV7dQ/hRwWBr+d+AvpH2pWb2fpXXrXVD2CtC/Wb0PA3cW8Tlvel93Be4GPk+WWH8F9Eqv/Qg4u9n7WJXey6aYlwFfLZjv1PT+DCD7XDTtR3sWsV23+7x08hjWkRbB7mTPXZ20o8fO9v66VYsgItYDR5B90FcD0yWNb2eyeyPizcjOTFaRHdQAlkfE42n4p2Rn5s1tAn6Rhv8B+ENELI3sXZpHtkONIjuDbUjDo8gONs09FBF/iYgNwLPA/q3E+2BEvJKGBfw/SQvJks6ggvgLnZD+ngKeTLEeRHamNyO2npW9UjDNLyNic0Q828o8m6iV8nsi4m8Fyz9bUiMwF9g7Lf844JaIeKOF5Tf3tjT9WrLt+mDB8ovZBoU6E8+d6f8Csg9jk7betyeAtwG1ZJ0pvp6GO7IPHEl24rI6sk4YpxfUHwn8Vxr+CVv30dbKAe6I7IwesqTyfWUt4T0jO8NsichOelosV3aN+jhgfbP1R1JfspOvXmTJrC2tLae5pn1hPlmSvAkYS/bZn5deGwu8K9X/uKQnyfb/Q8gO1k0Kt2eT14ENwI2SPgq8kcrb2q7Ffl66woFpHR8nO37dX+Lldb9fKEs7+WxgtqRngHHARrbe+O7TbJI3C4Y3sXWdm++QLe2gGwo+VM3rPAd8CDiU7NLQcuDLZDvZzS3Mq7U4mvtrwfCnyD5cR0TE3yUtY/v1g+wD9u8R8Z/bFGYHgNY+eIXxtHiwl/SuFOsqsjOy1uIUcF5EPNBs+hPbWH5zf4uIWkn9yc5qvwhcS/HbYJtFdyKepu3R/L1p6317guxg9ALZPaMvplgX0rF9oNht1Fq9wvIt70tETFZ28/Zk4LeSjouI51qYfjHwL4UFkvYga7E8T7Zei4B/A/5D0sh0MgTZ5aKfAi8DV7P1EsyzZAfuhwtm+/5U3p6/RURts3gETIuIi5uVHwB8BfhARLwqaSrb7h+F+ymw5aHWEWTJ5BPAuWQnTdtVLRhu9/PShZ5vvv6l1q1aBJLeK+mggqJasib2MrKdDprt0G0YImlkGj4DeKyd+s8BB0g6MI3vT3ZD9ZWI2JTOLvdk6w3trtAfWJUOgMew9WxsHVB4vfcBsuu5fQEkDZL0DuAhsrOlvVP5gGIXLKkGuJ7sMkV7B6oHgM9L6pWmfU+6dv4btl5nLlx+8/i3iIi/kF2q+EqaX2vboFBL26Mj8XTWE2SXO9ZGxE/I7lXsTcf2gbnAGEl7p3gLr2XPITtQQZYQH2unfBuSDoyIZyLiu2Rn1//QSgwPAbtLOjtNVwV8j+yyxR7ARWSXWH4N/Alo6jDyUOCfgO+SXZrcX9LxaZ5XkN2naNr3askuj/2one3RmoeA09J+jaQBkvZP8f0V+Iukfcgu/7UpfU76R/Zg6wVkxxEocrv2RN2tRdAX+KGyrxZuJLtePIHsbPUmSd8g+2AVYwkwTtJ/AkuBH7dVOSI2KOsR9V5Ja8iabccBvy2o9gzQNyLWNB2Ud9BtwK8kzSe7N/JcimWtpMeV3Yi8PyImSjoYaMhOnFgPnBkRiyVdDjwiaRNZ03l8G8trapL3Itu+PyG7KdqeG8kupzyZztxWAx+JiF+nA8B8SW+RPU3+DbIDzPWS/gaMLLjERFq/pyQ9TfahbHEbNFVN/xcCG9M0U4EfdDCeznqW7L5Fn7Td/k52v+A9xe4DEbFS0mVkiWMl2aW9qvTy+cDNkiamdfh0O+XNXZCS56YUa4uXGCIiJJ0K/EjSv5GdIDZtm1uAKyJiddM8gf+RdCfZZ+bCdKkLZV9pvlVSbUTcI2kQMEdSkCXrMyNiZXvbpJUYn5X0TbIvUexCtq2/GBG/lfQUWavmBbLPZXv6AXdL6kN2dn9hKi92u/Y4frLYuqV0pvlkRLR2r8XMitStLg2ZASh7GK0BuKrSsZj1BG4RmJnlnFsEZmY550RgZpZzTgRmZjnnRGDdntroNbWT81vffq02p5+dvu7aNL6l/yuznZETgfUEf4uI2og4BDie7EnaS8uxYGVa+hy9Q1K7DzeZ7QycCKxHie17TW2xJ1K10atpIbXQq6uyPuOXSPoR2QNg+7Uw6ZXAN1uY31BJ/5OW+6SkUal8jKRHJN2urCfSycr6938ixXdgqlcj6RcppnmS6psvw6yjutuTxWbtiogX0ln6O8i6gPhLRHxAWffQjyvrPns5cGpEvK6sC/PfSrqnsDsNSSeQdVY3guwJ1HskjSbrCO29ZP33t/YDQQ3AqenJ3nUF5auA49OT6geR9dzZ1KX5cLKn5F8he0r2xogYIelLZF1BX0D21PTVEfGYsm6SH2D7fqDMOsSJwHqqpo7BTgAO09Y+5PuTHdxXkPVqOhrYzNZeTf9cMI/CXl0h6+KD2TCLAAABLklEQVTkILJE8MeIKOxepCXfIWsVfK2grBdwXerqYhPwnoLX5jV1wSDpebK+kSDruuSYNHwc8L7UlQjAHpL6RURhsjHrECcC63G0ba+prfVEOp72ezVtrVfXobTQq2VzEfGwpG8DRxUUX0jWU+dwskuzGwpeK+zhcnPB+Ga2flZ3oYX+mcx2hO8RWI+i7XtNba0n0mJ6NW2tV9eOuBz4asF4f2BlRGwGzmJrB3PF+g1Zt8mkmMraXbH1TG4RWE/QVq+pLfaMStu9mgIQEb9RC726krU2ihIR90laXVD0I+AXkpp+97rdlkUz55P9JsBCtv6m7ec6OA+zbbivITOznPOlITOznHMiMDPLOScCM7OccyIwM8s5JwIzs5xzIjAzyzknAjOznHMiMDPLuf8P8bWy7uD7BN8AAAAASUVORK5CYII="/>
          <p:cNvSpPr>
            <a:spLocks noChangeAspect="1" noChangeArrowheads="1"/>
          </p:cNvSpPr>
          <p:nvPr/>
        </p:nvSpPr>
        <p:spPr bwMode="auto">
          <a:xfrm>
            <a:off x="7549506" y="338925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6034" y="597938"/>
            <a:ext cx="6145173" cy="5983063"/>
          </a:xfrm>
          <a:prstGeom prst="rect">
            <a:avLst/>
          </a:prstGeom>
        </p:spPr>
      </p:pic>
      <p:sp>
        <p:nvSpPr>
          <p:cNvPr id="7" name="Rectangle 6"/>
          <p:cNvSpPr/>
          <p:nvPr/>
        </p:nvSpPr>
        <p:spPr>
          <a:xfrm>
            <a:off x="1250807" y="1517755"/>
            <a:ext cx="6096000" cy="3416320"/>
          </a:xfrm>
          <a:prstGeom prst="rect">
            <a:avLst/>
          </a:prstGeom>
        </p:spPr>
        <p:txBody>
          <a:bodyPr>
            <a:spAutoFit/>
          </a:bodyPr>
          <a:lstStyle/>
          <a:p>
            <a:r>
              <a:rPr lang="en-IN" dirty="0"/>
              <a:t># Benefits with more count:</a:t>
            </a:r>
          </a:p>
          <a:p>
            <a:r>
              <a:rPr lang="en-IN" dirty="0"/>
              <a:t>1)Reduce Street Noise </a:t>
            </a:r>
            <a:r>
              <a:rPr lang="en-IN" dirty="0" smtClean="0"/>
              <a:t>– 7</a:t>
            </a:r>
            <a:endParaRPr lang="en-IN" dirty="0"/>
          </a:p>
          <a:p>
            <a:endParaRPr lang="en-IN" dirty="0" smtClean="0"/>
          </a:p>
          <a:p>
            <a:r>
              <a:rPr lang="en-IN" dirty="0" smtClean="0"/>
              <a:t>2)Reduce </a:t>
            </a:r>
            <a:r>
              <a:rPr lang="en-IN" dirty="0"/>
              <a:t>AC Energy Cost &amp; Street Noise </a:t>
            </a:r>
            <a:r>
              <a:rPr lang="en-IN" dirty="0" smtClean="0"/>
              <a:t>– 4</a:t>
            </a:r>
          </a:p>
          <a:p>
            <a:r>
              <a:rPr lang="en-IN" dirty="0" smtClean="0"/>
              <a:t> </a:t>
            </a:r>
          </a:p>
          <a:p>
            <a:r>
              <a:rPr lang="en-IN" dirty="0" smtClean="0"/>
              <a:t>3</a:t>
            </a:r>
            <a:r>
              <a:rPr lang="en-IN" dirty="0"/>
              <a:t>) Aesthetics &amp; Low </a:t>
            </a:r>
            <a:r>
              <a:rPr lang="en-IN" dirty="0" smtClean="0"/>
              <a:t>Maintenance – 3</a:t>
            </a:r>
          </a:p>
          <a:p>
            <a:endParaRPr lang="en-IN" dirty="0"/>
          </a:p>
          <a:p>
            <a:r>
              <a:rPr lang="en-IN" dirty="0"/>
              <a:t>4)Low Maintenance- </a:t>
            </a:r>
            <a:r>
              <a:rPr lang="en-IN" dirty="0" smtClean="0"/>
              <a:t>2</a:t>
            </a:r>
          </a:p>
          <a:p>
            <a:endParaRPr lang="en-IN" dirty="0" smtClean="0"/>
          </a:p>
          <a:p>
            <a:r>
              <a:rPr lang="en-IN" dirty="0" smtClean="0"/>
              <a:t>5)Reduce </a:t>
            </a:r>
            <a:r>
              <a:rPr lang="en-IN" dirty="0"/>
              <a:t>Street Noise &amp; Low </a:t>
            </a:r>
            <a:r>
              <a:rPr lang="en-IN" dirty="0" smtClean="0"/>
              <a:t>Maintenance,</a:t>
            </a:r>
          </a:p>
          <a:p>
            <a:r>
              <a:rPr lang="en-IN" dirty="0" smtClean="0"/>
              <a:t>Low Maintenance </a:t>
            </a:r>
            <a:r>
              <a:rPr lang="en-IN" dirty="0"/>
              <a:t>&amp; Aesthetics, </a:t>
            </a:r>
            <a:endParaRPr lang="en-IN" dirty="0" smtClean="0"/>
          </a:p>
          <a:p>
            <a:r>
              <a:rPr lang="en-IN" dirty="0" smtClean="0"/>
              <a:t>Noise </a:t>
            </a:r>
            <a:r>
              <a:rPr lang="en-IN" dirty="0"/>
              <a:t>Proof &amp; Better Lighting - 1</a:t>
            </a:r>
          </a:p>
        </p:txBody>
      </p:sp>
    </p:spTree>
    <p:extLst>
      <p:ext uri="{BB962C8B-B14F-4D97-AF65-F5344CB8AC3E}">
        <p14:creationId xmlns:p14="http://schemas.microsoft.com/office/powerpoint/2010/main" val="4288683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smtClean="0">
                <a:latin typeface="Franklin Gothic Book" panose="020B0503020102020204" pitchFamily="34" charset="0"/>
                <a:cs typeface="Segoe UI" panose="020B0502040204020203" pitchFamily="34" charset="0"/>
              </a:rPr>
              <a:t>Recommendation &amp; Conclusions</a:t>
            </a:r>
            <a:endParaRPr lang="en-US" dirty="0">
              <a:latin typeface="Franklin Gothic Book" panose="020B0503020102020204"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5" name="Content Placeholder 4"/>
          <p:cNvSpPr>
            <a:spLocks noGrp="1"/>
          </p:cNvSpPr>
          <p:nvPr>
            <p:ph idx="1"/>
          </p:nvPr>
        </p:nvSpPr>
        <p:spPr/>
        <p:txBody>
          <a:bodyPr/>
          <a:lstStyle/>
          <a:p>
            <a:endParaRPr lang="en-IN" dirty="0"/>
          </a:p>
        </p:txBody>
      </p:sp>
    </p:spTree>
    <p:extLst>
      <p:ext uri="{BB962C8B-B14F-4D97-AF65-F5344CB8AC3E}">
        <p14:creationId xmlns:p14="http://schemas.microsoft.com/office/powerpoint/2010/main" val="28809097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smtClean="0"/>
              <a:t>Recommendations:</a:t>
            </a:r>
          </a:p>
          <a:p>
            <a:pPr>
              <a:buClr>
                <a:schemeClr val="accent1">
                  <a:lumMod val="75000"/>
                </a:schemeClr>
              </a:buClr>
              <a:buFont typeface="Wingdings" panose="05000000000000000000" pitchFamily="2" charset="2"/>
              <a:buChar char="Ø"/>
            </a:pPr>
            <a:r>
              <a:rPr lang="en-IN" dirty="0" smtClean="0"/>
              <a:t> With reference to ‘Remarks’, we suggest dealers to re-evaluate the pricing of product.</a:t>
            </a:r>
          </a:p>
          <a:p>
            <a:pPr>
              <a:buClr>
                <a:schemeClr val="accent1">
                  <a:lumMod val="75000"/>
                </a:schemeClr>
              </a:buClr>
              <a:buFont typeface="Wingdings" panose="05000000000000000000" pitchFamily="2" charset="2"/>
              <a:buChar char="Ø"/>
            </a:pPr>
            <a:r>
              <a:rPr lang="en-IN" dirty="0"/>
              <a:t> </a:t>
            </a:r>
            <a:r>
              <a:rPr lang="en-IN" dirty="0" smtClean="0"/>
              <a:t>Dealer ‘</a:t>
            </a:r>
            <a:r>
              <a:rPr lang="en-IN" dirty="0" err="1" smtClean="0"/>
              <a:t>Windoors</a:t>
            </a:r>
            <a:r>
              <a:rPr lang="en-IN" dirty="0" smtClean="0"/>
              <a:t>’ should improve the product in competence with UPVC as he is losing more deals.</a:t>
            </a:r>
          </a:p>
          <a:p>
            <a:pPr>
              <a:buClr>
                <a:schemeClr val="accent1">
                  <a:lumMod val="75000"/>
                </a:schemeClr>
              </a:buClr>
              <a:buFont typeface="Wingdings" panose="05000000000000000000" pitchFamily="2" charset="2"/>
              <a:buChar char="Ø"/>
            </a:pPr>
            <a:r>
              <a:rPr lang="en-IN" dirty="0" smtClean="0"/>
              <a:t>Though Sunbird’s performance efficiency is good, better planning of installation time could increase revenue being lost in the form of discount.</a:t>
            </a:r>
          </a:p>
          <a:p>
            <a:pPr>
              <a:buClr>
                <a:schemeClr val="accent1">
                  <a:lumMod val="75000"/>
                </a:schemeClr>
              </a:buClr>
              <a:buFont typeface="Wingdings" panose="05000000000000000000" pitchFamily="2" charset="2"/>
              <a:buChar char="Ø"/>
            </a:pPr>
            <a:r>
              <a:rPr lang="en-IN" dirty="0" smtClean="0"/>
              <a:t>Dealers should focus on trending web marketing than conventional marketing.</a:t>
            </a:r>
          </a:p>
          <a:p>
            <a:pPr>
              <a:buClr>
                <a:schemeClr val="accent1">
                  <a:lumMod val="75000"/>
                </a:schemeClr>
              </a:buClr>
              <a:buFont typeface="Wingdings" panose="05000000000000000000" pitchFamily="2" charset="2"/>
              <a:buChar char="Ø"/>
            </a:pPr>
            <a:r>
              <a:rPr lang="en-IN" dirty="0" smtClean="0"/>
              <a:t>Customised Added value benefits can provide customer freedom of choice and improves the additional revenue.</a:t>
            </a:r>
          </a:p>
          <a:p>
            <a:pPr>
              <a:buClr>
                <a:schemeClr val="accent1">
                  <a:lumMod val="75000"/>
                </a:schemeClr>
              </a:buClr>
              <a:buFont typeface="Wingdings" panose="05000000000000000000" pitchFamily="2" charset="2"/>
              <a:buChar char="Ø"/>
            </a:pPr>
            <a:endParaRPr lang="en-IN" dirty="0" smtClean="0"/>
          </a:p>
          <a:p>
            <a:pPr>
              <a:buClr>
                <a:schemeClr val="accent1">
                  <a:lumMod val="75000"/>
                </a:schemeClr>
              </a:buClr>
              <a:buFont typeface="Wingdings" panose="05000000000000000000" pitchFamily="2" charset="2"/>
              <a:buChar char="Ø"/>
            </a:pPr>
            <a:endParaRPr lang="en-IN" dirty="0"/>
          </a:p>
        </p:txBody>
      </p:sp>
    </p:spTree>
    <p:extLst>
      <p:ext uri="{BB962C8B-B14F-4D97-AF65-F5344CB8AC3E}">
        <p14:creationId xmlns:p14="http://schemas.microsoft.com/office/powerpoint/2010/main" val="408712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smtClean="0">
                <a:latin typeface="Franklin Gothic Book" panose="020B0503020102020204" pitchFamily="34" charset="0"/>
                <a:cs typeface="Segoe UI" panose="020B0502040204020203" pitchFamily="34" charset="0"/>
              </a:rPr>
              <a:t>Understanding the Dataset</a:t>
            </a:r>
            <a:endParaRPr lang="en-US" dirty="0">
              <a:latin typeface="Franklin Gothic Book" panose="020B0503020102020204" pitchFamily="34" charset="0"/>
              <a:cs typeface="Segoe UI" panose="020B0502040204020203" pitchFamily="34"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3168331121"/>
              </p:ext>
            </p:extLst>
          </p:nvPr>
        </p:nvGraphicFramePr>
        <p:xfrm>
          <a:off x="1669597" y="1495136"/>
          <a:ext cx="8722176" cy="558165"/>
        </p:xfrm>
        <a:graphic>
          <a:graphicData uri="http://schemas.openxmlformats.org/drawingml/2006/table">
            <a:tbl>
              <a:tblPr/>
              <a:tblGrid>
                <a:gridCol w="520315">
                  <a:extLst>
                    <a:ext uri="{9D8B030D-6E8A-4147-A177-3AD203B41FA5}">
                      <a16:colId xmlns:a16="http://schemas.microsoft.com/office/drawing/2014/main" val="2314392674"/>
                    </a:ext>
                  </a:extLst>
                </a:gridCol>
                <a:gridCol w="824889">
                  <a:extLst>
                    <a:ext uri="{9D8B030D-6E8A-4147-A177-3AD203B41FA5}">
                      <a16:colId xmlns:a16="http://schemas.microsoft.com/office/drawing/2014/main" val="404004748"/>
                    </a:ext>
                  </a:extLst>
                </a:gridCol>
                <a:gridCol w="1129463">
                  <a:extLst>
                    <a:ext uri="{9D8B030D-6E8A-4147-A177-3AD203B41FA5}">
                      <a16:colId xmlns:a16="http://schemas.microsoft.com/office/drawing/2014/main" val="4073187043"/>
                    </a:ext>
                  </a:extLst>
                </a:gridCol>
                <a:gridCol w="1066010">
                  <a:extLst>
                    <a:ext uri="{9D8B030D-6E8A-4147-A177-3AD203B41FA5}">
                      <a16:colId xmlns:a16="http://schemas.microsoft.com/office/drawing/2014/main" val="3293369150"/>
                    </a:ext>
                  </a:extLst>
                </a:gridCol>
                <a:gridCol w="431480">
                  <a:extLst>
                    <a:ext uri="{9D8B030D-6E8A-4147-A177-3AD203B41FA5}">
                      <a16:colId xmlns:a16="http://schemas.microsoft.com/office/drawing/2014/main" val="3330330353"/>
                    </a:ext>
                  </a:extLst>
                </a:gridCol>
                <a:gridCol w="758825">
                  <a:extLst>
                    <a:ext uri="{9D8B030D-6E8A-4147-A177-3AD203B41FA5}">
                      <a16:colId xmlns:a16="http://schemas.microsoft.com/office/drawing/2014/main" val="3964390050"/>
                    </a:ext>
                  </a:extLst>
                </a:gridCol>
                <a:gridCol w="1180226">
                  <a:extLst>
                    <a:ext uri="{9D8B030D-6E8A-4147-A177-3AD203B41FA5}">
                      <a16:colId xmlns:a16="http://schemas.microsoft.com/office/drawing/2014/main" val="422296707"/>
                    </a:ext>
                  </a:extLst>
                </a:gridCol>
                <a:gridCol w="697983">
                  <a:extLst>
                    <a:ext uri="{9D8B030D-6E8A-4147-A177-3AD203B41FA5}">
                      <a16:colId xmlns:a16="http://schemas.microsoft.com/office/drawing/2014/main" val="1196940788"/>
                    </a:ext>
                  </a:extLst>
                </a:gridCol>
                <a:gridCol w="1132636">
                  <a:extLst>
                    <a:ext uri="{9D8B030D-6E8A-4147-A177-3AD203B41FA5}">
                      <a16:colId xmlns:a16="http://schemas.microsoft.com/office/drawing/2014/main" val="1588140246"/>
                    </a:ext>
                  </a:extLst>
                </a:gridCol>
                <a:gridCol w="980349">
                  <a:extLst>
                    <a:ext uri="{9D8B030D-6E8A-4147-A177-3AD203B41FA5}">
                      <a16:colId xmlns:a16="http://schemas.microsoft.com/office/drawing/2014/main" val="1639317198"/>
                    </a:ext>
                  </a:extLst>
                </a:gridCol>
              </a:tblGrid>
              <a:tr h="176315">
                <a:tc>
                  <a:txBody>
                    <a:bodyPr/>
                    <a:lstStyle/>
                    <a:p>
                      <a:pPr algn="l" fontAlgn="b"/>
                      <a:r>
                        <a:rPr lang="en-IN" sz="1100" b="1" i="0" u="none" strike="noStrike">
                          <a:solidFill>
                            <a:srgbClr val="FF0000"/>
                          </a:solidFill>
                          <a:effectLst/>
                          <a:latin typeface="Calibri" panose="020F0502020204030204" pitchFamily="34" charset="0"/>
                        </a:rPr>
                        <a:t>Month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FF0000"/>
                          </a:solidFill>
                          <a:effectLst/>
                          <a:latin typeface="Calibri" panose="020F0502020204030204" pitchFamily="34" charset="0"/>
                        </a:rPr>
                        <a:t>Enquiry 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FF0000"/>
                          </a:solidFill>
                          <a:effectLst/>
                          <a:latin typeface="Calibri" panose="020F0502020204030204" pitchFamily="34" charset="0"/>
                        </a:rPr>
                        <a:t>Enquiry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FF0000"/>
                          </a:solidFill>
                          <a:effectLst/>
                          <a:latin typeface="Calibri" panose="020F0502020204030204" pitchFamily="34" charset="0"/>
                        </a:rPr>
                        <a:t>Allocation Status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FF0000"/>
                          </a:solidFill>
                          <a:effectLst/>
                          <a:latin typeface="Calibri" panose="020F0502020204030204" pitchFamily="34" charset="0"/>
                        </a:rPr>
                        <a:t>Status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FF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FF0000"/>
                          </a:solidFill>
                          <a:effectLst/>
                          <a:latin typeface="Calibri" panose="020F0502020204030204" pitchFamily="34" charset="0"/>
                        </a:rPr>
                        <a:t>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FF0000"/>
                          </a:solidFill>
                          <a:effectLst/>
                          <a:latin typeface="Calibri" panose="020F0502020204030204" pitchFamily="34" charset="0"/>
                        </a:rPr>
                        <a:t>Pincode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FF0000"/>
                          </a:solidFill>
                          <a:effectLst/>
                          <a:latin typeface="Calibri" panose="020F0502020204030204" pitchFamily="34" charset="0"/>
                        </a:rPr>
                        <a:t>Type of Project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FF0000"/>
                          </a:solidFill>
                          <a:effectLst/>
                          <a:latin typeface="Calibri" panose="020F0502020204030204" pitchFamily="34" charset="0"/>
                        </a:rPr>
                        <a:t>No of Windows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63582140"/>
                  </a:ext>
                </a:extLst>
              </a:tr>
              <a:tr h="190500">
                <a:tc>
                  <a:txBody>
                    <a:bodyPr/>
                    <a:lstStyle/>
                    <a:p>
                      <a:pPr algn="l" fontAlgn="b"/>
                      <a:r>
                        <a:rPr lang="en-IN" sz="1100" b="0" i="0" u="none" strike="noStrike">
                          <a:solidFill>
                            <a:srgbClr val="000000"/>
                          </a:solidFill>
                          <a:effectLst/>
                          <a:latin typeface="Calibri" panose="020F0502020204030204" pitchFamily="34" charset="0"/>
                        </a:rPr>
                        <a:t>April'16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02-Apr-16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IN" sz="1100" b="0" i="0" u="none" strike="noStrike">
                          <a:solidFill>
                            <a:srgbClr val="000000"/>
                          </a:solidFill>
                          <a:effectLst/>
                          <a:latin typeface="Calibri" panose="020F0502020204030204" pitchFamily="34" charset="0"/>
                        </a:rPr>
                        <a:t>EC02041646800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IN" sz="1100" b="0" i="0" u="none" strike="noStrike">
                          <a:solidFill>
                            <a:srgbClr val="000000"/>
                          </a:solidFill>
                          <a:effectLst/>
                          <a:latin typeface="Calibri" panose="020F0502020204030204" pitchFamily="34" charset="0"/>
                        </a:rPr>
                        <a:t>Dealer</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IN" sz="1100" b="0" i="0" u="none" strike="noStrike">
                          <a:solidFill>
                            <a:srgbClr val="000000"/>
                          </a:solidFill>
                          <a:effectLst/>
                          <a:latin typeface="Calibri" panose="020F0502020204030204" pitchFamily="34" charset="0"/>
                        </a:rPr>
                        <a:t>Won</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IN" sz="1100" b="0" i="0" u="none" strike="noStrike">
                          <a:solidFill>
                            <a:srgbClr val="000000"/>
                          </a:solidFill>
                          <a:effectLst/>
                          <a:latin typeface="Calibri" panose="020F0502020204030204" pitchFamily="34" charset="0"/>
                        </a:rPr>
                        <a:t>TAMILNADU</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IN" sz="1100" b="0" i="0" u="none" strike="noStrike">
                          <a:solidFill>
                            <a:srgbClr val="000000"/>
                          </a:solidFill>
                          <a:effectLst/>
                          <a:latin typeface="Calibri" panose="020F0502020204030204" pitchFamily="34" charset="0"/>
                        </a:rPr>
                        <a:t>CHENNAI</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600008</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IN" sz="1100" b="0" i="0" u="none" strike="noStrike">
                          <a:solidFill>
                            <a:srgbClr val="000000"/>
                          </a:solidFill>
                          <a:effectLst/>
                          <a:latin typeface="Calibri" panose="020F0502020204030204" pitchFamily="34" charset="0"/>
                        </a:rPr>
                        <a:t>Renovation</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IN" sz="1100" b="0" i="0" u="none" strike="noStrike">
                          <a:solidFill>
                            <a:srgbClr val="000000"/>
                          </a:solidFill>
                          <a:effectLst/>
                          <a:latin typeface="Calibri" panose="020F0502020204030204" pitchFamily="34" charset="0"/>
                        </a:rPr>
                        <a:t>6 to 10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872207904"/>
                  </a:ext>
                </a:extLst>
              </a:tr>
              <a:tr h="190500">
                <a:tc>
                  <a:txBody>
                    <a:bodyPr/>
                    <a:lstStyle/>
                    <a:p>
                      <a:pPr algn="l" fontAlgn="b"/>
                      <a:r>
                        <a:rPr lang="en-IN" sz="1100" b="0" i="0" u="none" strike="noStrike">
                          <a:solidFill>
                            <a:srgbClr val="000000"/>
                          </a:solidFill>
                          <a:effectLst/>
                          <a:latin typeface="Calibri" panose="020F0502020204030204" pitchFamily="34" charset="0"/>
                        </a:rPr>
                        <a:t>April'16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08-Apr-16</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EC08041647157</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Dealer</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Lost</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TAMILNADU</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CHENNAI</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600042</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New Construction</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6 to 10</a:t>
                      </a:r>
                    </a:p>
                  </a:txBody>
                  <a:tcPr marL="9525" marR="9525" marT="9525" marB="0" anchor="b">
                    <a:lnL>
                      <a:noFill/>
                    </a:lnL>
                    <a:lnR>
                      <a:noFill/>
                    </a:lnR>
                    <a:lnT>
                      <a:noFill/>
                    </a:lnT>
                    <a:lnB>
                      <a:noFill/>
                    </a:lnB>
                  </a:tcPr>
                </a:tc>
                <a:extLst>
                  <a:ext uri="{0D108BD9-81ED-4DB2-BD59-A6C34878D82A}">
                    <a16:rowId xmlns:a16="http://schemas.microsoft.com/office/drawing/2014/main" val="309562596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564929868"/>
              </p:ext>
            </p:extLst>
          </p:nvPr>
        </p:nvGraphicFramePr>
        <p:xfrm>
          <a:off x="738051" y="2494566"/>
          <a:ext cx="10530839" cy="746233"/>
        </p:xfrm>
        <a:graphic>
          <a:graphicData uri="http://schemas.openxmlformats.org/drawingml/2006/table">
            <a:tbl>
              <a:tblPr/>
              <a:tblGrid>
                <a:gridCol w="800423">
                  <a:extLst>
                    <a:ext uri="{9D8B030D-6E8A-4147-A177-3AD203B41FA5}">
                      <a16:colId xmlns:a16="http://schemas.microsoft.com/office/drawing/2014/main" val="3576421725"/>
                    </a:ext>
                  </a:extLst>
                </a:gridCol>
                <a:gridCol w="580526">
                  <a:extLst>
                    <a:ext uri="{9D8B030D-6E8A-4147-A177-3AD203B41FA5}">
                      <a16:colId xmlns:a16="http://schemas.microsoft.com/office/drawing/2014/main" val="2385737473"/>
                    </a:ext>
                  </a:extLst>
                </a:gridCol>
                <a:gridCol w="686077">
                  <a:extLst>
                    <a:ext uri="{9D8B030D-6E8A-4147-A177-3AD203B41FA5}">
                      <a16:colId xmlns:a16="http://schemas.microsoft.com/office/drawing/2014/main" val="3307360850"/>
                    </a:ext>
                  </a:extLst>
                </a:gridCol>
                <a:gridCol w="1064298">
                  <a:extLst>
                    <a:ext uri="{9D8B030D-6E8A-4147-A177-3AD203B41FA5}">
                      <a16:colId xmlns:a16="http://schemas.microsoft.com/office/drawing/2014/main" val="1070905151"/>
                    </a:ext>
                  </a:extLst>
                </a:gridCol>
                <a:gridCol w="818015">
                  <a:extLst>
                    <a:ext uri="{9D8B030D-6E8A-4147-A177-3AD203B41FA5}">
                      <a16:colId xmlns:a16="http://schemas.microsoft.com/office/drawing/2014/main" val="345060317"/>
                    </a:ext>
                  </a:extLst>
                </a:gridCol>
                <a:gridCol w="1416133">
                  <a:extLst>
                    <a:ext uri="{9D8B030D-6E8A-4147-A177-3AD203B41FA5}">
                      <a16:colId xmlns:a16="http://schemas.microsoft.com/office/drawing/2014/main" val="2706450311"/>
                    </a:ext>
                  </a:extLst>
                </a:gridCol>
                <a:gridCol w="1583254">
                  <a:extLst>
                    <a:ext uri="{9D8B030D-6E8A-4147-A177-3AD203B41FA5}">
                      <a16:colId xmlns:a16="http://schemas.microsoft.com/office/drawing/2014/main" val="3243771130"/>
                    </a:ext>
                  </a:extLst>
                </a:gridCol>
                <a:gridCol w="1556867">
                  <a:extLst>
                    <a:ext uri="{9D8B030D-6E8A-4147-A177-3AD203B41FA5}">
                      <a16:colId xmlns:a16="http://schemas.microsoft.com/office/drawing/2014/main" val="2842292460"/>
                    </a:ext>
                  </a:extLst>
                </a:gridCol>
                <a:gridCol w="818015">
                  <a:extLst>
                    <a:ext uri="{9D8B030D-6E8A-4147-A177-3AD203B41FA5}">
                      <a16:colId xmlns:a16="http://schemas.microsoft.com/office/drawing/2014/main" val="3377298573"/>
                    </a:ext>
                  </a:extLst>
                </a:gridCol>
                <a:gridCol w="1207231">
                  <a:extLst>
                    <a:ext uri="{9D8B030D-6E8A-4147-A177-3AD203B41FA5}">
                      <a16:colId xmlns:a16="http://schemas.microsoft.com/office/drawing/2014/main" val="1064311913"/>
                    </a:ext>
                  </a:extLst>
                </a:gridCol>
              </a:tblGrid>
              <a:tr h="217422">
                <a:tc>
                  <a:txBody>
                    <a:bodyPr/>
                    <a:lstStyle/>
                    <a:p>
                      <a:pPr algn="l" fontAlgn="b"/>
                      <a:r>
                        <a:rPr lang="en-IN" sz="1000" b="1" i="0" u="none" strike="noStrike" dirty="0">
                          <a:solidFill>
                            <a:srgbClr val="FF0000"/>
                          </a:solidFill>
                          <a:effectLst/>
                          <a:latin typeface="Calibri" panose="020F0502020204030204" pitchFamily="34" charset="0"/>
                        </a:rPr>
                        <a:t>Source</a:t>
                      </a:r>
                    </a:p>
                  </a:txBody>
                  <a:tcPr marL="6589" marR="6589" marT="65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000" b="1" i="0" u="none" strike="noStrike">
                          <a:solidFill>
                            <a:srgbClr val="FF0000"/>
                          </a:solidFill>
                          <a:effectLst/>
                          <a:latin typeface="Calibri" panose="020F0502020204030204" pitchFamily="34" charset="0"/>
                        </a:rPr>
                        <a:t>Zone</a:t>
                      </a:r>
                    </a:p>
                  </a:txBody>
                  <a:tcPr marL="6589" marR="6589" marT="65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000" b="1" i="0" u="none" strike="noStrike">
                          <a:solidFill>
                            <a:srgbClr val="FF0000"/>
                          </a:solidFill>
                          <a:effectLst/>
                          <a:latin typeface="Calibri" panose="020F0502020204030204" pitchFamily="34" charset="0"/>
                        </a:rPr>
                        <a:t>Dealer Name</a:t>
                      </a:r>
                    </a:p>
                  </a:txBody>
                  <a:tcPr marL="6589" marR="6589" marT="65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000" b="1" i="0" u="none" strike="noStrike">
                          <a:solidFill>
                            <a:srgbClr val="FF0000"/>
                          </a:solidFill>
                          <a:effectLst/>
                          <a:latin typeface="Calibri" panose="020F0502020204030204" pitchFamily="34" charset="0"/>
                        </a:rPr>
                        <a:t>First Action-Call made</a:t>
                      </a:r>
                    </a:p>
                  </a:txBody>
                  <a:tcPr marL="6589" marR="6589" marT="65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000" b="1" i="0" u="none" strike="noStrike">
                          <a:solidFill>
                            <a:srgbClr val="FF0000"/>
                          </a:solidFill>
                          <a:effectLst/>
                          <a:latin typeface="Calibri" panose="020F0502020204030204" pitchFamily="34" charset="0"/>
                        </a:rPr>
                        <a:t>Date DD/MM/YY</a:t>
                      </a:r>
                    </a:p>
                  </a:txBody>
                  <a:tcPr marL="6589" marR="6589" marT="65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000" b="1" i="0" u="none" strike="noStrike">
                          <a:solidFill>
                            <a:srgbClr val="FF0000"/>
                          </a:solidFill>
                          <a:effectLst/>
                          <a:latin typeface="Calibri" panose="020F0502020204030204" pitchFamily="34" charset="0"/>
                        </a:rPr>
                        <a:t>First Action-Call Status</a:t>
                      </a:r>
                    </a:p>
                  </a:txBody>
                  <a:tcPr marL="6589" marR="6589" marT="65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000" b="1" i="0" u="none" strike="noStrike">
                          <a:solidFill>
                            <a:srgbClr val="FF0000"/>
                          </a:solidFill>
                          <a:effectLst/>
                          <a:latin typeface="Calibri" panose="020F0502020204030204" pitchFamily="34" charset="0"/>
                        </a:rPr>
                        <a:t>Date of Appointment (DD/MM/YY)</a:t>
                      </a:r>
                    </a:p>
                  </a:txBody>
                  <a:tcPr marL="6589" marR="6589" marT="65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000" b="1" i="0" u="none" strike="noStrike">
                          <a:solidFill>
                            <a:srgbClr val="FF0000"/>
                          </a:solidFill>
                          <a:effectLst/>
                          <a:latin typeface="Calibri" panose="020F0502020204030204" pitchFamily="34" charset="0"/>
                        </a:rPr>
                        <a:t>Second Action-Customer Meeting</a:t>
                      </a:r>
                    </a:p>
                  </a:txBody>
                  <a:tcPr marL="6589" marR="6589" marT="65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000" b="1" i="0" u="none" strike="noStrike">
                          <a:solidFill>
                            <a:srgbClr val="FF0000"/>
                          </a:solidFill>
                          <a:effectLst/>
                          <a:latin typeface="Calibri" panose="020F0502020204030204" pitchFamily="34" charset="0"/>
                        </a:rPr>
                        <a:t>Date DD/MM/YY</a:t>
                      </a:r>
                    </a:p>
                  </a:txBody>
                  <a:tcPr marL="6589" marR="6589" marT="65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000" b="1" i="0" u="none" strike="noStrike" dirty="0">
                          <a:solidFill>
                            <a:srgbClr val="FF0000"/>
                          </a:solidFill>
                          <a:effectLst/>
                          <a:latin typeface="Calibri" panose="020F0502020204030204" pitchFamily="34" charset="0"/>
                        </a:rPr>
                        <a:t>Second Action-Call Status</a:t>
                      </a:r>
                    </a:p>
                  </a:txBody>
                  <a:tcPr marL="6589" marR="6589" marT="65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601721084"/>
                  </a:ext>
                </a:extLst>
              </a:tr>
              <a:tr h="217422">
                <a:tc>
                  <a:txBody>
                    <a:bodyPr/>
                    <a:lstStyle/>
                    <a:p>
                      <a:pPr algn="l" fontAlgn="b"/>
                      <a:r>
                        <a:rPr lang="en-IN" sz="800" b="0" i="0" u="none" strike="noStrike">
                          <a:solidFill>
                            <a:srgbClr val="000000"/>
                          </a:solidFill>
                          <a:effectLst/>
                          <a:latin typeface="Calibri" panose="020F0502020204030204" pitchFamily="34" charset="0"/>
                        </a:rPr>
                        <a:t>Friends or Family  </a:t>
                      </a:r>
                    </a:p>
                  </a:txBody>
                  <a:tcPr marL="6589" marR="6589" marT="658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IN" sz="800" b="0" i="0" u="none" strike="noStrike">
                          <a:solidFill>
                            <a:srgbClr val="000000"/>
                          </a:solidFill>
                          <a:effectLst/>
                          <a:latin typeface="Calibri" panose="020F0502020204030204" pitchFamily="34" charset="0"/>
                        </a:rPr>
                        <a:t>Chennai</a:t>
                      </a:r>
                    </a:p>
                  </a:txBody>
                  <a:tcPr marL="6589" marR="6589" marT="658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IN" sz="800" b="0" i="0" u="none" strike="noStrike">
                          <a:solidFill>
                            <a:srgbClr val="000000"/>
                          </a:solidFill>
                          <a:effectLst/>
                          <a:latin typeface="Calibri" panose="020F0502020204030204" pitchFamily="34" charset="0"/>
                        </a:rPr>
                        <a:t>Sunbird</a:t>
                      </a:r>
                    </a:p>
                  </a:txBody>
                  <a:tcPr marL="6589" marR="6589" marT="658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IN" sz="800" b="0" i="0" u="none" strike="noStrike" dirty="0">
                          <a:solidFill>
                            <a:srgbClr val="000000"/>
                          </a:solidFill>
                          <a:effectLst/>
                          <a:latin typeface="Calibri" panose="020F0502020204030204" pitchFamily="34" charset="0"/>
                        </a:rPr>
                        <a:t>Yes</a:t>
                      </a:r>
                    </a:p>
                  </a:txBody>
                  <a:tcPr marL="6589" marR="6589" marT="658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800" b="0" i="0" u="none" strike="noStrike">
                          <a:solidFill>
                            <a:srgbClr val="000000"/>
                          </a:solidFill>
                          <a:effectLst/>
                          <a:latin typeface="Calibri" panose="020F0502020204030204" pitchFamily="34" charset="0"/>
                        </a:rPr>
                        <a:t>02-Apr-16</a:t>
                      </a:r>
                    </a:p>
                  </a:txBody>
                  <a:tcPr marL="6589" marR="6589" marT="658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IN" sz="800" b="0" i="0" u="none" strike="noStrike">
                          <a:solidFill>
                            <a:srgbClr val="000000"/>
                          </a:solidFill>
                          <a:effectLst/>
                          <a:latin typeface="Calibri" panose="020F0502020204030204" pitchFamily="34" charset="0"/>
                        </a:rPr>
                        <a:t>Appointment Fixed</a:t>
                      </a:r>
                    </a:p>
                  </a:txBody>
                  <a:tcPr marL="6589" marR="6589" marT="658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800" b="0" i="0" u="none" strike="noStrike">
                          <a:solidFill>
                            <a:srgbClr val="000000"/>
                          </a:solidFill>
                          <a:effectLst/>
                          <a:latin typeface="Calibri" panose="020F0502020204030204" pitchFamily="34" charset="0"/>
                        </a:rPr>
                        <a:t>04-Apr-16</a:t>
                      </a:r>
                    </a:p>
                  </a:txBody>
                  <a:tcPr marL="6589" marR="6589" marT="658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IN" sz="800" b="0" i="0" u="none" strike="noStrike">
                          <a:solidFill>
                            <a:srgbClr val="000000"/>
                          </a:solidFill>
                          <a:effectLst/>
                          <a:latin typeface="Calibri" panose="020F0502020204030204" pitchFamily="34" charset="0"/>
                        </a:rPr>
                        <a:t>yes</a:t>
                      </a:r>
                    </a:p>
                  </a:txBody>
                  <a:tcPr marL="6589" marR="6589" marT="658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800" b="0" i="0" u="none" strike="noStrike">
                          <a:solidFill>
                            <a:srgbClr val="000000"/>
                          </a:solidFill>
                          <a:effectLst/>
                          <a:latin typeface="Calibri" panose="020F0502020204030204" pitchFamily="34" charset="0"/>
                        </a:rPr>
                        <a:t>05-Apr-16</a:t>
                      </a:r>
                    </a:p>
                  </a:txBody>
                  <a:tcPr marL="6589" marR="6589" marT="658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IN" sz="800" b="0" i="0" u="none" strike="noStrike">
                          <a:solidFill>
                            <a:srgbClr val="000000"/>
                          </a:solidFill>
                          <a:effectLst/>
                          <a:latin typeface="Calibri" panose="020F0502020204030204" pitchFamily="34" charset="0"/>
                        </a:rPr>
                        <a:t>Quote to Be Submitted</a:t>
                      </a:r>
                    </a:p>
                  </a:txBody>
                  <a:tcPr marL="6589" marR="6589" marT="6589"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46413194"/>
                  </a:ext>
                </a:extLst>
              </a:tr>
              <a:tr h="217422">
                <a:tc>
                  <a:txBody>
                    <a:bodyPr/>
                    <a:lstStyle/>
                    <a:p>
                      <a:pPr algn="l" fontAlgn="b"/>
                      <a:r>
                        <a:rPr lang="en-IN" sz="800" b="0" i="0" u="none" strike="noStrike">
                          <a:solidFill>
                            <a:srgbClr val="000000"/>
                          </a:solidFill>
                          <a:effectLst/>
                          <a:latin typeface="Calibri" panose="020F0502020204030204" pitchFamily="34" charset="0"/>
                        </a:rPr>
                        <a:t>Just dial</a:t>
                      </a:r>
                    </a:p>
                  </a:txBody>
                  <a:tcPr marL="6589" marR="6589" marT="6589"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Chennai</a:t>
                      </a:r>
                    </a:p>
                  </a:txBody>
                  <a:tcPr marL="6589" marR="6589" marT="6589"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Winfratech</a:t>
                      </a:r>
                    </a:p>
                  </a:txBody>
                  <a:tcPr marL="6589" marR="6589" marT="6589"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Yes</a:t>
                      </a:r>
                    </a:p>
                  </a:txBody>
                  <a:tcPr marL="6589" marR="6589" marT="6589"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08-Apr-16</a:t>
                      </a:r>
                    </a:p>
                  </a:txBody>
                  <a:tcPr marL="6589" marR="6589" marT="6589"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Appointment Fixed</a:t>
                      </a:r>
                    </a:p>
                  </a:txBody>
                  <a:tcPr marL="6589" marR="6589" marT="6589"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09-Apr-16</a:t>
                      </a:r>
                    </a:p>
                  </a:txBody>
                  <a:tcPr marL="6589" marR="6589" marT="6589"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yes</a:t>
                      </a:r>
                    </a:p>
                  </a:txBody>
                  <a:tcPr marL="6589" marR="6589" marT="6589"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10-Apr-16</a:t>
                      </a:r>
                    </a:p>
                  </a:txBody>
                  <a:tcPr marL="6589" marR="6589" marT="6589" marB="0" anchor="b">
                    <a:lnL>
                      <a:noFill/>
                    </a:lnL>
                    <a:lnR>
                      <a:noFill/>
                    </a:lnR>
                    <a:lnT>
                      <a:noFill/>
                    </a:lnT>
                    <a:lnB>
                      <a:noFill/>
                    </a:lnB>
                  </a:tcPr>
                </a:tc>
                <a:tc>
                  <a:txBody>
                    <a:bodyPr/>
                    <a:lstStyle/>
                    <a:p>
                      <a:pPr algn="l" fontAlgn="b"/>
                      <a:r>
                        <a:rPr lang="en-IN" sz="800" b="0" i="0" u="none" strike="noStrike" dirty="0">
                          <a:solidFill>
                            <a:srgbClr val="000000"/>
                          </a:solidFill>
                          <a:effectLst/>
                          <a:latin typeface="Calibri" panose="020F0502020204030204" pitchFamily="34" charset="0"/>
                        </a:rPr>
                        <a:t>Further Meeting Required</a:t>
                      </a:r>
                    </a:p>
                  </a:txBody>
                  <a:tcPr marL="6589" marR="6589" marT="6589" marB="0" anchor="b">
                    <a:lnL>
                      <a:noFill/>
                    </a:lnL>
                    <a:lnR>
                      <a:noFill/>
                    </a:lnR>
                    <a:lnT>
                      <a:noFill/>
                    </a:lnT>
                    <a:lnB>
                      <a:noFill/>
                    </a:lnB>
                  </a:tcPr>
                </a:tc>
                <a:extLst>
                  <a:ext uri="{0D108BD9-81ED-4DB2-BD59-A6C34878D82A}">
                    <a16:rowId xmlns:a16="http://schemas.microsoft.com/office/drawing/2014/main" val="26474881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930107716"/>
              </p:ext>
            </p:extLst>
          </p:nvPr>
        </p:nvGraphicFramePr>
        <p:xfrm>
          <a:off x="535576" y="3682064"/>
          <a:ext cx="10935790" cy="730059"/>
        </p:xfrm>
        <a:graphic>
          <a:graphicData uri="http://schemas.openxmlformats.org/drawingml/2006/table">
            <a:tbl>
              <a:tblPr/>
              <a:tblGrid>
                <a:gridCol w="953642">
                  <a:extLst>
                    <a:ext uri="{9D8B030D-6E8A-4147-A177-3AD203B41FA5}">
                      <a16:colId xmlns:a16="http://schemas.microsoft.com/office/drawing/2014/main" val="1166791979"/>
                    </a:ext>
                  </a:extLst>
                </a:gridCol>
                <a:gridCol w="642672">
                  <a:extLst>
                    <a:ext uri="{9D8B030D-6E8A-4147-A177-3AD203B41FA5}">
                      <a16:colId xmlns:a16="http://schemas.microsoft.com/office/drawing/2014/main" val="3328784038"/>
                    </a:ext>
                  </a:extLst>
                </a:gridCol>
                <a:gridCol w="594299">
                  <a:extLst>
                    <a:ext uri="{9D8B030D-6E8A-4147-A177-3AD203B41FA5}">
                      <a16:colId xmlns:a16="http://schemas.microsoft.com/office/drawing/2014/main" val="42921394"/>
                    </a:ext>
                  </a:extLst>
                </a:gridCol>
                <a:gridCol w="463000">
                  <a:extLst>
                    <a:ext uri="{9D8B030D-6E8A-4147-A177-3AD203B41FA5}">
                      <a16:colId xmlns:a16="http://schemas.microsoft.com/office/drawing/2014/main" val="812436558"/>
                    </a:ext>
                  </a:extLst>
                </a:gridCol>
                <a:gridCol w="1010654">
                  <a:extLst>
                    <a:ext uri="{9D8B030D-6E8A-4147-A177-3AD203B41FA5}">
                      <a16:colId xmlns:a16="http://schemas.microsoft.com/office/drawing/2014/main" val="2620648365"/>
                    </a:ext>
                  </a:extLst>
                </a:gridCol>
                <a:gridCol w="642672">
                  <a:extLst>
                    <a:ext uri="{9D8B030D-6E8A-4147-A177-3AD203B41FA5}">
                      <a16:colId xmlns:a16="http://schemas.microsoft.com/office/drawing/2014/main" val="4161772956"/>
                    </a:ext>
                  </a:extLst>
                </a:gridCol>
                <a:gridCol w="732509">
                  <a:extLst>
                    <a:ext uri="{9D8B030D-6E8A-4147-A177-3AD203B41FA5}">
                      <a16:colId xmlns:a16="http://schemas.microsoft.com/office/drawing/2014/main" val="4154985577"/>
                    </a:ext>
                  </a:extLst>
                </a:gridCol>
                <a:gridCol w="449179">
                  <a:extLst>
                    <a:ext uri="{9D8B030D-6E8A-4147-A177-3AD203B41FA5}">
                      <a16:colId xmlns:a16="http://schemas.microsoft.com/office/drawing/2014/main" val="3988736593"/>
                    </a:ext>
                  </a:extLst>
                </a:gridCol>
                <a:gridCol w="1402821">
                  <a:extLst>
                    <a:ext uri="{9D8B030D-6E8A-4147-A177-3AD203B41FA5}">
                      <a16:colId xmlns:a16="http://schemas.microsoft.com/office/drawing/2014/main" val="841055550"/>
                    </a:ext>
                  </a:extLst>
                </a:gridCol>
                <a:gridCol w="1471926">
                  <a:extLst>
                    <a:ext uri="{9D8B030D-6E8A-4147-A177-3AD203B41FA5}">
                      <a16:colId xmlns:a16="http://schemas.microsoft.com/office/drawing/2014/main" val="1237883551"/>
                    </a:ext>
                  </a:extLst>
                </a:gridCol>
                <a:gridCol w="948459">
                  <a:extLst>
                    <a:ext uri="{9D8B030D-6E8A-4147-A177-3AD203B41FA5}">
                      <a16:colId xmlns:a16="http://schemas.microsoft.com/office/drawing/2014/main" val="2437733921"/>
                    </a:ext>
                  </a:extLst>
                </a:gridCol>
                <a:gridCol w="1112583">
                  <a:extLst>
                    <a:ext uri="{9D8B030D-6E8A-4147-A177-3AD203B41FA5}">
                      <a16:colId xmlns:a16="http://schemas.microsoft.com/office/drawing/2014/main" val="3577986592"/>
                    </a:ext>
                  </a:extLst>
                </a:gridCol>
                <a:gridCol w="511374">
                  <a:extLst>
                    <a:ext uri="{9D8B030D-6E8A-4147-A177-3AD203B41FA5}">
                      <a16:colId xmlns:a16="http://schemas.microsoft.com/office/drawing/2014/main" val="3557223568"/>
                    </a:ext>
                  </a:extLst>
                </a:gridCol>
              </a:tblGrid>
              <a:tr h="225377">
                <a:tc>
                  <a:txBody>
                    <a:bodyPr/>
                    <a:lstStyle/>
                    <a:p>
                      <a:pPr algn="l" fontAlgn="b"/>
                      <a:r>
                        <a:rPr lang="en-IN" sz="900" b="1" i="0" u="none" strike="noStrike">
                          <a:solidFill>
                            <a:srgbClr val="FF0000"/>
                          </a:solidFill>
                          <a:effectLst/>
                          <a:latin typeface="Calibri" panose="020F0502020204030204" pitchFamily="34" charset="0"/>
                        </a:rPr>
                        <a:t>Third Action-Quote Given</a:t>
                      </a:r>
                    </a:p>
                  </a:txBody>
                  <a:tcPr marL="4985" marR="4985" marT="4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900" b="1" i="0" u="none" strike="noStrike">
                          <a:solidFill>
                            <a:srgbClr val="FF0000"/>
                          </a:solidFill>
                          <a:effectLst/>
                          <a:latin typeface="Calibri" panose="020F0502020204030204" pitchFamily="34" charset="0"/>
                        </a:rPr>
                        <a:t>Date DD/MM/YY</a:t>
                      </a:r>
                    </a:p>
                  </a:txBody>
                  <a:tcPr marL="4985" marR="4985" marT="4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900" b="1" i="0" u="none" strike="noStrike">
                          <a:solidFill>
                            <a:srgbClr val="FF0000"/>
                          </a:solidFill>
                          <a:effectLst/>
                          <a:latin typeface="Calibri" panose="020F0502020204030204" pitchFamily="34" charset="0"/>
                        </a:rPr>
                        <a:t>Q Val. (Rs. Lac)</a:t>
                      </a:r>
                    </a:p>
                  </a:txBody>
                  <a:tcPr marL="4985" marR="4985" marT="4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900" b="1" i="0" u="none" strike="noStrike">
                          <a:solidFill>
                            <a:srgbClr val="FF0000"/>
                          </a:solidFill>
                          <a:effectLst/>
                          <a:latin typeface="Calibri" panose="020F0502020204030204" pitchFamily="34" charset="0"/>
                        </a:rPr>
                        <a:t>Quote QTY</a:t>
                      </a:r>
                    </a:p>
                  </a:txBody>
                  <a:tcPr marL="4985" marR="4985" marT="4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900" b="1" i="0" u="none" strike="noStrike">
                          <a:solidFill>
                            <a:srgbClr val="FF0000"/>
                          </a:solidFill>
                          <a:effectLst/>
                          <a:latin typeface="Calibri" panose="020F0502020204030204" pitchFamily="34" charset="0"/>
                        </a:rPr>
                        <a:t> Order Recd\Lost </a:t>
                      </a:r>
                    </a:p>
                  </a:txBody>
                  <a:tcPr marL="4985" marR="4985" marT="4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900" b="1" i="0" u="none" strike="noStrike">
                          <a:solidFill>
                            <a:srgbClr val="FF0000"/>
                          </a:solidFill>
                          <a:effectLst/>
                          <a:latin typeface="Calibri" panose="020F0502020204030204" pitchFamily="34" charset="0"/>
                        </a:rPr>
                        <a:t>Date DD/MM/YY</a:t>
                      </a:r>
                    </a:p>
                  </a:txBody>
                  <a:tcPr marL="4985" marR="4985" marT="4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900" b="1" i="0" u="none" strike="noStrike">
                          <a:solidFill>
                            <a:srgbClr val="FF0000"/>
                          </a:solidFill>
                          <a:effectLst/>
                          <a:latin typeface="Calibri" panose="020F0502020204030204" pitchFamily="34" charset="0"/>
                        </a:rPr>
                        <a:t>Order Val. (Rs. Lac)</a:t>
                      </a:r>
                    </a:p>
                  </a:txBody>
                  <a:tcPr marL="4985" marR="4985" marT="4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900" b="1" i="0" u="none" strike="noStrike">
                          <a:solidFill>
                            <a:srgbClr val="FF0000"/>
                          </a:solidFill>
                          <a:effectLst/>
                          <a:latin typeface="Calibri" panose="020F0502020204030204" pitchFamily="34" charset="0"/>
                        </a:rPr>
                        <a:t>Order QTY</a:t>
                      </a:r>
                    </a:p>
                  </a:txBody>
                  <a:tcPr marL="4985" marR="4985" marT="4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1" i="0" u="none" strike="noStrike">
                          <a:solidFill>
                            <a:srgbClr val="FF0000"/>
                          </a:solidFill>
                          <a:effectLst/>
                          <a:latin typeface="Calibri" panose="020F0502020204030204" pitchFamily="34" charset="0"/>
                        </a:rPr>
                        <a:t>Quote ID (as per match to CCC Records)</a:t>
                      </a:r>
                    </a:p>
                  </a:txBody>
                  <a:tcPr marL="4985" marR="4985" marT="4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1" i="0" u="none" strike="noStrike">
                          <a:solidFill>
                            <a:srgbClr val="FF0000"/>
                          </a:solidFill>
                          <a:effectLst/>
                          <a:latin typeface="Calibri" panose="020F0502020204030204" pitchFamily="34" charset="0"/>
                        </a:rPr>
                        <a:t> Remarks-Brand and value if lost to UPVC </a:t>
                      </a:r>
                    </a:p>
                  </a:txBody>
                  <a:tcPr marL="4985" marR="4985" marT="4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900" b="1" i="0" u="none" strike="noStrike">
                          <a:solidFill>
                            <a:srgbClr val="FF0000"/>
                          </a:solidFill>
                          <a:effectLst/>
                          <a:latin typeface="Calibri" panose="020F0502020204030204" pitchFamily="34" charset="0"/>
                        </a:rPr>
                        <a:t>Second Action-Call Status</a:t>
                      </a:r>
                    </a:p>
                  </a:txBody>
                  <a:tcPr marL="4985" marR="4985" marT="4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900" b="1" i="0" u="none" strike="noStrike">
                          <a:solidFill>
                            <a:srgbClr val="FF0000"/>
                          </a:solidFill>
                          <a:effectLst/>
                          <a:latin typeface="Calibri" panose="020F0502020204030204" pitchFamily="34" charset="0"/>
                        </a:rPr>
                        <a:t>Remarks</a:t>
                      </a:r>
                    </a:p>
                  </a:txBody>
                  <a:tcPr marL="4985" marR="4985" marT="4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900" b="1" i="0" u="none" strike="noStrike" dirty="0">
                          <a:solidFill>
                            <a:srgbClr val="FF0000"/>
                          </a:solidFill>
                          <a:effectLst/>
                          <a:latin typeface="Calibri" panose="020F0502020204030204" pitchFamily="34" charset="0"/>
                        </a:rPr>
                        <a:t>Price Per </a:t>
                      </a:r>
                      <a:r>
                        <a:rPr lang="en-IN" sz="900" b="1" i="0" u="none" strike="noStrike" dirty="0" err="1">
                          <a:solidFill>
                            <a:srgbClr val="FF0000"/>
                          </a:solidFill>
                          <a:effectLst/>
                          <a:latin typeface="Calibri" panose="020F0502020204030204" pitchFamily="34" charset="0"/>
                        </a:rPr>
                        <a:t>Sft</a:t>
                      </a:r>
                      <a:endParaRPr lang="en-IN" sz="900" b="1" i="0" u="none" strike="noStrike" dirty="0">
                        <a:solidFill>
                          <a:srgbClr val="FF0000"/>
                        </a:solidFill>
                        <a:effectLst/>
                        <a:latin typeface="Calibri" panose="020F0502020204030204" pitchFamily="34" charset="0"/>
                      </a:endParaRPr>
                    </a:p>
                  </a:txBody>
                  <a:tcPr marL="4985" marR="4985" marT="4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236213505"/>
                  </a:ext>
                </a:extLst>
              </a:tr>
              <a:tr h="225377">
                <a:tc>
                  <a:txBody>
                    <a:bodyPr/>
                    <a:lstStyle/>
                    <a:p>
                      <a:pPr algn="l" fontAlgn="b"/>
                      <a:r>
                        <a:rPr lang="en-IN" sz="600" b="0" i="0" u="none" strike="noStrike">
                          <a:solidFill>
                            <a:srgbClr val="000000"/>
                          </a:solidFill>
                          <a:effectLst/>
                          <a:latin typeface="Calibri" panose="020F0502020204030204" pitchFamily="34" charset="0"/>
                        </a:rPr>
                        <a:t>yes</a:t>
                      </a:r>
                    </a:p>
                  </a:txBody>
                  <a:tcPr marL="4985" marR="4985" marT="4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600" b="0" i="0" u="none" strike="noStrike">
                          <a:solidFill>
                            <a:srgbClr val="000000"/>
                          </a:solidFill>
                          <a:effectLst/>
                          <a:latin typeface="Calibri" panose="020F0502020204030204" pitchFamily="34" charset="0"/>
                        </a:rPr>
                        <a:t>06-Apr-16</a:t>
                      </a:r>
                    </a:p>
                  </a:txBody>
                  <a:tcPr marL="4985" marR="4985" marT="4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600" b="0" i="0" u="none" strike="noStrike">
                          <a:solidFill>
                            <a:srgbClr val="000000"/>
                          </a:solidFill>
                          <a:effectLst/>
                          <a:latin typeface="Calibri" panose="020F0502020204030204" pitchFamily="34" charset="0"/>
                        </a:rPr>
                        <a:t>0.72</a:t>
                      </a:r>
                    </a:p>
                  </a:txBody>
                  <a:tcPr marL="4985" marR="4985" marT="4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600" b="0" i="0" u="none" strike="noStrike">
                          <a:solidFill>
                            <a:srgbClr val="000000"/>
                          </a:solidFill>
                          <a:effectLst/>
                          <a:latin typeface="Calibri" panose="020F0502020204030204" pitchFamily="34" charset="0"/>
                        </a:rPr>
                        <a:t>3</a:t>
                      </a:r>
                    </a:p>
                  </a:txBody>
                  <a:tcPr marL="4985" marR="4985" marT="4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IN" sz="600" b="0" i="0" u="none" strike="noStrike">
                          <a:solidFill>
                            <a:srgbClr val="000000"/>
                          </a:solidFill>
                          <a:effectLst/>
                          <a:latin typeface="Calibri" panose="020F0502020204030204" pitchFamily="34" charset="0"/>
                        </a:rPr>
                        <a:t>Order Received</a:t>
                      </a:r>
                    </a:p>
                  </a:txBody>
                  <a:tcPr marL="4985" marR="4985" marT="4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600" b="0" i="0" u="none" strike="noStrike">
                          <a:solidFill>
                            <a:srgbClr val="000000"/>
                          </a:solidFill>
                          <a:effectLst/>
                          <a:latin typeface="Calibri" panose="020F0502020204030204" pitchFamily="34" charset="0"/>
                        </a:rPr>
                        <a:t>19-Aug-16</a:t>
                      </a:r>
                    </a:p>
                  </a:txBody>
                  <a:tcPr marL="4985" marR="4985" marT="4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600" b="0" i="0" u="none" strike="noStrike">
                          <a:solidFill>
                            <a:srgbClr val="000000"/>
                          </a:solidFill>
                          <a:effectLst/>
                          <a:latin typeface="Calibri" panose="020F0502020204030204" pitchFamily="34" charset="0"/>
                        </a:rPr>
                        <a:t>0.54</a:t>
                      </a:r>
                    </a:p>
                  </a:txBody>
                  <a:tcPr marL="4985" marR="4985" marT="4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600" b="0" i="0" u="none" strike="noStrike">
                          <a:solidFill>
                            <a:srgbClr val="000000"/>
                          </a:solidFill>
                          <a:effectLst/>
                          <a:latin typeface="Calibri" panose="020F0502020204030204" pitchFamily="34" charset="0"/>
                        </a:rPr>
                        <a:t>3</a:t>
                      </a:r>
                    </a:p>
                  </a:txBody>
                  <a:tcPr marL="4985" marR="4985" marT="4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IN" sz="600" b="0" i="0" u="none" strike="noStrike">
                          <a:solidFill>
                            <a:srgbClr val="000000"/>
                          </a:solidFill>
                          <a:effectLst/>
                          <a:latin typeface="Calibri" panose="020F0502020204030204" pitchFamily="34" charset="0"/>
                        </a:rPr>
                        <a:t>SPN58634</a:t>
                      </a:r>
                    </a:p>
                  </a:txBody>
                  <a:tcPr marL="4985" marR="4985" marT="4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IN" sz="600" b="0" i="0" u="none" strike="noStrike">
                          <a:solidFill>
                            <a:srgbClr val="000000"/>
                          </a:solidFill>
                          <a:effectLst/>
                          <a:latin typeface="Calibri" panose="020F0502020204030204" pitchFamily="34" charset="0"/>
                        </a:rPr>
                        <a:t>won</a:t>
                      </a:r>
                    </a:p>
                  </a:txBody>
                  <a:tcPr marL="4985" marR="4985" marT="4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985" marR="4985" marT="4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985" marR="4985" marT="4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600" b="0" i="0" u="none" strike="noStrike">
                          <a:solidFill>
                            <a:srgbClr val="000000"/>
                          </a:solidFill>
                          <a:effectLst/>
                          <a:latin typeface="Calibri" panose="020F0502020204030204" pitchFamily="34" charset="0"/>
                        </a:rPr>
                        <a:t>1105</a:t>
                      </a:r>
                    </a:p>
                  </a:txBody>
                  <a:tcPr marL="4985" marR="4985" marT="498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60568754"/>
                  </a:ext>
                </a:extLst>
              </a:tr>
              <a:tr h="225377">
                <a:tc>
                  <a:txBody>
                    <a:bodyPr/>
                    <a:lstStyle/>
                    <a:p>
                      <a:pPr algn="l" fontAlgn="b"/>
                      <a:endParaRPr lang="en-IN" sz="600" b="0" i="0" u="none" strike="noStrike">
                        <a:solidFill>
                          <a:srgbClr val="000000"/>
                        </a:solidFill>
                        <a:effectLst/>
                        <a:latin typeface="Calibri" panose="020F0502020204030204" pitchFamily="34" charset="0"/>
                      </a:endParaRPr>
                    </a:p>
                  </a:txBody>
                  <a:tcPr marL="4985" marR="4985" marT="4985"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985" marR="4985" marT="4985"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985" marR="4985" marT="4985"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985" marR="4985" marT="4985"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Lost to Aluminum</a:t>
                      </a:r>
                    </a:p>
                  </a:txBody>
                  <a:tcPr marL="4985" marR="4985" marT="4985"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985" marR="4985" marT="4985" marB="0" anchor="b">
                    <a:lnL>
                      <a:noFill/>
                    </a:lnL>
                    <a:lnR>
                      <a:noFill/>
                    </a:lnR>
                    <a:lnT>
                      <a:noFill/>
                    </a:lnT>
                    <a:lnB>
                      <a:noFill/>
                    </a:lnB>
                  </a:tcPr>
                </a:tc>
                <a:tc>
                  <a:txBody>
                    <a:bodyPr/>
                    <a:lstStyle/>
                    <a:p>
                      <a:pPr algn="l" fontAlgn="b"/>
                      <a:endParaRPr lang="en-IN" sz="600" b="0" i="0" u="none" strike="noStrike" dirty="0">
                        <a:solidFill>
                          <a:srgbClr val="000000"/>
                        </a:solidFill>
                        <a:effectLst/>
                        <a:latin typeface="Calibri" panose="020F0502020204030204" pitchFamily="34" charset="0"/>
                      </a:endParaRPr>
                    </a:p>
                  </a:txBody>
                  <a:tcPr marL="4985" marR="4985" marT="4985"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985" marR="4985" marT="4985"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985" marR="4985" marT="4985"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Budget constraint</a:t>
                      </a:r>
                    </a:p>
                  </a:txBody>
                  <a:tcPr marL="4985" marR="4985" marT="4985"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985" marR="4985" marT="4985"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Price Issue</a:t>
                      </a:r>
                    </a:p>
                  </a:txBody>
                  <a:tcPr marL="4985" marR="4985" marT="4985" marB="0" anchor="b">
                    <a:lnL>
                      <a:noFill/>
                    </a:lnL>
                    <a:lnR>
                      <a:noFill/>
                    </a:lnR>
                    <a:lnT>
                      <a:noFill/>
                    </a:lnT>
                    <a:lnB>
                      <a:noFill/>
                    </a:lnB>
                  </a:tcPr>
                </a:tc>
                <a:tc>
                  <a:txBody>
                    <a:bodyPr/>
                    <a:lstStyle/>
                    <a:p>
                      <a:pPr algn="r" fontAlgn="b"/>
                      <a:r>
                        <a:rPr lang="en-IN" sz="600" b="0" i="0" u="none" strike="noStrike" dirty="0">
                          <a:solidFill>
                            <a:srgbClr val="000000"/>
                          </a:solidFill>
                          <a:effectLst/>
                          <a:latin typeface="Calibri" panose="020F0502020204030204" pitchFamily="34" charset="0"/>
                        </a:rPr>
                        <a:t>985</a:t>
                      </a:r>
                    </a:p>
                  </a:txBody>
                  <a:tcPr marL="4985" marR="4985" marT="4985" marB="0" anchor="b">
                    <a:lnL>
                      <a:noFill/>
                    </a:lnL>
                    <a:lnR>
                      <a:noFill/>
                    </a:lnR>
                    <a:lnT>
                      <a:noFill/>
                    </a:lnT>
                    <a:lnB>
                      <a:noFill/>
                    </a:lnB>
                  </a:tcPr>
                </a:tc>
                <a:extLst>
                  <a:ext uri="{0D108BD9-81ED-4DB2-BD59-A6C34878D82A}">
                    <a16:rowId xmlns:a16="http://schemas.microsoft.com/office/drawing/2014/main" val="1412892501"/>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67711259"/>
              </p:ext>
            </p:extLst>
          </p:nvPr>
        </p:nvGraphicFramePr>
        <p:xfrm>
          <a:off x="1969044" y="5095988"/>
          <a:ext cx="7835900" cy="893445"/>
        </p:xfrm>
        <a:graphic>
          <a:graphicData uri="http://schemas.openxmlformats.org/drawingml/2006/table">
            <a:tbl>
              <a:tblPr/>
              <a:tblGrid>
                <a:gridCol w="2513582">
                  <a:extLst>
                    <a:ext uri="{9D8B030D-6E8A-4147-A177-3AD203B41FA5}">
                      <a16:colId xmlns:a16="http://schemas.microsoft.com/office/drawing/2014/main" val="1748432805"/>
                    </a:ext>
                  </a:extLst>
                </a:gridCol>
                <a:gridCol w="837861">
                  <a:extLst>
                    <a:ext uri="{9D8B030D-6E8A-4147-A177-3AD203B41FA5}">
                      <a16:colId xmlns:a16="http://schemas.microsoft.com/office/drawing/2014/main" val="687117654"/>
                    </a:ext>
                  </a:extLst>
                </a:gridCol>
                <a:gridCol w="1437692">
                  <a:extLst>
                    <a:ext uri="{9D8B030D-6E8A-4147-A177-3AD203B41FA5}">
                      <a16:colId xmlns:a16="http://schemas.microsoft.com/office/drawing/2014/main" val="2447795510"/>
                    </a:ext>
                  </a:extLst>
                </a:gridCol>
                <a:gridCol w="609353">
                  <a:extLst>
                    <a:ext uri="{9D8B030D-6E8A-4147-A177-3AD203B41FA5}">
                      <a16:colId xmlns:a16="http://schemas.microsoft.com/office/drawing/2014/main" val="1535732740"/>
                    </a:ext>
                  </a:extLst>
                </a:gridCol>
                <a:gridCol w="609353">
                  <a:extLst>
                    <a:ext uri="{9D8B030D-6E8A-4147-A177-3AD203B41FA5}">
                      <a16:colId xmlns:a16="http://schemas.microsoft.com/office/drawing/2014/main" val="2412873021"/>
                    </a:ext>
                  </a:extLst>
                </a:gridCol>
                <a:gridCol w="609353">
                  <a:extLst>
                    <a:ext uri="{9D8B030D-6E8A-4147-A177-3AD203B41FA5}">
                      <a16:colId xmlns:a16="http://schemas.microsoft.com/office/drawing/2014/main" val="2866974764"/>
                    </a:ext>
                  </a:extLst>
                </a:gridCol>
                <a:gridCol w="609353">
                  <a:extLst>
                    <a:ext uri="{9D8B030D-6E8A-4147-A177-3AD203B41FA5}">
                      <a16:colId xmlns:a16="http://schemas.microsoft.com/office/drawing/2014/main" val="2283533244"/>
                    </a:ext>
                  </a:extLst>
                </a:gridCol>
                <a:gridCol w="609353">
                  <a:extLst>
                    <a:ext uri="{9D8B030D-6E8A-4147-A177-3AD203B41FA5}">
                      <a16:colId xmlns:a16="http://schemas.microsoft.com/office/drawing/2014/main" val="3721043593"/>
                    </a:ext>
                  </a:extLst>
                </a:gridCol>
              </a:tblGrid>
              <a:tr h="190500">
                <a:tc>
                  <a:txBody>
                    <a:bodyPr/>
                    <a:lstStyle/>
                    <a:p>
                      <a:pPr algn="l" fontAlgn="b"/>
                      <a:r>
                        <a:rPr lang="en-IN" sz="1100" b="1" i="0" u="none" strike="noStrike">
                          <a:solidFill>
                            <a:srgbClr val="FF0000"/>
                          </a:solidFill>
                          <a:effectLst/>
                          <a:latin typeface="Calibri" panose="020F0502020204030204" pitchFamily="34" charset="0"/>
                        </a:rPr>
                        <a:t>Benefits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FF0000"/>
                          </a:solidFill>
                          <a:effectLst/>
                          <a:latin typeface="Calibri" panose="020F0502020204030204" pitchFamily="34" charset="0"/>
                        </a:rPr>
                        <a:t>Aesthetics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FF0000"/>
                          </a:solidFill>
                          <a:effectLst/>
                          <a:latin typeface="Calibri" panose="020F0502020204030204" pitchFamily="34" charset="0"/>
                        </a:rPr>
                        <a:t>Reduce Street Noise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FF0000"/>
                          </a:solidFill>
                          <a:effectLst/>
                          <a:latin typeface="Calibri" panose="020F0502020204030204" pitchFamily="34" charset="0"/>
                        </a:rPr>
                        <a:t>Low Maintenance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FF0000"/>
                          </a:solidFill>
                          <a:effectLst/>
                          <a:latin typeface="Calibri" panose="020F0502020204030204" pitchFamily="34" charset="0"/>
                        </a:rPr>
                        <a:t>Monsoon Proof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FF0000"/>
                          </a:solidFill>
                          <a:effectLst/>
                          <a:latin typeface="Calibri" panose="020F0502020204030204" pitchFamily="34" charset="0"/>
                        </a:rPr>
                        <a:t>Better Lighting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FF0000"/>
                          </a:solidFill>
                          <a:effectLst/>
                          <a:latin typeface="Calibri" panose="020F0502020204030204" pitchFamily="34" charset="0"/>
                        </a:rPr>
                        <a:t>Reduce AC Energy 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FF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652220057"/>
                  </a:ext>
                </a:extLst>
              </a:tr>
              <a:tr h="190500">
                <a:tc>
                  <a:txBody>
                    <a:bodyPr/>
                    <a:lstStyle/>
                    <a:p>
                      <a:pPr algn="l" fontAlgn="b"/>
                      <a:r>
                        <a:rPr lang="en-IN" sz="1100" b="0" i="0" u="none" strike="noStrike">
                          <a:solidFill>
                            <a:srgbClr val="000000"/>
                          </a:solidFill>
                          <a:effectLst/>
                          <a:latin typeface="Calibri" panose="020F0502020204030204" pitchFamily="34" charset="0"/>
                        </a:rPr>
                        <a:t>Aesthetics &amp; Street Noise</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IN" sz="1100" b="0" i="0" u="none" strike="noStrike">
                          <a:solidFill>
                            <a:srgbClr val="000000"/>
                          </a:solidFill>
                          <a:effectLst/>
                          <a:latin typeface="Calibri" panose="020F0502020204030204" pitchFamily="34" charset="0"/>
                        </a:rPr>
                        <a:t>y</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66432747"/>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967199606"/>
                  </a:ext>
                </a:extLst>
              </a:tr>
            </a:tbl>
          </a:graphicData>
        </a:graphic>
      </p:graphicFrame>
    </p:spTree>
    <p:extLst>
      <p:ext uri="{BB962C8B-B14F-4D97-AF65-F5344CB8AC3E}">
        <p14:creationId xmlns:p14="http://schemas.microsoft.com/office/powerpoint/2010/main" val="153491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smtClean="0">
                <a:latin typeface="Franklin Gothic Book" panose="020B0503020102020204" pitchFamily="34" charset="0"/>
                <a:cs typeface="Segoe UI" panose="020B0502040204020203" pitchFamily="34" charset="0"/>
              </a:rPr>
              <a:t>Understanding the Dataset</a:t>
            </a:r>
            <a:endParaRPr lang="en-US" dirty="0">
              <a:latin typeface="Franklin Gothic Book" panose="020B05030201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25AD4F61-E023-4530-BF03-8BC2D825D0BF}"/>
              </a:ext>
            </a:extLst>
          </p:cNvPr>
          <p:cNvSpPr txBox="1"/>
          <p:nvPr/>
        </p:nvSpPr>
        <p:spPr>
          <a:xfrm>
            <a:off x="4009501" y="5039303"/>
            <a:ext cx="3063213" cy="923330"/>
          </a:xfrm>
          <a:prstGeom prst="rect">
            <a:avLst/>
          </a:prstGeom>
          <a:noFill/>
        </p:spPr>
        <p:txBody>
          <a:bodyPr wrap="square" rtlCol="0">
            <a:spAutoFit/>
          </a:bodyPr>
          <a:lstStyle/>
          <a:p>
            <a:pPr marL="342900" indent="-342900">
              <a:buAutoNum type="arabicPeriod"/>
            </a:pPr>
            <a:r>
              <a:rPr lang="en-US" dirty="0" smtClean="0">
                <a:latin typeface="Segoe UI" panose="020B0502040204020203" pitchFamily="34" charset="0"/>
                <a:cs typeface="Segoe UI" panose="020B0502040204020203" pitchFamily="34" charset="0"/>
              </a:rPr>
              <a:t>Data Inconsistency</a:t>
            </a:r>
          </a:p>
          <a:p>
            <a:pPr marL="342900" indent="-342900">
              <a:buAutoNum type="arabicPeriod"/>
            </a:pPr>
            <a:r>
              <a:rPr lang="en-US" dirty="0" smtClean="0">
                <a:latin typeface="Segoe UI" panose="020B0502040204020203" pitchFamily="34" charset="0"/>
                <a:cs typeface="Segoe UI" panose="020B0502040204020203" pitchFamily="34" charset="0"/>
              </a:rPr>
              <a:t>No. of Rows = 229</a:t>
            </a:r>
          </a:p>
          <a:p>
            <a:pPr marL="342900" indent="-342900">
              <a:buAutoNum type="arabicPeriod"/>
            </a:pPr>
            <a:r>
              <a:rPr lang="en-US" dirty="0" smtClean="0">
                <a:latin typeface="Segoe UI" panose="020B0502040204020203" pitchFamily="34" charset="0"/>
                <a:cs typeface="Segoe UI" panose="020B0502040204020203" pitchFamily="34" charset="0"/>
              </a:rPr>
              <a:t>No. of Columns = 40</a:t>
            </a:r>
            <a:endParaRPr lang="en-US" dirty="0">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6D1E12A6-FA7A-477F-8C87-308C5B84B139}"/>
              </a:ext>
            </a:extLst>
          </p:cNvPr>
          <p:cNvSpPr/>
          <p:nvPr/>
        </p:nvSpPr>
        <p:spPr>
          <a:xfrm>
            <a:off x="5959348" y="1527232"/>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pic>
        <p:nvPicPr>
          <p:cNvPr id="10" name="Picture 9"/>
          <p:cNvPicPr>
            <a:picLocks noChangeAspect="1"/>
          </p:cNvPicPr>
          <p:nvPr/>
        </p:nvPicPr>
        <p:blipFill rotWithShape="1">
          <a:blip r:embed="rId3"/>
          <a:srcRect l="16701" t="34912" r="45549" b="5267"/>
          <a:stretch/>
        </p:blipFill>
        <p:spPr>
          <a:xfrm>
            <a:off x="6643730" y="1527232"/>
            <a:ext cx="4911635" cy="4376058"/>
          </a:xfrm>
          <a:prstGeom prst="rect">
            <a:avLst/>
          </a:prstGeom>
        </p:spPr>
      </p:pic>
      <p:sp>
        <p:nvSpPr>
          <p:cNvPr id="13" name="TextBox 12"/>
          <p:cNvSpPr txBox="1"/>
          <p:nvPr/>
        </p:nvSpPr>
        <p:spPr>
          <a:xfrm>
            <a:off x="1090776" y="1554479"/>
            <a:ext cx="3624915" cy="523220"/>
          </a:xfrm>
          <a:prstGeom prst="rect">
            <a:avLst/>
          </a:prstGeom>
          <a:noFill/>
        </p:spPr>
        <p:txBody>
          <a:bodyPr wrap="square" rtlCol="0">
            <a:spAutoFit/>
          </a:bodyPr>
          <a:lstStyle/>
          <a:p>
            <a:r>
              <a:rPr lang="en-IN" sz="2800" dirty="0" smtClean="0">
                <a:effectLst>
                  <a:outerShdw blurRad="38100" dist="38100" dir="2700000" algn="tl">
                    <a:srgbClr val="000000">
                      <a:alpha val="43137"/>
                    </a:srgbClr>
                  </a:outerShdw>
                </a:effectLst>
              </a:rPr>
              <a:t>Python Code :</a:t>
            </a:r>
            <a:endParaRPr lang="en-IN" sz="2800" dirty="0">
              <a:effectLst>
                <a:outerShdw blurRad="38100" dist="38100" dir="2700000" algn="tl">
                  <a:srgbClr val="000000">
                    <a:alpha val="43137"/>
                  </a:srgbClr>
                </a:outerShdw>
              </a:effectLst>
            </a:endParaRPr>
          </a:p>
        </p:txBody>
      </p:sp>
      <p:sp>
        <p:nvSpPr>
          <p:cNvPr id="14" name="TextBox 13"/>
          <p:cNvSpPr txBox="1"/>
          <p:nvPr/>
        </p:nvSpPr>
        <p:spPr>
          <a:xfrm>
            <a:off x="2142308" y="2150014"/>
            <a:ext cx="1577676" cy="369332"/>
          </a:xfrm>
          <a:prstGeom prst="rect">
            <a:avLst/>
          </a:prstGeom>
          <a:noFill/>
        </p:spPr>
        <p:txBody>
          <a:bodyPr wrap="none" rtlCol="0">
            <a:spAutoFit/>
          </a:bodyPr>
          <a:lstStyle/>
          <a:p>
            <a:r>
              <a:rPr lang="en-IN" dirty="0">
                <a:latin typeface="Consolas" panose="020B0609020204030204" pitchFamily="49" charset="0"/>
              </a:rPr>
              <a:t>d</a:t>
            </a:r>
            <a:r>
              <a:rPr lang="en-IN" dirty="0" smtClean="0">
                <a:latin typeface="Consolas" panose="020B0609020204030204" pitchFamily="49" charset="0"/>
              </a:rPr>
              <a:t>ata.info()</a:t>
            </a:r>
            <a:endParaRPr lang="en-IN" dirty="0">
              <a:latin typeface="Consolas" panose="020B0609020204030204" pitchFamily="49" charset="0"/>
            </a:endParaRPr>
          </a:p>
        </p:txBody>
      </p:sp>
    </p:spTree>
    <p:extLst>
      <p:ext uri="{BB962C8B-B14F-4D97-AF65-F5344CB8AC3E}">
        <p14:creationId xmlns:p14="http://schemas.microsoft.com/office/powerpoint/2010/main" val="4081971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smtClean="0">
                <a:latin typeface="Franklin Gothic Book" panose="020B0503020102020204" pitchFamily="34" charset="0"/>
                <a:cs typeface="Segoe UI" panose="020B0502040204020203" pitchFamily="34" charset="0"/>
              </a:rPr>
              <a:t>Data Cleaning</a:t>
            </a:r>
            <a:endParaRPr lang="en-US" dirty="0">
              <a:latin typeface="Franklin Gothic Book" panose="020B0503020102020204" pitchFamily="34" charset="0"/>
              <a:cs typeface="Segoe UI" panose="020B0502040204020203" pitchFamily="34" charset="0"/>
            </a:endParaRPr>
          </a:p>
        </p:txBody>
      </p:sp>
      <p:pic>
        <p:nvPicPr>
          <p:cNvPr id="3" name="Picture 2"/>
          <p:cNvPicPr>
            <a:picLocks noChangeAspect="1"/>
          </p:cNvPicPr>
          <p:nvPr/>
        </p:nvPicPr>
        <p:blipFill rotWithShape="1">
          <a:blip r:embed="rId3"/>
          <a:srcRect l="16701" t="30981" r="10008" b="32947"/>
          <a:stretch/>
        </p:blipFill>
        <p:spPr>
          <a:xfrm>
            <a:off x="1090776" y="2137042"/>
            <a:ext cx="9535886" cy="2638697"/>
          </a:xfrm>
          <a:prstGeom prst="rect">
            <a:avLst/>
          </a:prstGeom>
        </p:spPr>
      </p:pic>
      <p:sp>
        <p:nvSpPr>
          <p:cNvPr id="10" name="Oval 9">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11" name="TextBox 10"/>
          <p:cNvSpPr txBox="1"/>
          <p:nvPr/>
        </p:nvSpPr>
        <p:spPr>
          <a:xfrm>
            <a:off x="1090776" y="1554479"/>
            <a:ext cx="3624915" cy="523220"/>
          </a:xfrm>
          <a:prstGeom prst="rect">
            <a:avLst/>
          </a:prstGeom>
          <a:noFill/>
        </p:spPr>
        <p:txBody>
          <a:bodyPr wrap="square" rtlCol="0">
            <a:spAutoFit/>
          </a:bodyPr>
          <a:lstStyle/>
          <a:p>
            <a:r>
              <a:rPr lang="en-IN" sz="2800" dirty="0" smtClean="0">
                <a:effectLst>
                  <a:outerShdw blurRad="38100" dist="38100" dir="2700000" algn="tl">
                    <a:srgbClr val="000000">
                      <a:alpha val="43137"/>
                    </a:srgbClr>
                  </a:outerShdw>
                </a:effectLst>
              </a:rPr>
              <a:t>Data Type Conversion:</a:t>
            </a:r>
            <a:endParaRPr lang="en-IN" sz="2800" dirty="0">
              <a:effectLst>
                <a:outerShdw blurRad="38100" dist="38100" dir="2700000" algn="tl">
                  <a:srgbClr val="000000">
                    <a:alpha val="43137"/>
                  </a:srgbClr>
                </a:outerShdw>
              </a:effectLst>
            </a:endParaRPr>
          </a:p>
        </p:txBody>
      </p:sp>
      <p:sp>
        <p:nvSpPr>
          <p:cNvPr id="12" name="Rectangle 11"/>
          <p:cNvSpPr/>
          <p:nvPr/>
        </p:nvSpPr>
        <p:spPr>
          <a:xfrm>
            <a:off x="3229545" y="5232979"/>
            <a:ext cx="6263253" cy="369332"/>
          </a:xfrm>
          <a:prstGeom prst="rect">
            <a:avLst/>
          </a:prstGeom>
        </p:spPr>
        <p:txBody>
          <a:bodyPr wrap="none">
            <a:spAutoFit/>
          </a:bodyPr>
          <a:lstStyle/>
          <a:p>
            <a:r>
              <a:rPr lang="en-IN" dirty="0">
                <a:latin typeface="Consolas" panose="020B0609020204030204" pitchFamily="49" charset="0"/>
              </a:rPr>
              <a:t>data['</a:t>
            </a:r>
            <a:r>
              <a:rPr lang="en-IN" dirty="0" err="1">
                <a:latin typeface="Consolas" panose="020B0609020204030204" pitchFamily="49" charset="0"/>
              </a:rPr>
              <a:t>Pincode</a:t>
            </a:r>
            <a:r>
              <a:rPr lang="en-IN" dirty="0">
                <a:latin typeface="Consolas" panose="020B0609020204030204" pitchFamily="49" charset="0"/>
              </a:rPr>
              <a:t>'] = data['</a:t>
            </a:r>
            <a:r>
              <a:rPr lang="en-IN" dirty="0" err="1">
                <a:latin typeface="Consolas" panose="020B0609020204030204" pitchFamily="49" charset="0"/>
              </a:rPr>
              <a:t>Pincode</a:t>
            </a:r>
            <a:r>
              <a:rPr lang="en-IN" dirty="0">
                <a:latin typeface="Consolas" panose="020B0609020204030204" pitchFamily="49" charset="0"/>
              </a:rPr>
              <a:t>'].</a:t>
            </a:r>
            <a:r>
              <a:rPr lang="en-IN" dirty="0" err="1">
                <a:latin typeface="Consolas" panose="020B0609020204030204" pitchFamily="49" charset="0"/>
              </a:rPr>
              <a:t>astype</a:t>
            </a:r>
            <a:r>
              <a:rPr lang="en-IN" dirty="0">
                <a:latin typeface="Consolas" panose="020B0609020204030204" pitchFamily="49" charset="0"/>
              </a:rPr>
              <a:t>(object)</a:t>
            </a:r>
          </a:p>
        </p:txBody>
      </p:sp>
      <p:sp>
        <p:nvSpPr>
          <p:cNvPr id="13" name="Rectangle 12"/>
          <p:cNvSpPr/>
          <p:nvPr/>
        </p:nvSpPr>
        <p:spPr>
          <a:xfrm>
            <a:off x="3232002" y="5690219"/>
            <a:ext cx="7656263" cy="369332"/>
          </a:xfrm>
          <a:prstGeom prst="rect">
            <a:avLst/>
          </a:prstGeom>
        </p:spPr>
        <p:txBody>
          <a:bodyPr wrap="none">
            <a:spAutoFit/>
          </a:bodyPr>
          <a:lstStyle/>
          <a:p>
            <a:r>
              <a:rPr lang="en-IN" dirty="0">
                <a:latin typeface="Consolas" panose="020B0609020204030204" pitchFamily="49" charset="0"/>
              </a:rPr>
              <a:t>data['Enquiry Date'] = </a:t>
            </a:r>
            <a:r>
              <a:rPr lang="en-IN" dirty="0" err="1">
                <a:latin typeface="Consolas" panose="020B0609020204030204" pitchFamily="49" charset="0"/>
              </a:rPr>
              <a:t>pd.to_datetime</a:t>
            </a:r>
            <a:r>
              <a:rPr lang="en-IN" dirty="0">
                <a:latin typeface="Consolas" panose="020B0609020204030204" pitchFamily="49" charset="0"/>
              </a:rPr>
              <a:t>(data['Enquiry Date'])</a:t>
            </a:r>
          </a:p>
        </p:txBody>
      </p:sp>
    </p:spTree>
    <p:extLst>
      <p:ext uri="{BB962C8B-B14F-4D97-AF65-F5344CB8AC3E}">
        <p14:creationId xmlns:p14="http://schemas.microsoft.com/office/powerpoint/2010/main" val="983168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smtClean="0">
                <a:latin typeface="Franklin Gothic Book" panose="020B0503020102020204" pitchFamily="34" charset="0"/>
                <a:cs typeface="Segoe UI" panose="020B0502040204020203" pitchFamily="34" charset="0"/>
              </a:rPr>
              <a:t>Data Cleaning</a:t>
            </a:r>
            <a:endParaRPr lang="en-US" dirty="0">
              <a:latin typeface="Franklin Gothic Book" panose="020B0503020102020204" pitchFamily="34" charset="0"/>
              <a:cs typeface="Segoe UI" panose="020B0502040204020203" pitchFamily="34" charset="0"/>
            </a:endParaRPr>
          </a:p>
        </p:txBody>
      </p:sp>
      <p:sp>
        <p:nvSpPr>
          <p:cNvPr id="11" name="TextBox 10"/>
          <p:cNvSpPr txBox="1"/>
          <p:nvPr/>
        </p:nvSpPr>
        <p:spPr>
          <a:xfrm>
            <a:off x="1090776" y="1554479"/>
            <a:ext cx="3624915" cy="523220"/>
          </a:xfrm>
          <a:prstGeom prst="rect">
            <a:avLst/>
          </a:prstGeom>
          <a:noFill/>
        </p:spPr>
        <p:txBody>
          <a:bodyPr wrap="square" rtlCol="0">
            <a:spAutoFit/>
          </a:bodyPr>
          <a:lstStyle/>
          <a:p>
            <a:r>
              <a:rPr lang="en-IN" sz="2800" dirty="0" smtClean="0">
                <a:effectLst>
                  <a:outerShdw blurRad="38100" dist="38100" dir="2700000" algn="tl">
                    <a:srgbClr val="000000">
                      <a:alpha val="43137"/>
                    </a:srgbClr>
                  </a:outerShdw>
                </a:effectLst>
              </a:rPr>
              <a:t>Data Inconsistency:</a:t>
            </a:r>
            <a:endParaRPr lang="en-IN" sz="2800"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3"/>
          <a:srcRect l="16501" t="30268" r="10210" b="13125"/>
          <a:stretch/>
        </p:blipFill>
        <p:spPr>
          <a:xfrm>
            <a:off x="1263022" y="2158697"/>
            <a:ext cx="9535886" cy="4140927"/>
          </a:xfrm>
          <a:prstGeom prst="rect">
            <a:avLst/>
          </a:prstGeom>
        </p:spPr>
      </p:pic>
      <p:sp>
        <p:nvSpPr>
          <p:cNvPr id="9" name="Oval 8">
            <a:extLst>
              <a:ext uri="{FF2B5EF4-FFF2-40B4-BE49-F238E27FC236}">
                <a16:creationId xmlns:a16="http://schemas.microsoft.com/office/drawing/2014/main" id="{6D1E12A6-FA7A-477F-8C87-308C5B84B139}"/>
              </a:ext>
            </a:extLst>
          </p:cNvPr>
          <p:cNvSpPr/>
          <p:nvPr/>
        </p:nvSpPr>
        <p:spPr>
          <a:xfrm>
            <a:off x="504622" y="1527883"/>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3917469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smtClean="0">
                <a:latin typeface="Franklin Gothic Book" panose="020B0503020102020204" pitchFamily="34" charset="0"/>
                <a:cs typeface="Segoe UI" panose="020B0502040204020203" pitchFamily="34" charset="0"/>
              </a:rPr>
              <a:t>Data Cleaning</a:t>
            </a:r>
            <a:endParaRPr lang="en-US" dirty="0">
              <a:latin typeface="Franklin Gothic Book" panose="020B0503020102020204" pitchFamily="34" charset="0"/>
              <a:cs typeface="Segoe UI" panose="020B0502040204020203" pitchFamily="34" charset="0"/>
            </a:endParaRPr>
          </a:p>
        </p:txBody>
      </p:sp>
      <p:sp>
        <p:nvSpPr>
          <p:cNvPr id="11" name="TextBox 10"/>
          <p:cNvSpPr txBox="1"/>
          <p:nvPr/>
        </p:nvSpPr>
        <p:spPr>
          <a:xfrm>
            <a:off x="1090776" y="1554479"/>
            <a:ext cx="6564058" cy="523220"/>
          </a:xfrm>
          <a:prstGeom prst="rect">
            <a:avLst/>
          </a:prstGeom>
          <a:noFill/>
        </p:spPr>
        <p:txBody>
          <a:bodyPr wrap="square" rtlCol="0">
            <a:spAutoFit/>
          </a:bodyPr>
          <a:lstStyle/>
          <a:p>
            <a:r>
              <a:rPr lang="en-IN" sz="2800" dirty="0" smtClean="0">
                <a:effectLst>
                  <a:outerShdw blurRad="38100" dist="38100" dir="2700000" algn="tl">
                    <a:srgbClr val="000000">
                      <a:alpha val="43137"/>
                    </a:srgbClr>
                  </a:outerShdw>
                </a:effectLst>
              </a:rPr>
              <a:t>Deleting unnecessary rows and columns:</a:t>
            </a:r>
            <a:endParaRPr lang="en-IN" sz="2800" dirty="0">
              <a:effectLst>
                <a:outerShdw blurRad="38100" dist="38100" dir="2700000" algn="tl">
                  <a:srgbClr val="000000">
                    <a:alpha val="43137"/>
                  </a:srgbClr>
                </a:outerShdw>
              </a:effectLst>
            </a:endParaRPr>
          </a:p>
        </p:txBody>
      </p:sp>
      <p:sp>
        <p:nvSpPr>
          <p:cNvPr id="9" name="Oval 8">
            <a:extLst>
              <a:ext uri="{FF2B5EF4-FFF2-40B4-BE49-F238E27FC236}">
                <a16:creationId xmlns:a16="http://schemas.microsoft.com/office/drawing/2014/main" id="{6D1E12A6-FA7A-477F-8C87-308C5B84B139}"/>
              </a:ext>
            </a:extLst>
          </p:cNvPr>
          <p:cNvSpPr/>
          <p:nvPr/>
        </p:nvSpPr>
        <p:spPr>
          <a:xfrm>
            <a:off x="504622" y="1527883"/>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rotWithShape="1">
          <a:blip r:embed="rId3"/>
          <a:srcRect l="15999" t="27947" r="10008" b="5268"/>
          <a:stretch/>
        </p:blipFill>
        <p:spPr>
          <a:xfrm>
            <a:off x="1171582" y="2103824"/>
            <a:ext cx="9627326" cy="4754176"/>
          </a:xfrm>
          <a:prstGeom prst="rect">
            <a:avLst/>
          </a:prstGeom>
        </p:spPr>
      </p:pic>
    </p:spTree>
    <p:extLst>
      <p:ext uri="{BB962C8B-B14F-4D97-AF65-F5344CB8AC3E}">
        <p14:creationId xmlns:p14="http://schemas.microsoft.com/office/powerpoint/2010/main" val="3596563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smtClean="0">
                <a:latin typeface="Franklin Gothic Book" panose="020B0503020102020204" pitchFamily="34" charset="0"/>
                <a:cs typeface="Segoe UI" panose="020B0502040204020203" pitchFamily="34" charset="0"/>
              </a:rPr>
              <a:t>Finding the Insights</a:t>
            </a:r>
            <a:endParaRPr lang="en-US" dirty="0">
              <a:latin typeface="Franklin Gothic Book" panose="020B0503020102020204" pitchFamily="34" charset="0"/>
              <a:cs typeface="Segoe UI" panose="020B0502040204020203" pitchFamily="34" charset="0"/>
            </a:endParaRP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514892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smtClean="0">
                <a:latin typeface="Franklin Gothic Book" panose="020B0503020102020204" pitchFamily="34" charset="0"/>
                <a:cs typeface="Segoe UI" panose="020B0502040204020203" pitchFamily="34" charset="0"/>
              </a:rPr>
              <a:t>Performing and Non-Performing Dealers</a:t>
            </a:r>
            <a:endParaRPr lang="en-US" dirty="0">
              <a:latin typeface="Franklin Gothic Book" panose="020B0503020102020204" pitchFamily="34" charset="0"/>
              <a:cs typeface="Segoe UI" panose="020B0502040204020203" pitchFamily="34" charset="0"/>
            </a:endParaRPr>
          </a:p>
        </p:txBody>
      </p:sp>
      <p:sp>
        <p:nvSpPr>
          <p:cNvPr id="9" name="Oval 8">
            <a:extLst>
              <a:ext uri="{FF2B5EF4-FFF2-40B4-BE49-F238E27FC236}">
                <a16:creationId xmlns:a16="http://schemas.microsoft.com/office/drawing/2014/main" id="{6D1E12A6-FA7A-477F-8C87-308C5B84B139}"/>
              </a:ext>
            </a:extLst>
          </p:cNvPr>
          <p:cNvSpPr/>
          <p:nvPr/>
        </p:nvSpPr>
        <p:spPr>
          <a:xfrm>
            <a:off x="504622" y="1527883"/>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pic>
        <p:nvPicPr>
          <p:cNvPr id="5" name="Picture 4"/>
          <p:cNvPicPr>
            <a:picLocks noChangeAspect="1"/>
          </p:cNvPicPr>
          <p:nvPr/>
        </p:nvPicPr>
        <p:blipFill rotWithShape="1">
          <a:blip r:embed="rId3"/>
          <a:srcRect l="16902" t="39018" r="69343" b="32768"/>
          <a:stretch/>
        </p:blipFill>
        <p:spPr>
          <a:xfrm>
            <a:off x="1410787" y="1495136"/>
            <a:ext cx="3194117" cy="3683726"/>
          </a:xfrm>
          <a:prstGeom prst="rect">
            <a:avLst/>
          </a:prstGeom>
        </p:spPr>
      </p:pic>
      <p:sp>
        <p:nvSpPr>
          <p:cNvPr id="6" name="AutoShape 2" descr="data:image/png;base64,iVBORw0KGgoAAAANSUhEUgAAAYIAAAEKCAYAAAAfGVI8AAAABHNCSVQICAgIfAhkiAAAAAlwSFlzAAALEgAACxIB0t1+/AAAADl0RVh0U29mdHdhcmUAbWF0cGxvdGxpYiB2ZXJzaW9uIDMuMC4yLCBodHRwOi8vbWF0cGxvdGxpYi5vcmcvOIA7rQAAIABJREFUeJzt3X2cVWW99/HP1xEhA1GcyQREzKxjoow5oTAeQlFTj/cpO5ZZKmT3i57U1KKy01GjvA+ppZmnPPgElqdQ0jTUzKOgR5kQ0BFB7JBGQpI8qAkZGvC7/1jXwGaYhz3D7L2ZWd/36zWvWeva11rrt9Zee/3WtdZe11ZEYGZm+bVLpQMwM7PKciIwM8s5JwIzs5xzIjAzyzknAjOznHMiMDPLOScCM7OccyIwM8s5JwIzs5zbtdIBFKO6ujqGDh1a6TDMzLqVBQsWrImImvbqdYtEMHToUObPn1/pMMzMuhVJfyymXskvDUmqkvSUpJlp/ABJcyUtlTRd0m6ljsHMzFpXjnsEXwKWFIx/F7g6Ig4CXgU+U4YYzMysFSVNBJIGA/8E3JjGBRwLzEhVpgEfKWUMZmbWtlLfI7gG+CrQL43vDbwWERvT+ApgUEsTSpoATAAYMmTIdq///e9/Z8WKFWzYsKGrY95p9OnTh8GDB9OrV69Kh2JmPVjJEoGkU4BVEbFA0pim4haqtviDCBExBZgCUFdXt12dFStW0K9fP4YOHUrW0OhZIoK1a9eyYsUKDjjggEqHY2Y9WClbBPXAP0s6GegD7EHWQthT0q6pVTAYeKkzM9+wYUOPTQIAkth7771ZvXp1pUMxsx6uZPcIIuLiiBgcEUOBTwAPR8SngFnAaanaOODuzi6jpyaBJj19/cxs51CJJ4u/Blwk6fdk9wxuqkAMZmaWlCURRMTsiDglDb8QESMi4t0R8bGIeLMcMRS6/PLLOeSQQzjssMOora1l7ty5XHPNNbzxxhvtTltsPTOz7qJbPFnclRoaGpg5cyZPPvkkvXv3Zs2aNbz11lucfvrpnHnmmey+++5tTn/NNdcUVc+ss16cdOgOz2PIJc90QSSWF7nrdG7lypVUV1fTu3dvAKqrq5kxYwYvvfQSxxxzDMcccwwAn//856mrq+OQQw7h0ksvBeDaa6/drl7fvn23zHvGjBmMHz8egDvuuINhw4YxfPhwRo8eXcY1NDPrmNwlghNOOIHly5fznve8hy984Qs88sgjnH/++QwcOJBZs2Yxa9YsILt8NH/+fBYuXMgjjzzCwoULW6zXmkmTJvHAAw/w9NNPc88995Rj1czMOiV3iaBv374sWLCAKVOmUFNTw+mnn87UqVO3q3f77bfz/ve/n8MPP5zFixfz7LPPdmg59fX1jB8/nhtuuIFNmzZ1UfRmZl0vd/cIAKqqqhgzZgxjxozh0EMPZdq0adu8/oc//IGrrrqKefPmsddeezF+/PhWn2Au/IpnYZ3rr7+euXPncu+991JbW0tjYyN77713aVbIzGwH5K5F8Lvf/Y6lS5duGW9sbGT//fenX79+rFu3DoDXX3+dt7/97fTv35+XX36Z+++/f0v9wnoA++yzD0uWLGHz5s3cddddW8qff/55jjzySCZNmkR1dTXLly8vw9qZmXVc7loE69ev57zzzuO1115j11135d3vfjdTpkzhZz/7GSeddBL77rsvs2bN4vDDD+eQQw7hXe96F/X19VumnzBhwjb1Jk+ezCmnnMJ+++3HsGHDWL9+PQATJ05k6dKlRARjx45l+PDhlVplM7M2KaLFrn52KnV1ddH8h2mWLFnCwQcfXKGIyicv62lb+euj1lUkLYiIuvbq5e7SkJmZbcuJwMws55wIzMxyzonAzCznnAjMzHLOicDMLOd6zHMER0y8tUvnt+DKs9t8/cILL2T//ffnggsuAOBDH/oQ++23HzfeeCMAX/7ylxk0aBAXXXRRl8ZlZtbV3CLopFGjRjFnzhwANm/ezJo1a1i8ePGW1+fMmbPNg2hmZjurHtMiKLf6+nouvPBCABYvXsywYcNYuXIlr776KrvvvjtLliyhtraWiRMncv/99yOJb37zm5x++unMnj2byy67jOrqahYtWsQRRxzBT3/6027905Q7+hCUH4Ayq5ySJQJJfYBHgd5pOTMi4lJJU4EPAn9JVcdHRGOp4iiVgQMHsuuuu/Liiy8yZ84cRo4cyZ/+9CcaGhro378/hx12GDNnzqSxsZGnn36aNWvW8IEPfGDLbxM89dRTLF68mIEDB1JfX8/jjz/O0UcfXeG1MrM8KuWloTeBYyNiOFALnCjpqPTaxIioTX/dLgk0qa+vZ86cOVsSwciRI7eMjxo1iscee4wzzjiDqqoq9tlnHz74wQ8yb948AEaMGMHgwYPZZZddqK2tZdmyZZVdGTPLrZIlgsisT6O90t/O37FRBzTdJ3jmmWcYNmwYRx11FA0NDVvuD7TVj1PTL6RB1i32xo0byxGymdl2SnqzWFKVpEZgFfBgRMxNL10uaaGkqyX1bmMWO7X6+npmzpzJgAEDqKqqYsCAAbz22ms0NDQwcuRIRo8ezfTp09m0aROrV6/m0UcfZcSIEZUO28xsGyW9WRwRm4BaSXsCd0kaBlwM/BnYDZgCfA2Y1HxaSROACQBDhgxpd1ntfd2zFA499FDWrFnDJz/5yW3K1q9fT3V1NaeeeioNDQ0MHz4cSVxxxRW8853v5Lnnnit7rGZmrSlbN9SSLgX+GhFXFZSNAb4SEae0Na27od7519PfGuo67obaukrFu6GWVJNaAkh6G3Ac8JykfVOZgI8Ai0oVg5mZta+Ul4b2BaZJqiJLOLdHxExJD0uqAQQ0Ap8rYQxmZtaOkiWCiFgIHN5C+bGlWqaZmXWcu5gwM8s5JwIzs5xzIjAzy7ke0+lcV3zlrlAxX7/r27cv69evb7deaxobG3nppZc4+eSTOz0PM7Md5RZBBTU2NnLfffdVOgwzyzkngi72xz/+kbFjx3LYYYcxduxYXnzxRQDuuOMOhg0bxvDhwxk9ejRvvfUWl1xyCdOnT6e2tpbp06dXOHIzy6sec2loZ3Huuedy9tlnM27cOG6++WbOP/98fvnLXzJp0iQeeOABBg0axGuvvcZuu+3GpEmTmD9/Ptddd12lwzazHHOLoIs1NDRs6XvorLPO4rHHHgOyDurGjx/PDTfcwKZNmyoZopnZNpwISqzpV8euv/56vvOd77B8+XJqa2tZu3ZthSMzM8s4EXSxUaNG8fOf/xyA2267bcuvjj3//PMceeSRTJo0ierqapYvX06/fv1Yt25dJcM1M+s59wgq0dviG2+8weDBg7eMX3TRRVx77bWcc845XHnlldTU1HDLLbcAMHHiRJYuXUpEMHbsWIYPH86QIUOYPHkytbW1XHzxxZx++ullXwczsx6TCCph8+bNLZY//PDD25Xdeeed25UNGDBgy09XmplVii8NmZnlnBOBmVnOdetEUK5fV6uUnr5+ZrZz6LaJoE+fPqxdu7bHHiwjgrVr19KnT59Kh2JmPVy3vVk8ePBgVqxYwerVqysdSsn06dNnm28lmZmVQrdNBL169eKAAw6odBhmZt1eKX+8vo+kJyQ9LWmxpG+l8gMkzZW0VNJ0SbuVKgYzM2tfKe8RvAkcGxHDgVrgRElHAd8Fro6Ig4BXgc+UMAYzM2tHyRJBZJp+taVX+gvgWGBGKp8GfKRUMZiZWftK+q0hSVWSGoFVwIPA88BrEbExVVkBDCplDGZm1raSJoKI2BQRtcBgYARwcEvVWppW0gRJ8yXN78nfDDIzq7SyPEcQEa8Bs4GjgD0lNX1baTDwUivTTImIuoioq6mpKUeYZma5VMpvDdVI2jMNvw04DlgCzAJOS9XGAXeXKgYzM2tfKZ8j2BeYJqmKLOHcHhEzJT0L/FzSd4CngJtKGIOZmbWjZIkgIhYCh7dQ/gLZ/QIzM9sJdNu+hszMrGs4EZiZ5ZwTgZlZzjkRmJnlnBOBmVnOORGYmeWcE4GZWc45EZiZ5ZwTgZlZzjkRmJnlnBOBmVnOORGYmeWcE4GZWc45EZiZ5ZwTgZlZzjkRmJnlnBOBmVnOlfI3i/eTNEvSEkmLJX0plV8m6U+SGtPfyaWKwczM2lfK3yzeCHw5Ip6U1A9YIOnB9NrVEXFVCZdtZmZFKuVvFq8EVqbhdZKWAINKtTwzM+ucstwjkDSU7Ifs56aicyUtlHSzpL3KEYOZmbWslJeGAJDUF/gFcEFEvC7px8C3gUj/vwec08J0E4AJAEOGDOnyuF6cdOgOz2PIJc90QSRmZpVV0haBpF5kSeC2iLgTICJejohNEbEZuAEY0dK0ETElIuoioq6mpqaUYZqZ5VopvzUk4CZgSUR8v6B834JqpwKLShWDmZm1r5SXhuqBs4BnJDWmsm8AZ0iqJbs0tAz4bAljMDOzdpTyW0OPAWrhpftKtUwzM+s4P1lsZpZzTgRmZjnnRGBmlnNOBGZmOedEYGaWc04EZmY5V/IuJmznd8TEW3d4Hnf164JAzKwiimoRSHqomDIzM+t+2mwRSOoD7A5Up15Cmx4Q2wMYWOLYzMysDNq7NPRZ4AKyg/4CtiaC14H/KGFcZmZWJm0mgoj4AfADSedFxA/LFJOZmZVRUTeLI+KHkkYBQwuniYgdv8toZmYVVVQikPQT4ECgEdiUigNwIjAz6+aK/fpoHfC+iIhSBmNmZuVX7ANli4B3ljIQMzOrjGJbBNXAs5KeAN5sKoyIfy5JVGZmVjbFJoLLShmEmZlVTrHfGnqk1IGYmVllFNvFxDpJr6e/DZI2SXq9nWn2kzRL0hJJiyV9KZUPkPSgpKXp/15dsSJmZtY5RSWCiOgXEXukvz7AvwDXtTPZRuDLEXEwcBTwRUnvA74OPBQRBwEPpXEzM6uQTnVDHRG/BI5tp87KiHgyDa8DlgCDgA8D01K1acBHOhODmZl1jWIfKPtoweguZM8VFP1MgaShwOHAXGCfiFgJWbKQ9I5i52NmZl2v2G8N/Z+C4Y3AMrIz+3ZJ6gv8ArggIl6X1N4kTdNNACYADBkypMgwzcyso4r91tCnOzNzSb3IksBtEXFnKn5Z0r6pNbAvsKqVZU4BpgDU1dX5iWYzsxIp9ltDgyXdJWmVpJcl/ULS4HamEXATsCQivl/w0j3AuDQ8Dri7M4GbmVnXKPZm8S1kB/CBZDd8f5XK2lIPnAUcK6kx/Z0MTAaOl7QUOD6Nm5lZhRR7j6AmIgoP/FMlXdDWBBHxGFt/yKa5sUUu18zMSqzYFsEaSWdKqkp/ZwJrSxmYmZmVR7GJ4Bzg48CfgZXAaUCnbiCbmdnOpdhLQ98GxkXEq5B1EwFcRZYgzMysGyu2RXBYUxIAiIhXyB4QMzOzbq7YRLBLYedwqUVQbGvCzMx2YsUezL8HzJE0g6xriY8Dl5csKtvixUmH7tD0Qy55posiMbOeqtgni2+VNJ+sozkBH42IZ0samZmZlUXRl3fSgd8HfzOzHqZT3VCbmVnP4URgZpZzTgRmZjnnRGBmlnNOBGZmOedEYGaWc04EZmY550RgZpZz7i/IzDplR7s/AXeBsrMoWYtA0s3pN44XFZRdJulPzX660szMKqiUl4amAie2UH51RNSmv/tKuHwzMytCyRJBRDwKvFKq+ZuZWdeoxM3icyUtTJeO9mq/upmZlVK5E8GPgQOBWrLfPv5eaxUlTZA0X9L81atXlys+M7PcKWsiiIiXI2JTRGwGbgBGtFF3SkTURURdTU1N+YI0M8uZsiYCSfsWjJ4KLGqtrpmZlUfJniOQ9DNgDFAtaQVwKTBGUi3Zz10uAz5bquWbmVlxSpYIIuKMFopvKtXyzMysc/xkseWGn4S1nVkl90/3NWRmlnNOBGZmOedEYGaWc04EZmY550RgZpZzTgRmZjnnRGBmlnNOBGZmOedEYGaWc04EZmY55y4mzKxHc9ci7XOLwMws55wIzMxyzonAzCznnAjMzHKuW94sPmLirTs8j7v6dUEgZmY9gFsEZmY5V7JEIOlmSaskLSooGyDpQUlL0/+9SrV8MzMrTilbBFOBE5uVfR14KCIOAh5K42ZmVkElSwQR8SjwSrPiDwPT0vA04COlWr6ZmRWn3PcI9omIlQDp/zvKvHwzM2tmp71ZLGmCpPmS5q9evbrS4ZiZ9VjlTgQvS9oXIP1f1VrFiJgSEXURUVdTU1O2AM3M8qbcieAeYFwaHgfcXeblm5lZM6X8+ujPgAbgvZJWSPoMMBk4XtJS4Pg0bmZmFVSyJ4sj4oxWXhpbqmWamVnH7bQ3i83MrDycCMzMcs6JwMws55wIzMxyzonAzCznnAjMzHLOicDMLOecCMzMcs6JwMws55wIzMxyzonAzCznnAjMzHLOicDMLOecCMzMcs6JwMws55wIzMxyrmQ/TGOWV0dMvHWHpr+rXxcFYlYktwjMzHKuIi0CScuAdcAmYGNE1FUiDjMzq+yloWMiYk0Fl29mZvjSkJlZ7lUqEQTwG0kLJE1oqYKkCZLmS5q/evXqModnZpYflUoE9RHxfuAk4IuSRjevEBFTIqIuIupqamrKH6GZWU5UJBFExEvp/yrgLmBEJeIwM7MKJAJJb5fUr2kYOAFYVO44zMwsU4lvDe0D3CWpafn/FRG/rkAcZmZGBRJBRLwADC/3cs3MrGXuYsIsh3a0GwwoT1cY3SXO7s7PEZiZ5ZwTgZlZzjkRmJnlnBOBmVnOORGYmeWcE4GZWc45EZiZ5ZwTgZlZzjkRmJnlnJ8sLiE/FWlm3YFbBGZmOedEYGaWc04EZmY550RgZpZzvlls3caO3nz3jXezlrlFYGaWcxVJBJJOlPQ7Sb+X9PVKxGBmZplK/Hh9FfAfwEnA+4AzJL2v3HGYmVmmEi2CEcDvI+KFiHgL+Dnw4QrEYWZmVCYRDAKWF4yvSGVmZlYBiojyLlD6GPChiPi/afwsYEREnNes3gRgQhp9L/C7Lg6lGljTxfMsBcfZdbpDjOA4u1qe49w/Imraq1SJr4+uAPYrGB8MvNS8UkRMAaaUKghJ8yOirlTz7yqOs+t0hxjBcXY1x9m+SlwamgccJOkASbsBnwDuqUAcZmZGBVoEEbFR0rnAA0AVcHNELC53HGZmlqnIk8URcR9wXyWWXaBkl526mOPsOt0hRnCcXc1xtqPsN4vNzGzn4i4mzMxyrtslAkn/KmmxpIWSGiUd2Yl5DJW0qJXXbmzvSWdJV0u6TtLMNP6ApBsLXv+epG9ImlFELB+TtETSrA7Ev6ekLxRbv4Xpp0o6rYXyTWmbLpb0tKSLJO2SXquTdG1nl9lsOeMlDWxl2Ysk/UrSnkXMZ076P1TSJ3cgntmSOvRtDUl/kHRxwXin94Fm8x0v6bqOTNMVJA2WdLekpZKel/QDSbtJ+qikhwrqHZ3ep13T/nFTwWufknRvwfgESc+lvyckHV1kLIX7wh2Sdu+idWxxvy8nSeslHZrWr1HSK2lfapT032lf/lsaf1bS9U2fwZKKiG7zB4wEGoDeabwaGNiJ+QwFFnVwmqqC4Y8Bs4CZZMl0AdBQ8HoDcGSR8/01cEwL5bt2ZfzNpp8KnNZC+fqC4XcA/w18q515tRpnG9PMBuraWPY04F87ML8xwMwd2B7bxVPENB8Dbk/DO7QPNJvveOC6zq5LZ94XQMATwKfTeBVwE3BlGr8X+CTZPcWFwKimZQCNQD2wJ/AH4F3ptVPSNqlO4+8HXgTeWUQ8hfvCbcBFXbA9qlrb78v5V7huaXybmAo/22n7Pgp8tNRxdbcWwb7Amoh4EyAi1kTES5KWSaqGLWeus9PwZZJuTmd8L0g6v2Beu0qalloWM5rOOgrPDlP2niRpLjBSWWd5zwETgaYzyEOARcA6SXtJ6g0cDLza1OpIZ3l3Svp1OuO6IpVfAhwNXC/pylTvDkm/An4jqa+khyQ9KekZSU1dcUwGDkxnDVemeU2UNC+tz7eaVlLS2ansaUk/KVj/0ZLmpO2y3VlSRKwie6DvXGXGaGsL6DJJUyT9BrhVUlWKv2n5ny1Y/ldT7E9LmpyWVQfcluJ/WwvvcwPpafM2tgGS1hdsj39M87uwI/EULPNj6az1fyX9Y1vvW/J94GhJbydLJAcAwySd05F9IL326bTcR8gOqk3l+6d1X5j+D2mnfKqk7ytrXX5X0ge19czzKUmtdcR9LLAhIm5J7/0m4ELgnPS5OA/4DvAtYF5EzEn1NgJfIOs77AqybwC+kOb5NWBiRKxJdZ8kS/BfbCWG1vwP8O60fmem96hR0n8q67cMST+WNF9ZS7Zw318m6RJJj5Elbgpem6zsjHuhpKuK2K7XtvV5KYW0fec0rX+pF9Zt/oC+ZGcg/wv8CPhgKl/G1jOPOmB2Gr4sbcjeZK2HtUAvsqwbQH2qdzPwlTQ8m3R2mOp8PA33Iesa4yCyM6i/kp0xfxb4HPBt4GSyD/KjbJvZxwMvAP3TfP4I7NfC8saTPXA3oOCMYI80XA38Pi17y7zTayeQfeNAZGenM4HRZEnqdwXbpmm+U4E7Ut33kfX9BM3OVlLZq8A+FJx1p+26AHhbGp8AfDMN9wbmkx0YT0rbf/dmy9+yzs3PlMjO3O4ATmxrGzSbZktsOxDP99LwycB/F/G+LSM7w/0s2cGqaR84jQ7sA2QnNy8CNcBuwOOkFgHwK2BcGj4H+GU75VPJ3vuqgnpN+3hfWmklAOcDV7dQ/hRwWBr+d+AvpH2pWb2fpXXrXVD2CtC/Wb0PA3cW8Tlvel93Be4GPk+WWH8F9Eqv/Qg4u9n7WJXey6aYlwFfLZjv1PT+DCD7XDTtR3sWsV23+7x08hjWkRbB7mTPXZ20o8fO9v66VYsgItYDR5B90FcD0yWNb2eyeyPizcjOTFaRHdQAlkfE42n4p2Rn5s1tAn6Rhv8B+ENELI3sXZpHtkONIjuDbUjDo8gONs09FBF/iYgNwLPA/q3E+2BEvJKGBfw/SQvJks6ggvgLnZD+ngKeTLEeRHamNyO2npW9UjDNLyNic0Q828o8m6iV8nsi4m8Fyz9bUiMwF9g7Lf844JaIeKOF5Tf3tjT9WrLt+mDB8ovZBoU6E8+d6f8Csg9jk7betyeAtwG1ZJ0pvp6GO7IPHEl24rI6sk4YpxfUHwn8Vxr+CVv30dbKAe6I7IwesqTyfWUt4T0jO8NsichOelosV3aN+jhgfbP1R1JfspOvXmTJrC2tLae5pn1hPlmSvAkYS/bZn5deGwu8K9X/uKQnyfb/Q8gO1k0Kt2eT14ENwI2SPgq8kcrb2q7Ffl66woFpHR8nO37dX+Lldb9fKEs7+WxgtqRngHHARrbe+O7TbJI3C4Y3sXWdm++QLe2gGwo+VM3rPAd8CDiU7NLQcuDLZDvZzS3Mq7U4mvtrwfCnyD5cR0TE3yUtY/v1g+wD9u8R8Z/bFGYHgNY+eIXxtHiwl/SuFOsqsjOy1uIUcF5EPNBs+hPbWH5zf4uIWkn9yc5qvwhcS/HbYJtFdyKepu3R/L1p6317guxg9ALZPaMvplgX0rF9oNht1Fq9wvIt70tETFZ28/Zk4LeSjouI51qYfjHwL4UFkvYga7E8T7Zei4B/A/5D0sh0MgTZ5aKfAi8DV7P1EsyzZAfuhwtm+/5U3p6/RURts3gETIuIi5uVHwB8BfhARLwqaSrb7h+F+ymw5aHWEWTJ5BPAuWQnTdtVLRhu9/PShZ5vvv6l1q1aBJLeK+mggqJasib2MrKdDprt0G0YImlkGj4DeKyd+s8BB0g6MI3vT3ZD9ZWI2JTOLvdk6w3trtAfWJUOgMew9WxsHVB4vfcBsuu5fQEkDZL0DuAhsrOlvVP5gGIXLKkGuJ7sMkV7B6oHgM9L6pWmfU+6dv4btl5nLlx+8/i3iIi/kF2q+EqaX2vboFBL26Mj8XTWE2SXO9ZGxE/I7lXsTcf2gbnAGEl7p3gLr2XPITtQQZYQH2unfBuSDoyIZyLiu2Rn1//QSgwPAbtLOjtNVwV8j+yyxR7ARWSXWH4N/Alo6jDyUOCfgO+SXZrcX9LxaZ5XkN2naNr3askuj/2one3RmoeA09J+jaQBkvZP8f0V+Iukfcgu/7UpfU76R/Zg6wVkxxEocrv2RN2tRdAX+KGyrxZuJLtePIHsbPUmSd8g+2AVYwkwTtJ/AkuBH7dVOSI2KOsR9V5Ja8iabccBvy2o9gzQNyLWNB2Ud9BtwK8kzSe7N/JcimWtpMeV3Yi8PyImSjoYaMhOnFgPnBkRiyVdDjwiaRNZ03l8G8trapL3Itu+PyG7KdqeG8kupzyZztxWAx+JiF+nA8B8SW+RPU3+DbIDzPWS/gaMLLjERFq/pyQ9TfahbHEbNFVN/xcCG9M0U4EfdDCeznqW7L5Fn7Td/k52v+A9xe4DEbFS0mVkiWMl2aW9qvTy+cDNkiamdfh0O+XNXZCS56YUa4uXGCIiJJ0K/EjSv5GdIDZtm1uAKyJiddM8gf+RdCfZZ+bCdKkLZV9pvlVSbUTcI2kQMEdSkCXrMyNiZXvbpJUYn5X0TbIvUexCtq2/GBG/lfQUWavmBbLPZXv6AXdL6kN2dn9hKi92u/Y4frLYuqV0pvlkRLR2r8XMitStLg2ZASh7GK0BuKrSsZj1BG4RmJnlnFsEZmY550RgZpZzTgRmZjnnRGDdntroNbWT81vffq02p5+dvu7aNL6l/yuznZETgfUEf4uI2og4BDie7EnaS8uxYGVa+hy9Q1K7DzeZ7QycCKxHie17TW2xJ1K10atpIbXQq6uyPuOXSPoR2QNg+7Uw6ZXAN1uY31BJ/5OW+6SkUal8jKRHJN2urCfSycr6938ixXdgqlcj6RcppnmS6psvw6yjutuTxWbtiogX0ln6O8i6gPhLRHxAWffQjyvrPns5cGpEvK6sC/PfSrqnsDsNSSeQdVY3guwJ1HskjSbrCO29ZP33t/YDQQ3AqenJ3nUF5auA49OT6geR9dzZ1KX5cLKn5F8he0r2xogYIelLZF1BX0D21PTVEfGYsm6SH2D7fqDMOsSJwHqqpo7BTgAO09Y+5PuTHdxXkPVqOhrYzNZeTf9cMI/CXl0h6+KD2TCLAAABLklEQVTkILJE8MeIKOxepCXfIWsVfK2grBdwXerqYhPwnoLX5jV1wSDpebK+kSDruuSYNHwc8L7UlQjAHpL6RURhsjHrECcC63G0ba+prfVEOp72ezVtrVfXobTQq2VzEfGwpG8DRxUUX0jWU+dwskuzGwpeK+zhcnPB+Ga2flZ3oYX+mcx2hO8RWI+i7XtNba0n0mJ6NW2tV9eOuBz4asF4f2BlRGwGzmJrB3PF+g1Zt8mkmMraXbH1TG4RWE/QVq+pLfaMStu9mgIQEb9RC726krU2ihIR90laXVD0I+AXkpp+97rdlkUz55P9JsBCtv6m7ec6OA+zbbivITOznPOlITOznHMiMDPLOScCM7OccyIwM8s5JwIzs5xzIjAzyzknAjOznHMiMDPLuf8P8bWy7uD7BN8AAAAASUVORK5CYII="/>
          <p:cNvSpPr>
            <a:spLocks noChangeAspect="1" noChangeArrowheads="1"/>
          </p:cNvSpPr>
          <p:nvPr/>
        </p:nvSpPr>
        <p:spPr bwMode="auto">
          <a:xfrm>
            <a:off x="7549506" y="338925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descr="C:\Users\Swetha Gantala\AppData\Local\Microsoft\Windows\INetCache\Content.MSO\A6BFF717.tmp"/>
          <p:cNvPicPr/>
          <p:nvPr/>
        </p:nvPicPr>
        <p:blipFill>
          <a:blip r:embed="rId4">
            <a:extLst>
              <a:ext uri="{28A0092B-C50C-407E-A947-70E740481C1C}">
                <a14:useLocalDpi xmlns:a14="http://schemas.microsoft.com/office/drawing/2010/main" val="0"/>
              </a:ext>
            </a:extLst>
          </a:blip>
          <a:srcRect/>
          <a:stretch>
            <a:fillRect/>
          </a:stretch>
        </p:blipFill>
        <p:spPr bwMode="auto">
          <a:xfrm>
            <a:off x="5096818" y="1527882"/>
            <a:ext cx="6489936" cy="4781477"/>
          </a:xfrm>
          <a:prstGeom prst="rect">
            <a:avLst/>
          </a:prstGeom>
          <a:noFill/>
          <a:ln>
            <a:noFill/>
          </a:ln>
        </p:spPr>
      </p:pic>
    </p:spTree>
    <p:extLst>
      <p:ext uri="{BB962C8B-B14F-4D97-AF65-F5344CB8AC3E}">
        <p14:creationId xmlns:p14="http://schemas.microsoft.com/office/powerpoint/2010/main" val="308237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 Presentation.potx" id="{56FA722C-F846-4CAB-B731-AD623A5E3E2F}" vid="{D64B6417-52F1-44C8-A69F-2D9066A046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0</TotalTime>
  <Words>1715</Words>
  <Application>Microsoft Office PowerPoint</Application>
  <PresentationFormat>Widescreen</PresentationFormat>
  <Paragraphs>429</Paragraphs>
  <Slides>22</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Consolas</vt:lpstr>
      <vt:lpstr>Franklin Gothic Book</vt:lpstr>
      <vt:lpstr>Segoe UI</vt:lpstr>
      <vt:lpstr>Times New Roman</vt:lpstr>
      <vt:lpstr>Wingdings</vt:lpstr>
      <vt:lpstr>Office Theme</vt:lpstr>
      <vt:lpstr>Exploratory Data Analysis Use Case Presentation</vt:lpstr>
      <vt:lpstr>Understanding the Dataset</vt:lpstr>
      <vt:lpstr>Understanding the Dataset</vt:lpstr>
      <vt:lpstr>Understanding the Dataset</vt:lpstr>
      <vt:lpstr>Data Cleaning</vt:lpstr>
      <vt:lpstr>Data Cleaning</vt:lpstr>
      <vt:lpstr>Data Cleaning</vt:lpstr>
      <vt:lpstr>Finding the Insights</vt:lpstr>
      <vt:lpstr>Performing and Non-Performing Dealers</vt:lpstr>
      <vt:lpstr>Performing and Non-Performing Dealers</vt:lpstr>
      <vt:lpstr>Why they are not performing well?</vt:lpstr>
      <vt:lpstr>Why they are not performing well?</vt:lpstr>
      <vt:lpstr>Region to focus more</vt:lpstr>
      <vt:lpstr>Discount Insights</vt:lpstr>
      <vt:lpstr>Sales Referral Insights</vt:lpstr>
      <vt:lpstr>Monthly Insights</vt:lpstr>
      <vt:lpstr>Monthly Insights</vt:lpstr>
      <vt:lpstr>Benefits Insights</vt:lpstr>
      <vt:lpstr>Benefits Insights</vt:lpstr>
      <vt:lpstr>Benefits Insights</vt:lpstr>
      <vt:lpstr>Recommendation &amp; 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2019-03-27T01:50:27Z</dcterms:created>
  <dcterms:modified xsi:type="dcterms:W3CDTF">2019-03-28T07:00:04Z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2018-08-20T21:31:52.5878850Z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