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85" r:id="rId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5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38861" y="1691182"/>
            <a:ext cx="2694940" cy="4934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475" y="1123950"/>
            <a:ext cx="7029450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1165" y="1285239"/>
            <a:ext cx="6656069" cy="180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123456789@monmouth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442" y="2195144"/>
            <a:ext cx="6111875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ct val="100000"/>
              </a:lnSpc>
            </a:pPr>
            <a:r>
              <a:rPr sz="3150" spc="-85" dirty="0"/>
              <a:t>CS </a:t>
            </a:r>
            <a:r>
              <a:rPr sz="3150" spc="-25" dirty="0"/>
              <a:t>517/MIS</a:t>
            </a:r>
            <a:r>
              <a:rPr sz="3150" spc="20" dirty="0"/>
              <a:t> </a:t>
            </a:r>
            <a:r>
              <a:rPr sz="3150" dirty="0"/>
              <a:t>517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3150" spc="-65" dirty="0"/>
              <a:t>Database </a:t>
            </a:r>
            <a:r>
              <a:rPr sz="3150" spc="-80" dirty="0"/>
              <a:t>Design </a:t>
            </a:r>
            <a:r>
              <a:rPr sz="3150" spc="-40" dirty="0"/>
              <a:t>and</a:t>
            </a:r>
            <a:r>
              <a:rPr sz="3150" spc="75" dirty="0"/>
              <a:t> </a:t>
            </a:r>
            <a:r>
              <a:rPr sz="3150" spc="-55" dirty="0"/>
              <a:t>Management</a:t>
            </a:r>
            <a:endParaRPr sz="3150" dirty="0"/>
          </a:p>
        </p:txBody>
      </p:sp>
      <p:sp>
        <p:nvSpPr>
          <p:cNvPr id="3" name="object 3"/>
          <p:cNvSpPr txBox="1"/>
          <p:nvPr/>
        </p:nvSpPr>
        <p:spPr>
          <a:xfrm>
            <a:off x="3628389" y="3309502"/>
            <a:ext cx="2801620" cy="70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150" spc="-30" dirty="0" smtClean="0">
                <a:latin typeface="Arial"/>
                <a:cs typeface="Arial"/>
              </a:rPr>
              <a:t>Fall</a:t>
            </a:r>
            <a:r>
              <a:rPr sz="2150" spc="-100" dirty="0" smtClean="0">
                <a:latin typeface="Arial"/>
                <a:cs typeface="Arial"/>
              </a:rPr>
              <a:t> </a:t>
            </a:r>
            <a:r>
              <a:rPr sz="2150" dirty="0" smtClean="0">
                <a:latin typeface="Arial"/>
                <a:cs typeface="Arial"/>
              </a:rPr>
              <a:t>2015</a:t>
            </a:r>
            <a:endParaRPr lang="en-US" sz="2150" dirty="0">
              <a:latin typeface="Arial"/>
              <a:cs typeface="Arial"/>
            </a:endParaRPr>
          </a:p>
          <a:p>
            <a:pPr marR="8890" algn="ctr">
              <a:lnSpc>
                <a:spcPct val="100000"/>
              </a:lnSpc>
            </a:pPr>
            <a:r>
              <a:rPr lang="en-US" sz="2400" b="1" dirty="0" smtClean="0">
                <a:latin typeface="Arial"/>
                <a:cs typeface="Arial"/>
              </a:rPr>
              <a:t>Final Project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7545" y="1107400"/>
            <a:ext cx="2682989" cy="927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4805" y="1243980"/>
            <a:ext cx="2448788" cy="570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65700" y="7054850"/>
            <a:ext cx="10668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87" y="395287"/>
            <a:ext cx="9318625" cy="6981825"/>
          </a:xfrm>
          <a:custGeom>
            <a:avLst/>
            <a:gdLst/>
            <a:ahLst/>
            <a:cxnLst/>
            <a:rect l="l" t="t" r="r" b="b"/>
            <a:pathLst>
              <a:path w="9318625" h="6981825">
                <a:moveTo>
                  <a:pt x="0" y="6981825"/>
                </a:moveTo>
                <a:lnTo>
                  <a:pt x="9318625" y="6981825"/>
                </a:lnTo>
                <a:lnTo>
                  <a:pt x="9318625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1371600" y="4464661"/>
            <a:ext cx="8001000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50" spc="-70" dirty="0" smtClean="0">
                <a:latin typeface="Arial"/>
                <a:cs typeface="Arial"/>
              </a:rPr>
              <a:t>Ticketing Management</a:t>
            </a:r>
            <a:r>
              <a:rPr sz="4450" spc="25" dirty="0" smtClean="0">
                <a:latin typeface="Arial"/>
                <a:cs typeface="Arial"/>
              </a:rPr>
              <a:t> </a:t>
            </a:r>
            <a:r>
              <a:rPr sz="4450" spc="-90" dirty="0">
                <a:latin typeface="Arial"/>
                <a:cs typeface="Arial"/>
              </a:rPr>
              <a:t>System</a:t>
            </a:r>
            <a:endParaRPr sz="4450" dirty="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2666999" y="6098310"/>
            <a:ext cx="47244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6738" marR="5080" indent="4763">
              <a:lnSpc>
                <a:spcPts val="2700"/>
              </a:lnSpc>
            </a:pPr>
            <a:r>
              <a:rPr lang="en-US" sz="2300" spc="-30" dirty="0" err="1" smtClean="0">
                <a:latin typeface="Arial"/>
                <a:cs typeface="Arial"/>
              </a:rPr>
              <a:t>Rajeswar</a:t>
            </a:r>
            <a:r>
              <a:rPr lang="en-US" sz="2300" spc="-30" dirty="0" smtClean="0">
                <a:latin typeface="Arial"/>
                <a:cs typeface="Arial"/>
              </a:rPr>
              <a:t> Reddy </a:t>
            </a:r>
            <a:r>
              <a:rPr lang="en-US" sz="2300" spc="-30" dirty="0" err="1" smtClean="0">
                <a:latin typeface="Arial"/>
                <a:cs typeface="Arial"/>
              </a:rPr>
              <a:t>Veeraballi</a:t>
            </a:r>
            <a:r>
              <a:rPr sz="2300" spc="-5" dirty="0" smtClean="0">
                <a:latin typeface="Arial"/>
                <a:cs typeface="Arial"/>
              </a:rPr>
              <a:t>  </a:t>
            </a:r>
            <a:r>
              <a:rPr lang="en-US" sz="2300" spc="-5" dirty="0">
                <a:latin typeface="Arial"/>
                <a:cs typeface="Arial"/>
              </a:rPr>
              <a:t> </a:t>
            </a:r>
            <a:r>
              <a:rPr lang="en-US" sz="2300" spc="-5" dirty="0" smtClean="0">
                <a:latin typeface="Arial"/>
                <a:cs typeface="Arial"/>
              </a:rPr>
              <a:t>            </a:t>
            </a:r>
            <a:r>
              <a:rPr lang="en-US" sz="2300" u="heavy" spc="-20" dirty="0" smtClean="0">
                <a:latin typeface="Arial"/>
                <a:cs typeface="Arial"/>
              </a:rPr>
              <a:t>s1018686</a:t>
            </a:r>
            <a:r>
              <a:rPr sz="2300" u="heavy" spc="-20" dirty="0" smtClean="0">
                <a:latin typeface="Arial"/>
                <a:cs typeface="Arial"/>
                <a:hlinkClick r:id="rId4"/>
              </a:rPr>
              <a:t>@monmouth.edu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6025">
              <a:lnSpc>
                <a:spcPct val="100000"/>
              </a:lnSpc>
            </a:pPr>
            <a:r>
              <a:rPr spc="-75" dirty="0"/>
              <a:t>Project</a:t>
            </a:r>
            <a:r>
              <a:rPr spc="-70" dirty="0"/>
              <a:t> </a:t>
            </a:r>
            <a:r>
              <a:rPr spc="-6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4761" y="3001784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2647828"/>
            <a:ext cx="76708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20" dirty="0">
                <a:latin typeface="Arial"/>
                <a:cs typeface="Arial"/>
              </a:rPr>
              <a:t>A </a:t>
            </a:r>
            <a:r>
              <a:rPr lang="en-US" sz="2550" spc="50" dirty="0" smtClean="0">
                <a:latin typeface="Arial"/>
                <a:cs typeface="Arial"/>
              </a:rPr>
              <a:t>school issues(problems) Ticketing</a:t>
            </a:r>
            <a:r>
              <a:rPr lang="en-US" sz="2550" spc="50" dirty="0" smtClean="0">
                <a:latin typeface="Arial"/>
                <a:cs typeface="Arial"/>
              </a:rPr>
              <a:t> Management </a:t>
            </a:r>
            <a:r>
              <a:rPr sz="2550" spc="50" dirty="0" smtClean="0">
                <a:latin typeface="Arial"/>
                <a:cs typeface="Arial"/>
              </a:rPr>
              <a:t>database</a:t>
            </a:r>
            <a:r>
              <a:rPr lang="en-US" sz="2550" spc="-125" dirty="0">
                <a:latin typeface="Arial"/>
                <a:cs typeface="Arial"/>
              </a:rPr>
              <a:t> </a:t>
            </a:r>
            <a:r>
              <a:rPr sz="2550" spc="15" dirty="0" smtClean="0">
                <a:latin typeface="Arial"/>
                <a:cs typeface="Arial"/>
              </a:rPr>
              <a:t>system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761" y="3873285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3781793"/>
            <a:ext cx="78994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40" dirty="0" smtClean="0">
                <a:latin typeface="Arial"/>
                <a:cs typeface="Arial"/>
              </a:rPr>
              <a:t>Web</a:t>
            </a:r>
            <a:r>
              <a:rPr lang="en-US" sz="2550" spc="40" dirty="0" smtClean="0">
                <a:latin typeface="Arial"/>
                <a:cs typeface="Arial"/>
              </a:rPr>
              <a:t> and Mobile</a:t>
            </a:r>
            <a:r>
              <a:rPr lang="en-US" sz="2550" spc="40" dirty="0">
                <a:latin typeface="Arial"/>
                <a:cs typeface="Arial"/>
              </a:rPr>
              <a:t> </a:t>
            </a:r>
            <a:r>
              <a:rPr sz="2550" spc="40" dirty="0" smtClean="0">
                <a:latin typeface="Arial"/>
                <a:cs typeface="Arial"/>
              </a:rPr>
              <a:t>based </a:t>
            </a:r>
            <a:r>
              <a:rPr sz="2550" spc="50" dirty="0" smtClean="0">
                <a:latin typeface="Arial"/>
                <a:cs typeface="Arial"/>
              </a:rPr>
              <a:t>application</a:t>
            </a:r>
            <a:r>
              <a:rPr sz="2550" spc="-65" dirty="0" smtClean="0">
                <a:latin typeface="Arial"/>
                <a:cs typeface="Arial"/>
              </a:rPr>
              <a:t> </a:t>
            </a:r>
            <a:r>
              <a:rPr lang="en-US" sz="2550" spc="-65" dirty="0">
                <a:latin typeface="Arial"/>
                <a:cs typeface="Arial"/>
              </a:rPr>
              <a:t>T</a:t>
            </a:r>
            <a:r>
              <a:rPr lang="en-US" sz="2550" spc="-65" dirty="0" smtClean="0">
                <a:latin typeface="Arial"/>
                <a:cs typeface="Arial"/>
              </a:rPr>
              <a:t>icketing </a:t>
            </a:r>
            <a:r>
              <a:rPr sz="2550" spc="30" dirty="0" smtClean="0">
                <a:latin typeface="Arial"/>
                <a:cs typeface="Arial"/>
              </a:rPr>
              <a:t>management</a:t>
            </a:r>
            <a:r>
              <a:rPr lang="en-US" sz="2550" spc="30" dirty="0" smtClean="0">
                <a:latin typeface="Arial"/>
                <a:cs typeface="Arial"/>
              </a:rPr>
              <a:t> System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761" y="5145220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4915758"/>
            <a:ext cx="7670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00"/>
              </a:lnSpc>
            </a:pPr>
            <a:r>
              <a:rPr sz="2550" spc="-25" dirty="0" smtClean="0">
                <a:latin typeface="Arial"/>
                <a:cs typeface="Arial"/>
              </a:rPr>
              <a:t>Tracks</a:t>
            </a:r>
            <a:r>
              <a:rPr lang="en-US" sz="2550" spc="-25" dirty="0" smtClean="0">
                <a:latin typeface="Arial"/>
                <a:cs typeface="Arial"/>
              </a:rPr>
              <a:t> issue ticket, and the tickets can be reassigned, closed and the issue activity can be tracked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9887" y="395287"/>
            <a:ext cx="9318625" cy="6981825"/>
          </a:xfrm>
          <a:custGeom>
            <a:avLst/>
            <a:gdLst/>
            <a:ahLst/>
            <a:cxnLst/>
            <a:rect l="l" t="t" r="r" b="b"/>
            <a:pathLst>
              <a:path w="9318625" h="6981825">
                <a:moveTo>
                  <a:pt x="0" y="6981825"/>
                </a:moveTo>
                <a:lnTo>
                  <a:pt x="9318625" y="6981825"/>
                </a:lnTo>
                <a:lnTo>
                  <a:pt x="9318625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352" y="1123950"/>
            <a:ext cx="7920648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lang="en-US" spc="-70" dirty="0" smtClean="0"/>
              <a:t>Ticketing Issues</a:t>
            </a:r>
            <a:r>
              <a:rPr spc="-70" dirty="0" smtClean="0"/>
              <a:t> </a:t>
            </a:r>
            <a:r>
              <a:rPr spc="-65" dirty="0"/>
              <a:t>Model</a:t>
            </a:r>
            <a:r>
              <a:rPr spc="20" dirty="0"/>
              <a:t> </a:t>
            </a:r>
            <a:r>
              <a:rPr spc="-5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4761" y="3319017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3270250"/>
            <a:ext cx="8051800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35" dirty="0" smtClean="0">
                <a:latin typeface="Arial"/>
                <a:cs typeface="Arial"/>
              </a:rPr>
              <a:t>Departments</a:t>
            </a:r>
            <a:r>
              <a:rPr sz="2550" spc="35" dirty="0" smtClean="0">
                <a:latin typeface="Arial"/>
                <a:cs typeface="Arial"/>
              </a:rPr>
              <a:t> </a:t>
            </a:r>
            <a:r>
              <a:rPr lang="en-US" sz="2550" spc="10" dirty="0" smtClean="0">
                <a:latin typeface="Arial"/>
                <a:cs typeface="Arial"/>
              </a:rPr>
              <a:t>–</a:t>
            </a:r>
            <a:r>
              <a:rPr sz="2550" spc="10" dirty="0" smtClean="0">
                <a:latin typeface="Arial"/>
                <a:cs typeface="Arial"/>
              </a:rPr>
              <a:t> </a:t>
            </a:r>
            <a:r>
              <a:rPr lang="en-US" sz="2550" spc="10" dirty="0" smtClean="0">
                <a:latin typeface="Arial"/>
                <a:cs typeface="Arial"/>
              </a:rPr>
              <a:t>Technical, Electrical, Interior, Gardening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761" y="4092092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4044950"/>
            <a:ext cx="7553325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40" dirty="0" smtClean="0">
                <a:latin typeface="Arial"/>
                <a:cs typeface="Arial"/>
              </a:rPr>
              <a:t>Issue Types – computers, Internet </a:t>
            </a:r>
            <a:r>
              <a:rPr lang="en-US" sz="2550" spc="40" dirty="0" err="1" smtClean="0">
                <a:latin typeface="Arial"/>
                <a:cs typeface="Arial"/>
              </a:rPr>
              <a:t>etc</a:t>
            </a:r>
            <a:r>
              <a:rPr lang="en-US" sz="2550" spc="40" dirty="0" smtClean="0">
                <a:latin typeface="Arial"/>
                <a:cs typeface="Arial"/>
              </a:rPr>
              <a:t>;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761" y="4865179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4819650"/>
            <a:ext cx="7115809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-5" dirty="0" smtClean="0">
                <a:latin typeface="Arial"/>
                <a:cs typeface="Arial"/>
              </a:rPr>
              <a:t>Issue Activity log to track Issue Tickets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9887" y="395287"/>
            <a:ext cx="9318625" cy="6981825"/>
          </a:xfrm>
          <a:custGeom>
            <a:avLst/>
            <a:gdLst/>
            <a:ahLst/>
            <a:cxnLst/>
            <a:rect l="l" t="t" r="r" b="b"/>
            <a:pathLst>
              <a:path w="9318625" h="6981825">
                <a:moveTo>
                  <a:pt x="0" y="6981825"/>
                </a:moveTo>
                <a:lnTo>
                  <a:pt x="9318625" y="6981825"/>
                </a:lnTo>
                <a:lnTo>
                  <a:pt x="9318625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958850"/>
            <a:ext cx="6113145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70" dirty="0"/>
              <a:t>	</a:t>
            </a:r>
            <a:r>
              <a:rPr lang="en-US" spc="-70" dirty="0" smtClean="0"/>
              <a:t>	</a:t>
            </a:r>
            <a:r>
              <a:rPr spc="-70" dirty="0" smtClean="0"/>
              <a:t> </a:t>
            </a:r>
            <a:r>
              <a:rPr spc="-295" dirty="0"/>
              <a:t>ER</a:t>
            </a:r>
            <a:r>
              <a:rPr dirty="0"/>
              <a:t> </a:t>
            </a:r>
            <a:r>
              <a:rPr spc="-110" dirty="0"/>
              <a:t>Diagram</a:t>
            </a:r>
          </a:p>
        </p:txBody>
      </p:sp>
      <p:sp>
        <p:nvSpPr>
          <p:cNvPr id="267" name="object 267"/>
          <p:cNvSpPr/>
          <p:nvPr/>
        </p:nvSpPr>
        <p:spPr>
          <a:xfrm>
            <a:off x="369887" y="395287"/>
            <a:ext cx="9318625" cy="6981825"/>
          </a:xfrm>
          <a:custGeom>
            <a:avLst/>
            <a:gdLst/>
            <a:ahLst/>
            <a:cxnLst/>
            <a:rect l="l" t="t" r="r" b="b"/>
            <a:pathLst>
              <a:path w="9318625" h="6981825">
                <a:moveTo>
                  <a:pt x="0" y="6981825"/>
                </a:moveTo>
                <a:lnTo>
                  <a:pt x="9318625" y="6981825"/>
                </a:lnTo>
                <a:lnTo>
                  <a:pt x="9318625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643653"/>
            <a:ext cx="7639050" cy="53334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474" y="1123950"/>
            <a:ext cx="7553325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8825">
              <a:lnSpc>
                <a:spcPct val="100000"/>
              </a:lnSpc>
            </a:pPr>
            <a:r>
              <a:rPr lang="en-US" spc="-70" dirty="0" smtClean="0"/>
              <a:t>Ticketing System</a:t>
            </a:r>
            <a:r>
              <a:rPr spc="-55" dirty="0" smtClean="0"/>
              <a:t> </a:t>
            </a:r>
            <a:r>
              <a:rPr spc="-1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4469" y="2456053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0700" y="2406650"/>
            <a:ext cx="3237230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15" dirty="0">
                <a:latin typeface="Arial"/>
                <a:cs typeface="Arial"/>
              </a:rPr>
              <a:t>7</a:t>
            </a:r>
            <a:r>
              <a:rPr sz="2550" spc="15" dirty="0" smtClean="0">
                <a:latin typeface="Arial"/>
                <a:cs typeface="Arial"/>
              </a:rPr>
              <a:t> </a:t>
            </a:r>
            <a:r>
              <a:rPr sz="2550" spc="-30" dirty="0">
                <a:latin typeface="Arial"/>
                <a:cs typeface="Arial"/>
              </a:rPr>
              <a:t>Tables,</a:t>
            </a:r>
            <a:r>
              <a:rPr sz="2550" spc="-50" dirty="0">
                <a:latin typeface="Arial"/>
                <a:cs typeface="Arial"/>
              </a:rPr>
              <a:t> </a:t>
            </a:r>
            <a:r>
              <a:rPr sz="2550" spc="30" dirty="0">
                <a:latin typeface="Arial"/>
                <a:cs typeface="Arial"/>
              </a:rPr>
              <a:t>normalized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4469" y="3229140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0700" y="3181350"/>
            <a:ext cx="5197475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dirty="0">
                <a:latin typeface="Arial"/>
                <a:cs typeface="Arial"/>
              </a:rPr>
              <a:t>Primary </a:t>
            </a:r>
            <a:r>
              <a:rPr sz="2550" spc="60" dirty="0">
                <a:latin typeface="Arial"/>
                <a:cs typeface="Arial"/>
              </a:rPr>
              <a:t>and </a:t>
            </a:r>
            <a:r>
              <a:rPr sz="2550" spc="25" dirty="0">
                <a:latin typeface="Arial"/>
                <a:cs typeface="Arial"/>
              </a:rPr>
              <a:t>foreign </a:t>
            </a:r>
            <a:r>
              <a:rPr sz="2550" spc="15" dirty="0">
                <a:latin typeface="Arial"/>
                <a:cs typeface="Arial"/>
              </a:rPr>
              <a:t>key</a:t>
            </a:r>
            <a:r>
              <a:rPr sz="2550" spc="-125" dirty="0">
                <a:latin typeface="Arial"/>
                <a:cs typeface="Arial"/>
              </a:rPr>
              <a:t> </a:t>
            </a:r>
            <a:r>
              <a:rPr sz="2550" spc="25" dirty="0">
                <a:latin typeface="Arial"/>
                <a:cs typeface="Arial"/>
              </a:rPr>
              <a:t>constraints</a:t>
            </a:r>
            <a:endParaRPr sz="2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6305" y="4727122"/>
            <a:ext cx="15953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0699" y="5275672"/>
            <a:ext cx="6746875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5" dirty="0">
                <a:latin typeface="Arial"/>
                <a:cs typeface="Arial"/>
              </a:rPr>
              <a:t>Stored </a:t>
            </a:r>
            <a:r>
              <a:rPr sz="2550" spc="15" dirty="0">
                <a:latin typeface="Arial"/>
                <a:cs typeface="Arial"/>
              </a:rPr>
              <a:t>Procedures </a:t>
            </a:r>
            <a:r>
              <a:rPr sz="2550" spc="10" dirty="0">
                <a:latin typeface="Arial"/>
                <a:cs typeface="Arial"/>
              </a:rPr>
              <a:t>for </a:t>
            </a:r>
            <a:r>
              <a:rPr sz="2550" spc="5" dirty="0">
                <a:latin typeface="Arial"/>
                <a:cs typeface="Arial"/>
              </a:rPr>
              <a:t>all </a:t>
            </a:r>
            <a:r>
              <a:rPr sz="2550" spc="50" dirty="0">
                <a:latin typeface="Arial"/>
                <a:cs typeface="Arial"/>
              </a:rPr>
              <a:t>database</a:t>
            </a:r>
            <a:r>
              <a:rPr sz="2550" spc="-25" dirty="0">
                <a:latin typeface="Arial"/>
                <a:cs typeface="Arial"/>
              </a:rPr>
              <a:t> </a:t>
            </a:r>
            <a:r>
              <a:rPr sz="2550" spc="25" dirty="0">
                <a:latin typeface="Arial"/>
                <a:cs typeface="Arial"/>
              </a:rPr>
              <a:t>interaction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887" y="395287"/>
            <a:ext cx="9318625" cy="6981825"/>
          </a:xfrm>
          <a:custGeom>
            <a:avLst/>
            <a:gdLst/>
            <a:ahLst/>
            <a:cxnLst/>
            <a:rect l="l" t="t" r="r" b="b"/>
            <a:pathLst>
              <a:path w="9318625" h="6981825">
                <a:moveTo>
                  <a:pt x="0" y="6981825"/>
                </a:moveTo>
                <a:lnTo>
                  <a:pt x="9318625" y="6981825"/>
                </a:lnTo>
                <a:lnTo>
                  <a:pt x="9318625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1801497" y="4627095"/>
            <a:ext cx="6746875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5" dirty="0">
                <a:latin typeface="Arial"/>
                <a:cs typeface="Arial"/>
              </a:rPr>
              <a:t>d</a:t>
            </a:r>
            <a:r>
              <a:rPr lang="en-US" sz="2550" spc="5" dirty="0" smtClean="0">
                <a:latin typeface="Arial"/>
                <a:cs typeface="Arial"/>
              </a:rPr>
              <a:t>ate, department id, issues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1483671" y="4051228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1775739" y="4004310"/>
            <a:ext cx="6746875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5" dirty="0" smtClean="0">
                <a:latin typeface="Arial"/>
                <a:cs typeface="Arial"/>
              </a:rPr>
              <a:t>Additional keys for query optimization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1501538" y="5403655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ct val="100000"/>
              </a:lnSpc>
            </a:pPr>
            <a:r>
              <a:rPr spc="-90" dirty="0"/>
              <a:t>DB</a:t>
            </a:r>
            <a:r>
              <a:rPr spc="-95" dirty="0"/>
              <a:t> </a:t>
            </a:r>
            <a:r>
              <a:rPr spc="-7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4761" y="2489504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2432050"/>
            <a:ext cx="581787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5" dirty="0">
                <a:latin typeface="Arial"/>
                <a:cs typeface="Arial"/>
              </a:rPr>
              <a:t>Stored </a:t>
            </a:r>
            <a:r>
              <a:rPr sz="2550" spc="15" dirty="0">
                <a:latin typeface="Arial"/>
                <a:cs typeface="Arial"/>
              </a:rPr>
              <a:t>Procedures </a:t>
            </a:r>
            <a:r>
              <a:rPr sz="2550" spc="10" dirty="0">
                <a:latin typeface="Arial"/>
                <a:cs typeface="Arial"/>
              </a:rPr>
              <a:t>for </a:t>
            </a:r>
            <a:r>
              <a:rPr sz="2550" spc="5" dirty="0">
                <a:latin typeface="Arial"/>
                <a:cs typeface="Arial"/>
              </a:rPr>
              <a:t>all </a:t>
            </a:r>
            <a:r>
              <a:rPr sz="2550" spc="20" dirty="0">
                <a:latin typeface="Arial"/>
                <a:cs typeface="Arial"/>
              </a:rPr>
              <a:t>DB</a:t>
            </a:r>
            <a:r>
              <a:rPr sz="2550" spc="-30" dirty="0">
                <a:latin typeface="Arial"/>
                <a:cs typeface="Arial"/>
              </a:rPr>
              <a:t> </a:t>
            </a:r>
            <a:r>
              <a:rPr sz="2550" spc="25" dirty="0">
                <a:latin typeface="Arial"/>
                <a:cs typeface="Arial"/>
              </a:rPr>
              <a:t>interaction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380" y="3262579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0879" y="3221628"/>
            <a:ext cx="6833045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15" dirty="0">
                <a:latin typeface="Arial"/>
                <a:cs typeface="Arial"/>
              </a:rPr>
              <a:t>7</a:t>
            </a:r>
            <a:r>
              <a:rPr sz="2550" spc="15" dirty="0" smtClean="0">
                <a:latin typeface="Arial"/>
                <a:cs typeface="Arial"/>
              </a:rPr>
              <a:t> </a:t>
            </a:r>
            <a:r>
              <a:rPr sz="2550" spc="40" dirty="0" smtClean="0">
                <a:latin typeface="Arial"/>
                <a:cs typeface="Arial"/>
              </a:rPr>
              <a:t>procedures</a:t>
            </a:r>
            <a:r>
              <a:rPr lang="en-US" sz="2550" spc="40" dirty="0" smtClean="0">
                <a:latin typeface="Arial"/>
                <a:cs typeface="Arial"/>
              </a:rPr>
              <a:t> – 2 with Transaction protection and Exception Handling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761" y="4400456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380" y="4317219"/>
            <a:ext cx="5161280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15" dirty="0" smtClean="0">
                <a:latin typeface="Arial"/>
                <a:cs typeface="Arial"/>
              </a:rPr>
              <a:t> </a:t>
            </a:r>
            <a:r>
              <a:rPr sz="2550" spc="-25" dirty="0" smtClean="0">
                <a:latin typeface="Arial"/>
                <a:cs typeface="Arial"/>
              </a:rPr>
              <a:t>View </a:t>
            </a:r>
            <a:r>
              <a:rPr sz="2550" spc="10" dirty="0" smtClean="0">
                <a:latin typeface="Arial"/>
                <a:cs typeface="Arial"/>
              </a:rPr>
              <a:t>fo</a:t>
            </a:r>
            <a:r>
              <a:rPr lang="en-US" sz="2550" spc="10" dirty="0" smtClean="0">
                <a:latin typeface="Arial"/>
                <a:cs typeface="Arial"/>
              </a:rPr>
              <a:t>r issue activity info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761" y="5174587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3380" y="5104362"/>
            <a:ext cx="6791960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 smtClean="0">
                <a:latin typeface="Arial"/>
                <a:cs typeface="Arial"/>
              </a:rPr>
              <a:t>Tri</a:t>
            </a:r>
            <a:r>
              <a:rPr lang="en-US" sz="2550" spc="-5" dirty="0" smtClean="0">
                <a:latin typeface="Arial"/>
                <a:cs typeface="Arial"/>
              </a:rPr>
              <a:t>g</a:t>
            </a:r>
            <a:r>
              <a:rPr sz="2550" spc="-5" dirty="0" smtClean="0">
                <a:latin typeface="Arial"/>
                <a:cs typeface="Arial"/>
              </a:rPr>
              <a:t>ger</a:t>
            </a:r>
            <a:r>
              <a:rPr lang="en-US" sz="2550" spc="-5" dirty="0" smtClean="0">
                <a:latin typeface="Arial"/>
                <a:cs typeface="Arial"/>
              </a:rPr>
              <a:t>s</a:t>
            </a:r>
            <a:r>
              <a:rPr lang="en-US" sz="2550" spc="10" dirty="0">
                <a:latin typeface="Arial"/>
                <a:cs typeface="Arial"/>
              </a:rPr>
              <a:t> </a:t>
            </a:r>
            <a:r>
              <a:rPr lang="en-US" sz="2550" spc="10" dirty="0" smtClean="0">
                <a:latin typeface="Arial"/>
                <a:cs typeface="Arial"/>
              </a:rPr>
              <a:t>for inserting and updating Issues log 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887" y="395287"/>
            <a:ext cx="9318625" cy="6981825"/>
          </a:xfrm>
          <a:custGeom>
            <a:avLst/>
            <a:gdLst/>
            <a:ahLst/>
            <a:cxnLst/>
            <a:rect l="l" t="t" r="r" b="b"/>
            <a:pathLst>
              <a:path w="9318625" h="6981825">
                <a:moveTo>
                  <a:pt x="0" y="6981825"/>
                </a:moveTo>
                <a:lnTo>
                  <a:pt x="9318625" y="6981825"/>
                </a:lnTo>
                <a:lnTo>
                  <a:pt x="9318625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 txBox="1"/>
          <p:nvPr/>
        </p:nvSpPr>
        <p:spPr>
          <a:xfrm>
            <a:off x="1074761" y="5954084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1393380" y="5913135"/>
            <a:ext cx="6988620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-5" dirty="0" smtClean="0">
                <a:latin typeface="Arial"/>
                <a:cs typeface="Arial"/>
              </a:rPr>
              <a:t>Function for checking user existence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0425">
              <a:lnSpc>
                <a:spcPct val="100000"/>
              </a:lnSpc>
            </a:pPr>
            <a:r>
              <a:rPr spc="-85" dirty="0"/>
              <a:t>Portal</a:t>
            </a:r>
            <a:r>
              <a:rPr spc="-100" dirty="0"/>
              <a:t> </a:t>
            </a:r>
            <a:r>
              <a:rPr spc="-7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8053" y="3116654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576" y="4896356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270" y="3774176"/>
            <a:ext cx="744220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45" dirty="0">
                <a:latin typeface="Arial"/>
                <a:cs typeface="Arial"/>
              </a:rPr>
              <a:t>Developed </a:t>
            </a:r>
            <a:r>
              <a:rPr sz="2550" spc="40" dirty="0">
                <a:latin typeface="Arial"/>
                <a:cs typeface="Arial"/>
              </a:rPr>
              <a:t>using </a:t>
            </a:r>
            <a:r>
              <a:rPr lang="en-US" sz="2550" spc="-80" dirty="0" err="1" smtClean="0">
                <a:latin typeface="Arial"/>
                <a:cs typeface="Arial"/>
              </a:rPr>
              <a:t>.net</a:t>
            </a:r>
            <a:r>
              <a:rPr lang="en-US" sz="2550" spc="-80" dirty="0" smtClean="0">
                <a:latin typeface="Arial"/>
                <a:cs typeface="Arial"/>
              </a:rPr>
              <a:t> (asp.net, bootstrap and ado.net for connecting database)</a:t>
            </a:r>
            <a:r>
              <a:rPr sz="2550" spc="-80" dirty="0" smtClean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- </a:t>
            </a:r>
            <a:r>
              <a:rPr sz="2550" spc="110" dirty="0">
                <a:latin typeface="Arial"/>
                <a:cs typeface="Arial"/>
              </a:rPr>
              <a:t>dbo </a:t>
            </a:r>
            <a:r>
              <a:rPr sz="2550" spc="10" dirty="0">
                <a:latin typeface="Arial"/>
                <a:cs typeface="Arial"/>
              </a:rPr>
              <a:t>for </a:t>
            </a:r>
            <a:r>
              <a:rPr sz="2550" spc="50" dirty="0">
                <a:latin typeface="Arial"/>
                <a:cs typeface="Arial"/>
              </a:rPr>
              <a:t>database</a:t>
            </a:r>
            <a:r>
              <a:rPr sz="2550" spc="-114" dirty="0">
                <a:latin typeface="Arial"/>
                <a:cs typeface="Arial"/>
              </a:rPr>
              <a:t> </a:t>
            </a:r>
            <a:r>
              <a:rPr sz="2550" spc="60" dirty="0">
                <a:latin typeface="Arial"/>
                <a:cs typeface="Arial"/>
              </a:rPr>
              <a:t>access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761" y="5781378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541" y="5655819"/>
            <a:ext cx="702500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00"/>
              </a:lnSpc>
            </a:pPr>
            <a:r>
              <a:rPr lang="en-US" sz="2550" spc="15" dirty="0">
                <a:latin typeface="Arial"/>
                <a:cs typeface="Arial"/>
              </a:rPr>
              <a:t>5</a:t>
            </a:r>
            <a:r>
              <a:rPr sz="2550" spc="15" dirty="0" smtClean="0">
                <a:latin typeface="Arial"/>
                <a:cs typeface="Arial"/>
              </a:rPr>
              <a:t> </a:t>
            </a:r>
            <a:r>
              <a:rPr sz="2550" spc="25" dirty="0">
                <a:latin typeface="Arial"/>
                <a:cs typeface="Arial"/>
              </a:rPr>
              <a:t>screens </a:t>
            </a:r>
            <a:r>
              <a:rPr sz="2550" spc="10" dirty="0">
                <a:latin typeface="Arial"/>
                <a:cs typeface="Arial"/>
              </a:rPr>
              <a:t>- </a:t>
            </a:r>
            <a:r>
              <a:rPr lang="en-US" sz="2550" spc="40" dirty="0">
                <a:latin typeface="Arial"/>
                <a:cs typeface="Arial"/>
              </a:rPr>
              <a:t>L</a:t>
            </a:r>
            <a:r>
              <a:rPr sz="2550" spc="40" dirty="0" smtClean="0">
                <a:latin typeface="Arial"/>
                <a:cs typeface="Arial"/>
              </a:rPr>
              <a:t>ogin </a:t>
            </a:r>
            <a:r>
              <a:rPr sz="2550" spc="25" dirty="0" smtClean="0">
                <a:latin typeface="Arial"/>
                <a:cs typeface="Arial"/>
              </a:rPr>
              <a:t>validation,</a:t>
            </a:r>
            <a:r>
              <a:rPr lang="en-US" sz="2550" spc="25" dirty="0" smtClean="0">
                <a:latin typeface="Arial"/>
                <a:cs typeface="Arial"/>
              </a:rPr>
              <a:t> Registration, </a:t>
            </a:r>
            <a:r>
              <a:rPr lang="en-US" sz="2550" spc="25" dirty="0">
                <a:latin typeface="Arial"/>
                <a:cs typeface="Arial"/>
              </a:rPr>
              <a:t>C</a:t>
            </a:r>
            <a:r>
              <a:rPr lang="en-US" sz="2550" spc="25" dirty="0" smtClean="0">
                <a:latin typeface="Arial"/>
                <a:cs typeface="Arial"/>
              </a:rPr>
              <a:t>reate </a:t>
            </a:r>
            <a:r>
              <a:rPr lang="en-US" sz="2550" spc="25" dirty="0">
                <a:latin typeface="Arial"/>
                <a:cs typeface="Arial"/>
              </a:rPr>
              <a:t>T</a:t>
            </a:r>
            <a:r>
              <a:rPr lang="en-US" sz="2550" spc="25" dirty="0" smtClean="0">
                <a:latin typeface="Arial"/>
                <a:cs typeface="Arial"/>
              </a:rPr>
              <a:t>icket, My tickets, Track issue activity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9887" y="395287"/>
            <a:ext cx="9318625" cy="6981825"/>
          </a:xfrm>
          <a:custGeom>
            <a:avLst/>
            <a:gdLst/>
            <a:ahLst/>
            <a:cxnLst/>
            <a:rect l="l" t="t" r="r" b="b"/>
            <a:pathLst>
              <a:path w="9318625" h="6981825">
                <a:moveTo>
                  <a:pt x="0" y="6981825"/>
                </a:moveTo>
                <a:lnTo>
                  <a:pt x="9318625" y="6981825"/>
                </a:lnTo>
                <a:lnTo>
                  <a:pt x="9318625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 txBox="1"/>
          <p:nvPr/>
        </p:nvSpPr>
        <p:spPr>
          <a:xfrm>
            <a:off x="1419541" y="4855407"/>
            <a:ext cx="7876859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35" dirty="0" smtClean="0">
                <a:latin typeface="Arial"/>
                <a:cs typeface="Arial"/>
              </a:rPr>
              <a:t>Mobile compatibility by using bootstrap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1074761" y="4011334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391992" y="2373387"/>
            <a:ext cx="7876859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35" dirty="0" smtClean="0">
                <a:latin typeface="Arial"/>
                <a:cs typeface="Arial"/>
              </a:rPr>
              <a:t>Web and Mobile compatible application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1391992" y="3075703"/>
            <a:ext cx="7876859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50" spc="35" dirty="0">
                <a:latin typeface="Arial"/>
                <a:cs typeface="Arial"/>
              </a:rPr>
              <a:t>H</a:t>
            </a:r>
            <a:r>
              <a:rPr lang="en-US" sz="2550" spc="35" dirty="0" smtClean="0">
                <a:latin typeface="Arial"/>
                <a:cs typeface="Arial"/>
              </a:rPr>
              <a:t>as multiple screens to Login(user and admin) Registration </a:t>
            </a:r>
            <a:r>
              <a:rPr lang="en-US" sz="2550" spc="35" dirty="0" err="1" smtClean="0">
                <a:latin typeface="Arial"/>
                <a:cs typeface="Arial"/>
              </a:rPr>
              <a:t>etc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1074761" y="2415600"/>
            <a:ext cx="1485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0" dirty="0">
                <a:latin typeface="Arial"/>
                <a:cs typeface="Arial"/>
              </a:rPr>
              <a:t>•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0" y="3424534"/>
            <a:ext cx="2667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spc="-660" dirty="0" smtClean="0">
                <a:latin typeface="Arial"/>
                <a:cs typeface="Arial"/>
              </a:rPr>
              <a:t>D E M O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887" y="395287"/>
            <a:ext cx="9318625" cy="6981825"/>
          </a:xfrm>
          <a:custGeom>
            <a:avLst/>
            <a:gdLst/>
            <a:ahLst/>
            <a:cxnLst/>
            <a:rect l="l" t="t" r="r" b="b"/>
            <a:pathLst>
              <a:path w="9318625" h="6981825">
                <a:moveTo>
                  <a:pt x="0" y="6981825"/>
                </a:moveTo>
                <a:lnTo>
                  <a:pt x="9318625" y="6981825"/>
                </a:lnTo>
                <a:lnTo>
                  <a:pt x="9318625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</TotalTime>
  <Words>238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CS 517/MIS 517 Database Design and Management</vt:lpstr>
      <vt:lpstr>Project Description</vt:lpstr>
      <vt:lpstr>Ticketing Issues Model Objects</vt:lpstr>
      <vt:lpstr>   ER Diagram</vt:lpstr>
      <vt:lpstr>Ticketing System Database</vt:lpstr>
      <vt:lpstr>DB Implementation</vt:lpstr>
      <vt:lpstr>Portal Implementation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517/MIS 517 Database Design and Management</dc:title>
  <dc:creator>Raj</dc:creator>
  <cp:lastModifiedBy>Raj</cp:lastModifiedBy>
  <cp:revision>24</cp:revision>
  <dcterms:created xsi:type="dcterms:W3CDTF">2015-12-16T08:15:09Z</dcterms:created>
  <dcterms:modified xsi:type="dcterms:W3CDTF">2015-12-17T19:21:21Z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2015-12-16T00:00:00Z</vt:filetime>
  </property>
</Properties>
</file>