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81" r:id="rId6"/>
    <p:sldId id="277" r:id="rId7"/>
    <p:sldId id="282" r:id="rId8"/>
    <p:sldId id="283" r:id="rId9"/>
    <p:sldId id="278" r:id="rId10"/>
    <p:sldId id="284" r:id="rId11"/>
    <p:sldId id="279" r:id="rId12"/>
    <p:sldId id="269" r:id="rId13"/>
    <p:sldId id="285" r:id="rId14"/>
    <p:sldId id="286" r:id="rId15"/>
    <p:sldId id="287" r:id="rId16"/>
    <p:sldId id="28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=""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IN" dirty="0" smtClean="0"/>
              <a:t>A One Step Solution for Focusing on Tourism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278" y="2018874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>
                <a:latin typeface="+mj-lt"/>
              </a:rPr>
              <a:t>Batch Number: CEI - 03</a:t>
            </a:r>
          </a:p>
          <a:p>
            <a:pPr algn="l"/>
            <a:endParaRPr lang="en-GB" sz="1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76116"/>
              </p:ext>
            </p:extLst>
          </p:nvPr>
        </p:nvGraphicFramePr>
        <p:xfrm>
          <a:off x="749868" y="244753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=""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=""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                    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</a:t>
            </a: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lang="en-GB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5648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4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US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Yogeetha</a:t>
            </a:r>
            <a:r>
              <a:rPr lang="en-US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 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289" y="4688755"/>
            <a:ext cx="11122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 (Computer Engineering  (AI &amp; ML)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Gopala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Krishna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Shyam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b="1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Yogeetha</a:t>
            </a:r>
            <a:r>
              <a:rPr lang="en-US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 R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 K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 Dr. Abdul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Khadar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</p:txBody>
      </p:sp>
      <p:pic>
        <p:nvPicPr>
          <p:cNvPr id="11" name="Picture 10" descr="WhatsApp Image 2024-11-10 at 11.31.1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870200"/>
            <a:ext cx="4622801" cy="20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92" y="1299757"/>
            <a:ext cx="10668000" cy="495299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{% load static %} tag is used to enable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Django’s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static file handling, which is necessary for loading static assets (like images or CSS files) in the template.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This allows the use of {% static %} tags to link to images, CSS files, or other static resources.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This block sets the title of the page to "Cabs" within the &lt;title&gt; tag of the base.html template.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{% block title %} tag is useful for defining specific titles for each page while still using a base template.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{% block content %} tag defines the main content area of the page. This content will be injected into the corresponding {% block content %} placeholder in base.html.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28" y="868678"/>
            <a:ext cx="11009087" cy="495299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&lt;h1 class="text-center mb-4" style="font-weight: 600; color: #2c3e50;"&gt;Available Cabs&lt;/h1&gt;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&lt;div class="row"&gt;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{% for cab in cabs %}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&lt;div class="col-md-4"&gt;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    ...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&lt;/div&gt;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{%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endfor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%}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&lt;/div&gt;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&lt;div class="card mb-4 shadow-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sm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"&gt;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    ...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&lt;/div&gt;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{% comment %} &lt;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img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src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="{% static 'images/cab_placeholder.jpg' %}" class="card-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img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-top" alt="Cab Image" style="height: 200px; object-fit: cover;"&gt; {%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endcomment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%}</a:t>
            </a:r>
          </a:p>
          <a:p>
            <a:pPr marL="514350" indent="-514350" algn="just"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None/>
            </a:pPr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endParaRPr lang="en-IN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59" y="1116875"/>
            <a:ext cx="10668000" cy="515329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Code Explanation: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A centered header (&lt;h1&gt;) displays the title "Available Cabs" with custom styling.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text-center class from Bootstrap centers the text, and the inline styles adjust the font weight and color to match the theme of the application.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&lt;div class="row"&gt; and &lt;div class="col-md-4"&gt; classes use Bootstrap's grid system to arrange the cabs in a responsive, three-column layout on medium and larger screens.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{% for cab in cabs %} initiates a loop to iterate through each cab object in the cabs context variable passed from the view, dynamically rendering each cab’s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59" y="1116875"/>
            <a:ext cx="10668000" cy="5153297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Each cab is displayed in a Bootstrap card (&lt;div class="card"&gt;), which organizes the cab information and gives it a structured, stylish look.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shadow-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sm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class adds a subtle shadow around the card, enhancing the design and making each cab visually distinct.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This line includes a commented-out image placeholder for the cab.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If an image for each cab is available, this code can be uncommented to display it.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card-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img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-top class and inline styles (height: 200px; object-fit: cover;) ensure the image fits nicely within the card while maintaining its aspect ratio.</a:t>
            </a: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33" y="1127397"/>
            <a:ext cx="10668000" cy="515329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&lt;h5 class="card-title" style="font-weight: 500; color: #34495e;"&gt;{{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cab.cab_type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}}&lt;/h5&gt;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&lt;p class="card-text" style="color: #7f8c8d;"&gt;Base Fare: ${{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cab.base_fare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}}&lt;/p&gt;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&lt;p class="card-text" style="font-size: 1.2em; color: #e74c3c;"&gt;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&lt;strong&gt;Rate per km: ${{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cab.per_km_rate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}}&lt;/strong&gt;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&lt;/p&gt;</a:t>
            </a: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&lt;a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href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="{%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url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'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cab_booking:estimate_fare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' cab.id %}" class="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btn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btn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-primary w-100"&gt;Estimate Fare&lt;/a&gt;</a:t>
            </a:r>
          </a:p>
          <a:p>
            <a:pPr>
              <a:buNone/>
            </a:pPr>
            <a:endParaRPr lang="en-US" sz="2200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{%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endblock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%}</a:t>
            </a:r>
          </a:p>
          <a:p>
            <a:pPr>
              <a:buNone/>
            </a:pPr>
            <a:endParaRPr lang="en-US" sz="220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33" y="1114697"/>
            <a:ext cx="10668000" cy="515329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 explanation</a:t>
            </a:r>
          </a:p>
          <a:p>
            <a:r>
              <a:rPr lang="en-US" sz="2300" dirty="0" smtClean="0">
                <a:latin typeface="Cambria" pitchFamily="18" charset="0"/>
                <a:ea typeface="Cambria" pitchFamily="18" charset="0"/>
              </a:rPr>
              <a:t>The &lt;h5&gt; element displays the cab type (e.g., "Sedan," "SUV") as the card title.</a:t>
            </a:r>
          </a:p>
          <a:p>
            <a:r>
              <a:rPr lang="en-US" sz="2300" dirty="0" smtClean="0">
                <a:latin typeface="Cambria" pitchFamily="18" charset="0"/>
                <a:ea typeface="Cambria" pitchFamily="18" charset="0"/>
              </a:rPr>
              <a:t>The first &lt;p&gt; tag shows the base fare for the cab with a grey color, using the {{ </a:t>
            </a:r>
            <a:r>
              <a:rPr lang="en-US" sz="2300" dirty="0" err="1" smtClean="0">
                <a:latin typeface="Cambria" pitchFamily="18" charset="0"/>
                <a:ea typeface="Cambria" pitchFamily="18" charset="0"/>
              </a:rPr>
              <a:t>cab.base_fare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 }} variable to display dynamic data.</a:t>
            </a:r>
          </a:p>
          <a:p>
            <a:r>
              <a:rPr lang="en-US" sz="2300" dirty="0" smtClean="0">
                <a:latin typeface="Cambria" pitchFamily="18" charset="0"/>
                <a:ea typeface="Cambria" pitchFamily="18" charset="0"/>
              </a:rPr>
              <a:t>The second &lt;p&gt; tag, styled with a larger font size and red color, shows the rate per kilometer with the value dynamically rendered from {{ </a:t>
            </a:r>
            <a:r>
              <a:rPr lang="en-US" sz="2300" dirty="0" err="1" smtClean="0">
                <a:latin typeface="Cambria" pitchFamily="18" charset="0"/>
                <a:ea typeface="Cambria" pitchFamily="18" charset="0"/>
              </a:rPr>
              <a:t>cab.per_km_rate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 }}.</a:t>
            </a:r>
          </a:p>
          <a:p>
            <a:r>
              <a:rPr lang="en-US" sz="2300" dirty="0" smtClean="0">
                <a:latin typeface="Cambria" pitchFamily="18" charset="0"/>
                <a:ea typeface="Cambria" pitchFamily="18" charset="0"/>
              </a:rPr>
              <a:t>These details provide users with essential information on pricing before they decide to estimate a fare or book.</a:t>
            </a:r>
          </a:p>
          <a:p>
            <a:r>
              <a:rPr lang="en-US" sz="2300" dirty="0" smtClean="0">
                <a:latin typeface="Cambria" pitchFamily="18" charset="0"/>
                <a:ea typeface="Cambria" pitchFamily="18" charset="0"/>
              </a:rPr>
              <a:t>This button links to the fare estimation page for the specific cab.{% </a:t>
            </a:r>
            <a:r>
              <a:rPr lang="en-US" sz="2300" dirty="0" err="1" smtClean="0">
                <a:latin typeface="Cambria" pitchFamily="18" charset="0"/>
                <a:ea typeface="Cambria" pitchFamily="18" charset="0"/>
              </a:rPr>
              <a:t>url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 '</a:t>
            </a:r>
            <a:r>
              <a:rPr lang="en-US" sz="2300" dirty="0" err="1" smtClean="0">
                <a:latin typeface="Cambria" pitchFamily="18" charset="0"/>
                <a:ea typeface="Cambria" pitchFamily="18" charset="0"/>
              </a:rPr>
              <a:t>cab_booking:estimate_fare</a:t>
            </a:r>
            <a:r>
              <a:rPr lang="en-US" sz="2300" dirty="0" smtClean="0">
                <a:latin typeface="Cambria" pitchFamily="18" charset="0"/>
                <a:ea typeface="Cambria" pitchFamily="18" charset="0"/>
              </a:rPr>
              <a:t>' cab.id %} dynamically generates the URL for the fare estimation view for each cab, using the cab.</a:t>
            </a: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33" y="1038497"/>
            <a:ext cx="10668000" cy="515329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  id variable to pass the cab’s unique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ID.The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btn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btn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-primary w-100 classes style the button in Bootstrap’s primary color and make it full-width within the card, making it visually appealing and easy to click.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{%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endblock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%} tag closes the content block, signifying the end of the page’s main content.</a:t>
            </a:r>
          </a:p>
          <a:p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algn="ctr">
              <a:buNone/>
            </a:pP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Similar method for </a:t>
            </a:r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cab_booking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and </a:t>
            </a:r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event_booking</a:t>
            </a:r>
            <a:endParaRPr lang="en-US" sz="2800" b="1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b="1" dirty="0" smtClean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endParaRPr lang="en-IN" sz="2800" b="1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GB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0" y="1077686"/>
            <a:ext cx="10668000" cy="52186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Display List of Hotels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Retrieve all hotels from the database.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Render the hotel list page with the retrieved hotels.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Display Hotel Details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Retrieve the specific hotel by its ID.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Render the hotel detail page with the hotel details.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Booking a Hotel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Ensure the user is logged in to make a booking.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Retrieve the hotel details by the provided hotel ID.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If the request method is POST, get booking details from the form submission:</a:t>
            </a:r>
          </a:p>
          <a:p>
            <a:pPr lvl="1"/>
            <a:endParaRPr lang="en-US" dirty="0" smtClean="0">
              <a:latin typeface="Cambria" pitchFamily="18" charset="0"/>
              <a:ea typeface="Cambria" pitchFamily="18" charset="0"/>
            </a:endParaRPr>
          </a:p>
          <a:p>
            <a:pPr lvl="1"/>
            <a:endParaRPr lang="en-US" sz="2400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E4791-63CE-F72C-7720-E9377687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72F65C-7769-1F45-7F29-8EE814EA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32" y="1143001"/>
            <a:ext cx="10668000" cy="4952997"/>
          </a:xfrm>
        </p:spPr>
        <p:txBody>
          <a:bodyPr>
            <a:normAutofit lnSpcReduction="10000"/>
          </a:bodyPr>
          <a:lstStyle/>
          <a:p>
            <a:pPr lvl="2">
              <a:buFont typeface="Courier New" pitchFamily="49" charset="0"/>
              <a:buChar char="o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Check-in Date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Retrieve and parse from the form data.</a:t>
            </a:r>
            <a:endParaRPr lang="en-US" sz="2400" b="1" dirty="0" smtClean="0">
              <a:latin typeface="Cambria" pitchFamily="18" charset="0"/>
              <a:ea typeface="Cambria" pitchFamily="18" charset="0"/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Check-out Date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Retrieve and parse from the form data.</a:t>
            </a:r>
          </a:p>
          <a:p>
            <a:pPr lvl="2">
              <a:buFont typeface="Courier New" pitchFamily="49" charset="0"/>
              <a:buChar char="o"/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Number of Guests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Retrieve the number of guests from the form data.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Calculate the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Total Days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by finding the difference between check-in and check-out dates.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Calculate the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Total Price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by multiplying the price per night by the total days and number of guests.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Create a new booking record in the database.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Redirect the user to the booking confirmation page.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Display Booking Confirmation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Retrieve the booking by its ID.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Render the booking confirmation page with the booking details.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2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11" y="1064623"/>
            <a:ext cx="10668000" cy="4952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1. Hotel Model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Hotel model represents information about each hotel available for booking. It includes fields for storing details such as the hotel's name, location, description, and price per night.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class Hotel(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models.Model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):</a:t>
            </a:r>
          </a:p>
          <a:p>
            <a:pPr marL="514350" indent="-51435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name =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models.CharField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max_length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=100)</a:t>
            </a:r>
          </a:p>
          <a:p>
            <a:pPr marL="514350" indent="-51435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location =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models.CharField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max_length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=100)</a:t>
            </a:r>
          </a:p>
          <a:p>
            <a:pPr marL="514350" indent="-51435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description =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models.TextField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()</a:t>
            </a:r>
          </a:p>
          <a:p>
            <a:pPr marL="514350" indent="-514350" algn="just"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price_per_night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=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models.DecimalField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max_digits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=6,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decimal_places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11" y="1064623"/>
            <a:ext cx="10668000" cy="4952997"/>
          </a:xfrm>
        </p:spPr>
        <p:txBody>
          <a:bodyPr>
            <a:no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 explanation</a:t>
            </a:r>
          </a:p>
          <a:p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Fields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r>
              <a:rPr lang="en-US" sz="2200" dirty="0" smtClean="0">
                <a:latin typeface="Cambria" pitchFamily="18" charset="0"/>
                <a:ea typeface="Cambria" pitchFamily="18" charset="0"/>
              </a:rPr>
              <a:t>name: A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CharField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with a maximum length of 100 characters. This stores the name of the hotel.</a:t>
            </a:r>
          </a:p>
          <a:p>
            <a:r>
              <a:rPr lang="en-US" sz="2200" dirty="0" smtClean="0">
                <a:latin typeface="Cambria" pitchFamily="18" charset="0"/>
                <a:ea typeface="Cambria" pitchFamily="18" charset="0"/>
              </a:rPr>
              <a:t>location: A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CharField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with a maximum length of 100 characters. This field stores the location of the hotel, which can be used to display city, region, or area information.</a:t>
            </a:r>
          </a:p>
          <a:p>
            <a:r>
              <a:rPr lang="en-US" sz="2200" dirty="0" smtClean="0">
                <a:latin typeface="Cambria" pitchFamily="18" charset="0"/>
                <a:ea typeface="Cambria" pitchFamily="18" charset="0"/>
              </a:rPr>
              <a:t>description: A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TextField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that provides a textual description of the hotel, such as its amenities, ambiance, and features. This field has no maximum length and can store long text.</a:t>
            </a:r>
          </a:p>
          <a:p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price_per_night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: A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DecimalField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with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max_digits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=6 and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decimal_places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=2. This field stores the cost of staying at the hotel per night. The maximum value allowed is 9999.99, making it suitable for most hotel pricing.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IN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None/>
            </a:pPr>
            <a:endParaRPr lang="en-IN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22" y="999308"/>
            <a:ext cx="10668000" cy="4952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2. Booking Model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Booking model represents individual bookings made by users for specific hotels. This model links a hotel with a user and includes details about the booking, such as the check-in and check-out dates, number of guests, and the total price for the stay.</a:t>
            </a:r>
          </a:p>
          <a:p>
            <a:pPr marL="514350" indent="-514350" algn="just">
              <a:buNone/>
            </a:pP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class Booking(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models.Model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):</a:t>
            </a:r>
          </a:p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hotel =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models.ForeignKey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(Hotel,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on_delete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=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models.CASCADE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user =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models.ForeignKey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(User,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on_delete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=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models.CASCADE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=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models.DateField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()</a:t>
            </a:r>
          </a:p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=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models.DateField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()</a:t>
            </a:r>
          </a:p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</a:t>
            </a:r>
            <a:endParaRPr lang="en-IN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22" y="1012371"/>
            <a:ext cx="10668000" cy="4952997"/>
          </a:xfrm>
        </p:spPr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guests =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models.IntegerField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()</a:t>
            </a:r>
          </a:p>
          <a:p>
            <a:pPr marL="514350" indent="-514350" algn="just">
              <a:buNone/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total_price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 =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models.DecimalField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(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max_digits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=8, </a:t>
            </a:r>
            <a:r>
              <a:rPr lang="en-US" sz="2200" dirty="0" err="1" smtClean="0">
                <a:latin typeface="Cambria" pitchFamily="18" charset="0"/>
                <a:ea typeface="Cambria" pitchFamily="18" charset="0"/>
              </a:rPr>
              <a:t>decimal_places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=2, default=0)</a:t>
            </a:r>
          </a:p>
          <a:p>
            <a:pPr marL="514350" indent="-514350" algn="just">
              <a:buNone/>
            </a:pPr>
            <a:endParaRPr lang="en-US" sz="3200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 explanation</a:t>
            </a:r>
          </a:p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Fields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hotel: A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ForeignKey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to the Hotel model, establishing a many-to-one relationship. Each booking is associated with one hotel, but a hotel can have multiple bookings. The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on_delete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models.CASCADE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setting ensures that if a hotel is deleted, all associated bookings will also be deleted.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user: A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ForeignKey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to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Django’s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built-in User model, representing the user who made the booking. This ensures that each booking is tied to a specific user account, which is essential for personalized experiences and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22" y="1012371"/>
            <a:ext cx="10668000" cy="4952997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Cambria" pitchFamily="18" charset="0"/>
                <a:ea typeface="Cambria" pitchFamily="18" charset="0"/>
              </a:rPr>
              <a:t> 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check_in_date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 A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DateField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that stores the check-in date of the booking. It’s used to determine when the booking starts.</a:t>
            </a:r>
          </a:p>
          <a:p>
            <a:pPr marL="514350" indent="-514350" algn="just"/>
            <a:r>
              <a:rPr lang="en-US" dirty="0" err="1" smtClean="0">
                <a:latin typeface="Cambria" pitchFamily="18" charset="0"/>
                <a:ea typeface="Cambria" pitchFamily="18" charset="0"/>
              </a:rPr>
              <a:t>check_out_date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 A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DateField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that stores the check-out date, marking the end of the booking period.</a:t>
            </a:r>
          </a:p>
          <a:p>
            <a:pPr marL="514350" indent="-514350" algn="just"/>
            <a:r>
              <a:rPr lang="en-US" dirty="0" smtClean="0">
                <a:latin typeface="Cambria" pitchFamily="18" charset="0"/>
                <a:ea typeface="Cambria" pitchFamily="18" charset="0"/>
              </a:rPr>
              <a:t>guests: An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IntegerField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that stores the number of guests included in the booking. This allows for bookings to accommodate multiple people.</a:t>
            </a:r>
          </a:p>
          <a:p>
            <a:pPr marL="514350" indent="-514350" algn="just"/>
            <a:r>
              <a:rPr lang="en-US" dirty="0" err="1" smtClean="0">
                <a:latin typeface="Cambria" pitchFamily="18" charset="0"/>
                <a:ea typeface="Cambria" pitchFamily="18" charset="0"/>
              </a:rPr>
              <a:t>total_price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 A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DecimalField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with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max_digits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=8 and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decimal_places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=2, which calculates the total cost of the booking. The maximum value allowed is 999999.99, which is ample for most booking requirements. This field is initially set to 0 but is usually calculated and updated based on the duration of the stay, the number of guests, and the hotel's price per night.</a:t>
            </a:r>
          </a:p>
          <a:p>
            <a:pPr marL="514350" indent="-514350" algn="ctr">
              <a:buNone/>
            </a:pP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Similar method for </a:t>
            </a:r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cab_booking</a:t>
            </a:r>
            <a:r>
              <a:rPr lang="en-US" sz="2800" b="1" dirty="0" smtClean="0">
                <a:latin typeface="Cambria" pitchFamily="18" charset="0"/>
                <a:ea typeface="Cambria" pitchFamily="18" charset="0"/>
              </a:rPr>
              <a:t> and </a:t>
            </a:r>
            <a:r>
              <a:rPr lang="en-US" sz="2800" b="1" dirty="0" err="1" smtClean="0">
                <a:latin typeface="Cambria" pitchFamily="18" charset="0"/>
                <a:ea typeface="Cambria" pitchFamily="18" charset="0"/>
              </a:rPr>
              <a:t>event_booking</a:t>
            </a:r>
            <a:endParaRPr lang="en-US" sz="2800" b="1" dirty="0" smtClean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Code explanation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81" y="973182"/>
            <a:ext cx="10668000" cy="4952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b="1" dirty="0" smtClean="0">
                <a:latin typeface="Cambria" pitchFamily="18" charset="0"/>
                <a:ea typeface="Cambria" pitchFamily="18" charset="0"/>
              </a:rPr>
              <a:t>Template Structure and Explanation</a:t>
            </a:r>
            <a:endParaRPr lang="en-US" sz="3000" b="1" dirty="0" smtClean="0">
              <a:latin typeface="Cambria" pitchFamily="18" charset="0"/>
              <a:ea typeface="Cambria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{% extends 'base.html' %}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{% load static %}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{% block title %}Cabs{%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endblock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%}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{% block content %}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IN" sz="2800" b="1" dirty="0" smtClean="0">
                <a:latin typeface="Cambria" pitchFamily="18" charset="0"/>
                <a:ea typeface="Cambria" pitchFamily="18" charset="0"/>
              </a:rPr>
              <a:t>Code explanation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{% extends 'base.html' %} tag indicates that this template inherits from a base template named base.html.</a:t>
            </a:r>
          </a:p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This approach allows the reuse of common elements (like navigation, footer, and styles) across multiple pages in the application, ensuring a consistent look and feel.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3462</TotalTime>
  <Words>1705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Cambria</vt:lpstr>
      <vt:lpstr>Courier New</vt:lpstr>
      <vt:lpstr>Verdana</vt:lpstr>
      <vt:lpstr>Wingdings</vt:lpstr>
      <vt:lpstr>Bioinformatics</vt:lpstr>
      <vt:lpstr>A One Step Solution for Focusing on Tourism</vt:lpstr>
      <vt:lpstr>Algorithm</vt:lpstr>
      <vt:lpstr>Algorithm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user</cp:lastModifiedBy>
  <cp:revision>52</cp:revision>
  <dcterms:created xsi:type="dcterms:W3CDTF">2023-03-16T03:26:27Z</dcterms:created>
  <dcterms:modified xsi:type="dcterms:W3CDTF">2024-11-10T19:47:50Z</dcterms:modified>
</cp:coreProperties>
</file>