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358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312" r:id="rId25"/>
    <p:sldId id="313" r:id="rId26"/>
    <p:sldId id="31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/>
    <p:restoredTop sz="86420"/>
  </p:normalViewPr>
  <p:slideViewPr>
    <p:cSldViewPr snapToGrid="0" snapToObjects="1">
      <p:cViewPr varScale="1">
        <p:scale>
          <a:sx n="72" d="100"/>
          <a:sy n="72" d="100"/>
        </p:scale>
        <p:origin x="4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69F7E-F80A-4D59-BAE6-3207E28562AE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EF97C6-91D4-46C6-8386-486EC1A0DEBD}">
      <dgm:prSet custT="1"/>
      <dgm:spPr/>
      <dgm:t>
        <a:bodyPr/>
        <a:lstStyle/>
        <a:p>
          <a:r>
            <a:rPr lang="en-US" sz="1800" dirty="0">
              <a:latin typeface="Gill Sans MT" panose="020B0502020104020203" pitchFamily="34" charset="77"/>
            </a:rPr>
            <a:t>Operators are used to perform operations on variables and</a:t>
          </a:r>
          <a:r>
            <a:rPr lang="en-IN" sz="1800" dirty="0">
              <a:latin typeface="Gill Sans MT" panose="020B0502020104020203" pitchFamily="34" charset="77"/>
            </a:rPr>
            <a:t> </a:t>
          </a:r>
          <a:r>
            <a:rPr lang="en-US" sz="1800" dirty="0">
              <a:latin typeface="Gill Sans MT" panose="020B0502020104020203" pitchFamily="34" charset="77"/>
            </a:rPr>
            <a:t>values.</a:t>
          </a:r>
        </a:p>
      </dgm:t>
    </dgm:pt>
    <dgm:pt modelId="{8E9E662C-08E8-4B2A-B639-7029166C0A88}" type="parTrans" cxnId="{65025835-1242-4DE9-B229-07B083BAB1D9}">
      <dgm:prSet/>
      <dgm:spPr/>
      <dgm:t>
        <a:bodyPr/>
        <a:lstStyle/>
        <a:p>
          <a:endParaRPr lang="en-US"/>
        </a:p>
      </dgm:t>
    </dgm:pt>
    <dgm:pt modelId="{2C2DCCFB-0A2A-4D28-B366-E3A0B17B38C8}" type="sibTrans" cxnId="{65025835-1242-4DE9-B229-07B083BAB1D9}">
      <dgm:prSet/>
      <dgm:spPr/>
      <dgm:t>
        <a:bodyPr/>
        <a:lstStyle/>
        <a:p>
          <a:endParaRPr lang="en-US"/>
        </a:p>
      </dgm:t>
    </dgm:pt>
    <dgm:pt modelId="{E69CD4FC-A64C-43EC-ABF5-423942F93AD9}">
      <dgm:prSet custT="1"/>
      <dgm:spPr/>
      <dgm:t>
        <a:bodyPr/>
        <a:lstStyle/>
        <a:p>
          <a:r>
            <a:rPr lang="en-US" sz="1800">
              <a:latin typeface="Gill Sans MT" panose="020B0502020104020203" pitchFamily="34" charset="77"/>
            </a:rPr>
            <a:t>Python operators are in the following:</a:t>
          </a:r>
        </a:p>
      </dgm:t>
    </dgm:pt>
    <dgm:pt modelId="{4C50DFAD-E518-4970-9E85-3B2CEDF402B2}" type="parTrans" cxnId="{F5F48F4E-EABD-4F81-9578-391BB13AE8D9}">
      <dgm:prSet/>
      <dgm:spPr/>
      <dgm:t>
        <a:bodyPr/>
        <a:lstStyle/>
        <a:p>
          <a:endParaRPr lang="en-US"/>
        </a:p>
      </dgm:t>
    </dgm:pt>
    <dgm:pt modelId="{7C20975D-40A1-42A7-A565-7A6B59354BAB}" type="sibTrans" cxnId="{F5F48F4E-EABD-4F81-9578-391BB13AE8D9}">
      <dgm:prSet/>
      <dgm:spPr/>
      <dgm:t>
        <a:bodyPr/>
        <a:lstStyle/>
        <a:p>
          <a:endParaRPr lang="en-US"/>
        </a:p>
      </dgm:t>
    </dgm:pt>
    <dgm:pt modelId="{1283E750-5D83-4426-9812-49D1EE94AC2A}">
      <dgm:prSet custT="1"/>
      <dgm:spPr/>
      <dgm:t>
        <a:bodyPr/>
        <a:lstStyle/>
        <a:p>
          <a:r>
            <a:rPr lang="en-US" sz="1800">
              <a:latin typeface="Gill Sans MT" panose="020B0502020104020203" pitchFamily="34" charset="77"/>
            </a:rPr>
            <a:t>Arithmetic operators(+,-,*,/,%,**,//)</a:t>
          </a:r>
        </a:p>
      </dgm:t>
    </dgm:pt>
    <dgm:pt modelId="{B92701CE-58CF-4946-B613-9AD010FAFEC2}" type="parTrans" cxnId="{E18866AB-D437-44EF-B0C7-BA812994687A}">
      <dgm:prSet/>
      <dgm:spPr/>
      <dgm:t>
        <a:bodyPr/>
        <a:lstStyle/>
        <a:p>
          <a:endParaRPr lang="en-US"/>
        </a:p>
      </dgm:t>
    </dgm:pt>
    <dgm:pt modelId="{B7E5F7F3-6747-46A5-8D0A-06DD8239129A}" type="sibTrans" cxnId="{E18866AB-D437-44EF-B0C7-BA812994687A}">
      <dgm:prSet/>
      <dgm:spPr/>
      <dgm:t>
        <a:bodyPr/>
        <a:lstStyle/>
        <a:p>
          <a:endParaRPr lang="en-US"/>
        </a:p>
      </dgm:t>
    </dgm:pt>
    <dgm:pt modelId="{CA468863-2055-4538-929D-1A1D942BE30E}">
      <dgm:prSet custT="1"/>
      <dgm:spPr/>
      <dgm:t>
        <a:bodyPr/>
        <a:lstStyle/>
        <a:p>
          <a:r>
            <a:rPr lang="en-US" sz="1800" dirty="0">
              <a:latin typeface="Gill Sans MT" panose="020B0502020104020203" pitchFamily="34" charset="77"/>
            </a:rPr>
            <a:t>Assignment operators(=,=+,-=,*=,/=,%=,//=,**=)</a:t>
          </a:r>
        </a:p>
      </dgm:t>
    </dgm:pt>
    <dgm:pt modelId="{248322F1-2DF6-4C24-A0EA-4AA3E64ABFC3}" type="parTrans" cxnId="{FC0E6F08-723C-46E1-BAB3-93741E452E2C}">
      <dgm:prSet/>
      <dgm:spPr/>
      <dgm:t>
        <a:bodyPr/>
        <a:lstStyle/>
        <a:p>
          <a:endParaRPr lang="en-US"/>
        </a:p>
      </dgm:t>
    </dgm:pt>
    <dgm:pt modelId="{A3390C62-9EF3-4DDD-A9D2-D2C2F8506E29}" type="sibTrans" cxnId="{FC0E6F08-723C-46E1-BAB3-93741E452E2C}">
      <dgm:prSet/>
      <dgm:spPr/>
      <dgm:t>
        <a:bodyPr/>
        <a:lstStyle/>
        <a:p>
          <a:endParaRPr lang="en-US"/>
        </a:p>
      </dgm:t>
    </dgm:pt>
    <dgm:pt modelId="{9F4CAF50-94C9-4331-B7DF-DBD7853F220C}">
      <dgm:prSet custT="1"/>
      <dgm:spPr/>
      <dgm:t>
        <a:bodyPr/>
        <a:lstStyle/>
        <a:p>
          <a:r>
            <a:rPr lang="en-US" sz="1800" dirty="0">
              <a:latin typeface="Gill Sans MT" panose="020B0502020104020203" pitchFamily="34" charset="77"/>
            </a:rPr>
            <a:t>Comparison operators(==,!=,&gt;,&lt;,&gt;=,&lt;=)</a:t>
          </a:r>
        </a:p>
      </dgm:t>
    </dgm:pt>
    <dgm:pt modelId="{B782CFF2-E87E-4338-AEBA-0BD25CF2EB77}" type="parTrans" cxnId="{5CBB4E18-4704-4BA4-A0C8-BFB6F356EFD4}">
      <dgm:prSet/>
      <dgm:spPr/>
      <dgm:t>
        <a:bodyPr/>
        <a:lstStyle/>
        <a:p>
          <a:endParaRPr lang="en-US"/>
        </a:p>
      </dgm:t>
    </dgm:pt>
    <dgm:pt modelId="{7F7E34A9-F827-4D30-970F-C81924409377}" type="sibTrans" cxnId="{5CBB4E18-4704-4BA4-A0C8-BFB6F356EFD4}">
      <dgm:prSet/>
      <dgm:spPr/>
      <dgm:t>
        <a:bodyPr/>
        <a:lstStyle/>
        <a:p>
          <a:endParaRPr lang="en-US"/>
        </a:p>
      </dgm:t>
    </dgm:pt>
    <dgm:pt modelId="{FA761410-3973-4EDE-AB0A-69F6232B4BFB}">
      <dgm:prSet custT="1"/>
      <dgm:spPr/>
      <dgm:t>
        <a:bodyPr/>
        <a:lstStyle/>
        <a:p>
          <a:r>
            <a:rPr lang="en-US" sz="1800">
              <a:latin typeface="Gill Sans MT" panose="020B0502020104020203" pitchFamily="34" charset="77"/>
            </a:rPr>
            <a:t>Logical operators(And,Or,Not)</a:t>
          </a:r>
        </a:p>
      </dgm:t>
    </dgm:pt>
    <dgm:pt modelId="{8D9FA167-458B-4B57-9FD8-EAE5CD51EE50}" type="parTrans" cxnId="{BA3283EC-6EAD-427D-8849-40242E2F6594}">
      <dgm:prSet/>
      <dgm:spPr/>
      <dgm:t>
        <a:bodyPr/>
        <a:lstStyle/>
        <a:p>
          <a:endParaRPr lang="en-US"/>
        </a:p>
      </dgm:t>
    </dgm:pt>
    <dgm:pt modelId="{0F04447B-C659-4C4E-A17B-87FD4F8E83C6}" type="sibTrans" cxnId="{BA3283EC-6EAD-427D-8849-40242E2F6594}">
      <dgm:prSet/>
      <dgm:spPr/>
      <dgm:t>
        <a:bodyPr/>
        <a:lstStyle/>
        <a:p>
          <a:endParaRPr lang="en-US"/>
        </a:p>
      </dgm:t>
    </dgm:pt>
    <dgm:pt modelId="{EE7834B2-3211-4509-9918-3EF16E987C57}">
      <dgm:prSet custT="1"/>
      <dgm:spPr/>
      <dgm:t>
        <a:bodyPr/>
        <a:lstStyle/>
        <a:p>
          <a:r>
            <a:rPr lang="en-US" sz="1800">
              <a:latin typeface="Gill Sans MT" panose="020B0502020104020203" pitchFamily="34" charset="77"/>
            </a:rPr>
            <a:t>Identity operators(is,is not)</a:t>
          </a:r>
        </a:p>
      </dgm:t>
    </dgm:pt>
    <dgm:pt modelId="{A21D9FE1-F56E-4F87-8112-3D0A3361140D}" type="parTrans" cxnId="{19B50A11-18FC-4B27-8EE0-D890B379B4DE}">
      <dgm:prSet/>
      <dgm:spPr/>
      <dgm:t>
        <a:bodyPr/>
        <a:lstStyle/>
        <a:p>
          <a:endParaRPr lang="en-US"/>
        </a:p>
      </dgm:t>
    </dgm:pt>
    <dgm:pt modelId="{1CE048F4-27DC-4FE1-AC60-610B396C891F}" type="sibTrans" cxnId="{19B50A11-18FC-4B27-8EE0-D890B379B4DE}">
      <dgm:prSet/>
      <dgm:spPr/>
      <dgm:t>
        <a:bodyPr/>
        <a:lstStyle/>
        <a:p>
          <a:endParaRPr lang="en-US"/>
        </a:p>
      </dgm:t>
    </dgm:pt>
    <dgm:pt modelId="{06B32B5B-ACCA-4206-B046-A299FD64F8E1}">
      <dgm:prSet custT="1"/>
      <dgm:spPr/>
      <dgm:t>
        <a:bodyPr/>
        <a:lstStyle/>
        <a:p>
          <a:r>
            <a:rPr lang="en-US" sz="1800" dirty="0">
              <a:latin typeface="Gill Sans MT" panose="020B0502020104020203" pitchFamily="34" charset="77"/>
            </a:rPr>
            <a:t>Membership operators(</a:t>
          </a:r>
          <a:r>
            <a:rPr lang="en-US" sz="1800" dirty="0" err="1">
              <a:latin typeface="Gill Sans MT" panose="020B0502020104020203" pitchFamily="34" charset="77"/>
            </a:rPr>
            <a:t>in,not</a:t>
          </a:r>
          <a:r>
            <a:rPr lang="en-US" sz="1800" dirty="0">
              <a:latin typeface="Gill Sans MT" panose="020B0502020104020203" pitchFamily="34" charset="77"/>
            </a:rPr>
            <a:t> in)</a:t>
          </a:r>
        </a:p>
      </dgm:t>
    </dgm:pt>
    <dgm:pt modelId="{7F4CB94B-EC13-445F-8D23-C93008CE398E}" type="parTrans" cxnId="{1358D1F4-82D3-439B-B86E-E2A6115EF0B3}">
      <dgm:prSet/>
      <dgm:spPr/>
      <dgm:t>
        <a:bodyPr/>
        <a:lstStyle/>
        <a:p>
          <a:endParaRPr lang="en-US"/>
        </a:p>
      </dgm:t>
    </dgm:pt>
    <dgm:pt modelId="{6ACB14C1-9BD5-47D4-8828-7B4D5E9EB6DE}" type="sibTrans" cxnId="{1358D1F4-82D3-439B-B86E-E2A6115EF0B3}">
      <dgm:prSet/>
      <dgm:spPr/>
      <dgm:t>
        <a:bodyPr/>
        <a:lstStyle/>
        <a:p>
          <a:endParaRPr lang="en-US"/>
        </a:p>
      </dgm:t>
    </dgm:pt>
    <dgm:pt modelId="{43B32B1E-1E9F-3D44-B307-2A344B6236B5}" type="pres">
      <dgm:prSet presAssocID="{FB869F7E-F80A-4D59-BAE6-3207E28562AE}" presName="linear" presStyleCnt="0">
        <dgm:presLayoutVars>
          <dgm:dir/>
          <dgm:animLvl val="lvl"/>
          <dgm:resizeHandles val="exact"/>
        </dgm:presLayoutVars>
      </dgm:prSet>
      <dgm:spPr/>
    </dgm:pt>
    <dgm:pt modelId="{A4C29BFA-3187-C749-951E-7B76646CEEFD}" type="pres">
      <dgm:prSet presAssocID="{74EF97C6-91D4-46C6-8386-486EC1A0DEBD}" presName="parentLin" presStyleCnt="0"/>
      <dgm:spPr/>
    </dgm:pt>
    <dgm:pt modelId="{2859F490-7088-F944-B44D-F6AB9B432D0F}" type="pres">
      <dgm:prSet presAssocID="{74EF97C6-91D4-46C6-8386-486EC1A0DEBD}" presName="parentLeftMargin" presStyleLbl="node1" presStyleIdx="0" presStyleCnt="2"/>
      <dgm:spPr/>
    </dgm:pt>
    <dgm:pt modelId="{09A85689-D624-CA4D-A3B0-2761B6D33C5B}" type="pres">
      <dgm:prSet presAssocID="{74EF97C6-91D4-46C6-8386-486EC1A0DEB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17A9C5-694C-CB47-AA29-1E98A821F319}" type="pres">
      <dgm:prSet presAssocID="{74EF97C6-91D4-46C6-8386-486EC1A0DEBD}" presName="negativeSpace" presStyleCnt="0"/>
      <dgm:spPr/>
    </dgm:pt>
    <dgm:pt modelId="{098957DC-D2BB-4142-B735-9D75759E18DE}" type="pres">
      <dgm:prSet presAssocID="{74EF97C6-91D4-46C6-8386-486EC1A0DEBD}" presName="childText" presStyleLbl="conFgAcc1" presStyleIdx="0" presStyleCnt="2">
        <dgm:presLayoutVars>
          <dgm:bulletEnabled val="1"/>
        </dgm:presLayoutVars>
      </dgm:prSet>
      <dgm:spPr/>
    </dgm:pt>
    <dgm:pt modelId="{2BA251FC-2867-A340-9724-4BF9AC8E5DDA}" type="pres">
      <dgm:prSet presAssocID="{2C2DCCFB-0A2A-4D28-B366-E3A0B17B38C8}" presName="spaceBetweenRectangles" presStyleCnt="0"/>
      <dgm:spPr/>
    </dgm:pt>
    <dgm:pt modelId="{260765B3-C1FB-C642-A0B4-224A8590CEFC}" type="pres">
      <dgm:prSet presAssocID="{E69CD4FC-A64C-43EC-ABF5-423942F93AD9}" presName="parentLin" presStyleCnt="0"/>
      <dgm:spPr/>
    </dgm:pt>
    <dgm:pt modelId="{7D3C1C60-6F1F-F546-AB2A-A062FA415817}" type="pres">
      <dgm:prSet presAssocID="{E69CD4FC-A64C-43EC-ABF5-423942F93AD9}" presName="parentLeftMargin" presStyleLbl="node1" presStyleIdx="0" presStyleCnt="2"/>
      <dgm:spPr/>
    </dgm:pt>
    <dgm:pt modelId="{BD822BD7-5E0B-4B43-9119-D9C7E2C98636}" type="pres">
      <dgm:prSet presAssocID="{E69CD4FC-A64C-43EC-ABF5-423942F93AD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85022C1-9B73-E74F-A6E0-A2A6E69E893F}" type="pres">
      <dgm:prSet presAssocID="{E69CD4FC-A64C-43EC-ABF5-423942F93AD9}" presName="negativeSpace" presStyleCnt="0"/>
      <dgm:spPr/>
    </dgm:pt>
    <dgm:pt modelId="{79ADF7D9-1CA2-3C4B-A31B-95CFD017FA25}" type="pres">
      <dgm:prSet presAssocID="{E69CD4FC-A64C-43EC-ABF5-423942F93AD9}" presName="childText" presStyleLbl="conFgAcc1" presStyleIdx="1" presStyleCnt="2" custLinFactNeighborY="939">
        <dgm:presLayoutVars>
          <dgm:bulletEnabled val="1"/>
        </dgm:presLayoutVars>
      </dgm:prSet>
      <dgm:spPr/>
    </dgm:pt>
  </dgm:ptLst>
  <dgm:cxnLst>
    <dgm:cxn modelId="{FC0E6F08-723C-46E1-BAB3-93741E452E2C}" srcId="{E69CD4FC-A64C-43EC-ABF5-423942F93AD9}" destId="{CA468863-2055-4538-929D-1A1D942BE30E}" srcOrd="1" destOrd="0" parTransId="{248322F1-2DF6-4C24-A0EA-4AA3E64ABFC3}" sibTransId="{A3390C62-9EF3-4DDD-A9D2-D2C2F8506E29}"/>
    <dgm:cxn modelId="{9FB4D00F-89C0-E544-AE4B-B7FEC19BFE3B}" type="presOf" srcId="{FA761410-3973-4EDE-AB0A-69F6232B4BFB}" destId="{79ADF7D9-1CA2-3C4B-A31B-95CFD017FA25}" srcOrd="0" destOrd="3" presId="urn:microsoft.com/office/officeart/2005/8/layout/list1"/>
    <dgm:cxn modelId="{19B50A11-18FC-4B27-8EE0-D890B379B4DE}" srcId="{E69CD4FC-A64C-43EC-ABF5-423942F93AD9}" destId="{EE7834B2-3211-4509-9918-3EF16E987C57}" srcOrd="4" destOrd="0" parTransId="{A21D9FE1-F56E-4F87-8112-3D0A3361140D}" sibTransId="{1CE048F4-27DC-4FE1-AC60-610B396C891F}"/>
    <dgm:cxn modelId="{5CBB4E18-4704-4BA4-A0C8-BFB6F356EFD4}" srcId="{E69CD4FC-A64C-43EC-ABF5-423942F93AD9}" destId="{9F4CAF50-94C9-4331-B7DF-DBD7853F220C}" srcOrd="2" destOrd="0" parTransId="{B782CFF2-E87E-4338-AEBA-0BD25CF2EB77}" sibTransId="{7F7E34A9-F827-4D30-970F-C81924409377}"/>
    <dgm:cxn modelId="{79B05525-7BDF-3C42-96AE-4FB7B9BD60B6}" type="presOf" srcId="{CA468863-2055-4538-929D-1A1D942BE30E}" destId="{79ADF7D9-1CA2-3C4B-A31B-95CFD017FA25}" srcOrd="0" destOrd="1" presId="urn:microsoft.com/office/officeart/2005/8/layout/list1"/>
    <dgm:cxn modelId="{65025835-1242-4DE9-B229-07B083BAB1D9}" srcId="{FB869F7E-F80A-4D59-BAE6-3207E28562AE}" destId="{74EF97C6-91D4-46C6-8386-486EC1A0DEBD}" srcOrd="0" destOrd="0" parTransId="{8E9E662C-08E8-4B2A-B639-7029166C0A88}" sibTransId="{2C2DCCFB-0A2A-4D28-B366-E3A0B17B38C8}"/>
    <dgm:cxn modelId="{E6C80C38-4801-804F-9652-A92ABD08BC95}" type="presOf" srcId="{E69CD4FC-A64C-43EC-ABF5-423942F93AD9}" destId="{7D3C1C60-6F1F-F546-AB2A-A062FA415817}" srcOrd="0" destOrd="0" presId="urn:microsoft.com/office/officeart/2005/8/layout/list1"/>
    <dgm:cxn modelId="{7A8D273E-EE61-2D40-83B3-42E04C35D24C}" type="presOf" srcId="{9F4CAF50-94C9-4331-B7DF-DBD7853F220C}" destId="{79ADF7D9-1CA2-3C4B-A31B-95CFD017FA25}" srcOrd="0" destOrd="2" presId="urn:microsoft.com/office/officeart/2005/8/layout/list1"/>
    <dgm:cxn modelId="{7B1A8F45-E4AF-C14D-B3D7-0F7B6EBF435B}" type="presOf" srcId="{74EF97C6-91D4-46C6-8386-486EC1A0DEBD}" destId="{2859F490-7088-F944-B44D-F6AB9B432D0F}" srcOrd="0" destOrd="0" presId="urn:microsoft.com/office/officeart/2005/8/layout/list1"/>
    <dgm:cxn modelId="{866EE74A-DF0A-374D-8141-64272F513CA3}" type="presOf" srcId="{FB869F7E-F80A-4D59-BAE6-3207E28562AE}" destId="{43B32B1E-1E9F-3D44-B307-2A344B6236B5}" srcOrd="0" destOrd="0" presId="urn:microsoft.com/office/officeart/2005/8/layout/list1"/>
    <dgm:cxn modelId="{CDA1294D-1015-2244-B72B-0D99E93F7477}" type="presOf" srcId="{EE7834B2-3211-4509-9918-3EF16E987C57}" destId="{79ADF7D9-1CA2-3C4B-A31B-95CFD017FA25}" srcOrd="0" destOrd="4" presId="urn:microsoft.com/office/officeart/2005/8/layout/list1"/>
    <dgm:cxn modelId="{F5F48F4E-EABD-4F81-9578-391BB13AE8D9}" srcId="{FB869F7E-F80A-4D59-BAE6-3207E28562AE}" destId="{E69CD4FC-A64C-43EC-ABF5-423942F93AD9}" srcOrd="1" destOrd="0" parTransId="{4C50DFAD-E518-4970-9E85-3B2CEDF402B2}" sibTransId="{7C20975D-40A1-42A7-A565-7A6B59354BAB}"/>
    <dgm:cxn modelId="{6578B891-3307-3844-B839-A1CDFF92F093}" type="presOf" srcId="{1283E750-5D83-4426-9812-49D1EE94AC2A}" destId="{79ADF7D9-1CA2-3C4B-A31B-95CFD017FA25}" srcOrd="0" destOrd="0" presId="urn:microsoft.com/office/officeart/2005/8/layout/list1"/>
    <dgm:cxn modelId="{85178898-E1D0-D44E-AC3B-261FD3B24E5D}" type="presOf" srcId="{74EF97C6-91D4-46C6-8386-486EC1A0DEBD}" destId="{09A85689-D624-CA4D-A3B0-2761B6D33C5B}" srcOrd="1" destOrd="0" presId="urn:microsoft.com/office/officeart/2005/8/layout/list1"/>
    <dgm:cxn modelId="{C18DEFA5-778C-8D4A-9FFE-54D6168070D4}" type="presOf" srcId="{06B32B5B-ACCA-4206-B046-A299FD64F8E1}" destId="{79ADF7D9-1CA2-3C4B-A31B-95CFD017FA25}" srcOrd="0" destOrd="5" presId="urn:microsoft.com/office/officeart/2005/8/layout/list1"/>
    <dgm:cxn modelId="{E18866AB-D437-44EF-B0C7-BA812994687A}" srcId="{E69CD4FC-A64C-43EC-ABF5-423942F93AD9}" destId="{1283E750-5D83-4426-9812-49D1EE94AC2A}" srcOrd="0" destOrd="0" parTransId="{B92701CE-58CF-4946-B613-9AD010FAFEC2}" sibTransId="{B7E5F7F3-6747-46A5-8D0A-06DD8239129A}"/>
    <dgm:cxn modelId="{DD7DA1D2-FC26-624D-B6D6-BAFBBA054F5D}" type="presOf" srcId="{E69CD4FC-A64C-43EC-ABF5-423942F93AD9}" destId="{BD822BD7-5E0B-4B43-9119-D9C7E2C98636}" srcOrd="1" destOrd="0" presId="urn:microsoft.com/office/officeart/2005/8/layout/list1"/>
    <dgm:cxn modelId="{BA3283EC-6EAD-427D-8849-40242E2F6594}" srcId="{E69CD4FC-A64C-43EC-ABF5-423942F93AD9}" destId="{FA761410-3973-4EDE-AB0A-69F6232B4BFB}" srcOrd="3" destOrd="0" parTransId="{8D9FA167-458B-4B57-9FD8-EAE5CD51EE50}" sibTransId="{0F04447B-C659-4C4E-A17B-87FD4F8E83C6}"/>
    <dgm:cxn modelId="{1358D1F4-82D3-439B-B86E-E2A6115EF0B3}" srcId="{E69CD4FC-A64C-43EC-ABF5-423942F93AD9}" destId="{06B32B5B-ACCA-4206-B046-A299FD64F8E1}" srcOrd="5" destOrd="0" parTransId="{7F4CB94B-EC13-445F-8D23-C93008CE398E}" sibTransId="{6ACB14C1-9BD5-47D4-8828-7B4D5E9EB6DE}"/>
    <dgm:cxn modelId="{E09F3EDF-3998-1941-AE46-83663540CADF}" type="presParOf" srcId="{43B32B1E-1E9F-3D44-B307-2A344B6236B5}" destId="{A4C29BFA-3187-C749-951E-7B76646CEEFD}" srcOrd="0" destOrd="0" presId="urn:microsoft.com/office/officeart/2005/8/layout/list1"/>
    <dgm:cxn modelId="{410AB0AC-19CE-D947-BD25-E4471365D316}" type="presParOf" srcId="{A4C29BFA-3187-C749-951E-7B76646CEEFD}" destId="{2859F490-7088-F944-B44D-F6AB9B432D0F}" srcOrd="0" destOrd="0" presId="urn:microsoft.com/office/officeart/2005/8/layout/list1"/>
    <dgm:cxn modelId="{6851D50A-B3F2-CD4E-8589-191406B2EDE7}" type="presParOf" srcId="{A4C29BFA-3187-C749-951E-7B76646CEEFD}" destId="{09A85689-D624-CA4D-A3B0-2761B6D33C5B}" srcOrd="1" destOrd="0" presId="urn:microsoft.com/office/officeart/2005/8/layout/list1"/>
    <dgm:cxn modelId="{E27EDD88-6EAF-CF4D-8DED-A694955FF5D8}" type="presParOf" srcId="{43B32B1E-1E9F-3D44-B307-2A344B6236B5}" destId="{8517A9C5-694C-CB47-AA29-1E98A821F319}" srcOrd="1" destOrd="0" presId="urn:microsoft.com/office/officeart/2005/8/layout/list1"/>
    <dgm:cxn modelId="{D240400A-7D1B-604A-84A3-AED8A297EAB7}" type="presParOf" srcId="{43B32B1E-1E9F-3D44-B307-2A344B6236B5}" destId="{098957DC-D2BB-4142-B735-9D75759E18DE}" srcOrd="2" destOrd="0" presId="urn:microsoft.com/office/officeart/2005/8/layout/list1"/>
    <dgm:cxn modelId="{470B6266-9A40-254E-908A-A7BA4DB48634}" type="presParOf" srcId="{43B32B1E-1E9F-3D44-B307-2A344B6236B5}" destId="{2BA251FC-2867-A340-9724-4BF9AC8E5DDA}" srcOrd="3" destOrd="0" presId="urn:microsoft.com/office/officeart/2005/8/layout/list1"/>
    <dgm:cxn modelId="{5F670002-E6D5-6E4E-BD5D-D16428F3FD1E}" type="presParOf" srcId="{43B32B1E-1E9F-3D44-B307-2A344B6236B5}" destId="{260765B3-C1FB-C642-A0B4-224A8590CEFC}" srcOrd="4" destOrd="0" presId="urn:microsoft.com/office/officeart/2005/8/layout/list1"/>
    <dgm:cxn modelId="{488DC485-FFE5-1A4B-86AC-D36C5E3EFCCF}" type="presParOf" srcId="{260765B3-C1FB-C642-A0B4-224A8590CEFC}" destId="{7D3C1C60-6F1F-F546-AB2A-A062FA415817}" srcOrd="0" destOrd="0" presId="urn:microsoft.com/office/officeart/2005/8/layout/list1"/>
    <dgm:cxn modelId="{188054D3-6BD0-EF48-BAD3-6458FF16A3CE}" type="presParOf" srcId="{260765B3-C1FB-C642-A0B4-224A8590CEFC}" destId="{BD822BD7-5E0B-4B43-9119-D9C7E2C98636}" srcOrd="1" destOrd="0" presId="urn:microsoft.com/office/officeart/2005/8/layout/list1"/>
    <dgm:cxn modelId="{1F96DB7A-9CE7-0C45-A75F-A2CC49BB9473}" type="presParOf" srcId="{43B32B1E-1E9F-3D44-B307-2A344B6236B5}" destId="{985022C1-9B73-E74F-A6E0-A2A6E69E893F}" srcOrd="5" destOrd="0" presId="urn:microsoft.com/office/officeart/2005/8/layout/list1"/>
    <dgm:cxn modelId="{8AEF2045-D2B1-F344-9B8B-76C981C4FBA0}" type="presParOf" srcId="{43B32B1E-1E9F-3D44-B307-2A344B6236B5}" destId="{79ADF7D9-1CA2-3C4B-A31B-95CFD017FA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957DC-D2BB-4142-B735-9D75759E18DE}">
      <dsp:nvSpPr>
        <dsp:cNvPr id="0" name=""/>
        <dsp:cNvSpPr/>
      </dsp:nvSpPr>
      <dsp:spPr>
        <a:xfrm>
          <a:off x="0" y="763552"/>
          <a:ext cx="6513603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85689-D624-CA4D-A3B0-2761B6D33C5B}">
      <dsp:nvSpPr>
        <dsp:cNvPr id="0" name=""/>
        <dsp:cNvSpPr/>
      </dsp:nvSpPr>
      <dsp:spPr>
        <a:xfrm>
          <a:off x="325680" y="25552"/>
          <a:ext cx="4559522" cy="1476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ill Sans MT" panose="020B0502020104020203" pitchFamily="34" charset="77"/>
            </a:rPr>
            <a:t>Operators are used to perform operations on variables and</a:t>
          </a:r>
          <a:r>
            <a:rPr lang="en-IN" sz="1800" kern="1200" dirty="0">
              <a:latin typeface="Gill Sans MT" panose="020B0502020104020203" pitchFamily="34" charset="77"/>
            </a:rPr>
            <a:t> </a:t>
          </a:r>
          <a:r>
            <a:rPr lang="en-US" sz="1800" kern="1200" dirty="0">
              <a:latin typeface="Gill Sans MT" panose="020B0502020104020203" pitchFamily="34" charset="77"/>
            </a:rPr>
            <a:t>values.</a:t>
          </a:r>
        </a:p>
      </dsp:txBody>
      <dsp:txXfrm>
        <a:off x="397732" y="97604"/>
        <a:ext cx="4415418" cy="1331896"/>
      </dsp:txXfrm>
    </dsp:sp>
    <dsp:sp modelId="{79ADF7D9-1CA2-3C4B-A31B-95CFD017FA25}">
      <dsp:nvSpPr>
        <dsp:cNvPr id="0" name=""/>
        <dsp:cNvSpPr/>
      </dsp:nvSpPr>
      <dsp:spPr>
        <a:xfrm>
          <a:off x="0" y="3038482"/>
          <a:ext cx="6513603" cy="283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1041400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Gill Sans MT" panose="020B0502020104020203" pitchFamily="34" charset="77"/>
            </a:rPr>
            <a:t>Arithmetic operators(+,-,*,/,%,**,//)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Gill Sans MT" panose="020B0502020104020203" pitchFamily="34" charset="77"/>
            </a:rPr>
            <a:t>Assignment operators(=,=+,-=,*=,/=,%=,//=,**=)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Gill Sans MT" panose="020B0502020104020203" pitchFamily="34" charset="77"/>
            </a:rPr>
            <a:t>Comparison operators(==,!=,&gt;,&lt;,&gt;=,&lt;=)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Gill Sans MT" panose="020B0502020104020203" pitchFamily="34" charset="77"/>
            </a:rPr>
            <a:t>Logical operators(And,Or,Not)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Gill Sans MT" panose="020B0502020104020203" pitchFamily="34" charset="77"/>
            </a:rPr>
            <a:t>Identity operators(is,is not)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Gill Sans MT" panose="020B0502020104020203" pitchFamily="34" charset="77"/>
            </a:rPr>
            <a:t>Membership operators(</a:t>
          </a:r>
          <a:r>
            <a:rPr lang="en-US" sz="1800" kern="1200" dirty="0" err="1">
              <a:latin typeface="Gill Sans MT" panose="020B0502020104020203" pitchFamily="34" charset="77"/>
            </a:rPr>
            <a:t>in,not</a:t>
          </a:r>
          <a:r>
            <a:rPr lang="en-US" sz="1800" kern="1200" dirty="0">
              <a:latin typeface="Gill Sans MT" panose="020B0502020104020203" pitchFamily="34" charset="77"/>
            </a:rPr>
            <a:t> in)</a:t>
          </a:r>
        </a:p>
      </dsp:txBody>
      <dsp:txXfrm>
        <a:off x="0" y="3038482"/>
        <a:ext cx="6513603" cy="2835000"/>
      </dsp:txXfrm>
    </dsp:sp>
    <dsp:sp modelId="{BD822BD7-5E0B-4B43-9119-D9C7E2C98636}">
      <dsp:nvSpPr>
        <dsp:cNvPr id="0" name=""/>
        <dsp:cNvSpPr/>
      </dsp:nvSpPr>
      <dsp:spPr>
        <a:xfrm>
          <a:off x="325680" y="2293552"/>
          <a:ext cx="4559522" cy="14760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ill Sans MT" panose="020B0502020104020203" pitchFamily="34" charset="77"/>
            </a:rPr>
            <a:t>Python operators are in the following:</a:t>
          </a:r>
        </a:p>
      </dsp:txBody>
      <dsp:txXfrm>
        <a:off x="397732" y="2365604"/>
        <a:ext cx="4415418" cy="1331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6A955-0BDB-5043-902E-B6C79E4B276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D3C7A-6FA9-B747-B121-1EB9BC99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D3C7A-6FA9-B747-B121-1EB9BC9903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4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0A86-CCD4-204B-A952-462126314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4B319-660B-1A49-81A7-7C4E6EA73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4DE8-D09A-134B-B1C6-EFAAF519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B8722-C926-3540-8B0A-ABBD656E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B26A2-5AEA-2B4B-ABA8-9E0625A0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8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B296-9878-734D-9278-4CBA409D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2FE85-7818-9446-B4C0-0555F70F6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8D519-64DE-794D-830F-791F4D4C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DA4B0-E83E-7A42-B69E-0F71152C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5BBC-87BC-074A-BDE0-19DB42B0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CA41D-DA00-6742-ACD2-D64CE2D2B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C663C-DED9-5E47-BFB6-B84750228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DB436-9E9C-CD47-B299-85275B4C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F4FE-73EE-F14E-911A-345549AD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0A297-CF19-DE40-BD7F-70F6EA0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8FC8-3DD5-4179-8BA3-6EABBD95C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0D4A3-D95F-470E-BCE6-4F458E322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2692-298D-437D-ADCB-AA85A47E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2B0F-FD36-4C4A-8EA1-BC7C4A10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C7342-0835-417F-9207-5BC6B2E5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07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69E0-693D-42E1-94F5-6E87878B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44E7-FB13-4AEE-A14D-B10D2628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686D8-E670-494A-A905-B1655C10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1B919-BEC2-4E88-81DF-05160D58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935A-6545-44C3-BDAD-0AD5177D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901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3ECF-F058-4F60-9A91-0A90AEEC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A68C4-5AE6-4DC7-B5DF-78D3BC6A8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7560-BD8D-456E-8D66-8E94EF93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B57B-E605-45A9-8DE2-B2B0596B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6ABD-3DDC-4F2E-8A19-FF13EB47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96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32FB-FBA2-4E0D-8531-4EF04F9A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BBC7-BEE0-45E7-8560-DE1579E7F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83E1C-C68B-4FE9-8D43-8B5CDC550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A6F57-A931-4FCE-9EAD-70D1C75D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5D8C-A451-473B-974A-2DF98DA1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839F2-492B-4B38-91E4-72352C5C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058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2D9E-98F1-4AC6-8389-5D267C1B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8A792-59A9-42A7-922C-189D48095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76B38-013D-4D9E-99D1-18D044B55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595AB-643C-478D-BC09-6E44A490A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FA9A7-A50E-4C70-ABEA-CF3352281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8C277-207F-4265-9227-BDF00880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79EAB-3A80-4B37-93FD-15808628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5C6B1-756E-4ECB-ADCB-4AAB8EA2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515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2925-338C-4EAE-AA01-95CAC385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6EBF5-DA44-48A8-890C-C9663C60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FD84A-36CA-4E88-8E66-9615D1C1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A351C-C70C-4882-B577-696CAB7C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741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8C16A-5067-4676-B518-5415470B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BACEA-C9C9-4EF1-BA7A-923BF53D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F8223-0077-4D1C-A125-5513DF3A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093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F666-4DB3-4B32-92DB-95B55D2F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488A-0DBC-47E2-B631-BB69267F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5AAB1-AB42-46B3-A9AE-46083D48A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26D95-1243-4D96-A77D-DC3E9DE0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5A698-F718-4ECA-9E95-C828B746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1077-EA03-419E-A2E9-EBCDA04E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47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BE8F-AC9B-4048-8C88-FA6DCC05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6290-0643-1B40-946F-3DFA74AA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975D-1F9E-1345-B9E5-F7AA028D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A3A1-F7E7-884F-9518-BBA814E9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1433E-E03B-F84D-9D93-E4991AB8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45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6E9F-8B8C-44E6-9FFC-32745362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34221-0506-47EF-85B0-E988095C9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CDF4E-36F9-448D-9685-8F4161C47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2490C-78B7-49BD-AA9E-05FB056D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28C4-14CF-4FFF-93EB-D7038871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3DF84-00BE-44AC-9986-8AD76EB4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108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E339-15BB-4B39-9E44-35872536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35FDA-8B83-46C5-ABA2-DB4E93F9D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1A25-F5F8-4EA1-9347-4CD7F44E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279F-EA3A-429E-AC3A-9BEBFE88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B984-4CCD-471D-8844-DB5AC025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29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81466-221F-4E59-98FF-BD64E5E19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C09AC-58BA-4AE5-BDEF-71C18ADD4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EBBF-A599-45B2-B2E0-5BD694F6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DCCCA-34AE-4903-98C1-BD8BE71C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AAE8-5B02-4328-A46A-F67CAB3E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8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FA3D-138B-C141-A497-A782442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B9A2A-14F6-F340-9B83-7832AC06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BAF0F-9BD6-A744-AE78-0F3D332F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7015-5F52-BA40-8EE4-D0D887F2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D1A0-0F2F-3B49-8305-8B042373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31EA-5AFC-A640-A3F5-7FEAF783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C0BC-7171-3043-B86A-1222C0414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BB535-9990-1B4A-844C-907602B5E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5A422-F19C-BA47-85E7-8FB26BBF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9E680-8666-A34D-831B-E329FF9F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BAB1F-912E-0E45-89B2-4B1AD9B3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6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CDCB-307D-1340-AD3F-DF1777AA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1C305-CDA5-5249-BD9F-D889FD95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36919-CC24-F149-9883-D8EB643A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80DF9-278A-CB46-BA2D-FDE275CD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B04AC-D8CC-2E4A-B534-E56BEE7C8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2B315-85D8-A747-A451-A4FD9A1F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5E1B8-AB7A-1C42-A48A-7494F7E4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EA001-35AB-4A46-B1FF-E17C42FF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2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89F6-3329-7144-8F92-77C1668B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08E99-CA50-4542-9D96-2BF731E3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3348B-4247-9C4A-80A1-032F8485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DCA81-B37A-C149-B72C-6E103C17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7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10FC5-21E3-934F-81CE-0825568D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140ED-01BF-0346-8EB1-40D57C97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06B10-17C8-1C49-938A-1A76AAC7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7F4C-FD29-8E4E-9277-0BBD1CBA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6CD2-13B2-014A-9329-6249B79F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EA42E-3FE0-1742-A92C-211567712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EADDC-E29B-6F47-A125-2FA5851C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A8ECF-1812-514B-BC88-8C381DCF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F5430-60BE-3549-8BBE-90B402B5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29BC-239E-F546-8FC2-9ECF085F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45669-EF39-3E4B-8436-0C079BA7A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C056A-CC11-2D4B-AC37-2674103CC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FDD8B-CCF0-6047-925D-151C5045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BE544-277E-134E-ACAF-C64F3E3D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53724-8F87-0E49-90AF-39C3A492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FAD40-8AB2-2E47-AC15-53A17E91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5280C-D120-284B-AC3A-FD72604E4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27399-362D-BF4D-9450-C5ED842DA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13CE-ADC1-874D-9D75-17C2A1FF3AB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DA84F-DF3A-2C42-88C4-9A5CEAD11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7062-651D-394C-BE2B-021478AA0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0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CA108-9785-4957-9C16-9636A71A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CC42F-5DD6-48DF-A5A8-C72D2DFF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96D8-65B4-4C1C-BA72-B034EA078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DA41B-9C58-4F9D-9947-B7E2B425EC4D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E04BF-A1D5-4A96-95DD-D96607EC6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F1C58-3603-4E2B-AD87-6FB0A49A7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23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00DF7-0AA2-0E4E-8D08-05A9C27BE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7D76-D6C2-7F4C-86F1-766902E72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10 Days Bootcamp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July 27 </a:t>
            </a:r>
            <a:r>
              <a:rPr lang="en-US" sz="2000">
                <a:solidFill>
                  <a:schemeClr val="bg1"/>
                </a:solidFill>
              </a:rPr>
              <a:t>– August 06 </a:t>
            </a:r>
            <a:r>
              <a:rPr lang="en-US" sz="2000" dirty="0">
                <a:solidFill>
                  <a:schemeClr val="bg1"/>
                </a:solidFill>
              </a:rPr>
              <a:t>5:00PM – 7:00PM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ourStoryCodeGnan">
            <a:extLst>
              <a:ext uri="{FF2B5EF4-FFF2-40B4-BE49-F238E27FC236}">
                <a16:creationId xmlns:a16="http://schemas.microsoft.com/office/drawing/2014/main" id="{EED62208-A1A5-5E45-8B5E-B26B4096379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  <a:blipFill rotWithShape="1">
            <a:blip r:embed="rId3"/>
            <a:stretch>
              <a:fillRect l="-9000"/>
            </a:stretch>
          </a:blipFill>
        </p:spPr>
      </p:pic>
    </p:spTree>
    <p:extLst>
      <p:ext uri="{BB962C8B-B14F-4D97-AF65-F5344CB8AC3E}">
        <p14:creationId xmlns:p14="http://schemas.microsoft.com/office/powerpoint/2010/main" val="149763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5C9168-3EF7-48C1-B15D-2A93B432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Elif</a:t>
            </a:r>
            <a:r>
              <a:rPr lang="en-US" b="1" dirty="0">
                <a:solidFill>
                  <a:srgbClr val="FFFFFF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condition</a:t>
            </a:r>
            <a:endParaRPr lang="en-GB" b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1F1E-BFA1-4C25-873F-611B8AD2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457" y="801866"/>
            <a:ext cx="6360201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The 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 keyword is pythons way of saying "if the previous conditions were not true, then try this condition“</a:t>
            </a:r>
            <a:endParaRPr lang="en-US" sz="2400" dirty="0">
              <a:solidFill>
                <a:srgbClr val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endParaRPr lang="en-GB" sz="2400" dirty="0">
              <a:solidFill>
                <a:srgbClr val="000000"/>
              </a:solidFill>
            </a:endParaRP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400810C1-C405-9044-8834-22C455E68E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2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6" descr="Checkmark">
            <a:extLst>
              <a:ext uri="{FF2B5EF4-FFF2-40B4-BE49-F238E27FC236}">
                <a16:creationId xmlns:a16="http://schemas.microsoft.com/office/drawing/2014/main" id="{038F2308-6D0E-4742-BE8B-261FE4E04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41B3-2081-41D5-9887-51AE3DACD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139" y="1669144"/>
            <a:ext cx="5813981" cy="439182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Syntax :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if(test expression 1)</a:t>
            </a:r>
            <a:endParaRPr lang="en-US" dirty="0">
              <a:solidFill>
                <a:srgbClr val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 statement block 1</a:t>
            </a:r>
            <a:endParaRPr lang="en-US" dirty="0">
              <a:solidFill>
                <a:srgbClr val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err="1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elif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(test expression 2)</a:t>
            </a:r>
            <a:endParaRPr lang="en-US" dirty="0">
              <a:solidFill>
                <a:srgbClr val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 statement block  2</a:t>
            </a:r>
            <a:endParaRPr lang="en-US" dirty="0">
              <a:solidFill>
                <a:srgbClr val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FD502C65-F592-9A4D-8158-2529BF73410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0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3170303-157A-4CF2-B782-6E56ED00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658" y="1820333"/>
            <a:ext cx="3124904" cy="21275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E177-9B84-47E6-A2E4-1877CE27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51" y="1879058"/>
            <a:ext cx="4966368" cy="34689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Example:</a:t>
            </a:r>
          </a:p>
          <a:p>
            <a:pPr>
              <a:buNone/>
            </a:pPr>
            <a:r>
              <a:rPr lang="en-US" sz="24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num</a:t>
            </a: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sz="24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(input(“enter a number:”))</a:t>
            </a:r>
            <a:endParaRPr lang="en-US" sz="2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if(</a:t>
            </a:r>
            <a:r>
              <a:rPr lang="en-US" sz="24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num</a:t>
            </a: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== 0 ):</a:t>
            </a:r>
            <a:endParaRPr lang="en-US" sz="2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print(“the value is equal to zero”)</a:t>
            </a:r>
            <a:endParaRPr lang="en-US" sz="2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elif</a:t>
            </a: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num</a:t>
            </a: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&gt;0):</a:t>
            </a:r>
            <a:endParaRPr lang="en-US" sz="2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print(“the value is positive”)</a:t>
            </a:r>
            <a:endParaRPr lang="en-US" sz="2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6272A-FA52-4F75-96C1-8D0D7ED405A4}"/>
              </a:ext>
            </a:extLst>
          </p:cNvPr>
          <p:cNvSpPr/>
          <p:nvPr/>
        </p:nvSpPr>
        <p:spPr>
          <a:xfrm>
            <a:off x="5841242" y="4326340"/>
            <a:ext cx="46129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Output: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Enter a number:10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The number is positive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50FFAA79-DF81-0B4C-969F-784AEB320E3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57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EB39B-B2C1-4577-A361-1881A61D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651" y="2179744"/>
            <a:ext cx="6250674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Control statements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Content Placeholder 6" descr="Bullseye">
            <a:extLst>
              <a:ext uri="{FF2B5EF4-FFF2-40B4-BE49-F238E27FC236}">
                <a16:creationId xmlns:a16="http://schemas.microsoft.com/office/drawing/2014/main" id="{47FE41CF-865C-4B30-BAED-85034419F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7AEAF003-DABB-9D47-9536-1765039DFEC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0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79E9B-EB4F-41C4-82F2-EC693D04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26C4-8C37-4011-94F0-DFDC232A8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14" y="801866"/>
            <a:ext cx="5384800" cy="5230634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In while loop we can execute a set   of statements as long as a condition is true.</a:t>
            </a:r>
          </a:p>
          <a:p>
            <a:pPr>
              <a:buNone/>
            </a:pPr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Syntax:</a:t>
            </a:r>
            <a:endParaRPr lang="en-US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Statement x</a:t>
            </a:r>
            <a:endParaRPr lang="en-US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While (condition):</a:t>
            </a:r>
            <a:endParaRPr lang="en-US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 statement block</a:t>
            </a:r>
            <a:endParaRPr lang="en-US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statement y</a:t>
            </a:r>
            <a:endParaRPr lang="en-US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solidFill>
                <a:srgbClr val="000000"/>
              </a:solidFill>
            </a:endParaRP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B42FA497-DECA-0543-ACB5-D0843AA473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5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3170303-157A-4CF2-B782-6E56ED00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658" y="1820333"/>
            <a:ext cx="3124904" cy="21275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E177-9B84-47E6-A2E4-1877CE27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85" y="2042831"/>
            <a:ext cx="2129050" cy="34689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Example:</a:t>
            </a:r>
          </a:p>
          <a:p>
            <a:pPr>
              <a:buNone/>
            </a:pPr>
            <a:endParaRPr lang="nn-NO" sz="2400" dirty="0">
              <a:latin typeface="Gill Sans MT" panose="020B0502020104020203" pitchFamily="34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nn-NO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i = 1</a:t>
            </a:r>
          </a:p>
          <a:p>
            <a:pPr>
              <a:buNone/>
            </a:pPr>
            <a:r>
              <a:rPr lang="nn-NO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while i &lt;= 5:</a:t>
            </a:r>
            <a:br>
              <a:rPr lang="nn-NO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</a:br>
            <a:r>
              <a:rPr lang="nn-NO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 print(i)</a:t>
            </a:r>
            <a:br>
              <a:rPr lang="nn-NO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</a:br>
            <a:r>
              <a:rPr lang="nn-NO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 i += 1</a:t>
            </a:r>
          </a:p>
          <a:p>
            <a:pPr>
              <a:buNone/>
            </a:pPr>
            <a:r>
              <a:rPr lang="nn-NO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print("End")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6272A-FA52-4F75-96C1-8D0D7ED405A4}"/>
              </a:ext>
            </a:extLst>
          </p:cNvPr>
          <p:cNvSpPr/>
          <p:nvPr/>
        </p:nvSpPr>
        <p:spPr>
          <a:xfrm>
            <a:off x="5800298" y="4326340"/>
            <a:ext cx="46129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Output: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1 2 3 4 5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End</a:t>
            </a:r>
            <a:endParaRPr kumimoji="0" lang="nn-NO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61DEF168-D1A7-EF40-9486-88EB352973E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87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3369-EE60-467C-9DAA-52A56F4C6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A for loop is used for iterating over a sequence (that is either a list, a tuple, a dictionary, a set, or a string).</a:t>
            </a:r>
            <a:endParaRPr lang="en-US" sz="2400" dirty="0">
              <a:solidFill>
                <a:srgbClr val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With the for loop we can execute a set of statements, once for each item in a list, tuple, set etc.</a:t>
            </a:r>
            <a:endParaRPr lang="en-GB" sz="24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0D476-20AA-4211-8295-BB707AD5FCCA}"/>
              </a:ext>
            </a:extLst>
          </p:cNvPr>
          <p:cNvSpPr/>
          <p:nvPr/>
        </p:nvSpPr>
        <p:spPr>
          <a:xfrm>
            <a:off x="696036" y="3039616"/>
            <a:ext cx="26613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For Loop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44AD5613-808E-3945-86FA-F1B5ABB4D02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2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5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96F525E-D24B-485D-B3E1-B240C92DF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878" y="2248043"/>
            <a:ext cx="3425957" cy="3425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91F9-FE41-43E5-B1A7-14184220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sz="3600" b="1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Syntax:</a:t>
            </a:r>
          </a:p>
          <a:p>
            <a:pPr marL="0" indent="0">
              <a:buNone/>
            </a:pPr>
            <a:endParaRPr lang="en-US" sz="3600" b="1" dirty="0">
              <a:latin typeface="Gill Sans MT" panose="020B0502020104020203" pitchFamily="34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for </a:t>
            </a:r>
            <a:r>
              <a:rPr lang="en-US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loop_control_var</a:t>
            </a:r>
            <a:r>
              <a:rPr lang="en-US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in sequence:</a:t>
            </a:r>
            <a:endParaRPr lang="en-US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 statement block</a:t>
            </a:r>
            <a:endParaRPr lang="en-US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endParaRPr lang="en-GB" sz="2000" dirty="0"/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FF673FBE-C4AD-464E-869B-29350ABE28D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32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3170303-157A-4CF2-B782-6E56ED00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658" y="1807270"/>
            <a:ext cx="3124904" cy="21275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E177-9B84-47E6-A2E4-1877CE27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5" y="1728932"/>
            <a:ext cx="5114441" cy="34689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Example:</a:t>
            </a:r>
          </a:p>
          <a:p>
            <a:pPr>
              <a:buNone/>
            </a:pPr>
            <a:endParaRPr lang="nn-NO" sz="2400" dirty="0">
              <a:latin typeface="Gill Sans MT" panose="020B0502020104020203" pitchFamily="34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fruits=["apple", "banana", "cherry"]</a:t>
            </a:r>
          </a:p>
          <a:p>
            <a:pPr>
              <a:buNone/>
            </a:pPr>
            <a:b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for x in fruits:</a:t>
            </a:r>
            <a:b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  print(x)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6272A-FA52-4F75-96C1-8D0D7ED405A4}"/>
              </a:ext>
            </a:extLst>
          </p:cNvPr>
          <p:cNvSpPr/>
          <p:nvPr/>
        </p:nvSpPr>
        <p:spPr>
          <a:xfrm>
            <a:off x="5800298" y="4326340"/>
            <a:ext cx="46129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Output: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            apple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            banana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            cherry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A884E2F4-4BF8-6A48-945E-FB945ED2329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27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D9337-7460-4D2C-B218-9D31B66B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IN" sz="4100" b="1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Break And Continue</a:t>
            </a:r>
            <a:br>
              <a:rPr lang="en-IN" sz="4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GB" sz="4100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BBE1E2BB-1536-4248-96FB-31F7187EB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7720-5161-4DD7-8BA8-91F4A7F76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The break statement is used to exit a for or a while loop.</a:t>
            </a:r>
            <a:endParaRPr lang="en-IN" sz="3600" dirty="0">
              <a:solidFill>
                <a:srgbClr val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C9442D84-0CCF-9748-B96C-5A30CA07498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4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C15A5-75F6-E54F-A47B-0629F251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  <a:t>Operators</a:t>
            </a:r>
            <a:endParaRPr lang="en-US" dirty="0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7DC10F9-0928-448E-8423-06F11AAC6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92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codegnan.png">
            <a:extLst>
              <a:ext uri="{FF2B5EF4-FFF2-40B4-BE49-F238E27FC236}">
                <a16:creationId xmlns:a16="http://schemas.microsoft.com/office/drawing/2014/main" id="{00FAC0CA-0BB3-7B4E-BCEB-E15335E97A4A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91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3170303-157A-4CF2-B782-6E56ED00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658" y="1820333"/>
            <a:ext cx="3124904" cy="21275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E177-9B84-47E6-A2E4-1877CE27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8" y="1728932"/>
            <a:ext cx="4987018" cy="400566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Example:</a:t>
            </a:r>
          </a:p>
          <a:p>
            <a:pPr>
              <a:buNone/>
            </a:pPr>
            <a:r>
              <a:rPr lang="en-IN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numbers = (1, 2, 3, 4, 5, 6, 7, 8, 9)  # Declaring the tuple</a:t>
            </a:r>
          </a:p>
          <a:p>
            <a:pPr>
              <a:buNone/>
            </a:pPr>
            <a:r>
              <a:rPr lang="en-IN" sz="20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num_sum</a:t>
            </a:r>
            <a:r>
              <a:rPr lang="en-IN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= 0</a:t>
            </a:r>
          </a:p>
          <a:p>
            <a:pPr>
              <a:buNone/>
            </a:pPr>
            <a:r>
              <a:rPr lang="en-IN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count = 0</a:t>
            </a:r>
          </a:p>
          <a:p>
            <a:pPr>
              <a:buNone/>
            </a:pPr>
            <a:r>
              <a:rPr lang="en-IN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for x in numbers:</a:t>
            </a:r>
          </a:p>
          <a:p>
            <a:pPr marL="457200" lvl="1" indent="0">
              <a:buNone/>
            </a:pPr>
            <a:r>
              <a:rPr lang="en-IN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IN" sz="20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num_sum</a:t>
            </a:r>
            <a:r>
              <a:rPr lang="en-IN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= </a:t>
            </a:r>
            <a:r>
              <a:rPr lang="en-IN" sz="20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num_sum</a:t>
            </a:r>
            <a:r>
              <a:rPr lang="en-IN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+ x</a:t>
            </a:r>
          </a:p>
          <a:p>
            <a:pPr marL="457200" lvl="1" indent="0">
              <a:buNone/>
            </a:pPr>
            <a:r>
              <a:rPr lang="en-IN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count = count + 1</a:t>
            </a:r>
          </a:p>
          <a:p>
            <a:pPr marL="457200" lvl="1" indent="0">
              <a:buNone/>
            </a:pPr>
            <a:r>
              <a:rPr lang="en-IN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if count == 5:</a:t>
            </a:r>
          </a:p>
          <a:p>
            <a:pPr marL="457200" lvl="1" indent="0">
              <a:buNone/>
            </a:pPr>
            <a:r>
              <a:rPr lang="en-IN" sz="20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	  break</a:t>
            </a:r>
          </a:p>
          <a:p>
            <a:pPr marL="457200" lvl="1" indent="0">
              <a:buNone/>
            </a:pPr>
            <a:r>
              <a:rPr lang="en-IN" sz="1600" dirty="0">
                <a:latin typeface="Gill Sans MT" panose="020B0502020104020203" pitchFamily="34" charset="0"/>
                <a:cs typeface="Times New Roman" panose="02020603050405020304" pitchFamily="18" charset="0"/>
              </a:rPr>
              <a:t>print("Sum of first ",count ,"integers is :" , </a:t>
            </a:r>
            <a:r>
              <a:rPr lang="en-IN" sz="1600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num_sum</a:t>
            </a:r>
            <a:r>
              <a:rPr lang="en-IN" sz="1600" dirty="0">
                <a:latin typeface="Gill Sans MT" panose="020B0502020104020203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endParaRPr lang="en-IN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6272A-FA52-4F75-96C1-8D0D7ED405A4}"/>
              </a:ext>
            </a:extLst>
          </p:cNvPr>
          <p:cNvSpPr/>
          <p:nvPr/>
        </p:nvSpPr>
        <p:spPr>
          <a:xfrm>
            <a:off x="5800298" y="4326340"/>
            <a:ext cx="4612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Output: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Sum of first  5 integers is:  15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556F885D-F854-B045-9B5E-8D08C54C13D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51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A175-DF44-482E-83FD-366E35B9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494" y="1007707"/>
            <a:ext cx="5131558" cy="45190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The continue statement is used in a while or for loop to take the control to the top of the loop without executing the rest statements inside the loop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D870AB-BABE-4FD1-A735-8B08A94A89B1}"/>
              </a:ext>
            </a:extLst>
          </p:cNvPr>
          <p:cNvSpPr/>
          <p:nvPr/>
        </p:nvSpPr>
        <p:spPr>
          <a:xfrm>
            <a:off x="-122831" y="2347415"/>
            <a:ext cx="62506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</a:t>
            </a: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Continue statement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CD2D6DF6-7DF9-EC44-AE23-4196E9533A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64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3170303-157A-4CF2-B782-6E56ED00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658" y="1820333"/>
            <a:ext cx="3124904" cy="21275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E177-9B84-47E6-A2E4-1877CE27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5" y="1728932"/>
            <a:ext cx="5114441" cy="34689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Example:</a:t>
            </a:r>
          </a:p>
          <a:p>
            <a:pPr marL="457200" lvl="1" indent="0">
              <a:buNone/>
            </a:pPr>
            <a:r>
              <a:rPr lang="en-IN" sz="2800" dirty="0">
                <a:effectLst/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for x in range(7):</a:t>
            </a:r>
          </a:p>
          <a:p>
            <a:pPr marL="457200" lvl="1" indent="0">
              <a:buNone/>
            </a:pPr>
            <a:r>
              <a:rPr lang="en-IN" sz="1750" dirty="0">
                <a:effectLst/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IN" sz="2800" dirty="0">
                <a:effectLst/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if (x == 3 or x==6):</a:t>
            </a:r>
          </a:p>
          <a:p>
            <a:pPr marL="457200" lvl="1" indent="0">
              <a:buNone/>
            </a:pPr>
            <a:r>
              <a:rPr lang="en-IN" sz="2800" dirty="0">
                <a:effectLst/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	     continue</a:t>
            </a:r>
          </a:p>
          <a:p>
            <a:pPr marL="457200" lvl="1" indent="0">
              <a:buNone/>
            </a:pPr>
            <a:r>
              <a:rPr lang="en-IN" sz="2800" dirty="0">
                <a:effectLst/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print(x)</a:t>
            </a:r>
            <a:endParaRPr lang="en-IN" sz="2800" b="0" i="0" dirty="0">
              <a:effectLst/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6272A-FA52-4F75-96C1-8D0D7ED405A4}"/>
              </a:ext>
            </a:extLst>
          </p:cNvPr>
          <p:cNvSpPr/>
          <p:nvPr/>
        </p:nvSpPr>
        <p:spPr>
          <a:xfrm>
            <a:off x="5800298" y="4326340"/>
            <a:ext cx="4612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Output: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0 1  2  4  5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F3ABDE82-8BA4-3E49-A600-D17D9CA6A57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96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A175-DF44-482E-83FD-366E35B9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494" y="1007707"/>
            <a:ext cx="5131558" cy="45190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The pass statement is used with ‘if’ statement or inside a loop to represent no operation. We use pass only when we need statement syntactically but we don’t want to do any operation.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D870AB-BABE-4FD1-A735-8B08A94A89B1}"/>
              </a:ext>
            </a:extLst>
          </p:cNvPr>
          <p:cNvSpPr/>
          <p:nvPr/>
        </p:nvSpPr>
        <p:spPr>
          <a:xfrm>
            <a:off x="-122831" y="2347415"/>
            <a:ext cx="62506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pass</a:t>
            </a: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statement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CD2D6DF6-7DF9-EC44-AE23-4196E9533A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20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3170303-157A-4CF2-B782-6E56ED00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658" y="1820333"/>
            <a:ext cx="3124904" cy="21275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E177-9B84-47E6-A2E4-1877CE27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5" y="1728932"/>
            <a:ext cx="5114441" cy="34689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Example:</a:t>
            </a:r>
          </a:p>
          <a:p>
            <a:pPr lvl="1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</a:p>
          <a:p>
            <a:pPr lvl="1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x &lt;10:</a:t>
            </a:r>
          </a:p>
          <a:p>
            <a:pPr lvl="1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x+=1</a:t>
            </a:r>
          </a:p>
          <a:p>
            <a:pPr lvl="1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x&gt;5:</a:t>
            </a:r>
          </a:p>
          <a:p>
            <a:pPr lvl="1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pass</a:t>
            </a:r>
          </a:p>
          <a:p>
            <a:pPr lvl="1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print('x =',x)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6272A-FA52-4F75-96C1-8D0D7ED405A4}"/>
              </a:ext>
            </a:extLst>
          </p:cNvPr>
          <p:cNvSpPr/>
          <p:nvPr/>
        </p:nvSpPr>
        <p:spPr>
          <a:xfrm>
            <a:off x="5800298" y="4326340"/>
            <a:ext cx="46129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Output: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x =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             x =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             x =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             x =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             x =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            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F3ABDE82-8BA4-3E49-A600-D17D9CA6A57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8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3170303-157A-4CF2-B782-6E56ED00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9658" y="1820333"/>
            <a:ext cx="3124904" cy="21275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E177-9B84-47E6-A2E4-1877CE27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5" y="1728932"/>
            <a:ext cx="5114441" cy="346891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Example:</a:t>
            </a:r>
          </a:p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Num = [1,2,3,-5,-2,-3]</a:t>
            </a:r>
          </a:p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for </a:t>
            </a:r>
            <a:r>
              <a:rPr lang="en-US" sz="32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in Num:</a:t>
            </a:r>
          </a:p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if (</a:t>
            </a:r>
            <a:r>
              <a:rPr lang="en-US" sz="32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&gt;0):</a:t>
            </a:r>
          </a:p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      pass</a:t>
            </a:r>
          </a:p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else:</a:t>
            </a:r>
          </a:p>
          <a:p>
            <a:pPr>
              <a:buNone/>
            </a:pP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      print(</a:t>
            </a:r>
            <a:r>
              <a:rPr lang="en-US" sz="32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3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6272A-FA52-4F75-96C1-8D0D7ED405A4}"/>
              </a:ext>
            </a:extLst>
          </p:cNvPr>
          <p:cNvSpPr/>
          <p:nvPr/>
        </p:nvSpPr>
        <p:spPr>
          <a:xfrm>
            <a:off x="5800298" y="4326340"/>
            <a:ext cx="46129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Output :     -5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                  -2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                  -3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F3ABDE82-8BA4-3E49-A600-D17D9CA6A57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4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C8AD11-97DB-452A-8FAA-EE8F4D5FB13B}"/>
              </a:ext>
            </a:extLst>
          </p:cNvPr>
          <p:cNvSpPr txBox="1">
            <a:spLocks/>
          </p:cNvSpPr>
          <p:nvPr/>
        </p:nvSpPr>
        <p:spPr>
          <a:xfrm>
            <a:off x="1992573" y="586854"/>
            <a:ext cx="4708477" cy="110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+mn-ea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j-ea"/>
                <a:cs typeface="Times New Roman" panose="02020603050405020304" pitchFamily="18" charset="0"/>
                <a:sym typeface="+mn-ea"/>
              </a:rPr>
              <a:t>Conditional Statements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22EE9A-3C42-4154-91F3-C2614221C708}"/>
              </a:ext>
            </a:extLst>
          </p:cNvPr>
          <p:cNvSpPr txBox="1">
            <a:spLocks/>
          </p:cNvSpPr>
          <p:nvPr/>
        </p:nvSpPr>
        <p:spPr>
          <a:xfrm>
            <a:off x="232013" y="1937982"/>
            <a:ext cx="6523630" cy="47767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Python supports the usual logical conditions from mathematics: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 Equals: a == 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Not Equals: a != 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Less than: a &lt; 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Less than or equal to: a &lt;= 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Greater than: a &gt; 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Greater than or equal to: a &gt;= 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7F849EA3-E506-470A-8496-881255347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1" y="1635313"/>
            <a:ext cx="4267200" cy="4267200"/>
          </a:xfrm>
          <a:prstGeom prst="rect">
            <a:avLst/>
          </a:prstGeom>
        </p:spPr>
      </p:pic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6370B424-9B0B-B24B-8EE8-543D9D912B3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05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2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TextBox 2">
            <a:extLst>
              <a:ext uri="{FF2B5EF4-FFF2-40B4-BE49-F238E27FC236}">
                <a16:creationId xmlns:a16="http://schemas.microsoft.com/office/drawing/2014/main" id="{D332128C-D26C-4FC5-84F1-DC3FE88B5589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These conditions can be used in several ways, most commonly in "if statements" and loops.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An "if statement" is written by using the if keyword.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35287-343F-4BA3-B27F-183CA1167203}"/>
              </a:ext>
            </a:extLst>
          </p:cNvPr>
          <p:cNvSpPr/>
          <p:nvPr/>
        </p:nvSpPr>
        <p:spPr>
          <a:xfrm>
            <a:off x="928048" y="3367164"/>
            <a:ext cx="38896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</a:rPr>
              <a:t>If statement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0D79CC11-BB6C-B942-A425-D9DEFA969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0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B8504-9678-4698-91BD-46D1FC64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45" y="2014573"/>
            <a:ext cx="4573475" cy="207633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3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Syntax:</a:t>
            </a:r>
            <a:br>
              <a:rPr lang="en-US" sz="1600" kern="12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br>
              <a:rPr lang="en-US" sz="1600" kern="12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kern="12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f  </a:t>
            </a:r>
            <a:r>
              <a:rPr lang="en-US" kern="1200" dirty="0" err="1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test_expression</a:t>
            </a:r>
            <a:r>
              <a:rPr lang="en-US" kern="12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:</a:t>
            </a:r>
            <a:br>
              <a:rPr lang="en-US" kern="12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kern="12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statement1</a:t>
            </a:r>
            <a:br>
              <a:rPr lang="en-US" kern="12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kern="12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……..</a:t>
            </a:r>
            <a:br>
              <a:rPr lang="en-US" kern="12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kern="12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 statement n </a:t>
            </a:r>
            <a:br>
              <a:rPr lang="en-US" kern="12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</a:br>
            <a:r>
              <a:rPr lang="en-US" kern="12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 statement x</a:t>
            </a:r>
            <a:br>
              <a:rPr lang="en-US" kern="12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</a:br>
            <a:br>
              <a:rPr lang="en-US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C024EF04-5E5E-4430-9578-9F472F693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A2D2A744-8AFA-664A-8C45-7B4F62EF70C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6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E250A-5ABB-4D03-9956-1E5E2F1B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age =int(input(“</a:t>
            </a:r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enter  </a:t>
            </a: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age:”))</a:t>
            </a:r>
            <a:b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(age&gt;=18):</a:t>
            </a:r>
            <a:b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print(“you are eligible to vote”)</a:t>
            </a:r>
            <a:b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</a:br>
            <a:br>
              <a:rPr lang="en-US" sz="3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3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Output:</a:t>
            </a:r>
            <a:br>
              <a:rPr lang="en-US" sz="3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</a:br>
            <a:br>
              <a:rPr lang="en-US" sz="3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</a:br>
            <a:r>
              <a:rPr lang="en-US" sz="3800" kern="120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Enter  </a:t>
            </a:r>
            <a:r>
              <a:rPr lang="en-US" sz="3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age:22</a:t>
            </a:r>
            <a:br>
              <a:rPr lang="en-US" sz="3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</a:br>
            <a:r>
              <a:rPr lang="en-US" sz="3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You are eligible to vote</a:t>
            </a:r>
            <a:br>
              <a:rPr lang="en-US" sz="3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38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5" name="Straight Connector 2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6F13327-DA10-4612-AEEE-9D450F289878}"/>
              </a:ext>
            </a:extLst>
          </p:cNvPr>
          <p:cNvSpPr/>
          <p:nvPr/>
        </p:nvSpPr>
        <p:spPr>
          <a:xfrm>
            <a:off x="504968" y="2765362"/>
            <a:ext cx="26112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Example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EB58FABF-1543-A945-AEBB-76A9774F162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9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9A6569-0DAF-4C07-A9E9-4E0CD601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If-else statement</a:t>
            </a:r>
            <a:endParaRPr lang="en-GB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CE0DCAA-CCF4-493A-9EF3-680F4EC6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42737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88FD-A62E-4A04-A432-D0706A1CD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It is frequently the case that you want one thing to happen when a condition it true, and </a:t>
            </a:r>
            <a:r>
              <a:rPr lang="en-US" b="1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something else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 to happen when it is false. For that we have the if else statement.</a:t>
            </a:r>
            <a:endParaRPr lang="en-US" dirty="0">
              <a:solidFill>
                <a:srgbClr val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733A9E04-1A5A-EA4C-A81B-6DFAD971BB9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2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DE199-CE06-4DCE-A1F7-1D31FFDB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Syntax:</a:t>
            </a:r>
            <a:br>
              <a:rPr lang="en-US" sz="1900" kern="12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3100" kern="12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If  (test expression):</a:t>
            </a:r>
            <a:r>
              <a:rPr lang="en-US" sz="31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</a:t>
            </a:r>
            <a:br>
              <a:rPr lang="en-US" sz="20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        </a:t>
            </a:r>
            <a:r>
              <a:rPr lang="en-US" sz="31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statement block 1</a:t>
            </a:r>
            <a:br>
              <a:rPr lang="en-US" sz="20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else:</a:t>
            </a:r>
            <a:br>
              <a:rPr lang="en-US" sz="31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   statement block 2</a:t>
            </a:r>
            <a:br>
              <a:rPr lang="en-US" sz="31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   statement x</a:t>
            </a:r>
            <a:br>
              <a:rPr lang="en-US" sz="31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</a:br>
            <a:br>
              <a:rPr lang="en-US" sz="1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6601B7D1-1A91-42C3-A6AA-7919886F6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D4CCC318-93CD-D245-ACCB-BB13B70935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4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23FB-B412-448C-B3F0-096A5A59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10000"/>
          </a:bodyPr>
          <a:lstStyle/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age = int(input(“enter a age:”))</a:t>
            </a:r>
            <a:endParaRPr lang="en-US" sz="2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if(age&gt;=18):</a:t>
            </a:r>
            <a:endParaRPr lang="en-US" sz="2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print(“you are eligible to vote”)</a:t>
            </a:r>
            <a:endParaRPr lang="en-US" sz="2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else:</a:t>
            </a:r>
            <a:endParaRPr lang="en-US" sz="2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print(“you have to wait for another “ + str(18 -age) + “years to cast your vote”)</a:t>
            </a:r>
          </a:p>
          <a:p>
            <a:pPr>
              <a:buNone/>
            </a:pPr>
            <a:endParaRPr lang="en-US" sz="2400" dirty="0">
              <a:latin typeface="Gill Sans MT" panose="020B0502020104020203" pitchFamily="34" charset="0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Output:</a:t>
            </a: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Enter the age : 10</a:t>
            </a:r>
            <a:endParaRPr lang="en-US" sz="2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You have to wait for another 8 years to cast your vote</a:t>
            </a:r>
            <a:endParaRPr lang="en-US" sz="2400" dirty="0">
              <a:latin typeface="Gill Sans MT" panose="020B0502020104020203" pitchFamily="34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0115F-0CBF-45E9-A562-E70208FAA7C8}"/>
              </a:ext>
            </a:extLst>
          </p:cNvPr>
          <p:cNvSpPr/>
          <p:nvPr/>
        </p:nvSpPr>
        <p:spPr>
          <a:xfrm>
            <a:off x="609599" y="2859314"/>
            <a:ext cx="34983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Times New Roman" panose="02020603050405020304" pitchFamily="18" charset="0"/>
                <a:sym typeface="+mn-ea"/>
              </a:rPr>
              <a:t>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DC04C2F8-EE84-3948-A8E5-C0DE2F3D4B5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957</Words>
  <Application>Microsoft Office PowerPoint</Application>
  <PresentationFormat>Widescreen</PresentationFormat>
  <Paragraphs>145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Gill Sans MT</vt:lpstr>
      <vt:lpstr>Times New Roman</vt:lpstr>
      <vt:lpstr>Office Theme</vt:lpstr>
      <vt:lpstr>1_Office Theme</vt:lpstr>
      <vt:lpstr>Python</vt:lpstr>
      <vt:lpstr>Operators</vt:lpstr>
      <vt:lpstr>PowerPoint Presentation</vt:lpstr>
      <vt:lpstr>PowerPoint Presentation</vt:lpstr>
      <vt:lpstr>Syntax:  if  test_expression:        statement1        ……..        statement n         statement x  </vt:lpstr>
      <vt:lpstr> age =int(input(“enter  age:”)) if(age&gt;=18):     print(“you are eligible to vote”)  Output:  Enter  age:22 You are eligible to vote </vt:lpstr>
      <vt:lpstr>If-else statement</vt:lpstr>
      <vt:lpstr>Syntax: If  (test expression):                statement block 1 else:          statement block 2          statement x  </vt:lpstr>
      <vt:lpstr>PowerPoint Presentation</vt:lpstr>
      <vt:lpstr>Elif condition</vt:lpstr>
      <vt:lpstr>PowerPoint Presentation</vt:lpstr>
      <vt:lpstr>PowerPoint Presentation</vt:lpstr>
      <vt:lpstr>Control statements</vt:lpstr>
      <vt:lpstr>While Loop</vt:lpstr>
      <vt:lpstr>PowerPoint Presentation</vt:lpstr>
      <vt:lpstr>PowerPoint Presentation</vt:lpstr>
      <vt:lpstr>PowerPoint Presentation</vt:lpstr>
      <vt:lpstr>PowerPoint Presentation</vt:lpstr>
      <vt:lpstr>Break And Continue </vt:lpstr>
      <vt:lpstr>PowerPoint Presentation</vt:lpstr>
      <vt:lpstr>The continue statement is used in a while or for loop to take the control to the top of the loop without executing the rest statements inside the loop.</vt:lpstr>
      <vt:lpstr>PowerPoint Presentation</vt:lpstr>
      <vt:lpstr>The pass statement is used with ‘if’ statement or inside a loop to represent no operation. We use pass only when we need statement syntactically but we don’t want to do any operation.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</dc:title>
  <dc:creator>150031078</dc:creator>
  <cp:lastModifiedBy>Saketh Kallepu</cp:lastModifiedBy>
  <cp:revision>34</cp:revision>
  <dcterms:created xsi:type="dcterms:W3CDTF">2019-01-29T12:43:48Z</dcterms:created>
  <dcterms:modified xsi:type="dcterms:W3CDTF">2020-07-30T09:21:41Z</dcterms:modified>
</cp:coreProperties>
</file>