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77" r:id="rId3"/>
    <p:sldId id="28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84" r:id="rId38"/>
    <p:sldId id="287" r:id="rId39"/>
    <p:sldId id="288" r:id="rId40"/>
    <p:sldId id="289" r:id="rId41"/>
    <p:sldId id="290" r:id="rId42"/>
    <p:sldId id="291" r:id="rId43"/>
    <p:sldId id="293" r:id="rId44"/>
    <p:sldId id="328" r:id="rId45"/>
    <p:sldId id="292" r:id="rId46"/>
    <p:sldId id="329" r:id="rId47"/>
    <p:sldId id="336" r:id="rId48"/>
    <p:sldId id="333" r:id="rId49"/>
    <p:sldId id="334" r:id="rId50"/>
    <p:sldId id="33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86420"/>
  </p:normalViewPr>
  <p:slideViewPr>
    <p:cSldViewPr snapToGrid="0" snapToObjects="1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2B16D-10BD-4720-907A-1978B6281BD6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AEEC3B-23C6-4F84-925A-B2A48D8D3057}">
      <dgm:prSet/>
      <dgm:spPr/>
      <dgm:t>
        <a:bodyPr/>
        <a:lstStyle/>
        <a:p>
          <a:r>
            <a:rPr lang="en-US" dirty="0">
              <a:latin typeface="Gill Sans MT" panose="020B0502020104020203" pitchFamily="34" charset="77"/>
            </a:rPr>
            <a:t>Create a List:</a:t>
          </a:r>
        </a:p>
        <a:p>
          <a:r>
            <a:rPr lang="en-US" dirty="0" err="1">
              <a:latin typeface="Gill Sans MT" panose="020B0502020104020203" pitchFamily="34" charset="77"/>
            </a:rPr>
            <a:t>thislist</a:t>
          </a:r>
          <a:r>
            <a:rPr lang="en-US" dirty="0">
              <a:latin typeface="Gill Sans MT" panose="020B0502020104020203" pitchFamily="34" charset="77"/>
            </a:rPr>
            <a:t> = ["apple", "banana", "cherry"]</a:t>
          </a:r>
          <a:br>
            <a:rPr lang="en-US" dirty="0">
              <a:latin typeface="Gill Sans MT" panose="020B0502020104020203" pitchFamily="34" charset="77"/>
            </a:rPr>
          </a:br>
          <a:r>
            <a:rPr lang="en-US" dirty="0">
              <a:latin typeface="Gill Sans MT" panose="020B0502020104020203" pitchFamily="34" charset="77"/>
            </a:rPr>
            <a:t>   </a:t>
          </a:r>
          <a:r>
            <a:rPr lang="en-IN" dirty="0">
              <a:latin typeface="Gill Sans MT" panose="020B0502020104020203" pitchFamily="34" charset="77"/>
            </a:rPr>
            <a:t>	</a:t>
          </a:r>
          <a:r>
            <a:rPr lang="en-US" dirty="0">
              <a:latin typeface="Gill Sans MT" panose="020B0502020104020203" pitchFamily="34" charset="77"/>
            </a:rPr>
            <a:t>print(</a:t>
          </a:r>
          <a:r>
            <a:rPr lang="en-US" dirty="0" err="1">
              <a:latin typeface="Gill Sans MT" panose="020B0502020104020203" pitchFamily="34" charset="77"/>
            </a:rPr>
            <a:t>thislist</a:t>
          </a:r>
          <a:r>
            <a:rPr lang="en-US" dirty="0">
              <a:latin typeface="Gill Sans MT" panose="020B0502020104020203" pitchFamily="34" charset="77"/>
            </a:rPr>
            <a:t>)</a:t>
          </a:r>
        </a:p>
      </dgm:t>
    </dgm:pt>
    <dgm:pt modelId="{EC91EBAB-227D-418B-9245-5150F785072B}" type="parTrans" cxnId="{ED9B60A1-4A3E-4C98-A964-A799F4EE6279}">
      <dgm:prSet/>
      <dgm:spPr/>
      <dgm:t>
        <a:bodyPr/>
        <a:lstStyle/>
        <a:p>
          <a:endParaRPr lang="en-US"/>
        </a:p>
      </dgm:t>
    </dgm:pt>
    <dgm:pt modelId="{6A8759BC-7177-42DE-9666-96EF287BE635}" type="sibTrans" cxnId="{ED9B60A1-4A3E-4C98-A964-A799F4EE6279}">
      <dgm:prSet/>
      <dgm:spPr/>
      <dgm:t>
        <a:bodyPr/>
        <a:lstStyle/>
        <a:p>
          <a:endParaRPr lang="en-US"/>
        </a:p>
      </dgm:t>
    </dgm:pt>
    <dgm:pt modelId="{32D22363-D472-4609-90E9-7A5C15FC65FB}">
      <dgm:prSet/>
      <dgm:spPr/>
      <dgm:t>
        <a:bodyPr/>
        <a:lstStyle/>
        <a:p>
          <a:r>
            <a:rPr lang="en-US" b="1" dirty="0">
              <a:latin typeface="Gill Sans MT" panose="020B0502020104020203" pitchFamily="34" charset="77"/>
            </a:rPr>
            <a:t>Output:</a:t>
          </a:r>
          <a:r>
            <a:rPr lang="en-US" dirty="0">
              <a:latin typeface="Gill Sans MT" panose="020B0502020104020203" pitchFamily="34" charset="77"/>
            </a:rPr>
            <a:t> ['apple', 'banana', 'cherry']</a:t>
          </a:r>
        </a:p>
      </dgm:t>
    </dgm:pt>
    <dgm:pt modelId="{953A299E-D9C3-40AB-92A1-F10CFF8E36BE}" type="parTrans" cxnId="{0AE21E23-D5A8-4E66-AC34-2063D7E4E81D}">
      <dgm:prSet/>
      <dgm:spPr/>
      <dgm:t>
        <a:bodyPr/>
        <a:lstStyle/>
        <a:p>
          <a:endParaRPr lang="en-US"/>
        </a:p>
      </dgm:t>
    </dgm:pt>
    <dgm:pt modelId="{001D9110-C9BB-48E6-A492-A9EB1C769915}" type="sibTrans" cxnId="{0AE21E23-D5A8-4E66-AC34-2063D7E4E81D}">
      <dgm:prSet/>
      <dgm:spPr/>
      <dgm:t>
        <a:bodyPr/>
        <a:lstStyle/>
        <a:p>
          <a:endParaRPr lang="en-US"/>
        </a:p>
      </dgm:t>
    </dgm:pt>
    <dgm:pt modelId="{63EB298B-3F52-2443-89BB-5FBC8D33D535}" type="pres">
      <dgm:prSet presAssocID="{93A2B16D-10BD-4720-907A-1978B6281BD6}" presName="outerComposite" presStyleCnt="0">
        <dgm:presLayoutVars>
          <dgm:chMax val="5"/>
          <dgm:dir/>
          <dgm:resizeHandles val="exact"/>
        </dgm:presLayoutVars>
      </dgm:prSet>
      <dgm:spPr/>
    </dgm:pt>
    <dgm:pt modelId="{B5DA2F54-7A6E-614F-B369-4D9D0F65D80F}" type="pres">
      <dgm:prSet presAssocID="{93A2B16D-10BD-4720-907A-1978B6281BD6}" presName="dummyMaxCanvas" presStyleCnt="0">
        <dgm:presLayoutVars/>
      </dgm:prSet>
      <dgm:spPr/>
    </dgm:pt>
    <dgm:pt modelId="{30B6860D-48D9-E744-92C5-2CF95A269765}" type="pres">
      <dgm:prSet presAssocID="{93A2B16D-10BD-4720-907A-1978B6281BD6}" presName="TwoNodes_1" presStyleLbl="node1" presStyleIdx="0" presStyleCnt="2">
        <dgm:presLayoutVars>
          <dgm:bulletEnabled val="1"/>
        </dgm:presLayoutVars>
      </dgm:prSet>
      <dgm:spPr/>
    </dgm:pt>
    <dgm:pt modelId="{8A7FEF2E-167B-8146-A8F7-897195C2F67A}" type="pres">
      <dgm:prSet presAssocID="{93A2B16D-10BD-4720-907A-1978B6281BD6}" presName="TwoNodes_2" presStyleLbl="node1" presStyleIdx="1" presStyleCnt="2">
        <dgm:presLayoutVars>
          <dgm:bulletEnabled val="1"/>
        </dgm:presLayoutVars>
      </dgm:prSet>
      <dgm:spPr/>
    </dgm:pt>
    <dgm:pt modelId="{5BB52A6E-0C47-DC41-83D4-328F2F5530F0}" type="pres">
      <dgm:prSet presAssocID="{93A2B16D-10BD-4720-907A-1978B6281BD6}" presName="TwoConn_1-2" presStyleLbl="fgAccFollowNode1" presStyleIdx="0" presStyleCnt="1">
        <dgm:presLayoutVars>
          <dgm:bulletEnabled val="1"/>
        </dgm:presLayoutVars>
      </dgm:prSet>
      <dgm:spPr/>
    </dgm:pt>
    <dgm:pt modelId="{41B76A08-43E0-DB46-A548-26B55D1530CB}" type="pres">
      <dgm:prSet presAssocID="{93A2B16D-10BD-4720-907A-1978B6281BD6}" presName="TwoNodes_1_text" presStyleLbl="node1" presStyleIdx="1" presStyleCnt="2">
        <dgm:presLayoutVars>
          <dgm:bulletEnabled val="1"/>
        </dgm:presLayoutVars>
      </dgm:prSet>
      <dgm:spPr/>
    </dgm:pt>
    <dgm:pt modelId="{690AA987-E716-BE45-B520-9442845DF135}" type="pres">
      <dgm:prSet presAssocID="{93A2B16D-10BD-4720-907A-1978B6281BD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AE21E23-D5A8-4E66-AC34-2063D7E4E81D}" srcId="{93A2B16D-10BD-4720-907A-1978B6281BD6}" destId="{32D22363-D472-4609-90E9-7A5C15FC65FB}" srcOrd="1" destOrd="0" parTransId="{953A299E-D9C3-40AB-92A1-F10CFF8E36BE}" sibTransId="{001D9110-C9BB-48E6-A492-A9EB1C769915}"/>
    <dgm:cxn modelId="{27ABF03E-5905-A04B-A713-F0E14F429FDA}" type="presOf" srcId="{6A8759BC-7177-42DE-9666-96EF287BE635}" destId="{5BB52A6E-0C47-DC41-83D4-328F2F5530F0}" srcOrd="0" destOrd="0" presId="urn:microsoft.com/office/officeart/2005/8/layout/vProcess5"/>
    <dgm:cxn modelId="{4136C173-DFB3-C346-9B3E-2B3FF23C427A}" type="presOf" srcId="{32D22363-D472-4609-90E9-7A5C15FC65FB}" destId="{8A7FEF2E-167B-8146-A8F7-897195C2F67A}" srcOrd="0" destOrd="0" presId="urn:microsoft.com/office/officeart/2005/8/layout/vProcess5"/>
    <dgm:cxn modelId="{ED9B60A1-4A3E-4C98-A964-A799F4EE6279}" srcId="{93A2B16D-10BD-4720-907A-1978B6281BD6}" destId="{18AEEC3B-23C6-4F84-925A-B2A48D8D3057}" srcOrd="0" destOrd="0" parTransId="{EC91EBAB-227D-418B-9245-5150F785072B}" sibTransId="{6A8759BC-7177-42DE-9666-96EF287BE635}"/>
    <dgm:cxn modelId="{E908B3B4-772D-E942-993B-4BB12C9B88FF}" type="presOf" srcId="{32D22363-D472-4609-90E9-7A5C15FC65FB}" destId="{690AA987-E716-BE45-B520-9442845DF135}" srcOrd="1" destOrd="0" presId="urn:microsoft.com/office/officeart/2005/8/layout/vProcess5"/>
    <dgm:cxn modelId="{99B02CE6-0F01-4D4E-BEE1-D11A8DEEC386}" type="presOf" srcId="{93A2B16D-10BD-4720-907A-1978B6281BD6}" destId="{63EB298B-3F52-2443-89BB-5FBC8D33D535}" srcOrd="0" destOrd="0" presId="urn:microsoft.com/office/officeart/2005/8/layout/vProcess5"/>
    <dgm:cxn modelId="{1B22FFE9-1F9D-B045-84F3-7AF90612629D}" type="presOf" srcId="{18AEEC3B-23C6-4F84-925A-B2A48D8D3057}" destId="{41B76A08-43E0-DB46-A548-26B55D1530CB}" srcOrd="1" destOrd="0" presId="urn:microsoft.com/office/officeart/2005/8/layout/vProcess5"/>
    <dgm:cxn modelId="{B6856FEE-C539-5F44-BC48-690B8BBE58C7}" type="presOf" srcId="{18AEEC3B-23C6-4F84-925A-B2A48D8D3057}" destId="{30B6860D-48D9-E744-92C5-2CF95A269765}" srcOrd="0" destOrd="0" presId="urn:microsoft.com/office/officeart/2005/8/layout/vProcess5"/>
    <dgm:cxn modelId="{87170534-27B6-F548-AFA0-479204260F25}" type="presParOf" srcId="{63EB298B-3F52-2443-89BB-5FBC8D33D535}" destId="{B5DA2F54-7A6E-614F-B369-4D9D0F65D80F}" srcOrd="0" destOrd="0" presId="urn:microsoft.com/office/officeart/2005/8/layout/vProcess5"/>
    <dgm:cxn modelId="{CEB5B9AC-0D88-084B-842D-744311EBC3EF}" type="presParOf" srcId="{63EB298B-3F52-2443-89BB-5FBC8D33D535}" destId="{30B6860D-48D9-E744-92C5-2CF95A269765}" srcOrd="1" destOrd="0" presId="urn:microsoft.com/office/officeart/2005/8/layout/vProcess5"/>
    <dgm:cxn modelId="{979FD860-76D1-2B48-BE8F-F4C8C5CC898F}" type="presParOf" srcId="{63EB298B-3F52-2443-89BB-5FBC8D33D535}" destId="{8A7FEF2E-167B-8146-A8F7-897195C2F67A}" srcOrd="2" destOrd="0" presId="urn:microsoft.com/office/officeart/2005/8/layout/vProcess5"/>
    <dgm:cxn modelId="{2E0CA3BC-A153-2D4D-AD82-430E528A8F2F}" type="presParOf" srcId="{63EB298B-3F52-2443-89BB-5FBC8D33D535}" destId="{5BB52A6E-0C47-DC41-83D4-328F2F5530F0}" srcOrd="3" destOrd="0" presId="urn:microsoft.com/office/officeart/2005/8/layout/vProcess5"/>
    <dgm:cxn modelId="{754F5E64-793E-8940-803E-D894969EED0C}" type="presParOf" srcId="{63EB298B-3F52-2443-89BB-5FBC8D33D535}" destId="{41B76A08-43E0-DB46-A548-26B55D1530CB}" srcOrd="4" destOrd="0" presId="urn:microsoft.com/office/officeart/2005/8/layout/vProcess5"/>
    <dgm:cxn modelId="{DF9E446F-A543-CB44-B940-348F2F425BC8}" type="presParOf" srcId="{63EB298B-3F52-2443-89BB-5FBC8D33D535}" destId="{690AA987-E716-BE45-B520-9442845DF13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6860D-48D9-E744-92C5-2CF95A269765}">
      <dsp:nvSpPr>
        <dsp:cNvPr id="0" name=""/>
        <dsp:cNvSpPr/>
      </dsp:nvSpPr>
      <dsp:spPr>
        <a:xfrm>
          <a:off x="0" y="0"/>
          <a:ext cx="8938260" cy="18695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ill Sans MT" panose="020B0502020104020203" pitchFamily="34" charset="77"/>
            </a:rPr>
            <a:t>Create a List: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latin typeface="Gill Sans MT" panose="020B0502020104020203" pitchFamily="34" charset="77"/>
            </a:rPr>
            <a:t>thislist</a:t>
          </a:r>
          <a:r>
            <a:rPr lang="en-US" sz="3300" kern="1200" dirty="0">
              <a:latin typeface="Gill Sans MT" panose="020B0502020104020203" pitchFamily="34" charset="77"/>
            </a:rPr>
            <a:t> = ["apple", "banana", "cherry"]</a:t>
          </a:r>
          <a:br>
            <a:rPr lang="en-US" sz="3300" kern="1200" dirty="0">
              <a:latin typeface="Gill Sans MT" panose="020B0502020104020203" pitchFamily="34" charset="77"/>
            </a:rPr>
          </a:br>
          <a:r>
            <a:rPr lang="en-US" sz="3300" kern="1200" dirty="0">
              <a:latin typeface="Gill Sans MT" panose="020B0502020104020203" pitchFamily="34" charset="77"/>
            </a:rPr>
            <a:t>   </a:t>
          </a:r>
          <a:r>
            <a:rPr lang="en-IN" sz="3300" kern="1200" dirty="0">
              <a:latin typeface="Gill Sans MT" panose="020B0502020104020203" pitchFamily="34" charset="77"/>
            </a:rPr>
            <a:t>	</a:t>
          </a:r>
          <a:r>
            <a:rPr lang="en-US" sz="3300" kern="1200" dirty="0">
              <a:latin typeface="Gill Sans MT" panose="020B0502020104020203" pitchFamily="34" charset="77"/>
            </a:rPr>
            <a:t>print(</a:t>
          </a:r>
          <a:r>
            <a:rPr lang="en-US" sz="3300" kern="1200" dirty="0" err="1">
              <a:latin typeface="Gill Sans MT" panose="020B0502020104020203" pitchFamily="34" charset="77"/>
            </a:rPr>
            <a:t>thislist</a:t>
          </a:r>
          <a:r>
            <a:rPr lang="en-US" sz="3300" kern="1200" dirty="0">
              <a:latin typeface="Gill Sans MT" panose="020B0502020104020203" pitchFamily="34" charset="77"/>
            </a:rPr>
            <a:t>)</a:t>
          </a:r>
        </a:p>
      </dsp:txBody>
      <dsp:txXfrm>
        <a:off x="54756" y="54756"/>
        <a:ext cx="7005966" cy="1760007"/>
      </dsp:txXfrm>
    </dsp:sp>
    <dsp:sp modelId="{8A7FEF2E-167B-8146-A8F7-897195C2F67A}">
      <dsp:nvSpPr>
        <dsp:cNvPr id="0" name=""/>
        <dsp:cNvSpPr/>
      </dsp:nvSpPr>
      <dsp:spPr>
        <a:xfrm>
          <a:off x="1577339" y="2284968"/>
          <a:ext cx="8938260" cy="186951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Gill Sans MT" panose="020B0502020104020203" pitchFamily="34" charset="77"/>
            </a:rPr>
            <a:t>Output:</a:t>
          </a:r>
          <a:r>
            <a:rPr lang="en-US" sz="3300" kern="1200" dirty="0">
              <a:latin typeface="Gill Sans MT" panose="020B0502020104020203" pitchFamily="34" charset="77"/>
            </a:rPr>
            <a:t> ['apple', 'banana', 'cherry']</a:t>
          </a:r>
        </a:p>
      </dsp:txBody>
      <dsp:txXfrm>
        <a:off x="1632095" y="2339724"/>
        <a:ext cx="6036220" cy="1760007"/>
      </dsp:txXfrm>
    </dsp:sp>
    <dsp:sp modelId="{5BB52A6E-0C47-DC41-83D4-328F2F5530F0}">
      <dsp:nvSpPr>
        <dsp:cNvPr id="0" name=""/>
        <dsp:cNvSpPr/>
      </dsp:nvSpPr>
      <dsp:spPr>
        <a:xfrm>
          <a:off x="7723072" y="1469650"/>
          <a:ext cx="1215187" cy="1215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6489" y="1469650"/>
        <a:ext cx="668353" cy="91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A955-0BDB-5043-902E-B6C79E4B276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3C7A-6FA9-B747-B121-1EB9BC99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D3C7A-6FA9-B747-B121-1EB9BC990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0A86-CCD4-204B-A952-46212631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B319-660B-1A49-81A7-7C4E6EA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4DE8-D09A-134B-B1C6-EFAAF519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722-C926-3540-8B0A-ABBD656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26A2-5AEA-2B4B-ABA8-9E0625A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296-9878-734D-9278-4CBA409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FE85-7818-9446-B4C0-0555F70F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519-64DE-794D-830F-791F4D4C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A4B0-E83E-7A42-B69E-0F71152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5BBC-87BC-074A-BDE0-19DB42B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A41D-DA00-6742-ACD2-D64CE2D2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663C-DED9-5E47-BFB6-B8475022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B436-9E9C-CD47-B299-85275B4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F4FE-73EE-F14E-911A-345549A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A297-CF19-DE40-BD7F-70F6EA0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BE8F-AC9B-4048-8C88-FA6DCC0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290-0643-1B40-946F-3DFA74AA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975D-1F9E-1345-B9E5-F7AA028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3A1-F7E7-884F-9518-BBA814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433E-E03B-F84D-9D93-E4991AB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A3D-138B-C141-A497-A78244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9A2A-14F6-F340-9B83-7832AC06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F0F-9BD6-A744-AE78-0F3D33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7015-5F52-BA40-8EE4-D0D887F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1A0-0F2F-3B49-8305-8B04237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1EA-5AFC-A640-A3F5-7FEAF7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0BC-7171-3043-B86A-1222C04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B535-9990-1B4A-844C-907602B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A422-F19C-BA47-85E7-8FB26BBF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E680-8666-A34D-831B-E329FF9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B1F-912E-0E45-89B2-4B1AD9B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CB-307D-1340-AD3F-DF1777AA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C305-CDA5-5249-BD9F-D889FD95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919-CC24-F149-9883-D8EB643A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0DF9-278A-CB46-BA2D-FDE275CD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04AC-D8CC-2E4A-B534-E56BEE7C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B315-85D8-A747-A451-A4FD9A1F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E1B8-AB7A-1C42-A48A-7494F7E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A001-35AB-4A46-B1FF-E17C42F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9F6-3329-7144-8F92-77C1668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8E99-CA50-4542-9D96-2BF731E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348B-4247-9C4A-80A1-032F848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CA81-B37A-C149-B72C-6E103C17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0FC5-21E3-934F-81CE-0825568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40ED-01BF-0346-8EB1-40D57C9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6B10-17C8-1C49-938A-1A76AAC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F4C-FD29-8E4E-9277-0BBD1CB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6CD2-13B2-014A-9329-6249B79F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A42E-3FE0-1742-A92C-21156771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ADDC-E29B-6F47-A125-2FA5851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8ECF-1812-514B-BC88-8C381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430-60BE-3549-8BBE-90B402B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9BC-239E-F546-8FC2-9ECF085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5669-EF39-3E4B-8436-0C079BA7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056A-CC11-2D4B-AC37-2674103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D8B-CCF0-6047-925D-151C504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E544-277E-134E-ACAF-C64F3E3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3724-8F87-0E49-90AF-39C3A4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FAD40-8AB2-2E47-AC15-53A17E91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0C-D120-284B-AC3A-FD72604E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399-362D-BF4D-9450-C5ED842D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13CE-ADC1-874D-9D75-17C2A1FF3A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84F-DF3A-2C42-88C4-9A5CEAD1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7062-651D-394C-BE2B-021478AA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0DF7-0AA2-0E4E-8D08-05A9C27B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7D76-D6C2-7F4C-86F1-766902E7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 Days Bootcamp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 </a:t>
            </a:r>
            <a:r>
              <a:rPr lang="en-US" sz="2000">
                <a:solidFill>
                  <a:schemeClr val="bg1"/>
                </a:solidFill>
              </a:rPr>
              <a:t>– August 06 </a:t>
            </a:r>
            <a:r>
              <a:rPr lang="en-US" sz="2000" dirty="0">
                <a:solidFill>
                  <a:schemeClr val="bg1"/>
                </a:solidFill>
              </a:rPr>
              <a:t>5:00PM – 7:00PM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urStoryCodeGnan">
            <a:extLst>
              <a:ext uri="{FF2B5EF4-FFF2-40B4-BE49-F238E27FC236}">
                <a16:creationId xmlns:a16="http://schemas.microsoft.com/office/drawing/2014/main" id="{EED62208-A1A5-5E45-8B5E-B26B409637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blipFill rotWithShape="1">
            <a:blip r:embed="rId3"/>
            <a:stretch>
              <a:fillRect l="-9000"/>
            </a:stretch>
          </a:blipFill>
        </p:spPr>
      </p:pic>
    </p:spTree>
    <p:extLst>
      <p:ext uri="{BB962C8B-B14F-4D97-AF65-F5344CB8AC3E}">
        <p14:creationId xmlns:p14="http://schemas.microsoft.com/office/powerpoint/2010/main" val="14976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17B9-CA98-CC4E-BEAB-3FDD305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963877"/>
            <a:ext cx="3898807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Count: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count() method returns the number of elements with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   the specified value.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0B54-A3C0-C84A-B4C7-C78B583B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.count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value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	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[1, 4, 2, 9, 7, 8, 9, 3, 1]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fruits.count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(9)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2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B555C9FC-2319-3147-9326-FE5FF6482F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ECBE-C67C-BE4A-A57E-9CE854DE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5" y="963877"/>
            <a:ext cx="4351819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Extend():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extend() method adds the specified list elements (or any </a:t>
            </a:r>
            <a:r>
              <a:rPr lang="en-US" sz="2800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iterable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 to the end of the current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0B0-B63E-BE4C-90A0-6091AFE4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.extend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iterable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 'banana', 'cherry']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points = (1, 4, 5, 9)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fruits.extend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(points)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[</a:t>
            </a:r>
            <a:r>
              <a:rPr 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'</a:t>
            </a:r>
            <a:r>
              <a:rPr lang="it-IT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apple</a:t>
            </a:r>
            <a:r>
              <a:rPr 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', 'banana', 'cherry', 1, 4, 5, 9]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BC688B51-8078-634D-A0B3-C3C8AD1005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5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201AF-D6F0-F04F-9F9E-F0E36C54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963877"/>
            <a:ext cx="4136619" cy="4930246"/>
          </a:xfrm>
        </p:spPr>
        <p:txBody>
          <a:bodyPr>
            <a:normAutofit/>
          </a:bodyPr>
          <a:lstStyle/>
          <a:p>
            <a:pPr algn="r"/>
            <a:r>
              <a:rPr lang="en-IN" altLang="it-IT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Index(): </a:t>
            </a:r>
            <a:br>
              <a:rPr lang="en-IN" altLang="it-IT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it-IT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Returns the index of the first element with the specified value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DFA5-8480-CE43-86ED-93F34068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altLang="it-IT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 </a:t>
            </a:r>
            <a:r>
              <a:rPr lang="en-IN" altLang="it-IT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list.index</a:t>
            </a: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IN" altLang="it-IT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elmnt</a:t>
            </a: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 </a:t>
            </a:r>
          </a:p>
          <a:p>
            <a:pPr>
              <a:buNone/>
            </a:pPr>
            <a:r>
              <a:rPr lang="en-IN" altLang="it-IT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Example: </a:t>
            </a: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What is the position of the value "cherry":</a:t>
            </a:r>
          </a:p>
          <a:p>
            <a:pPr>
              <a:buNone/>
            </a:pP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fruits = ['apple', 'banana', 'cherry']</a:t>
            </a:r>
          </a:p>
          <a:p>
            <a:pPr>
              <a:buNone/>
            </a:pP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x = </a:t>
            </a:r>
            <a:r>
              <a:rPr lang="en-IN" altLang="it-IT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fruits.index</a:t>
            </a: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("cherry") </a:t>
            </a:r>
          </a:p>
          <a:p>
            <a:pPr>
              <a:buNone/>
            </a:pPr>
            <a:r>
              <a:rPr lang="en-IN" altLang="it-IT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Output: </a:t>
            </a:r>
            <a:r>
              <a:rPr lang="en-IN" altLang="it-IT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2</a:t>
            </a:r>
            <a:endParaRPr lang="en-IN" altLang="it-IT" sz="2400" b="1" dirty="0">
              <a:latin typeface="Gill Sans MT" panose="020B0502020104020203" pitchFamily="34" charset="77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EA9AD0AA-2775-EA42-809C-C2CFA85B8E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C40E-C05B-4843-BD4C-BFE4D36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2800" b="1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Insert</a:t>
            </a:r>
            <a:r>
              <a:rPr lang="it-IT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 ):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insert() method inserts the specified value at the specified position.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05D5-714D-834E-923C-6BF5352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.insert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, 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elmnt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 'banana', 'cherry']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fruits.insert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(1, "orange")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[‘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apple’,’orange’,’banana’,’cherry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’]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D251329A-00E2-2F47-9D26-8AF0A43713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71E74-DBDF-BE40-8B12-6D5A8481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63877"/>
            <a:ext cx="3218869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Pop( 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pop() method removes the element at the specified position.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C591-F3F9-7044-8192-54781AC1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.pop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 'banana', 'cherry']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fruits.pop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(1)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Output: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['</a:t>
            </a:r>
            <a:r>
              <a:rPr lang="en-IN" altLang="en-US" sz="24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apple','cherry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16E84C28-344A-E845-B6CB-02B6E1C1C9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F5CFB-75CB-0641-9BC3-9129881C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Remove():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remove() method removes the first occurrence of the element with the specified value.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0591-E747-274C-88F6-179CFA56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.remove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elmnt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 'banana', 'cherry']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fruits.remove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("banana")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[‘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apple’,’cherry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’]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6095ABB-0C09-0B4E-9FDE-439851FE81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5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EB20-9D29-0E41-A6F4-1CD4F7B2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Reverse():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reverse() method reverses the sorting order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of the elements.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ABEC-5207-C644-A63D-AA0DBB6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.reverse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 'banana', 'cherry']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    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fruits.reverse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     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['cherry', 'banana', 'apple']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C53335F-D736-7A4C-8686-65B1023DBD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7D3E-F4C6-B241-9D26-5127547B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Sort():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sort() method sorts the list ascending by default.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D176-9594-674D-B8A5-43159780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.sort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(reverse=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True|False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, key=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myFunc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cars = ['Ford', 'BMW', 'Volvo']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cars.sort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print(cars)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['BMW', 'Ford', 'Volvo']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E0B9D046-B7F0-3B4A-A97A-DC9A67306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8A83-F90A-4249-B3B2-1CFF9B14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alt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Concatenate(): </a:t>
            </a:r>
            <a:br>
              <a:rPr lang="en-IN" alt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 concatenate() method used to add two lists.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A4C0-C87B-454F-BD5E-5099DB56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IN" altLang="en-US" sz="2400" dirty="0">
              <a:latin typeface="Gill Sans MT" panose="020B0502020104020203" pitchFamily="34" charset="77"/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	list1=[2,3,4]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	list2 = [6,7,8]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	list3 = list1 + list2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		 print(list3)</a:t>
            </a: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Output: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[2,3,4,6,7,8]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579B8694-0AA4-4A47-8E67-1AADC865A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F1847-C85F-8A47-B7AF-ABB0E94D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Gill Sans MT" panose="020B0502020104020203" pitchFamily="34" charset="77"/>
              </a:rPr>
              <a:t>Tuple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008FBCFD-68E0-1E42-B287-94F6ED8DD2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1828-7B26-CB45-A3FB-9EF4FEF6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Python has Six</a:t>
            </a:r>
            <a:b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data types:</a:t>
            </a:r>
            <a:endParaRPr lang="en-US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3B01-019A-364D-99FC-7061EDFE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19370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Number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String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List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Tuple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Dictionary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Sets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2CAD634-7169-734A-AFE6-EBD21F4376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0E4EB-9BB4-B64D-A473-E87C44E3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7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tuple is a collection which is ordered and </a:t>
            </a:r>
            <a:r>
              <a:rPr lang="en-US" sz="37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unchangeable</a:t>
            </a:r>
            <a:r>
              <a:rPr lang="en-US" sz="3700" dirty="0">
                <a:latin typeface="Gill Sans MT" panose="020B0502020104020203" pitchFamily="34" charset="77"/>
                <a:cs typeface="Times New Roman" panose="02020603050405020304" pitchFamily="18" charset="0"/>
              </a:rPr>
              <a:t>. In Python tuples are written with round brackets</a:t>
            </a:r>
            <a:r>
              <a:rPr lang="en-IN" altLang="en-US" sz="3700" dirty="0">
                <a:latin typeface="Gill Sans MT" panose="020B0502020104020203" pitchFamily="34" charset="77"/>
                <a:cs typeface="Times New Roman" panose="02020603050405020304" pitchFamily="18" charset="0"/>
              </a:rPr>
              <a:t>.</a:t>
            </a:r>
            <a:endParaRPr lang="en-US" sz="3700" dirty="0">
              <a:latin typeface="Gill Sans MT" panose="020B0502020104020203" pitchFamily="34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130B-4C3A-6C4A-B274-561D1862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Example</a:t>
            </a:r>
            <a:r>
              <a:rPr lang="en-IN" altLang="en-US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altLang="en-US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Create a Tuple:</a:t>
            </a:r>
          </a:p>
          <a:p>
            <a:pPr marL="0" indent="0">
              <a:buNone/>
            </a:pPr>
            <a:r>
              <a:rPr lang="en-IN" alt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thistuple</a:t>
            </a: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 = ("apple", "banana", "cherry")</a:t>
            </a:r>
            <a:b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IN" alt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thistuple</a:t>
            </a: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endParaRPr lang="en-US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('apple', 'banana', 'cherry')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B7D6D04-2A1C-5E42-8760-756F79A6F8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0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6A7B-7BED-A44F-83E0-D8B146D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77"/>
                <a:sym typeface="+mn-ea"/>
              </a:rPr>
              <a:t>Tuple Methods</a:t>
            </a:r>
            <a:endParaRPr lang="en-US" sz="5800" kern="12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E1E214D7-749C-D146-BD0C-7B422E9EA4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4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ADDF-C708-5447-B801-1666E1C7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691" y="963877"/>
            <a:ext cx="4528505" cy="4930246"/>
          </a:xfrm>
        </p:spPr>
        <p:txBody>
          <a:bodyPr>
            <a:normAutofit/>
          </a:bodyPr>
          <a:lstStyle/>
          <a:p>
            <a:pPr marL="457200" indent="-457200"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Count( 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count() method returns the number of times a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specified value appears in the tuple.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4C70-5F7D-FB44-8F55-58575E6E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tuple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.count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value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thistuple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(1, 3, 7, 8, 7, 5, 4, 6, 8, 5)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thistuple.count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(5)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2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5B681816-85E3-5046-A59F-E6BB229184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475D1-5C5E-9147-8FD9-5758B80F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0" y="963877"/>
            <a:ext cx="4465974" cy="4930246"/>
          </a:xfrm>
        </p:spPr>
        <p:txBody>
          <a:bodyPr>
            <a:normAutofit/>
          </a:bodyPr>
          <a:lstStyle/>
          <a:p>
            <a:pPr marL="457200" indent="-457200"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Index( 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index() method finds the first occurrence of the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specified value.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8975-77AF-AE4B-98BF-BBBB6D4E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633052" cy="4930246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index() method raises an exception if the value is not found.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tuple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.index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value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b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thistuple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(1, 3, 7, 8, 7, 5, 4, 6, 8, 5)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thistuple.index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(8)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3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62A7422-F73A-FC44-8DF4-76605B91D6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7A5F0-FBFE-F34A-98D4-559DCFCE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262626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A dictionary is a collection which is unordered, changeable and </a:t>
            </a:r>
            <a:br>
              <a:rPr lang="en-US" sz="1800" dirty="0">
                <a:solidFill>
                  <a:srgbClr val="262626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62626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     indexed. In Python dictionaries are written with curly brackets, and have keys and values.</a:t>
            </a:r>
            <a:endParaRPr lang="en-US" sz="1800" dirty="0">
              <a:solidFill>
                <a:srgbClr val="262626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18CC-B331-FF4B-8595-9C922986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Example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Create and print a dictionary:</a:t>
            </a: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thisdict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 = {"brand": "Ford", "model": "Mustang", "year": 1964}</a:t>
            </a:r>
          </a:p>
          <a:p>
            <a:pPr marL="914400" lvl="2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thisdict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Output: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 {'brand': 'Ford', 'model': 'Mustang', 'year': 1964} </a:t>
            </a:r>
          </a:p>
        </p:txBody>
      </p: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50F6098F-E888-C748-AA7C-089810D823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63164-ACF2-6D41-87E5-C2190407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altLang="en-US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Accessing Items:</a:t>
            </a:r>
            <a:endParaRPr lang="en-US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FA52-BD62-9544-ACB3-52214750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You can access the items of a dictionary by referring to its key name, inside square brackets: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99334657-2F69-0F4B-9AAA-80CCFA8D6A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94AEA-B594-F040-8678-18A0912F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Gill Sans MT" panose="020B0502020104020203" pitchFamily="34" charset="77"/>
                <a:sym typeface="+mn-ea"/>
              </a:rPr>
              <a:t>Dictionary Methods</a:t>
            </a:r>
            <a:endParaRPr lang="en-US" sz="4800" kern="1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2F017AD4-70BE-6F47-B38A-5515E4B69D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77BF-6CBE-EA42-8A9A-BCE3D96F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Clear( 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clear() method removes all the elements from a                   dictionary.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C127-4A81-6D4D-84CE-D0757554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car = {"brand": "Ford",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  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 "Mustang",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  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 1964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print(car)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{}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43BB8886-FD93-9F43-8DCC-5C1A3AE40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9582F-9EA0-6844-A4DF-BB89CBB2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Copy( 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copy() method returns a copy of the specified dictionary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D82C-FD77-F740-A66D-491C0D01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.copy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 = {"brand": "Ford",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  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 "Mustang",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  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 1964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}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car.copy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{'brand': 'Ford', 'model': 'Mustang', 'year': 1964}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2C4CF197-93F4-3C4D-9A74-ED113C0C3C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3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D65F1-FB62-8440-A5C9-F2472072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8" y="963877"/>
            <a:ext cx="3734664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Items( ):</a:t>
            </a:r>
            <a:b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items() method returns a view object. The view 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object contains the key-value pairs of the dictionary, as tuples in a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64E8-66C0-C644-8C12-9495DAA8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.items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 = {"brand": "Ford",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"model": "Mustang",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"year": 1964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}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car.items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dict_items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([('brand', 'Ford'), ('model', 'Mustang'), ('year', 1964)])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57D75A77-028E-834C-9C5F-43C7AB6968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FC59-DBD1-164D-AA95-719F1843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29"/>
            <a:ext cx="10515600" cy="387176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String: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String literals in python are surrounded by either single quote or 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double quotes.</a:t>
            </a:r>
          </a:p>
          <a:p>
            <a:pPr marL="137160" indent="0">
              <a:buNone/>
            </a:pPr>
            <a:endParaRPr lang="en-US" sz="2400" b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List: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t is a collection which is ordered and changeable. Allows duplicate members.</a:t>
            </a:r>
          </a:p>
          <a:p>
            <a:pPr marL="137160" indent="0"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Tuple: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is a collection which is ordered and unchangeable. Allows duplicate members.</a:t>
            </a:r>
          </a:p>
          <a:p>
            <a:pPr marL="137160" indent="0"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Dictionary: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It is a collection which is unordered, changeable and indexed. No duplicate members</a:t>
            </a:r>
          </a:p>
        </p:txBody>
      </p:sp>
      <p:pic>
        <p:nvPicPr>
          <p:cNvPr id="4" name="Picture 3" descr="codegnan.png">
            <a:extLst>
              <a:ext uri="{FF2B5EF4-FFF2-40B4-BE49-F238E27FC236}">
                <a16:creationId xmlns:a16="http://schemas.microsoft.com/office/drawing/2014/main" id="{C4BF03E9-8D9E-C14B-8E0D-0A225C5D13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6CAEA-750E-D840-87CD-5808AA41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800" b="1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Popitem</a:t>
            </a:r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():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</a:t>
            </a:r>
            <a:r>
              <a:rPr lang="en-US" sz="2800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popitem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 method removes the item that was last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inserted into the dictionary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ADAE-AA67-7A48-AC92-2D89F68A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.popitem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keyname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defaultvalue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 marL="0" indent="0"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 = {</a:t>
            </a: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"brand": "Ford",</a:t>
            </a: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 "Mustang",</a:t>
            </a: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 1964 }</a:t>
            </a:r>
          </a:p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car.popitem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print(car)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{'brand': 'Ford', 'model': 'Mustang'}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B4E9656-347F-284B-A600-FA47391ADA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1420-0EA8-EE43-8611-FFE324B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3" y="963877"/>
            <a:ext cx="3862299" cy="493024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800" b="1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Setdefault</a:t>
            </a:r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</a:t>
            </a:r>
            <a:r>
              <a:rPr lang="en-US" sz="2800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setdefault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 method returns the value of the 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item with the specified key.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If key exists no </a:t>
            </a:r>
            <a:r>
              <a:rPr lang="en-US" sz="2800" dirty="0" err="1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effect,if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not it assigns the same value.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34BE-AC85-9A45-92C9-C1CFC1171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62500" lnSpcReduction="20000"/>
          </a:bodyPr>
          <a:lstStyle/>
          <a:p>
            <a:pPr>
              <a:buNone/>
            </a:pPr>
            <a:r>
              <a:rPr lang="en-US" sz="26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.setdefault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6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keyname</a:t>
            </a:r>
            <a:r>
              <a:rPr lang="en-US" sz="26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, value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6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car = {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"brand": "Ford",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 "Mustang",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 1964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}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      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x = 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car.setdefault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(“model”, “Bronco”)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</a:rPr>
              <a:t>			y = 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car.setdefault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place”,”India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</a:rPr>
              <a:t>”)</a:t>
            </a: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</a:rPr>
              <a:t>			print(y)</a:t>
            </a: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                      print(car)</a:t>
            </a:r>
          </a:p>
          <a:p>
            <a:pPr>
              <a:buNone/>
            </a:pP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6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Mustang</a:t>
            </a: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      India</a:t>
            </a:r>
          </a:p>
          <a:p>
            <a:pPr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     {“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brand”:”Ford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”, ”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model”:”Mustang”,”year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”: 1964,”place”:”India”}</a:t>
            </a: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 </a:t>
            </a:r>
          </a:p>
          <a:p>
            <a:pPr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40AC7510-618C-2748-A8F4-40AAA5C909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57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A309E-E32D-5641-8B1F-34DC409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963877"/>
            <a:ext cx="3888425" cy="4930246"/>
          </a:xfrm>
        </p:spPr>
        <p:txBody>
          <a:bodyPr>
            <a:normAutofit/>
          </a:bodyPr>
          <a:lstStyle/>
          <a:p>
            <a:pPr lvl="5" algn="r" rtl="0">
              <a:lnSpc>
                <a:spcPct val="90000"/>
              </a:lnSpc>
              <a:spcBef>
                <a:spcPct val="0"/>
              </a:spcBef>
            </a:pPr>
            <a:r>
              <a:rPr lang="en-US" sz="2800" b="1" kern="1200" dirty="0">
                <a:solidFill>
                  <a:schemeClr val="accent1"/>
                </a:solidFill>
                <a:latin typeface="Gill Sans MT" panose="020B0502020104020203" pitchFamily="34" charset="77"/>
                <a:ea typeface="+mj-ea"/>
                <a:cs typeface="Times New Roman" panose="02020603050405020304" pitchFamily="18" charset="0"/>
                <a:sym typeface="+mn-ea"/>
              </a:rPr>
              <a:t>Update(): The update() method inserts the specified items to the</a:t>
            </a:r>
            <a:br>
              <a:rPr lang="en-US" sz="2800" b="1" kern="1200" dirty="0">
                <a:solidFill>
                  <a:schemeClr val="accent1"/>
                </a:solidFill>
                <a:latin typeface="Gill Sans MT" panose="020B0502020104020203" pitchFamily="34" charset="77"/>
                <a:ea typeface="+mj-ea"/>
                <a:cs typeface="Times New Roman" panose="02020603050405020304" pitchFamily="18" charset="0"/>
                <a:sym typeface="+mn-ea"/>
              </a:rPr>
            </a:br>
            <a:r>
              <a:rPr lang="en-IN" altLang="en-US" sz="2800" b="1" kern="1200" dirty="0">
                <a:solidFill>
                  <a:schemeClr val="accent1"/>
                </a:solidFill>
                <a:latin typeface="Gill Sans MT" panose="020B0502020104020203" pitchFamily="34" charset="77"/>
                <a:ea typeface="+mj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b="1" kern="1200" dirty="0">
                <a:solidFill>
                  <a:schemeClr val="accent1"/>
                </a:solidFill>
                <a:latin typeface="Gill Sans MT" panose="020B0502020104020203" pitchFamily="34" charset="77"/>
                <a:ea typeface="+mj-ea"/>
                <a:cs typeface="Times New Roman" panose="02020603050405020304" pitchFamily="18" charset="0"/>
                <a:sym typeface="+mn-ea"/>
              </a:rPr>
              <a:t> dictionary.</a:t>
            </a:r>
            <a:endParaRPr lang="en-US" sz="2800" b="1" kern="1200" dirty="0">
              <a:solidFill>
                <a:schemeClr val="accent1"/>
              </a:solidFill>
              <a:latin typeface="Gill Sans MT" panose="020B0502020104020203" pitchFamily="34" charset="77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E0DC-1035-C143-9F69-EC6BD83E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dictionary.update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iterable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i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6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 </a:t>
            </a:r>
            <a:endParaRPr lang="en-US" sz="2600" b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 = {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"brand": "Ford",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 "Mustang",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 1964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}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car.update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({"color": "White"})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alt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print(car)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b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 </a:t>
            </a:r>
            <a:r>
              <a:rPr lang="en-US" sz="26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{'brand': 'Ford', 'model': 'Mustang', 'year': 1964, 'color': 'White'}</a:t>
            </a:r>
            <a:endParaRPr lang="en-US" sz="2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8E253705-9627-7A4F-90A2-5479EF454E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64DBE-7EBF-B94D-92A2-55D8D357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963877"/>
            <a:ext cx="4010998" cy="493024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Values():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values() method returns a view object. 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 view object contains the values of the dictionary, as a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2A76-4C75-0742-9AB2-6CDADE7A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dictionary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.values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 = {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"brand": "Ford",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"model": "Mustang",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"year": 1964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car.values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dict_values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(['Ford', 'Mustang', 1964])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86E39374-3C68-F94D-A838-684A3AA696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4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1A2B-94D4-7B46-9D2E-C74935CE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77"/>
                <a:sym typeface="+mn-ea"/>
              </a:rPr>
              <a:t>Set</a:t>
            </a:r>
            <a:endParaRPr lang="en-US" sz="5800" kern="12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AF617635-A8E0-D944-8D87-3495CCC448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7" descr="List">
            <a:extLst>
              <a:ext uri="{FF2B5EF4-FFF2-40B4-BE49-F238E27FC236}">
                <a16:creationId xmlns:a16="http://schemas.microsoft.com/office/drawing/2014/main" id="{51266333-A400-4FD8-B4B3-A68934DEC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BD0E-C18D-884E-8F00-935F2BA1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2292629"/>
            <a:ext cx="4977578" cy="2272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 set  is a collection which is unordered and unindexed.</a:t>
            </a: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 set list is unordered, meaning: the items will appear in a random order.</a:t>
            </a: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FCB67517-9F3E-5140-81A6-A1EE01837DE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46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Watermelon">
            <a:extLst>
              <a:ext uri="{FF2B5EF4-FFF2-40B4-BE49-F238E27FC236}">
                <a16:creationId xmlns:a16="http://schemas.microsoft.com/office/drawing/2014/main" id="{F93F6F73-6843-47A6-98A1-E18BC285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FE7F-A813-1747-9CA7-D92434C8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b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{"apple", "banana", 			    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{'apple', 'banana', 'cherry'}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22C73D3A-B38C-4346-B6A4-F8175858C1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5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A52-0238-B94E-91AC-A56D7A84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600" kern="1200" dirty="0">
                <a:solidFill>
                  <a:schemeClr val="tx1"/>
                </a:solidFill>
                <a:latin typeface="Gill Sans MT" panose="020B0502020104020203" pitchFamily="34" charset="77"/>
                <a:sym typeface="+mn-ea"/>
              </a:rPr>
            </a:br>
            <a:r>
              <a:rPr lang="en-US" sz="5600" kern="1200" dirty="0">
                <a:solidFill>
                  <a:schemeClr val="tx1"/>
                </a:solidFill>
                <a:latin typeface="Gill Sans MT" panose="020B0502020104020203" pitchFamily="34" charset="77"/>
                <a:sym typeface="+mn-ea"/>
              </a:rPr>
              <a:t>Set Methods:</a:t>
            </a:r>
            <a:br>
              <a:rPr lang="en-US" sz="5600" kern="120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endParaRPr lang="en-US" sz="5600" kern="12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Graphic 5" descr="Calculator">
            <a:extLst>
              <a:ext uri="{FF2B5EF4-FFF2-40B4-BE49-F238E27FC236}">
                <a16:creationId xmlns:a16="http://schemas.microsoft.com/office/drawing/2014/main" id="{DC596CDA-82A9-45D5-A3B7-9AF2E1A8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F353A0-A43E-4A97-96DF-49DDC5C64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D7543ED9-A6C4-CE47-9AD2-B045CB3B13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193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DD703-CC8F-8B45-9165-1BD8573B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963877"/>
            <a:ext cx="3483476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Add():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add() method adds an element to the set.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386A-3EBF-A44C-ACB8-0A7EF0E7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.add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elmnt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thisset.add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("orange")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print(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{'orange', 'cherry', 'banana', 'apple'}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9" name="Picture 8" descr="codegnan.png">
            <a:extLst>
              <a:ext uri="{FF2B5EF4-FFF2-40B4-BE49-F238E27FC236}">
                <a16:creationId xmlns:a16="http://schemas.microsoft.com/office/drawing/2014/main" id="{D0414676-2A42-E14C-939C-E57EA12A51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6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A80E-A4DD-F84C-91A6-2E2ECAE0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Clear():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clear() method removes all elements in a set.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4B78-2F7A-0840-B90E-DA937F69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set()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979ECA6E-42EA-5248-A504-4814E7FC61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F8D1F-94BF-124F-8203-DC7F25EC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77"/>
              </a:rPr>
              <a:t>Lists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D5897C5F-BBF3-114C-9CE9-DF54143B47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2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AE012-EF6A-D24C-B15E-23E74A7F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Discard( ):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discard() method removes the specified item from the set.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5380-F11D-CB43-8802-F82E3FD2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.discard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value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= {"apple", "banana", 				   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thisset.discard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("banana")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thisset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{'cherry', 'apple'}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48B4C912-EADC-6D42-826D-4A279A2D3C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3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F5321-381D-DF4F-8F8C-E6635DD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Pop():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pop() method removes a random item from the set. This method returns the removed item.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1590-89B2-0C46-BCBF-720B566A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2135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.pop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fruits.pop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{'banana', 'apple'}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F9E21503-BDB3-8E4A-9F33-CF6E25BA4E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5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6ADE8-65DE-E544-9755-3BB6E6F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8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Remove():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remove() method removes the specified element from the set</a:t>
            </a: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CCDF-0550-B54E-BD36-3E539DCD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.remove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item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fruits.remove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("banana")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{'cherry', 'apple'}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4287BF59-6FDF-0E49-BCE9-DDE2F4A465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D903E-0529-2C42-B26A-C2B02609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963877"/>
            <a:ext cx="3823111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Update():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update() method updates the current set, by adding 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items from another set.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044-5964-DC48-B8B1-7B28D181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.update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y = {"google", "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microsoft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", "apple"}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x.update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(y)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</a:t>
            </a: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{'banana', 'apple', 'google', '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microsoft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', 'cherry'}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2F9C5B2-59CD-CF46-B875-3C36763D31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3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7016E-6E6B-0847-9535-2A4D7700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 err="1">
                <a:solidFill>
                  <a:schemeClr val="accent1"/>
                </a:solidFill>
                <a:latin typeface="Gill Sans MT" panose="020B0502020104020203" pitchFamily="34" charset="77"/>
              </a:rPr>
              <a:t>difference_update</a:t>
            </a: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() : 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removes the items that exists in both sets.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6EFD-80E1-9E45-BAB1-D2C31AB6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.difference_update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endParaRPr lang="en-IN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a = {1,2,3,4}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b = {2,3,5}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a.difference_update</a:t>
            </a:r>
            <a:r>
              <a:rPr lang="en-IN" sz="2400" dirty="0">
                <a:latin typeface="Gill Sans MT" panose="020B0502020104020203" pitchFamily="34" charset="77"/>
              </a:rPr>
              <a:t>(b)</a:t>
            </a:r>
            <a:br>
              <a:rPr lang="en-IN" sz="2400" dirty="0">
                <a:latin typeface="Gill Sans MT" panose="020B0502020104020203" pitchFamily="34" charset="77"/>
              </a:rPr>
            </a:br>
            <a:r>
              <a:rPr lang="en-IN" sz="2400" b="1" dirty="0">
                <a:latin typeface="Gill Sans MT" panose="020B0502020104020203" pitchFamily="34" charset="77"/>
              </a:rPr>
              <a:t>#Output:</a:t>
            </a:r>
            <a:r>
              <a:rPr lang="en-IN" sz="2400" dirty="0">
                <a:latin typeface="Gill Sans MT" panose="020B0502020104020203" pitchFamily="34" charset="77"/>
              </a:rPr>
              <a:t> {1,4}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4AC3422-201A-5348-B06E-3096AE638A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7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AACB6-8EAF-3E42-B44F-1EC12A2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1515291"/>
            <a:ext cx="3533271" cy="4378832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Union():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union() method returns a set that contains all items 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from the original set, and all items from the specified sets.</a:t>
            </a:r>
            <a:b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C62C-1836-904A-997F-424CB98F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.union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set1, set2...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{"apple", "banana", "cherry"}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y = {"google", "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microsoft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", "apple"}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z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x.union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(y)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print(z)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Output: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{'apple', 'banana', '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microsoft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', 'google', 'cherry'}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87644327-6897-6B40-B110-C5D989FB03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6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46716-B5C0-8446-8BC2-190DD18B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98" y="963877"/>
            <a:ext cx="2983263" cy="4930246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Intersection():</a:t>
            </a:r>
            <a:b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</a:b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 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returns a set, i.e. intersection of two sets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3700-DA1C-8E4C-919B-CF28D4B9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.intersection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set1,set2..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br>
              <a:rPr lang="en-IN" sz="2400" dirty="0">
                <a:latin typeface="Gill Sans MT" panose="020B0502020104020203" pitchFamily="34" charset="77"/>
              </a:rPr>
            </a:br>
            <a:r>
              <a:rPr lang="en-IN" sz="2400" dirty="0">
                <a:latin typeface="Gill Sans MT" panose="020B0502020104020203" pitchFamily="34" charset="77"/>
              </a:rPr>
              <a:t>	a = {1,2,3,4,5}</a:t>
            </a:r>
            <a:br>
              <a:rPr lang="en-IN" sz="2400" dirty="0">
                <a:latin typeface="Gill Sans MT" panose="020B0502020104020203" pitchFamily="34" charset="77"/>
              </a:rPr>
            </a:br>
            <a:r>
              <a:rPr lang="en-IN" sz="2400" dirty="0">
                <a:latin typeface="Gill Sans MT" panose="020B0502020104020203" pitchFamily="34" charset="77"/>
              </a:rPr>
              <a:t>	b = {3,4,5}</a:t>
            </a:r>
            <a:br>
              <a:rPr lang="en-IN" sz="2400" dirty="0">
                <a:latin typeface="Gill Sans MT" panose="020B0502020104020203" pitchFamily="34" charset="77"/>
              </a:rPr>
            </a:b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a.intersection</a:t>
            </a:r>
            <a:r>
              <a:rPr lang="en-IN" sz="2400" dirty="0">
                <a:latin typeface="Gill Sans MT" panose="020B0502020104020203" pitchFamily="34" charset="77"/>
              </a:rPr>
              <a:t>(b)</a:t>
            </a:r>
            <a:br>
              <a:rPr lang="en-IN" sz="2400" dirty="0">
                <a:latin typeface="Gill Sans MT" panose="020B0502020104020203" pitchFamily="34" charset="77"/>
              </a:rPr>
            </a:br>
            <a:r>
              <a:rPr lang="en-IN" sz="2400" b="1" dirty="0">
                <a:latin typeface="Gill Sans MT" panose="020B0502020104020203" pitchFamily="34" charset="77"/>
              </a:rPr>
              <a:t>Output:</a:t>
            </a:r>
            <a:r>
              <a:rPr lang="en-IN" sz="2400" dirty="0">
                <a:latin typeface="Gill Sans MT" panose="020B0502020104020203" pitchFamily="34" charset="77"/>
              </a:rPr>
              <a:t> {3,4,5}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A222D53-B086-9B49-9ECD-31E3675871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979D-D1FD-0A46-8B10-ECD7BBA3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3" y="963877"/>
            <a:ext cx="4332725" cy="4930246"/>
          </a:xfrm>
        </p:spPr>
        <p:txBody>
          <a:bodyPr>
            <a:normAutofit/>
          </a:bodyPr>
          <a:lstStyle/>
          <a:p>
            <a:pPr algn="r"/>
            <a:br>
              <a:rPr lang="en-IN" sz="3400" b="1" dirty="0">
                <a:solidFill>
                  <a:schemeClr val="accent1"/>
                </a:solidFill>
              </a:rPr>
            </a:br>
            <a:r>
              <a:rPr lang="en-IN" sz="2800" b="1" dirty="0" err="1">
                <a:solidFill>
                  <a:schemeClr val="accent1"/>
                </a:solidFill>
                <a:latin typeface="Gill Sans MT" panose="020B0502020104020203" pitchFamily="34" charset="77"/>
              </a:rPr>
              <a:t>Symmetric_difference</a:t>
            </a: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()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:Return a set that contains all items from both sets, except items that are present in both sets</a:t>
            </a:r>
            <a:b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</a:b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B0B5-A0A0-DD49-AD90-C6A7A434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.symmetric_difference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endParaRPr lang="en-IN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a = {1,2,3,4}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b = {2,3,5}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a.symmetric_difference</a:t>
            </a:r>
            <a:r>
              <a:rPr lang="en-IN" sz="2400" dirty="0">
                <a:latin typeface="Gill Sans MT" panose="020B0502020104020203" pitchFamily="34" charset="77"/>
              </a:rPr>
              <a:t>(b)</a:t>
            </a: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Output:</a:t>
            </a:r>
            <a:r>
              <a:rPr lang="en-IN" sz="2400" dirty="0">
                <a:latin typeface="Gill Sans MT" panose="020B0502020104020203" pitchFamily="34" charset="77"/>
              </a:rPr>
              <a:t> {1,4,5}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6B2317E1-0F4C-2944-9428-54F80300FC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8D01-58C4-A045-A383-E76906BF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4" y="963877"/>
            <a:ext cx="3695248" cy="4930246"/>
          </a:xfrm>
        </p:spPr>
        <p:txBody>
          <a:bodyPr>
            <a:normAutofit/>
          </a:bodyPr>
          <a:lstStyle/>
          <a:p>
            <a:pPr algn="r"/>
            <a:br>
              <a:rPr lang="en-IN" b="1" dirty="0">
                <a:solidFill>
                  <a:schemeClr val="accent1"/>
                </a:solidFill>
              </a:rPr>
            </a:br>
            <a:r>
              <a:rPr lang="en-IN" sz="2800" b="1" dirty="0" err="1">
                <a:solidFill>
                  <a:schemeClr val="accent1"/>
                </a:solidFill>
                <a:latin typeface="Gill Sans MT" panose="020B0502020104020203" pitchFamily="34" charset="77"/>
              </a:rPr>
              <a:t>isdisjoint</a:t>
            </a: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():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 return True if no items  in set x is present in set y</a:t>
            </a:r>
            <a:b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</a:b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AFFC-1EBF-2E46-9488-75CB6701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.isdisjoint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endParaRPr lang="en-IN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a = {1,2,3}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b = { 4,5,6}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a.isdisjoint</a:t>
            </a:r>
            <a:r>
              <a:rPr lang="en-IN" sz="2400" dirty="0">
                <a:latin typeface="Gill Sans MT" panose="020B0502020104020203" pitchFamily="34" charset="77"/>
              </a:rPr>
              <a:t>(b)</a:t>
            </a: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Output: </a:t>
            </a:r>
            <a:r>
              <a:rPr lang="en-IN" sz="2400" dirty="0">
                <a:latin typeface="Gill Sans MT" panose="020B0502020104020203" pitchFamily="34" charset="77"/>
              </a:rPr>
              <a:t>True</a:t>
            </a:r>
            <a:endParaRPr lang="en-US" sz="2400" dirty="0"/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AF65E4DA-1653-A444-A758-6B04BAE4C3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1385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8BDE0-0891-3049-848C-A644C27F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br>
              <a:rPr lang="en-IN" sz="3700" b="1" dirty="0">
                <a:solidFill>
                  <a:schemeClr val="accent1"/>
                </a:solidFill>
              </a:rPr>
            </a:br>
            <a:r>
              <a:rPr lang="en-IN" sz="2800" b="1" dirty="0" err="1">
                <a:solidFill>
                  <a:schemeClr val="accent1"/>
                </a:solidFill>
                <a:latin typeface="Gill Sans MT" panose="020B0502020104020203" pitchFamily="34" charset="77"/>
              </a:rPr>
              <a:t>issubset</a:t>
            </a: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():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returns True if all items in set x present in set y</a:t>
            </a:r>
            <a:b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</a:b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199F-40C4-C443-8267-1A2710C5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.issubset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endParaRPr lang="en-IN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a = {1,2,3}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b = {1,2,3,4,5}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a.issubset</a:t>
            </a:r>
            <a:r>
              <a:rPr lang="en-IN" sz="2400" dirty="0">
                <a:latin typeface="Gill Sans MT" panose="020B0502020104020203" pitchFamily="34" charset="77"/>
              </a:rPr>
              <a:t>(b)</a:t>
            </a: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Output: </a:t>
            </a:r>
            <a:r>
              <a:rPr lang="en-IN" sz="2400" dirty="0">
                <a:latin typeface="Gill Sans MT" panose="020B0502020104020203" pitchFamily="34" charset="77"/>
              </a:rPr>
              <a:t>True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BC8B21E8-83C9-2D4E-AE0D-9FAB58CF4E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218F6-98DC-0347-BA07-C00DA672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list is a collection which is ordered  and changeable. </a:t>
            </a:r>
            <a:br>
              <a:rPr lang="en-US" sz="31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3100" dirty="0">
                <a:latin typeface="Gill Sans MT" panose="020B0502020104020203" pitchFamily="34" charset="77"/>
                <a:cs typeface="Times New Roman" panose="02020603050405020304" pitchFamily="18" charset="0"/>
              </a:rPr>
              <a:t>In Python lists are written with square brackets. </a:t>
            </a:r>
            <a:endParaRPr lang="en-US" sz="3100" dirty="0">
              <a:latin typeface="Gill Sans MT" panose="020B0502020104020203" pitchFamily="34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A6FC3-E24E-48A5-8DFC-421ACBA0A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2326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7B2789B3-B06A-CD45-80A7-8573530BC18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4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00EC-E608-9C46-9429-A85FFA0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br>
              <a:rPr lang="en-IN" sz="3100" b="1" dirty="0">
                <a:solidFill>
                  <a:schemeClr val="accent1"/>
                </a:solidFill>
              </a:rPr>
            </a:br>
            <a:r>
              <a:rPr lang="en-IN" sz="2800" b="1" dirty="0" err="1">
                <a:solidFill>
                  <a:schemeClr val="accent1"/>
                </a:solidFill>
                <a:latin typeface="Gill Sans MT" panose="020B0502020104020203" pitchFamily="34" charset="77"/>
              </a:rPr>
              <a:t>issuperset</a:t>
            </a:r>
            <a:r>
              <a:rPr lang="en-IN" sz="2800" b="1" dirty="0">
                <a:solidFill>
                  <a:schemeClr val="accent1"/>
                </a:solidFill>
                <a:latin typeface="Gill Sans MT" panose="020B0502020104020203" pitchFamily="34" charset="77"/>
              </a:rPr>
              <a:t>():</a:t>
            </a:r>
            <a: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  <a:t>returns True if all items  set y are present in set x</a:t>
            </a:r>
            <a:br>
              <a:rPr lang="en-IN" sz="2800" dirty="0">
                <a:solidFill>
                  <a:schemeClr val="accent1"/>
                </a:solidFill>
                <a:latin typeface="Gill Sans MT" panose="020B0502020104020203" pitchFamily="34" charset="77"/>
              </a:rPr>
            </a:b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70BD-4AF9-B743-AF6E-421CA26B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.issuperset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set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Example:</a:t>
            </a:r>
            <a:endParaRPr lang="en-IN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x = {1,2,3,4,5,6}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y = {2,4,6}</a:t>
            </a:r>
          </a:p>
          <a:p>
            <a:pPr marL="0" indent="0">
              <a:buNone/>
            </a:pPr>
            <a:r>
              <a:rPr lang="en-IN" sz="2400" dirty="0">
                <a:latin typeface="Gill Sans MT" panose="020B0502020104020203" pitchFamily="34" charset="77"/>
              </a:rPr>
              <a:t>	</a:t>
            </a:r>
            <a:r>
              <a:rPr lang="en-IN" sz="2400" dirty="0" err="1">
                <a:latin typeface="Gill Sans MT" panose="020B0502020104020203" pitchFamily="34" charset="77"/>
              </a:rPr>
              <a:t>x.issuperset</a:t>
            </a:r>
            <a:r>
              <a:rPr lang="en-IN" sz="2400" dirty="0">
                <a:latin typeface="Gill Sans MT" panose="020B0502020104020203" pitchFamily="34" charset="77"/>
              </a:rPr>
              <a:t>(y)</a:t>
            </a:r>
          </a:p>
          <a:p>
            <a:pPr marL="0" indent="0">
              <a:buNone/>
            </a:pPr>
            <a:r>
              <a:rPr lang="en-IN" sz="2400" b="1" dirty="0">
                <a:latin typeface="Gill Sans MT" panose="020B0502020104020203" pitchFamily="34" charset="77"/>
              </a:rPr>
              <a:t>Output: </a:t>
            </a:r>
            <a:r>
              <a:rPr lang="en-IN" sz="2400" dirty="0">
                <a:latin typeface="Gill Sans MT" panose="020B0502020104020203" pitchFamily="34" charset="77"/>
              </a:rPr>
              <a:t>True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02F15735-2288-D141-B3F2-BCBAA3041F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23B4-CDDB-9C40-9208-8B71462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77"/>
                <a:sym typeface="+mn-ea"/>
              </a:rPr>
              <a:t>List Methods</a:t>
            </a:r>
            <a:endParaRPr lang="en-US" sz="4800" kern="12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degnan.png">
            <a:extLst>
              <a:ext uri="{FF2B5EF4-FFF2-40B4-BE49-F238E27FC236}">
                <a16:creationId xmlns:a16="http://schemas.microsoft.com/office/drawing/2014/main" id="{3EEC1479-E3B5-3145-A564-D21C94615D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3905B-9F7B-314D-97BD-3A16DB8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alt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append():</a:t>
            </a:r>
            <a:r>
              <a:rPr lang="en-IN" alt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 append() method appends an element to the end of the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918E-8A43-CE41-BD5F-1A51E4FE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.append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elmnt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457200" indent="-457200">
              <a:buNone/>
            </a:pPr>
            <a:r>
              <a:rPr lang="en-IN" alt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 'banana', 'cherry']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fruits.append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("orange")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[‘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apple’,’banana’,’cherry’,’orange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’]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A9B37D2B-8DA9-3748-87AA-9BF5C3C895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75D99-1B0B-A74B-BD6D-55385DB4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Clear():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clear() method removes all the elements from a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3CB7-758F-E346-8F25-958FA6D2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909481"/>
            <a:ext cx="6377769" cy="398464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['apple', 'banana', 'cherry', 'orange']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fruits.clear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print(fruits)</a:t>
            </a:r>
          </a:p>
          <a:p>
            <a:pPr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[]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CDFF82FE-FCD9-5548-B11B-00BEDE065C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9E89A-1448-1D46-960B-5B813C5F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Copy():</a:t>
            </a:r>
            <a:r>
              <a:rPr lang="en-US" sz="2800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The copy() method returns a copy of the specified list.</a:t>
            </a:r>
            <a:endParaRPr lang="en-US" sz="2800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2045-E93B-3546-8521-B33E7CDE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Syntax: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.copy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Example: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 = ["apple", "banana", "cherry"]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fruits.copy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utput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[‘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apple’,’banana’,’cherry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’]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5426C3F9-7F1E-AC41-A74C-F792BBCE88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2915</Words>
  <Application>Microsoft Office PowerPoint</Application>
  <PresentationFormat>Widescreen</PresentationFormat>
  <Paragraphs>306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Gill Sans MT</vt:lpstr>
      <vt:lpstr>Office Theme</vt:lpstr>
      <vt:lpstr>Python</vt:lpstr>
      <vt:lpstr>Python has Six data types:</vt:lpstr>
      <vt:lpstr>PowerPoint Presentation</vt:lpstr>
      <vt:lpstr>Lists</vt:lpstr>
      <vt:lpstr>A list is a collection which is ordered  and changeable.  In Python lists are written with square brackets. </vt:lpstr>
      <vt:lpstr>List Methods</vt:lpstr>
      <vt:lpstr>append(): The append() method appends an element to the end of the list.</vt:lpstr>
      <vt:lpstr>Clear(): The clear() method removes all the elements from a list.</vt:lpstr>
      <vt:lpstr>Copy(): The copy() method returns a copy of the specified list.</vt:lpstr>
      <vt:lpstr>Count: The count() method returns the number of elements with                the specified value.</vt:lpstr>
      <vt:lpstr>Extend(): The extend() method adds the specified list elements (or any iterable) to the end of the current list.</vt:lpstr>
      <vt:lpstr>Index():  Returns the index of the first element with the specified value</vt:lpstr>
      <vt:lpstr>Insert( ): The insert() method inserts the specified value at the specified position.</vt:lpstr>
      <vt:lpstr>Pop( ): The pop() method removes the element at the specified position.</vt:lpstr>
      <vt:lpstr>Remove(): The remove() method removes the first occurrence of the element with the specified value.</vt:lpstr>
      <vt:lpstr>Reverse(): The reverse() method reverses the sorting order   of the elements.</vt:lpstr>
      <vt:lpstr>Sort(): The sort() method sorts the list ascending by default.</vt:lpstr>
      <vt:lpstr>Concatenate():  The concatenate() method used to add two lists.</vt:lpstr>
      <vt:lpstr>Tuple</vt:lpstr>
      <vt:lpstr>A tuple is a collection which is ordered and unchangeable. In Python tuples are written with round brackets.</vt:lpstr>
      <vt:lpstr>Tuple Methods</vt:lpstr>
      <vt:lpstr>Count( ): The count() method returns the number of times a         specified value appears in the tuple.</vt:lpstr>
      <vt:lpstr>Index( ): The index() method finds the first occurrence of the   specified value.</vt:lpstr>
      <vt:lpstr>A dictionary is a collection which is unordered, changeable and       indexed. In Python dictionaries are written with curly brackets, and have keys and values.</vt:lpstr>
      <vt:lpstr>Accessing Items:</vt:lpstr>
      <vt:lpstr>Dictionary Methods</vt:lpstr>
      <vt:lpstr>Clear( ): The clear() method removes all the elements from a                   dictionary.</vt:lpstr>
      <vt:lpstr>Copy( ): The copy() method returns a copy of the specified dictionary</vt:lpstr>
      <vt:lpstr>Items( ): The items() method returns a view object. The view   object contains the key-value pairs of the dictionary, as tuples in a list.</vt:lpstr>
      <vt:lpstr>Popitem(): The popitem() method removes the item that was last   inserted into the dictionary</vt:lpstr>
      <vt:lpstr>Setdefault(): The setdefault() method returns the value of the   item with the specified key. If key exists no effect,if not it assigns the same value.</vt:lpstr>
      <vt:lpstr>Update(): The update() method inserts the specified items to the   dictionary.</vt:lpstr>
      <vt:lpstr>Values(): The values() method returns a view object.  The view object contains the values of the dictionary, as a list.</vt:lpstr>
      <vt:lpstr>Set</vt:lpstr>
      <vt:lpstr>PowerPoint Presentation</vt:lpstr>
      <vt:lpstr>PowerPoint Presentation</vt:lpstr>
      <vt:lpstr> Set Methods: </vt:lpstr>
      <vt:lpstr>Add(): The add() method adds an element to the set.</vt:lpstr>
      <vt:lpstr>Clear(): The clear() method removes all elements in a set.</vt:lpstr>
      <vt:lpstr>Discard( ): The discard() method removes the specified item from the set.</vt:lpstr>
      <vt:lpstr>Pop(): The pop() method removes a random item from the set. This method returns the removed item.</vt:lpstr>
      <vt:lpstr>Remove(): The remove() method removes the specified element from the set.</vt:lpstr>
      <vt:lpstr>Update(): The update() method updates the current set, by adding   items from another set.</vt:lpstr>
      <vt:lpstr>difference_update() : removes the items that exists in both sets.</vt:lpstr>
      <vt:lpstr>Union(): The union() method returns a set that contains all items             from the original set, and all items from the specified sets. </vt:lpstr>
      <vt:lpstr>Intersection():  returns a set, i.e. intersection of two sets</vt:lpstr>
      <vt:lpstr> Symmetric_difference():Return a set that contains all items from both sets, except items that are present in both sets </vt:lpstr>
      <vt:lpstr> isdisjoint(): return True if no items  in set x is present in set y </vt:lpstr>
      <vt:lpstr> issubset():returns True if all items in set x present in set y </vt:lpstr>
      <vt:lpstr> issuperset():returns True if all items  set y are present in set 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150031078</dc:creator>
  <cp:lastModifiedBy>Saketh Kallepu</cp:lastModifiedBy>
  <cp:revision>31</cp:revision>
  <dcterms:created xsi:type="dcterms:W3CDTF">2019-01-29T12:43:48Z</dcterms:created>
  <dcterms:modified xsi:type="dcterms:W3CDTF">2020-07-28T11:32:20Z</dcterms:modified>
</cp:coreProperties>
</file>