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33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38" r:id="rId18"/>
    <p:sldId id="339" r:id="rId19"/>
    <p:sldId id="340" r:id="rId20"/>
    <p:sldId id="341" r:id="rId21"/>
    <p:sldId id="342" r:id="rId22"/>
    <p:sldId id="271" r:id="rId23"/>
    <p:sldId id="272" r:id="rId24"/>
    <p:sldId id="273" r:id="rId25"/>
    <p:sldId id="274" r:id="rId26"/>
    <p:sldId id="276" r:id="rId27"/>
    <p:sldId id="277" r:id="rId28"/>
    <p:sldId id="278" r:id="rId29"/>
    <p:sldId id="279" r:id="rId30"/>
    <p:sldId id="281" r:id="rId31"/>
    <p:sldId id="283" r:id="rId32"/>
    <p:sldId id="286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86420"/>
  </p:normalViewPr>
  <p:slideViewPr>
    <p:cSldViewPr snapToGrid="0" snapToObjects="1">
      <p:cViewPr varScale="1">
        <p:scale>
          <a:sx n="72" d="100"/>
          <a:sy n="72" d="100"/>
        </p:scale>
        <p:origin x="4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B5428-333A-4DF0-843E-B6320E3958B7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D162DDA-182A-4E0C-A05F-08A6C3949EF9}">
      <dgm:prSet/>
      <dgm:spPr/>
      <dgm:t>
        <a:bodyPr/>
        <a:lstStyle/>
        <a:p>
          <a:r>
            <a:rPr lang="en-US"/>
            <a:t>Basically, all scripting languages are programming languages.</a:t>
          </a:r>
        </a:p>
      </dgm:t>
    </dgm:pt>
    <dgm:pt modelId="{1BEE4B76-0E14-4E8B-BC59-C46A50701144}" type="parTrans" cxnId="{01FC8BDE-8B6D-4DB8-BF39-2F76A16ACF05}">
      <dgm:prSet/>
      <dgm:spPr/>
      <dgm:t>
        <a:bodyPr/>
        <a:lstStyle/>
        <a:p>
          <a:endParaRPr lang="en-US"/>
        </a:p>
      </dgm:t>
    </dgm:pt>
    <dgm:pt modelId="{4F292FE6-B128-4A2F-BAB3-870478CF1486}" type="sibTrans" cxnId="{01FC8BDE-8B6D-4DB8-BF39-2F76A16ACF05}">
      <dgm:prSet/>
      <dgm:spPr/>
      <dgm:t>
        <a:bodyPr/>
        <a:lstStyle/>
        <a:p>
          <a:endParaRPr lang="en-US"/>
        </a:p>
      </dgm:t>
    </dgm:pt>
    <dgm:pt modelId="{6C3266F4-24C7-44EE-AE2D-DD62B2ADA1FB}">
      <dgm:prSet/>
      <dgm:spPr/>
      <dgm:t>
        <a:bodyPr/>
        <a:lstStyle/>
        <a:p>
          <a:r>
            <a:rPr lang="en-US"/>
            <a:t>The theoretical difference between the two is that scripting languages do not require the  compilation step and are rather interpreted.</a:t>
          </a:r>
        </a:p>
      </dgm:t>
    </dgm:pt>
    <dgm:pt modelId="{5DD71543-B667-4CDF-8C27-DE600AD47B1C}" type="parTrans" cxnId="{1CCAE19B-78C9-4138-A227-EA804624DFAE}">
      <dgm:prSet/>
      <dgm:spPr/>
      <dgm:t>
        <a:bodyPr/>
        <a:lstStyle/>
        <a:p>
          <a:endParaRPr lang="en-US"/>
        </a:p>
      </dgm:t>
    </dgm:pt>
    <dgm:pt modelId="{0701B9AC-78B1-4F6D-94FB-5171795C94F9}" type="sibTrans" cxnId="{1CCAE19B-78C9-4138-A227-EA804624DFAE}">
      <dgm:prSet/>
      <dgm:spPr/>
      <dgm:t>
        <a:bodyPr/>
        <a:lstStyle/>
        <a:p>
          <a:endParaRPr lang="en-US"/>
        </a:p>
      </dgm:t>
    </dgm:pt>
    <dgm:pt modelId="{1C3D7E54-7CF0-4E4E-BBE5-2FEC4430AE5E}">
      <dgm:prSet/>
      <dgm:spPr/>
      <dgm:t>
        <a:bodyPr/>
        <a:lstStyle/>
        <a:p>
          <a:r>
            <a:rPr lang="en-US"/>
            <a:t>For example, normally, a C program needs to be compiled before running whereas normally, a scripting language like JavaScript or PHP need not be compiled.</a:t>
          </a:r>
        </a:p>
      </dgm:t>
    </dgm:pt>
    <dgm:pt modelId="{2E75E4D1-3E39-4EAA-AD3E-28DC55643205}" type="parTrans" cxnId="{E322EAC3-51EC-4E11-9155-83B36AE87688}">
      <dgm:prSet/>
      <dgm:spPr/>
      <dgm:t>
        <a:bodyPr/>
        <a:lstStyle/>
        <a:p>
          <a:endParaRPr lang="en-US"/>
        </a:p>
      </dgm:t>
    </dgm:pt>
    <dgm:pt modelId="{91F1315E-46BA-4378-BFA8-C1B7D0234674}" type="sibTrans" cxnId="{E322EAC3-51EC-4E11-9155-83B36AE87688}">
      <dgm:prSet/>
      <dgm:spPr/>
      <dgm:t>
        <a:bodyPr/>
        <a:lstStyle/>
        <a:p>
          <a:endParaRPr lang="en-US"/>
        </a:p>
      </dgm:t>
    </dgm:pt>
    <dgm:pt modelId="{C48BF29D-646B-B64C-8C65-03AA56492BE1}" type="pres">
      <dgm:prSet presAssocID="{E0CB5428-333A-4DF0-843E-B6320E3958B7}" presName="linear" presStyleCnt="0">
        <dgm:presLayoutVars>
          <dgm:animLvl val="lvl"/>
          <dgm:resizeHandles val="exact"/>
        </dgm:presLayoutVars>
      </dgm:prSet>
      <dgm:spPr/>
    </dgm:pt>
    <dgm:pt modelId="{3F6E33DB-A808-E744-8F73-4F27F7FD7E8A}" type="pres">
      <dgm:prSet presAssocID="{3D162DDA-182A-4E0C-A05F-08A6C3949E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1EF74A-A4DF-B249-93DE-0576B9865889}" type="pres">
      <dgm:prSet presAssocID="{4F292FE6-B128-4A2F-BAB3-870478CF1486}" presName="spacer" presStyleCnt="0"/>
      <dgm:spPr/>
    </dgm:pt>
    <dgm:pt modelId="{C24F1BA2-0499-8D41-A92D-52A16229D3D8}" type="pres">
      <dgm:prSet presAssocID="{6C3266F4-24C7-44EE-AE2D-DD62B2ADA1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0B7FA9-7852-2145-A56F-DEA91335C6A1}" type="pres">
      <dgm:prSet presAssocID="{0701B9AC-78B1-4F6D-94FB-5171795C94F9}" presName="spacer" presStyleCnt="0"/>
      <dgm:spPr/>
    </dgm:pt>
    <dgm:pt modelId="{82D8325F-BA3B-5C49-92D7-FE6B0E903095}" type="pres">
      <dgm:prSet presAssocID="{1C3D7E54-7CF0-4E4E-BBE5-2FEC4430AE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D8AC1A-473D-CB48-A754-205794889459}" type="presOf" srcId="{3D162DDA-182A-4E0C-A05F-08A6C3949EF9}" destId="{3F6E33DB-A808-E744-8F73-4F27F7FD7E8A}" srcOrd="0" destOrd="0" presId="urn:microsoft.com/office/officeart/2005/8/layout/vList2"/>
    <dgm:cxn modelId="{E84D4237-2493-1E4E-A3E7-63158C07D457}" type="presOf" srcId="{6C3266F4-24C7-44EE-AE2D-DD62B2ADA1FB}" destId="{C24F1BA2-0499-8D41-A92D-52A16229D3D8}" srcOrd="0" destOrd="0" presId="urn:microsoft.com/office/officeart/2005/8/layout/vList2"/>
    <dgm:cxn modelId="{F51E3A3C-C9A3-624D-9554-EF7D55886D6E}" type="presOf" srcId="{1C3D7E54-7CF0-4E4E-BBE5-2FEC4430AE5E}" destId="{82D8325F-BA3B-5C49-92D7-FE6B0E903095}" srcOrd="0" destOrd="0" presId="urn:microsoft.com/office/officeart/2005/8/layout/vList2"/>
    <dgm:cxn modelId="{1CCAE19B-78C9-4138-A227-EA804624DFAE}" srcId="{E0CB5428-333A-4DF0-843E-B6320E3958B7}" destId="{6C3266F4-24C7-44EE-AE2D-DD62B2ADA1FB}" srcOrd="1" destOrd="0" parTransId="{5DD71543-B667-4CDF-8C27-DE600AD47B1C}" sibTransId="{0701B9AC-78B1-4F6D-94FB-5171795C94F9}"/>
    <dgm:cxn modelId="{BF9231A9-6A99-5442-91FB-6D3E45CF02DB}" type="presOf" srcId="{E0CB5428-333A-4DF0-843E-B6320E3958B7}" destId="{C48BF29D-646B-B64C-8C65-03AA56492BE1}" srcOrd="0" destOrd="0" presId="urn:microsoft.com/office/officeart/2005/8/layout/vList2"/>
    <dgm:cxn modelId="{E322EAC3-51EC-4E11-9155-83B36AE87688}" srcId="{E0CB5428-333A-4DF0-843E-B6320E3958B7}" destId="{1C3D7E54-7CF0-4E4E-BBE5-2FEC4430AE5E}" srcOrd="2" destOrd="0" parTransId="{2E75E4D1-3E39-4EAA-AD3E-28DC55643205}" sibTransId="{91F1315E-46BA-4378-BFA8-C1B7D0234674}"/>
    <dgm:cxn modelId="{01FC8BDE-8B6D-4DB8-BF39-2F76A16ACF05}" srcId="{E0CB5428-333A-4DF0-843E-B6320E3958B7}" destId="{3D162DDA-182A-4E0C-A05F-08A6C3949EF9}" srcOrd="0" destOrd="0" parTransId="{1BEE4B76-0E14-4E8B-BC59-C46A50701144}" sibTransId="{4F292FE6-B128-4A2F-BAB3-870478CF1486}"/>
    <dgm:cxn modelId="{8D61561A-8590-5949-A266-2F942CE51604}" type="presParOf" srcId="{C48BF29D-646B-B64C-8C65-03AA56492BE1}" destId="{3F6E33DB-A808-E744-8F73-4F27F7FD7E8A}" srcOrd="0" destOrd="0" presId="urn:microsoft.com/office/officeart/2005/8/layout/vList2"/>
    <dgm:cxn modelId="{42C77AD0-0811-6C4D-9117-65DB1A291DC1}" type="presParOf" srcId="{C48BF29D-646B-B64C-8C65-03AA56492BE1}" destId="{9B1EF74A-A4DF-B249-93DE-0576B9865889}" srcOrd="1" destOrd="0" presId="urn:microsoft.com/office/officeart/2005/8/layout/vList2"/>
    <dgm:cxn modelId="{D8CE6461-0EC9-AD42-9597-3CABE917FE21}" type="presParOf" srcId="{C48BF29D-646B-B64C-8C65-03AA56492BE1}" destId="{C24F1BA2-0499-8D41-A92D-52A16229D3D8}" srcOrd="2" destOrd="0" presId="urn:microsoft.com/office/officeart/2005/8/layout/vList2"/>
    <dgm:cxn modelId="{61A89B12-6045-9A4B-A3C7-39EEB7268202}" type="presParOf" srcId="{C48BF29D-646B-B64C-8C65-03AA56492BE1}" destId="{F70B7FA9-7852-2145-A56F-DEA91335C6A1}" srcOrd="3" destOrd="0" presId="urn:microsoft.com/office/officeart/2005/8/layout/vList2"/>
    <dgm:cxn modelId="{F0F15732-7C42-4B4D-8893-6DA91273BCFC}" type="presParOf" srcId="{C48BF29D-646B-B64C-8C65-03AA56492BE1}" destId="{82D8325F-BA3B-5C49-92D7-FE6B0E9030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FF1C2-D529-43A0-8C54-0136623A04AF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FF80D0-CEE5-4106-9988-4702C7DA9D63}">
      <dgm:prSet/>
      <dgm:spPr/>
      <dgm:t>
        <a:bodyPr/>
        <a:lstStyle/>
        <a:p>
          <a:r>
            <a:rPr lang="en-IN">
              <a:latin typeface="Gill Sans MT" panose="020B0502020104020203" pitchFamily="34" charset="77"/>
            </a:rPr>
            <a:t>I</a:t>
          </a:r>
          <a:r>
            <a:rPr lang="en-US">
              <a:latin typeface="Gill Sans MT" panose="020B0502020104020203" pitchFamily="34" charset="77"/>
            </a:rPr>
            <a:t>nt</a:t>
          </a:r>
        </a:p>
      </dgm:t>
    </dgm:pt>
    <dgm:pt modelId="{DE4ED0DE-94D5-4C76-BD09-786719A018CC}" type="parTrans" cxnId="{8832E1B4-6936-4FB5-ABD2-C2840FC526AC}">
      <dgm:prSet/>
      <dgm:spPr/>
      <dgm:t>
        <a:bodyPr/>
        <a:lstStyle/>
        <a:p>
          <a:endParaRPr lang="en-US"/>
        </a:p>
      </dgm:t>
    </dgm:pt>
    <dgm:pt modelId="{070A7BBA-D083-420D-A41A-51D21BB8FFB9}" type="sibTrans" cxnId="{8832E1B4-6936-4FB5-ABD2-C2840FC526AC}">
      <dgm:prSet/>
      <dgm:spPr/>
      <dgm:t>
        <a:bodyPr/>
        <a:lstStyle/>
        <a:p>
          <a:endParaRPr lang="en-US"/>
        </a:p>
      </dgm:t>
    </dgm:pt>
    <dgm:pt modelId="{62744EEA-7E85-48C4-86D2-BDAA2CDB2269}">
      <dgm:prSet/>
      <dgm:spPr/>
      <dgm:t>
        <a:bodyPr/>
        <a:lstStyle/>
        <a:p>
          <a:r>
            <a:rPr lang="en-US">
              <a:latin typeface="Gill Sans MT" panose="020B0502020104020203" pitchFamily="34" charset="77"/>
            </a:rPr>
            <a:t>Float</a:t>
          </a:r>
        </a:p>
      </dgm:t>
    </dgm:pt>
    <dgm:pt modelId="{569ADE8D-AF7C-4A04-B384-2AF5A53EB4EB}" type="parTrans" cxnId="{56947E3B-6287-4C82-9846-E9ACE8D6E189}">
      <dgm:prSet/>
      <dgm:spPr/>
      <dgm:t>
        <a:bodyPr/>
        <a:lstStyle/>
        <a:p>
          <a:endParaRPr lang="en-US"/>
        </a:p>
      </dgm:t>
    </dgm:pt>
    <dgm:pt modelId="{480D32AB-2A19-457B-89A7-251FCCA6F845}" type="sibTrans" cxnId="{56947E3B-6287-4C82-9846-E9ACE8D6E189}">
      <dgm:prSet/>
      <dgm:spPr/>
      <dgm:t>
        <a:bodyPr/>
        <a:lstStyle/>
        <a:p>
          <a:endParaRPr lang="en-US"/>
        </a:p>
      </dgm:t>
    </dgm:pt>
    <dgm:pt modelId="{532A4DE3-182A-46DB-99D2-7797A4CB9EBD}">
      <dgm:prSet/>
      <dgm:spPr/>
      <dgm:t>
        <a:bodyPr/>
        <a:lstStyle/>
        <a:p>
          <a:r>
            <a:rPr lang="en-US">
              <a:latin typeface="Gill Sans MT" panose="020B0502020104020203" pitchFamily="34" charset="77"/>
            </a:rPr>
            <a:t>Long</a:t>
          </a:r>
        </a:p>
      </dgm:t>
    </dgm:pt>
    <dgm:pt modelId="{4414AF32-DAB7-49C7-8D30-C9F138C5A73E}" type="parTrans" cxnId="{2564A236-F9A7-4ECE-9870-4F9DF5895462}">
      <dgm:prSet/>
      <dgm:spPr/>
      <dgm:t>
        <a:bodyPr/>
        <a:lstStyle/>
        <a:p>
          <a:endParaRPr lang="en-US"/>
        </a:p>
      </dgm:t>
    </dgm:pt>
    <dgm:pt modelId="{9BCBEA4A-65C1-4325-A9F1-7227F41ACE88}" type="sibTrans" cxnId="{2564A236-F9A7-4ECE-9870-4F9DF5895462}">
      <dgm:prSet/>
      <dgm:spPr/>
      <dgm:t>
        <a:bodyPr/>
        <a:lstStyle/>
        <a:p>
          <a:endParaRPr lang="en-US"/>
        </a:p>
      </dgm:t>
    </dgm:pt>
    <dgm:pt modelId="{A323599F-47A3-4226-9360-0FB03E736DA3}">
      <dgm:prSet/>
      <dgm:spPr/>
      <dgm:t>
        <a:bodyPr/>
        <a:lstStyle/>
        <a:p>
          <a:r>
            <a:rPr lang="en-US" dirty="0">
              <a:latin typeface="Gill Sans MT" panose="020B0502020104020203" pitchFamily="34" charset="77"/>
            </a:rPr>
            <a:t>Complex</a:t>
          </a:r>
        </a:p>
      </dgm:t>
    </dgm:pt>
    <dgm:pt modelId="{98BA40F7-C421-4F20-B305-2BE369A251E9}" type="parTrans" cxnId="{87D884C3-9028-47F1-AE26-47299C89F01C}">
      <dgm:prSet/>
      <dgm:spPr/>
      <dgm:t>
        <a:bodyPr/>
        <a:lstStyle/>
        <a:p>
          <a:endParaRPr lang="en-US"/>
        </a:p>
      </dgm:t>
    </dgm:pt>
    <dgm:pt modelId="{57847B47-CDBA-400C-B5A3-EF9C784CA8A4}" type="sibTrans" cxnId="{87D884C3-9028-47F1-AE26-47299C89F01C}">
      <dgm:prSet/>
      <dgm:spPr/>
      <dgm:t>
        <a:bodyPr/>
        <a:lstStyle/>
        <a:p>
          <a:endParaRPr lang="en-US"/>
        </a:p>
      </dgm:t>
    </dgm:pt>
    <dgm:pt modelId="{150CE8A3-DA06-3343-A50C-45C1485440DF}" type="pres">
      <dgm:prSet presAssocID="{582FF1C2-D529-43A0-8C54-0136623A04AF}" presName="matrix" presStyleCnt="0">
        <dgm:presLayoutVars>
          <dgm:chMax val="1"/>
          <dgm:dir/>
          <dgm:resizeHandles val="exact"/>
        </dgm:presLayoutVars>
      </dgm:prSet>
      <dgm:spPr/>
    </dgm:pt>
    <dgm:pt modelId="{BFD91675-781E-C34E-9266-FAD7E0911BEF}" type="pres">
      <dgm:prSet presAssocID="{582FF1C2-D529-43A0-8C54-0136623A04AF}" presName="diamond" presStyleLbl="bgShp" presStyleIdx="0" presStyleCnt="1"/>
      <dgm:spPr/>
    </dgm:pt>
    <dgm:pt modelId="{5435F5E4-9D81-5146-B70D-BA18BAB90E3D}" type="pres">
      <dgm:prSet presAssocID="{582FF1C2-D529-43A0-8C54-0136623A04A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252C4E-E1CA-5846-81A1-55E0B92BC694}" type="pres">
      <dgm:prSet presAssocID="{582FF1C2-D529-43A0-8C54-0136623A04A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44EA1D6-88E6-9A46-B451-4D8C62E829EF}" type="pres">
      <dgm:prSet presAssocID="{582FF1C2-D529-43A0-8C54-0136623A04A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11F6E39-5972-0E49-AAB9-BD889E65FEC5}" type="pres">
      <dgm:prSet presAssocID="{582FF1C2-D529-43A0-8C54-0136623A04A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64A236-F9A7-4ECE-9870-4F9DF5895462}" srcId="{582FF1C2-D529-43A0-8C54-0136623A04AF}" destId="{532A4DE3-182A-46DB-99D2-7797A4CB9EBD}" srcOrd="2" destOrd="0" parTransId="{4414AF32-DAB7-49C7-8D30-C9F138C5A73E}" sibTransId="{9BCBEA4A-65C1-4325-A9F1-7227F41ACE88}"/>
    <dgm:cxn modelId="{56947E3B-6287-4C82-9846-E9ACE8D6E189}" srcId="{582FF1C2-D529-43A0-8C54-0136623A04AF}" destId="{62744EEA-7E85-48C4-86D2-BDAA2CDB2269}" srcOrd="1" destOrd="0" parTransId="{569ADE8D-AF7C-4A04-B384-2AF5A53EB4EB}" sibTransId="{480D32AB-2A19-457B-89A7-251FCCA6F845}"/>
    <dgm:cxn modelId="{70953658-F355-2246-AE3B-B17A4E926A82}" type="presOf" srcId="{38FF80D0-CEE5-4106-9988-4702C7DA9D63}" destId="{5435F5E4-9D81-5146-B70D-BA18BAB90E3D}" srcOrd="0" destOrd="0" presId="urn:microsoft.com/office/officeart/2005/8/layout/matrix3"/>
    <dgm:cxn modelId="{8889D57E-90CE-D248-82EC-3CC53F4A804E}" type="presOf" srcId="{A323599F-47A3-4226-9360-0FB03E736DA3}" destId="{111F6E39-5972-0E49-AAB9-BD889E65FEC5}" srcOrd="0" destOrd="0" presId="urn:microsoft.com/office/officeart/2005/8/layout/matrix3"/>
    <dgm:cxn modelId="{E4BBEA9E-0A56-CC45-A7A1-D079CBCE1C51}" type="presOf" srcId="{582FF1C2-D529-43A0-8C54-0136623A04AF}" destId="{150CE8A3-DA06-3343-A50C-45C1485440DF}" srcOrd="0" destOrd="0" presId="urn:microsoft.com/office/officeart/2005/8/layout/matrix3"/>
    <dgm:cxn modelId="{8832E1B4-6936-4FB5-ABD2-C2840FC526AC}" srcId="{582FF1C2-D529-43A0-8C54-0136623A04AF}" destId="{38FF80D0-CEE5-4106-9988-4702C7DA9D63}" srcOrd="0" destOrd="0" parTransId="{DE4ED0DE-94D5-4C76-BD09-786719A018CC}" sibTransId="{070A7BBA-D083-420D-A41A-51D21BB8FFB9}"/>
    <dgm:cxn modelId="{87D884C3-9028-47F1-AE26-47299C89F01C}" srcId="{582FF1C2-D529-43A0-8C54-0136623A04AF}" destId="{A323599F-47A3-4226-9360-0FB03E736DA3}" srcOrd="3" destOrd="0" parTransId="{98BA40F7-C421-4F20-B305-2BE369A251E9}" sibTransId="{57847B47-CDBA-400C-B5A3-EF9C784CA8A4}"/>
    <dgm:cxn modelId="{F895EDC6-54E5-E747-9ACB-D3A51CA5A462}" type="presOf" srcId="{62744EEA-7E85-48C4-86D2-BDAA2CDB2269}" destId="{AC252C4E-E1CA-5846-81A1-55E0B92BC694}" srcOrd="0" destOrd="0" presId="urn:microsoft.com/office/officeart/2005/8/layout/matrix3"/>
    <dgm:cxn modelId="{1BC4D9EA-6706-E246-B779-8D952B33A209}" type="presOf" srcId="{532A4DE3-182A-46DB-99D2-7797A4CB9EBD}" destId="{A44EA1D6-88E6-9A46-B451-4D8C62E829EF}" srcOrd="0" destOrd="0" presId="urn:microsoft.com/office/officeart/2005/8/layout/matrix3"/>
    <dgm:cxn modelId="{8C78B374-C9EB-8742-9FB7-AECA3E3C6A83}" type="presParOf" srcId="{150CE8A3-DA06-3343-A50C-45C1485440DF}" destId="{BFD91675-781E-C34E-9266-FAD7E0911BEF}" srcOrd="0" destOrd="0" presId="urn:microsoft.com/office/officeart/2005/8/layout/matrix3"/>
    <dgm:cxn modelId="{980EF609-7B36-1A42-80A9-AFC710D79AF7}" type="presParOf" srcId="{150CE8A3-DA06-3343-A50C-45C1485440DF}" destId="{5435F5E4-9D81-5146-B70D-BA18BAB90E3D}" srcOrd="1" destOrd="0" presId="urn:microsoft.com/office/officeart/2005/8/layout/matrix3"/>
    <dgm:cxn modelId="{3F80975A-9E77-F949-889C-84AF7F501E88}" type="presParOf" srcId="{150CE8A3-DA06-3343-A50C-45C1485440DF}" destId="{AC252C4E-E1CA-5846-81A1-55E0B92BC694}" srcOrd="2" destOrd="0" presId="urn:microsoft.com/office/officeart/2005/8/layout/matrix3"/>
    <dgm:cxn modelId="{CF1EC8B6-FAA0-A341-A2A7-343AB0DD2B63}" type="presParOf" srcId="{150CE8A3-DA06-3343-A50C-45C1485440DF}" destId="{A44EA1D6-88E6-9A46-B451-4D8C62E829EF}" srcOrd="3" destOrd="0" presId="urn:microsoft.com/office/officeart/2005/8/layout/matrix3"/>
    <dgm:cxn modelId="{0F6730E3-212B-3E4C-AE0E-A337D40A7140}" type="presParOf" srcId="{150CE8A3-DA06-3343-A50C-45C1485440DF}" destId="{111F6E39-5972-0E49-AAB9-BD889E65FEC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E33DB-A808-E744-8F73-4F27F7FD7E8A}">
      <dsp:nvSpPr>
        <dsp:cNvPr id="0" name=""/>
        <dsp:cNvSpPr/>
      </dsp:nvSpPr>
      <dsp:spPr>
        <a:xfrm>
          <a:off x="0" y="541261"/>
          <a:ext cx="10515600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Basically, all scripting languages are programming languages.</a:t>
          </a:r>
        </a:p>
      </dsp:txBody>
      <dsp:txXfrm>
        <a:off x="46541" y="587802"/>
        <a:ext cx="10422518" cy="860321"/>
      </dsp:txXfrm>
    </dsp:sp>
    <dsp:sp modelId="{C24F1BA2-0499-8D41-A92D-52A16229D3D8}">
      <dsp:nvSpPr>
        <dsp:cNvPr id="0" name=""/>
        <dsp:cNvSpPr/>
      </dsp:nvSpPr>
      <dsp:spPr>
        <a:xfrm>
          <a:off x="0" y="1563785"/>
          <a:ext cx="10515600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theoretical difference between the two is that scripting languages do not require the  compilation step and are rather interpreted.</a:t>
          </a:r>
        </a:p>
      </dsp:txBody>
      <dsp:txXfrm>
        <a:off x="46541" y="1610326"/>
        <a:ext cx="10422518" cy="860321"/>
      </dsp:txXfrm>
    </dsp:sp>
    <dsp:sp modelId="{82D8325F-BA3B-5C49-92D7-FE6B0E903095}">
      <dsp:nvSpPr>
        <dsp:cNvPr id="0" name=""/>
        <dsp:cNvSpPr/>
      </dsp:nvSpPr>
      <dsp:spPr>
        <a:xfrm>
          <a:off x="0" y="2586308"/>
          <a:ext cx="10515600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example, normally, a C program needs to be compiled before running whereas normally, a scripting language like JavaScript or PHP need not be compiled.</a:t>
          </a:r>
        </a:p>
      </dsp:txBody>
      <dsp:txXfrm>
        <a:off x="46541" y="2632849"/>
        <a:ext cx="10422518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91675-781E-C34E-9266-FAD7E0911BEF}">
      <dsp:nvSpPr>
        <dsp:cNvPr id="0" name=""/>
        <dsp:cNvSpPr/>
      </dsp:nvSpPr>
      <dsp:spPr>
        <a:xfrm>
          <a:off x="348456" y="0"/>
          <a:ext cx="5572125" cy="557212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5F5E4-9D81-5146-B70D-BA18BAB90E3D}">
      <dsp:nvSpPr>
        <dsp:cNvPr id="0" name=""/>
        <dsp:cNvSpPr/>
      </dsp:nvSpPr>
      <dsp:spPr>
        <a:xfrm>
          <a:off x="877808" y="529351"/>
          <a:ext cx="2173128" cy="217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>
              <a:latin typeface="Gill Sans MT" panose="020B0502020104020203" pitchFamily="34" charset="77"/>
            </a:rPr>
            <a:t>I</a:t>
          </a:r>
          <a:r>
            <a:rPr lang="en-US" sz="3500" kern="1200">
              <a:latin typeface="Gill Sans MT" panose="020B0502020104020203" pitchFamily="34" charset="77"/>
            </a:rPr>
            <a:t>nt</a:t>
          </a:r>
        </a:p>
      </dsp:txBody>
      <dsp:txXfrm>
        <a:off x="983891" y="635434"/>
        <a:ext cx="1960962" cy="1960962"/>
      </dsp:txXfrm>
    </dsp:sp>
    <dsp:sp modelId="{AC252C4E-E1CA-5846-81A1-55E0B92BC694}">
      <dsp:nvSpPr>
        <dsp:cNvPr id="0" name=""/>
        <dsp:cNvSpPr/>
      </dsp:nvSpPr>
      <dsp:spPr>
        <a:xfrm>
          <a:off x="3218100" y="529351"/>
          <a:ext cx="2173128" cy="2173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Gill Sans MT" panose="020B0502020104020203" pitchFamily="34" charset="77"/>
            </a:rPr>
            <a:t>Float</a:t>
          </a:r>
        </a:p>
      </dsp:txBody>
      <dsp:txXfrm>
        <a:off x="3324183" y="635434"/>
        <a:ext cx="1960962" cy="1960962"/>
      </dsp:txXfrm>
    </dsp:sp>
    <dsp:sp modelId="{A44EA1D6-88E6-9A46-B451-4D8C62E829EF}">
      <dsp:nvSpPr>
        <dsp:cNvPr id="0" name=""/>
        <dsp:cNvSpPr/>
      </dsp:nvSpPr>
      <dsp:spPr>
        <a:xfrm>
          <a:off x="877808" y="2869644"/>
          <a:ext cx="2173128" cy="21731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Gill Sans MT" panose="020B0502020104020203" pitchFamily="34" charset="77"/>
            </a:rPr>
            <a:t>Long</a:t>
          </a:r>
        </a:p>
      </dsp:txBody>
      <dsp:txXfrm>
        <a:off x="983891" y="2975727"/>
        <a:ext cx="1960962" cy="1960962"/>
      </dsp:txXfrm>
    </dsp:sp>
    <dsp:sp modelId="{111F6E39-5972-0E49-AAB9-BD889E65FEC5}">
      <dsp:nvSpPr>
        <dsp:cNvPr id="0" name=""/>
        <dsp:cNvSpPr/>
      </dsp:nvSpPr>
      <dsp:spPr>
        <a:xfrm>
          <a:off x="3218100" y="2869644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Gill Sans MT" panose="020B0502020104020203" pitchFamily="34" charset="77"/>
            </a:rPr>
            <a:t>Complex</a:t>
          </a:r>
        </a:p>
      </dsp:txBody>
      <dsp:txXfrm>
        <a:off x="3324183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A955-0BDB-5043-902E-B6C79E4B276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D3C7A-6FA9-B747-B121-1EB9BC99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D3C7A-6FA9-B747-B121-1EB9BC990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0A86-CCD4-204B-A952-462126314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4B319-660B-1A49-81A7-7C4E6EA7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4DE8-D09A-134B-B1C6-EFAAF519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8722-C926-3540-8B0A-ABBD656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B26A2-5AEA-2B4B-ABA8-9E0625A0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B296-9878-734D-9278-4CBA409D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FE85-7818-9446-B4C0-0555F70F6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8D519-64DE-794D-830F-791F4D4C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A4B0-E83E-7A42-B69E-0F71152C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5BBC-87BC-074A-BDE0-19DB42B0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CA41D-DA00-6742-ACD2-D64CE2D2B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C663C-DED9-5E47-BFB6-B8475022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B436-9E9C-CD47-B299-85275B4C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F4FE-73EE-F14E-911A-345549AD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A297-CF19-DE40-BD7F-70F6EA0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41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5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9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6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98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32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82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7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BE8F-AC9B-4048-8C88-FA6DCC0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6290-0643-1B40-946F-3DFA74AA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975D-1F9E-1345-B9E5-F7AA028D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A3A1-F7E7-884F-9518-BBA814E9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433E-E03B-F84D-9D93-E4991AB8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5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48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72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6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FA3D-138B-C141-A497-A782442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9A2A-14F6-F340-9B83-7832AC06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AF0F-9BD6-A744-AE78-0F3D332F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7015-5F52-BA40-8EE4-D0D887F2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D1A0-0F2F-3B49-8305-8B042373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31EA-5AFC-A640-A3F5-7FEAF783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C0BC-7171-3043-B86A-1222C041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BB535-9990-1B4A-844C-907602B5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A422-F19C-BA47-85E7-8FB26BBF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E680-8666-A34D-831B-E329FF9F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AB1F-912E-0E45-89B2-4B1AD9B3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CDCB-307D-1340-AD3F-DF1777AA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C305-CDA5-5249-BD9F-D889FD95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6919-CC24-F149-9883-D8EB643A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80DF9-278A-CB46-BA2D-FDE275CD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B04AC-D8CC-2E4A-B534-E56BEE7C8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B315-85D8-A747-A451-A4FD9A1F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5E1B8-AB7A-1C42-A48A-7494F7E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EA001-35AB-4A46-B1FF-E17C42F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89F6-3329-7144-8F92-77C1668B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08E99-CA50-4542-9D96-2BF731E3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3348B-4247-9C4A-80A1-032F8485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DCA81-B37A-C149-B72C-6E103C17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0FC5-21E3-934F-81CE-0825568D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140ED-01BF-0346-8EB1-40D57C97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06B10-17C8-1C49-938A-1A76AAC7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7F4C-FD29-8E4E-9277-0BBD1CBA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6CD2-13B2-014A-9329-6249B79F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A42E-3FE0-1742-A92C-21156771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ADDC-E29B-6F47-A125-2FA5851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A8ECF-1812-514B-BC88-8C381DCF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5430-60BE-3549-8BBE-90B402B5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29BC-239E-F546-8FC2-9ECF085F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45669-EF39-3E4B-8436-0C079BA7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C056A-CC11-2D4B-AC37-2674103C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FDD8B-CCF0-6047-925D-151C5045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E544-277E-134E-ACAF-C64F3E3D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53724-8F87-0E49-90AF-39C3A49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FAD40-8AB2-2E47-AC15-53A17E91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280C-D120-284B-AC3A-FD72604E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7399-362D-BF4D-9450-C5ED842DA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13CE-ADC1-874D-9D75-17C2A1FF3AB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A84F-DF3A-2C42-88C4-9A5CEAD1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7062-651D-394C-BE2B-021478AA0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9606-EE2F-894E-8191-D1E5E1D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5539-327D-43E4-8C28-B92B367932AD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3AF1-E00E-40DB-8DA6-8A4FB582E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00DF7-0AA2-0E4E-8D08-05A9C27B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7D76-D6C2-7F4C-86F1-766902E72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10 Days Bootcamp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July 27 </a:t>
            </a:r>
            <a:r>
              <a:rPr lang="en-US" sz="2000">
                <a:solidFill>
                  <a:schemeClr val="bg1"/>
                </a:solidFill>
              </a:rPr>
              <a:t>– August 06 </a:t>
            </a:r>
            <a:r>
              <a:rPr lang="en-US" sz="2000" dirty="0">
                <a:solidFill>
                  <a:schemeClr val="bg1"/>
                </a:solidFill>
              </a:rPr>
              <a:t>5:00PM – 7:00PM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ourStoryCodeGnan">
            <a:extLst>
              <a:ext uri="{FF2B5EF4-FFF2-40B4-BE49-F238E27FC236}">
                <a16:creationId xmlns:a16="http://schemas.microsoft.com/office/drawing/2014/main" id="{EED62208-A1A5-5E45-8B5E-B26B409637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  <a:blipFill rotWithShape="1">
            <a:blip r:embed="rId3"/>
            <a:stretch>
              <a:fillRect l="-9000"/>
            </a:stretch>
          </a:blipFill>
        </p:spPr>
      </p:pic>
    </p:spTree>
    <p:extLst>
      <p:ext uri="{BB962C8B-B14F-4D97-AF65-F5344CB8AC3E}">
        <p14:creationId xmlns:p14="http://schemas.microsoft.com/office/powerpoint/2010/main" val="149763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FE01-B00D-124B-8401-2C178B81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Applications of Scripting Languages :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BEF6-88B2-AD4E-A3F6-A4BDE6D0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To automate certain tasks in a program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Extracting information from a data set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3.     Less code intensive as compared to traditional programming    </a:t>
            </a:r>
          </a:p>
          <a:p>
            <a:pPr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languages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E1D1D8B-586C-496B-B460-A52CC2475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CA8FBF6F-1D29-354D-B264-71B5229DFAD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5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6C4A-CE52-3A49-ADF0-75223E12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Applications of Programming Languages :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9FE7-E5B8-6140-AAD7-5A3D4493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They typically run inside a parent program like scripts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More compatible while integrating code with mathematical models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Languages like JAVA can be compiled and then used on any  platform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 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354EFC14-DE87-439A-8DEF-95876EAE5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265044DF-3408-E046-B71D-DCCB8CBB33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7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EBFEA110-2DF5-43B4-87C4-9ED2C36D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2731" y="3429000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C428-8DE4-2C47-BE6E-51BE2FBC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939" y="2385672"/>
            <a:ext cx="7566920" cy="24283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1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Some scripting languages traditionally used without an explicit compilation step are JavaScript, PHP, Python, VBScript.</a:t>
            </a:r>
            <a:endParaRPr lang="en-US" sz="31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Some programming languages traditionally used with an explicit compilation step are C, C++.</a:t>
            </a:r>
            <a:endParaRPr lang="en-US" sz="31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endParaRPr lang="en-US" sz="2000" dirty="0">
              <a:latin typeface="Gill Sans MT" panose="020B0502020104020203" pitchFamily="34" charset="77"/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7DE82D05-3E59-BF4D-BA7F-BAC5D2B7632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73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7" descr="Programmer">
            <a:extLst>
              <a:ext uri="{FF2B5EF4-FFF2-40B4-BE49-F238E27FC236}">
                <a16:creationId xmlns:a16="http://schemas.microsoft.com/office/drawing/2014/main" id="{42F23ADA-3F81-4EB4-B931-ED6A075F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EF439-4656-6E49-926B-32FF9727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958" y="989612"/>
            <a:ext cx="5235490" cy="512673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Python was invented by Guido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   Van  Rossum in 1991.</a:t>
            </a:r>
          </a:p>
          <a:p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Python is easy to learn, popular programming language.</a:t>
            </a:r>
          </a:p>
          <a:p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Python is Free and  Open source.</a:t>
            </a:r>
          </a:p>
          <a:p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Expressive Language. Python language is more expressive means that it is more understandable and readable.</a:t>
            </a:r>
          </a:p>
          <a:p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Python is used for Web development , Software  development, and Mathematics. </a:t>
            </a:r>
          </a:p>
          <a:p>
            <a:endParaRPr lang="en-US" sz="1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endParaRPr lang="en-US" sz="1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endParaRPr lang="en-US" sz="1600" dirty="0">
              <a:latin typeface="Gill Sans MT" panose="020B0502020104020203" pitchFamily="34" charset="77"/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128E651C-2987-0E49-BB20-C5ABCBFE5E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4B646-AE2D-1248-98A0-49DC3536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Applications in Python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9E03554-1DF4-4A63-A804-AF6363AAA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D55E-3ECD-024A-BF8E-6C1394DB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29" y="2257006"/>
            <a:ext cx="5902754" cy="3377312"/>
          </a:xfrm>
        </p:spPr>
        <p:txBody>
          <a:bodyPr anchor="ctr">
            <a:noAutofit/>
          </a:bodyPr>
          <a:lstStyle/>
          <a:p>
            <a:endParaRPr lang="en-US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Web and Internet Development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Applications of Python Programming in Desktop GUI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Science and Numeric Applications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Software Development Application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Python Applications in Education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Python Applications in Business (ERP)</a:t>
            </a:r>
          </a:p>
          <a:p>
            <a:endParaRPr lang="en-US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33B7E765-2945-E649-A97C-5319497802B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4B646-AE2D-1248-98A0-49DC3536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Applications in Python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D9E03554-1DF4-4A63-A804-AF6363AAA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D55E-3ECD-024A-BF8E-6C1394DB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88917"/>
            <a:ext cx="4977578" cy="3639289"/>
          </a:xfrm>
        </p:spPr>
        <p:txBody>
          <a:bodyPr anchor="ctr">
            <a:noAutofit/>
          </a:bodyPr>
          <a:lstStyle/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Database Access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Network Programming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Games and 3D Graphics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Console-based Applications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Computer Vision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Machine Learning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Robotics</a:t>
            </a:r>
          </a:p>
          <a:p>
            <a:r>
              <a:rPr lang="en-IN" dirty="0">
                <a:solidFill>
                  <a:srgbClr val="000000"/>
                </a:solidFill>
                <a:latin typeface="Gill Sans MT" panose="020B0502020104020203" pitchFamily="34" charset="77"/>
              </a:rPr>
              <a:t>Data Analysis</a:t>
            </a: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A4D4FAC9-6501-E445-B47A-02F77D48C3D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4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83" y="941228"/>
            <a:ext cx="9626818" cy="4477050"/>
          </a:xfrm>
        </p:spPr>
      </p:pic>
      <p:pic>
        <p:nvPicPr>
          <p:cNvPr id="5" name="Google Shape;113;p2" descr="codegn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37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38" y="518984"/>
            <a:ext cx="8040400" cy="5723882"/>
          </a:xfrm>
        </p:spPr>
      </p:pic>
      <p:pic>
        <p:nvPicPr>
          <p:cNvPr id="3" name="Google Shape;113;p2" descr="codegn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24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1" t="-339" r="-1"/>
          <a:stretch/>
        </p:blipFill>
        <p:spPr>
          <a:xfrm>
            <a:off x="4826272" y="1252713"/>
            <a:ext cx="5642945" cy="5566804"/>
          </a:xfrm>
        </p:spPr>
      </p:pic>
      <p:pic>
        <p:nvPicPr>
          <p:cNvPr id="5" name="Google Shape;113;p2" descr="codegn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688E0F-8A9F-49CC-9D35-1932129B5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56" y="0"/>
            <a:ext cx="321989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0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2"/>
          <a:stretch/>
        </p:blipFill>
        <p:spPr>
          <a:xfrm>
            <a:off x="3603812" y="316386"/>
            <a:ext cx="3943342" cy="5716861"/>
          </a:xfrm>
        </p:spPr>
      </p:pic>
      <p:pic>
        <p:nvPicPr>
          <p:cNvPr id="5" name="Google Shape;113;p2" descr="codegn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5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BC051-620D-1E49-A1A0-52743717B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38" y="254902"/>
            <a:ext cx="3729841" cy="2507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4F7D1-8533-764B-AB5F-685AAB647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04" y="3123764"/>
            <a:ext cx="4705349" cy="3529012"/>
          </a:xfrm>
          <a:prstGeom prst="rect">
            <a:avLst/>
          </a:prstGeom>
        </p:spPr>
      </p:pic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A11F34DD-9938-8746-B56F-21E9FCF5E7C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198673-31D6-4838-8734-94FE82316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" y="3783914"/>
            <a:ext cx="5217892" cy="2252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E06240-84DF-48EC-B2CE-535187947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472" y="2364243"/>
            <a:ext cx="5301528" cy="1790699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A6320B-4A90-4FC1-8997-2B69D3585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93" y="1098002"/>
            <a:ext cx="188621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1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8571" r="-111" b="815"/>
          <a:stretch/>
        </p:blipFill>
        <p:spPr>
          <a:xfrm>
            <a:off x="1269691" y="744070"/>
            <a:ext cx="10250779" cy="5056375"/>
          </a:xfrm>
        </p:spPr>
      </p:pic>
      <p:pic>
        <p:nvPicPr>
          <p:cNvPr id="5" name="Google Shape;113;p2" descr="codegn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49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AED-6BC3-964A-BF66-C293C0D1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  <a:t>Python Installation and Setting Up </a:t>
            </a:r>
            <a:b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dirty="0">
                <a:latin typeface="Gill Sans MT" panose="020B0502020104020203" pitchFamily="34" charset="77"/>
                <a:cs typeface="Times New Roman" panose="02020603050405020304" pitchFamily="18" charset="0"/>
              </a:rPr>
              <a:t>Environment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1352-DC95-794A-AC4F-357C517B1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ill Sans MT" panose="020B0502020104020203" pitchFamily="34" charset="77"/>
                <a:cs typeface="Times New Roman" panose="02020603050405020304" pitchFamily="18" charset="0"/>
              </a:rPr>
              <a:t>Go to the </a:t>
            </a:r>
            <a:r>
              <a:rPr lang="en-US" sz="2000" dirty="0">
                <a:latin typeface="Gill Sans MT" panose="020B0502020104020203" pitchFamily="34" charset="77"/>
                <a:cs typeface="Times New Roman" panose="02020603050405020304" pitchFamily="18" charset="0"/>
                <a:hlinkClick r:id="rId2"/>
              </a:rPr>
              <a:t>www.python.org</a:t>
            </a:r>
            <a:r>
              <a:rPr lang="en-US" sz="2000" dirty="0">
                <a:latin typeface="Gill Sans MT" panose="020B0502020104020203" pitchFamily="34" charset="77"/>
                <a:cs typeface="Times New Roman" panose="02020603050405020304" pitchFamily="18" charset="0"/>
              </a:rPr>
              <a:t> and click on the Downloads </a:t>
            </a:r>
          </a:p>
          <a:p>
            <a:r>
              <a:rPr lang="en-US" sz="2000" dirty="0">
                <a:latin typeface="Gill Sans MT" panose="020B0502020104020203" pitchFamily="34" charset="77"/>
                <a:cs typeface="Times New Roman" panose="02020603050405020304" pitchFamily="18" charset="0"/>
              </a:rPr>
              <a:t>Select the OS according to your Pc.</a:t>
            </a:r>
          </a:p>
          <a:p>
            <a:r>
              <a:rPr lang="en-US" sz="2000" dirty="0">
                <a:latin typeface="Gill Sans MT" panose="020B0502020104020203" pitchFamily="34" charset="77"/>
                <a:cs typeface="Times New Roman" panose="02020603050405020304" pitchFamily="18" charset="0"/>
              </a:rPr>
              <a:t>While installing we need to  add the Path which is in the check box.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71FAC56-4219-4A51-A87D-213F7107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2498E06E-9FF6-4E4A-9C8B-DF13CF0474C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0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F4C12-9DB2-C84E-922A-0147D17B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Gill Sans MT" panose="020B0502020104020203" pitchFamily="34" charset="77"/>
              </a:rPr>
              <a:t> Go to the System Properties and click on Environment Variables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shot (48)">
            <a:extLst>
              <a:ext uri="{FF2B5EF4-FFF2-40B4-BE49-F238E27FC236}">
                <a16:creationId xmlns:a16="http://schemas.microsoft.com/office/drawing/2014/main" id="{4FF5F27A-B708-C846-ADF9-CFD84F0D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270301"/>
            <a:ext cx="6553545" cy="4325339"/>
          </a:xfrm>
          <a:prstGeom prst="rect">
            <a:avLst/>
          </a:prstGeom>
        </p:spPr>
      </p:pic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7C0A5302-6045-E74D-B873-145FAE0C4A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2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shot (49)">
            <a:extLst>
              <a:ext uri="{FF2B5EF4-FFF2-40B4-BE49-F238E27FC236}">
                <a16:creationId xmlns:a16="http://schemas.microsoft.com/office/drawing/2014/main" id="{373A9E7D-5001-CE40-9013-53B7E129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708340"/>
            <a:ext cx="5129784" cy="545537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9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(50)">
            <a:extLst>
              <a:ext uri="{FF2B5EF4-FFF2-40B4-BE49-F238E27FC236}">
                <a16:creationId xmlns:a16="http://schemas.microsoft.com/office/drawing/2014/main" id="{B8DF161E-F553-1846-82EC-8C98C769555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34" y="2739646"/>
            <a:ext cx="5129784" cy="137870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</p:pic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7B72E954-8843-B944-8039-4C484D37F56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5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CA8B8-0BB1-CF43-9F0D-EB0F65AC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Variables</a:t>
            </a:r>
            <a:endParaRPr lang="en-US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6BEF-AAFF-6A48-8894-6D2B9FC2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Variable is nothing but, the value that we assign  for</a:t>
            </a:r>
            <a:b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a letter or word.</a:t>
            </a:r>
          </a:p>
          <a:p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variables are a storage placeholder for texts and </a:t>
            </a:r>
            <a:b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numbers.</a:t>
            </a:r>
          </a:p>
          <a:p>
            <a:r>
              <a:rPr lang="en-US" sz="19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Python</a:t>
            </a:r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 is dynamically typed, which means that you don't have to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    declare what type each </a:t>
            </a:r>
            <a:r>
              <a:rPr lang="en-US" sz="19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variable</a:t>
            </a:r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 is.</a:t>
            </a:r>
          </a:p>
          <a:p>
            <a:pPr marL="0" indent="0">
              <a:buNone/>
            </a:pPr>
            <a:r>
              <a:rPr lang="en-US" sz="19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    Rules for variables:</a:t>
            </a:r>
          </a:p>
          <a:p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A variable name must start with a letter or the underscore character</a:t>
            </a:r>
            <a:r>
              <a:rPr lang="en-IN" alt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.</a:t>
            </a:r>
            <a:endParaRPr lang="en-US" sz="19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A variable name cannot start with a number</a:t>
            </a:r>
            <a:r>
              <a:rPr lang="en-IN" alt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.</a:t>
            </a:r>
            <a:endParaRPr lang="en-US" sz="19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A variable name can only contain alpha-numeric characters and underscores (A-z, 0-9, and _ )</a:t>
            </a:r>
            <a:r>
              <a:rPr lang="en-IN" alt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.</a:t>
            </a:r>
            <a:endParaRPr lang="en-US" sz="19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Variable names are case-sensitive (age, Age and AGE are three different variables)</a:t>
            </a:r>
            <a:r>
              <a:rPr lang="en-IN" alt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.</a:t>
            </a:r>
            <a:endParaRPr lang="en-US" sz="19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Gill Sans MT" panose="020B0502020104020203" pitchFamily="34" charset="77"/>
                <a:cs typeface="Times New Roman" panose="02020603050405020304" pitchFamily="18" charset="0"/>
              </a:rPr>
              <a:t>Example:</a:t>
            </a:r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  x = “python” </a:t>
            </a:r>
          </a:p>
          <a:p>
            <a:pPr>
              <a:buNone/>
            </a:pPr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                y = “programming” </a:t>
            </a:r>
          </a:p>
          <a:p>
            <a:pPr>
              <a:buNone/>
            </a:pPr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                print(</a:t>
            </a:r>
            <a:r>
              <a:rPr lang="en-US" sz="1900" dirty="0" err="1">
                <a:latin typeface="Gill Sans MT" panose="020B0502020104020203" pitchFamily="34" charset="77"/>
                <a:cs typeface="Times New Roman" panose="02020603050405020304" pitchFamily="18" charset="0"/>
              </a:rPr>
              <a:t>x+y</a:t>
            </a:r>
            <a:r>
              <a:rPr lang="en-US" sz="1900" dirty="0">
                <a:latin typeface="Gill Sans MT" panose="020B0502020104020203" pitchFamily="34" charset="77"/>
                <a:cs typeface="Times New Roman" panose="02020603050405020304" pitchFamily="18" charset="0"/>
              </a:rPr>
              <a:t>)  //output = “python programming”</a:t>
            </a: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04320A2F-ED05-EA48-9BD1-187F4C9DB2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8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B8D1-45BA-F54E-AA2C-5E533336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Gill Sans MT" panose="020B0502020104020203" pitchFamily="34" charset="77"/>
              </a:rPr>
              <a:t>Data types</a:t>
            </a:r>
          </a:p>
        </p:txBody>
      </p:sp>
      <p:pic>
        <p:nvPicPr>
          <p:cNvPr id="10" name="Graphic 5" descr="Open Folder">
            <a:extLst>
              <a:ext uri="{FF2B5EF4-FFF2-40B4-BE49-F238E27FC236}">
                <a16:creationId xmlns:a16="http://schemas.microsoft.com/office/drawing/2014/main" id="{6E7BB05D-1815-4EB3-B11F-60CF3CD64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1" name="Graphic 7">
            <a:extLst>
              <a:ext uri="{FF2B5EF4-FFF2-40B4-BE49-F238E27FC236}">
                <a16:creationId xmlns:a16="http://schemas.microsoft.com/office/drawing/2014/main" id="{58077696-0E27-4340-816C-A71CAEE4E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820715B0-1DB7-8C43-BD2F-9D6A69DA7D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6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31828-7B26-CB45-A3FB-9EF4FEF6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Python has Six</a:t>
            </a:r>
            <a:br>
              <a:rPr lang="en-US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data types:</a:t>
            </a:r>
            <a:endParaRPr lang="en-US" dirty="0">
              <a:solidFill>
                <a:schemeClr val="accent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3B01-019A-364D-99FC-7061EDFE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19370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Number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String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List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Tuple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Dictionary</a:t>
            </a:r>
          </a:p>
          <a:p>
            <a:pPr marL="457200" indent="-457200">
              <a:buAutoNum type="arabicPeriod"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  <a:t>Sets</a:t>
            </a:r>
            <a:endParaRPr lang="en-US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32CAD634-7169-734A-AFE6-EBD21F4376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7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A9EE-ADC9-264B-BF10-141896C4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Number: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  <a:t> Number data types store the numeric value. Number objects are created when you assign a value to them</a:t>
            </a:r>
            <a:b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</a:rPr>
            </a:b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91AF62EA-FD09-5249-B664-86E1F0BF85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5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1D624-8E72-A743-B40D-17621E9F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There are four different numerical types:</a:t>
            </a:r>
            <a:endParaRPr lang="en-US" dirty="0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F9433BE-AC00-4D7D-AF4F-B437A8448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7919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56D86E05-00DF-9D47-B54A-553AB14E791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0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BF360-50F8-9445-945B-443A588A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  <a:latin typeface="Gill Sans MT" panose="020B0502020104020203" pitchFamily="34" charset="77"/>
              </a:rPr>
              <a:t>Data Type Conversions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B58E7-83CA-D94D-BFD8-0316E2A6EE17}"/>
              </a:ext>
            </a:extLst>
          </p:cNvPr>
          <p:cNvSpPr txBox="1"/>
          <p:nvPr/>
        </p:nvSpPr>
        <p:spPr>
          <a:xfrm>
            <a:off x="8489330" y="2269092"/>
            <a:ext cx="2675965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+mj-ea"/>
                <a:cs typeface="+mj-cs"/>
              </a:rPr>
              <a:t>Int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Gill Sans MT" panose="020B0502020104020203" pitchFamily="34" charset="77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+mj-ea"/>
                <a:cs typeface="+mj-cs"/>
              </a:rPr>
              <a:t>Float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77"/>
                <a:ea typeface="+mj-ea"/>
                <a:cs typeface="+mj-cs"/>
              </a:rPr>
              <a:t>String</a:t>
            </a: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FB076471-3067-2747-A56B-6AFBF4600D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9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Graphic 42" descr="Pencil">
            <a:extLst>
              <a:ext uri="{FF2B5EF4-FFF2-40B4-BE49-F238E27FC236}">
                <a16:creationId xmlns:a16="http://schemas.microsoft.com/office/drawing/2014/main" id="{18637562-D146-41CF-BF82-11974EB45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CF416-559E-9C45-A288-AFD7C146C441}"/>
              </a:ext>
            </a:extLst>
          </p:cNvPr>
          <p:cNvSpPr txBox="1"/>
          <p:nvPr/>
        </p:nvSpPr>
        <p:spPr>
          <a:xfrm>
            <a:off x="6065129" y="807681"/>
            <a:ext cx="4977976" cy="2621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C Lang: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#include &lt;</a:t>
            </a:r>
            <a:r>
              <a:rPr lang="en-US" sz="2000" kern="1200" dirty="0" err="1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stdio.h</a:t>
            </a:r>
            <a:r>
              <a:rPr lang="en-US" sz="2000" kern="1200" dirty="0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&gt;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 err="1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int</a:t>
            </a:r>
            <a:r>
              <a:rPr lang="en-US" sz="2000" kern="1200" dirty="0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 main(void)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 {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printf("</a:t>
            </a:r>
            <a:r>
              <a:rPr lang="en-US" sz="2000" kern="1200" dirty="0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hello, world\n");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ea typeface="+mj-ea"/>
                <a:cs typeface="Calibri" panose="020F0502020204030204" pitchFamily="34" charset="0"/>
              </a:rPr>
              <a:t>} </a:t>
            </a:r>
            <a:endParaRPr lang="en-US" sz="2000" kern="1200" dirty="0">
              <a:solidFill>
                <a:srgbClr val="000000"/>
              </a:solidFill>
              <a:latin typeface="Gill Sans MT" panose="020B0502020104020203" pitchFamily="34" charset="77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A467C-21F6-8A40-BCDF-1DF838B8CE31}"/>
              </a:ext>
            </a:extLst>
          </p:cNvPr>
          <p:cNvSpPr txBox="1"/>
          <p:nvPr/>
        </p:nvSpPr>
        <p:spPr>
          <a:xfrm>
            <a:off x="6090574" y="3695700"/>
            <a:ext cx="4977578" cy="2365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Java: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class HelloWorld {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public static void main(String[] </a:t>
            </a: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) {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("Hello, World!");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}</a:t>
            </a: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14E3271F-E0EF-3D4F-A538-8D81505D3C5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7999" y="-3726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3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74D050-9961-7B42-8F90-2FD40252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err="1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Int</a:t>
            </a:r>
            <a:r>
              <a:rPr lang="en-US" sz="3100" b="1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: </a:t>
            </a:r>
            <a:r>
              <a:rPr lang="en-US" sz="3100" b="1" dirty="0" err="1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Int</a:t>
            </a:r>
            <a:r>
              <a:rPr lang="en-US" sz="3100" b="1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  <a:t> converts a float number or string to integer</a:t>
            </a:r>
            <a:br>
              <a:rPr lang="en-US" sz="3100" b="1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IN" altLang="en-US" sz="3100" b="1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endParaRPr lang="en-US" sz="3100" b="1" dirty="0">
              <a:solidFill>
                <a:srgbClr val="FFFFFF"/>
              </a:solidFill>
              <a:latin typeface="Gill Sans MT" panose="020B05020201040202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6737-631E-0D43-A368-72B91D91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137160" indent="0">
              <a:buFont typeface="+mj-lt"/>
              <a:buNone/>
            </a:pP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(5)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y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(2.8)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z  = </a:t>
            </a:r>
            <a:r>
              <a:rPr lang="en-US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(“3”)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	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print(y)</a:t>
            </a:r>
            <a:b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</a:rPr>
            </a:b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print(z)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39" name="Picture 38" descr="codegnan.png">
            <a:extLst>
              <a:ext uri="{FF2B5EF4-FFF2-40B4-BE49-F238E27FC236}">
                <a16:creationId xmlns:a16="http://schemas.microsoft.com/office/drawing/2014/main" id="{4925A394-A7EE-4940-9B11-A562D005DC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9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74D050-9961-7B42-8F90-2FD40252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Float</a:t>
            </a:r>
            <a:r>
              <a:rPr lang="en-US" sz="3100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: Float converts, float number from integer number or string literal.</a:t>
            </a:r>
            <a:endParaRPr lang="en-US" sz="3100" dirty="0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6737-631E-0D43-A368-72B91D91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137160" indent="0">
              <a:buFont typeface="+mj-lt"/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 marL="137160" indent="0">
              <a:buFont typeface="+mj-lt"/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x = float(1)</a:t>
            </a:r>
          </a:p>
          <a:p>
            <a:pPr marL="137160" indent="0">
              <a:buFont typeface="+mj-lt"/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y = float(2.8)</a:t>
            </a:r>
          </a:p>
          <a:p>
            <a:pPr marL="137160" indent="0">
              <a:buFont typeface="+mj-lt"/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 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 z = float("3")</a:t>
            </a:r>
          </a:p>
          <a:p>
            <a:pPr marL="137160" indent="0">
              <a:buFont typeface="+mj-lt"/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 w = float("4.2")</a:t>
            </a:r>
          </a:p>
          <a:p>
            <a:pPr marL="137160" indent="0">
              <a:buFont typeface="+mj-lt"/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 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print(x)</a:t>
            </a:r>
          </a:p>
          <a:p>
            <a:pPr marL="137160" indent="0">
              <a:buFont typeface="+mj-lt"/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 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print(y)</a:t>
            </a:r>
          </a:p>
          <a:p>
            <a:pPr marL="137160" indent="0">
              <a:buFont typeface="+mj-lt"/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 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print(z)</a:t>
            </a:r>
          </a:p>
          <a:p>
            <a:pPr marL="137160" indent="0">
              <a:buFont typeface="+mj-lt"/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  </a:t>
            </a: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print(w)</a:t>
            </a:r>
          </a:p>
          <a:p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39" name="Picture 38" descr="codegnan.png">
            <a:extLst>
              <a:ext uri="{FF2B5EF4-FFF2-40B4-BE49-F238E27FC236}">
                <a16:creationId xmlns:a16="http://schemas.microsoft.com/office/drawing/2014/main" id="{1D10A1E9-A0FE-F34B-B7EA-6E3469A6D9C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1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74D050-9961-7B42-8F90-2FD40252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10" y="2407058"/>
            <a:ext cx="3569743" cy="2399869"/>
          </a:xfrm>
        </p:spPr>
        <p:txBody>
          <a:bodyPr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String: Constructs a string from a wide variety of data types, </a:t>
            </a:r>
            <a:br>
              <a:rPr lang="en-US" sz="2750" b="1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</a:br>
            <a:r>
              <a:rPr lang="en-US" sz="2750" b="1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including strings, integer literals and float literals</a:t>
            </a:r>
            <a:r>
              <a:rPr lang="en-IN" altLang="en-US" sz="2750" b="1" dirty="0">
                <a:solidFill>
                  <a:srgbClr val="FFFFFF"/>
                </a:solidFill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6737-631E-0D43-A368-72B91D91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alt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 b="1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pl-PL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x = </a:t>
            </a:r>
            <a:r>
              <a:rPr lang="pl-PL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str</a:t>
            </a:r>
            <a:r>
              <a:rPr lang="pl-PL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("s1")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pl-PL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y = </a:t>
            </a:r>
            <a:r>
              <a:rPr lang="pl-PL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str</a:t>
            </a:r>
            <a:r>
              <a:rPr lang="pl-PL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(2)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pl-PL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z = </a:t>
            </a:r>
            <a:r>
              <a:rPr lang="pl-PL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str</a:t>
            </a:r>
            <a:r>
              <a:rPr lang="pl-PL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(3.0)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pl-PL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</a:t>
            </a:r>
            <a:r>
              <a:rPr lang="pl-PL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pl-PL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</a:t>
            </a:r>
            <a:r>
              <a:rPr lang="pl-PL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(y)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		</a:t>
            </a:r>
            <a:r>
              <a:rPr lang="pl-PL" sz="2400" dirty="0" err="1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print</a:t>
            </a:r>
            <a:r>
              <a:rPr lang="pl-PL" sz="2400" dirty="0">
                <a:latin typeface="Gill Sans MT" panose="020B0502020104020203" pitchFamily="34" charset="77"/>
                <a:cs typeface="Times New Roman" panose="02020603050405020304" pitchFamily="18" charset="0"/>
                <a:sym typeface="+mn-ea"/>
              </a:rPr>
              <a:t>(z)</a:t>
            </a:r>
            <a:endParaRPr lang="pl-PL" sz="2400" dirty="0">
              <a:latin typeface="Gill Sans MT" panose="020B0502020104020203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39" name="Picture 38" descr="codegnan.png">
            <a:extLst>
              <a:ext uri="{FF2B5EF4-FFF2-40B4-BE49-F238E27FC236}">
                <a16:creationId xmlns:a16="http://schemas.microsoft.com/office/drawing/2014/main" id="{3CDE46FB-380A-1148-9E9F-A734472B54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Closed Quotation Mark">
            <a:extLst>
              <a:ext uri="{FF2B5EF4-FFF2-40B4-BE49-F238E27FC236}">
                <a16:creationId xmlns:a16="http://schemas.microsoft.com/office/drawing/2014/main" id="{419BC81B-3A2F-41FD-954F-A68A9951B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4942F-403B-0D48-9365-D9B692794E5A}"/>
              </a:ext>
            </a:extLst>
          </p:cNvPr>
          <p:cNvSpPr txBox="1"/>
          <p:nvPr/>
        </p:nvSpPr>
        <p:spPr>
          <a:xfrm>
            <a:off x="6090574" y="738620"/>
            <a:ext cx="4977578" cy="5322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Calibri" panose="020F0502020204030204" pitchFamily="34" charset="0"/>
              </a:rPr>
              <a:t>C Lang:</a:t>
            </a: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stdio.h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&gt;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main()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{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num1, num2, sum;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("Enter first number: ");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("%d", &amp;num1);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("Enter second number: ");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("%d", &amp;num2);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sum = num1 + num2;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("Sum of the entered numbers: %d", sum);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return 0;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}</a:t>
            </a: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BDBECFA3-9C09-F541-B4B2-AAE427A1344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8000" y="-3726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9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C112E-FFBF-1C4D-9A6D-FD09E94B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Java Program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50C8F-220C-D241-A44B-65CCF2EE7D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public class </a:t>
            </a:r>
            <a:r>
              <a:rPr lang="en-IN" sz="2400" dirty="0" err="1"/>
              <a:t>AddTwoIntegers</a:t>
            </a:r>
            <a:r>
              <a:rPr lang="en-IN" sz="2400" dirty="0"/>
              <a:t> { </a:t>
            </a:r>
          </a:p>
          <a:p>
            <a:pPr marL="0" indent="0">
              <a:buNone/>
            </a:pPr>
            <a:r>
              <a:rPr lang="en-IN" sz="2400" dirty="0"/>
              <a:t>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first = 10;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second = 20;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sum = first + second; </a:t>
            </a:r>
          </a:p>
          <a:p>
            <a:pPr marL="0" indent="0">
              <a:buNone/>
            </a:pPr>
            <a:r>
              <a:rPr lang="en-IN" sz="2400" dirty="0" err="1"/>
              <a:t>System.out.println</a:t>
            </a:r>
            <a:r>
              <a:rPr lang="en-IN" sz="2400" dirty="0"/>
              <a:t>("The sum is: " + sum); 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}</a:t>
            </a:r>
            <a:endParaRPr lang="en-US" sz="2400" dirty="0"/>
          </a:p>
        </p:txBody>
      </p:sp>
      <p:pic>
        <p:nvPicPr>
          <p:cNvPr id="6" name="Picture 5" descr="codegnan.png">
            <a:extLst>
              <a:ext uri="{FF2B5EF4-FFF2-40B4-BE49-F238E27FC236}">
                <a16:creationId xmlns:a16="http://schemas.microsoft.com/office/drawing/2014/main" id="{76F3D00C-61AC-9443-AF25-D11F78FA84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CDC70-CFE2-0B46-ABA7-37A83BFA9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85446"/>
            <a:ext cx="5126736" cy="1731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55E08-C9D7-DB4A-842B-5204CA9CFC6F}"/>
              </a:ext>
            </a:extLst>
          </p:cNvPr>
          <p:cNvSpPr txBox="1"/>
          <p:nvPr/>
        </p:nvSpPr>
        <p:spPr>
          <a:xfrm>
            <a:off x="6391903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W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A0B09-EDD7-FC4B-9C8E-79397BA4945A}"/>
              </a:ext>
            </a:extLst>
          </p:cNvPr>
          <p:cNvSpPr txBox="1"/>
          <p:nvPr/>
        </p:nvSpPr>
        <p:spPr>
          <a:xfrm>
            <a:off x="9283780" y="1344705"/>
            <a:ext cx="8875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latin typeface="BatangChe" panose="02030609000101010101" pitchFamily="49" charset="-127"/>
                <a:ea typeface="BatangChe" panose="02030609000101010101" pitchFamily="49" charset="-127"/>
                <a:cs typeface="Latha" panose="020B0604020202020204" pitchFamily="34" charset="0"/>
              </a:rPr>
              <a:t>?</a:t>
            </a:r>
          </a:p>
        </p:txBody>
      </p:sp>
      <p:pic>
        <p:nvPicPr>
          <p:cNvPr id="8" name="Picture 7" descr="codegnan.png">
            <a:extLst>
              <a:ext uri="{FF2B5EF4-FFF2-40B4-BE49-F238E27FC236}">
                <a16:creationId xmlns:a16="http://schemas.microsoft.com/office/drawing/2014/main" id="{96393FE9-046F-084B-8AD4-CFA9210BFC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3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8C2681D7-8F09-0346-B624-39EBC006A577}"/>
              </a:ext>
            </a:extLst>
          </p:cNvPr>
          <p:cNvSpPr txBox="1"/>
          <p:nvPr/>
        </p:nvSpPr>
        <p:spPr>
          <a:xfrm>
            <a:off x="829781" y="2745736"/>
            <a:ext cx="3698803" cy="1366528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Hello world: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2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rint(“Hello World”)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79C26-3021-5B4C-9F84-FBE33DE15BD7}"/>
              </a:ext>
            </a:extLst>
          </p:cNvPr>
          <p:cNvSpPr txBox="1"/>
          <p:nvPr/>
        </p:nvSpPr>
        <p:spPr>
          <a:xfrm>
            <a:off x="6049182" y="802638"/>
            <a:ext cx="5408696" cy="5252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Adding two numbers: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 =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 = a + 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print(c)</a:t>
            </a:r>
          </a:p>
        </p:txBody>
      </p:sp>
      <p:pic>
        <p:nvPicPr>
          <p:cNvPr id="5" name="Picture 4" descr="codegnan.png">
            <a:extLst>
              <a:ext uri="{FF2B5EF4-FFF2-40B4-BE49-F238E27FC236}">
                <a16:creationId xmlns:a16="http://schemas.microsoft.com/office/drawing/2014/main" id="{D2A1360B-641E-1446-9633-EE04464140E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59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9182D8D-D191-B242-B968-38A6A66C2236}"/>
              </a:ext>
            </a:extLst>
          </p:cNvPr>
          <p:cNvSpPr txBox="1"/>
          <p:nvPr/>
        </p:nvSpPr>
        <p:spPr>
          <a:xfrm>
            <a:off x="1158240" y="1122362"/>
            <a:ext cx="6339840" cy="2992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  <a:ea typeface="+mj-ea"/>
                <a:cs typeface="+mj-cs"/>
                <a:sym typeface="+mn-ea"/>
              </a:rPr>
              <a:t>Difference between programming </a:t>
            </a:r>
            <a:br>
              <a:rPr lang="en-US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  <a:ea typeface="+mj-ea"/>
                <a:cs typeface="+mj-cs"/>
                <a:sym typeface="+mn-ea"/>
              </a:rPr>
            </a:br>
            <a:r>
              <a:rPr lang="en-US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77"/>
                <a:ea typeface="+mj-ea"/>
                <a:cs typeface="+mj-cs"/>
                <a:sym typeface="+mn-ea"/>
              </a:rPr>
              <a:t>and scripting </a:t>
            </a:r>
            <a:endParaRPr lang="en-US" sz="5200" kern="12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77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55A56F0B-69A0-7E4F-B63D-85586BF5F0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0541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25ABC-B367-4FBF-A75F-66A587296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494608"/>
              </p:ext>
            </p:extLst>
          </p:nvPr>
        </p:nvGraphicFramePr>
        <p:xfrm>
          <a:off x="838200" y="669593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codegnan.png">
            <a:extLst>
              <a:ext uri="{FF2B5EF4-FFF2-40B4-BE49-F238E27FC236}">
                <a16:creationId xmlns:a16="http://schemas.microsoft.com/office/drawing/2014/main" id="{AEE0ACCA-67CD-AA43-A3FF-44EB30D4D7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8000" y="0"/>
            <a:ext cx="1524000" cy="1524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248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964</Words>
  <Application>Microsoft Office PowerPoint</Application>
  <PresentationFormat>Widescreen</PresentationFormat>
  <Paragraphs>152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BatangChe</vt:lpstr>
      <vt:lpstr>Arial</vt:lpstr>
      <vt:lpstr>Calibri</vt:lpstr>
      <vt:lpstr>Calibri Light</vt:lpstr>
      <vt:lpstr>Gill Sans MT</vt:lpstr>
      <vt:lpstr>Wingdings</vt:lpstr>
      <vt:lpstr>Office Theme</vt:lpstr>
      <vt:lpstr>1_Office Theme</vt:lpstr>
      <vt:lpstr>Python</vt:lpstr>
      <vt:lpstr>PowerPoint Presentation</vt:lpstr>
      <vt:lpstr>PowerPoint Presentation</vt:lpstr>
      <vt:lpstr>PowerPoint Presentation</vt:lpstr>
      <vt:lpstr>Java Program</vt:lpstr>
      <vt:lpstr>PowerPoint Presentation</vt:lpstr>
      <vt:lpstr>PowerPoint Presentation</vt:lpstr>
      <vt:lpstr>PowerPoint Presentation</vt:lpstr>
      <vt:lpstr>PowerPoint Presentation</vt:lpstr>
      <vt:lpstr>Applications of Scripting Languages :</vt:lpstr>
      <vt:lpstr>Applications of Programming Languages :</vt:lpstr>
      <vt:lpstr>PowerPoint Presentation</vt:lpstr>
      <vt:lpstr>PowerPoint Presentation</vt:lpstr>
      <vt:lpstr>Applications in Python</vt:lpstr>
      <vt:lpstr>Applications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Installation and Setting Up  Environment</vt:lpstr>
      <vt:lpstr> Go to the System Properties and click on Environment Variables</vt:lpstr>
      <vt:lpstr>PowerPoint Presentation</vt:lpstr>
      <vt:lpstr>Variables</vt:lpstr>
      <vt:lpstr>Data types</vt:lpstr>
      <vt:lpstr>Python has Six data types:</vt:lpstr>
      <vt:lpstr>Number: Number data types store the numeric value. Number objects are created when you assign a value to them </vt:lpstr>
      <vt:lpstr>There are four different numerical types:</vt:lpstr>
      <vt:lpstr>Data Type Conversions</vt:lpstr>
      <vt:lpstr>Int: Int converts a float number or string to integer  </vt:lpstr>
      <vt:lpstr>Float : Float converts, float number from integer number or string literal.</vt:lpstr>
      <vt:lpstr>String: Constructs a string from a wide variety of data types,  including strings, integer literals and float literals.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</dc:title>
  <dc:creator>150031078</dc:creator>
  <cp:lastModifiedBy>Saketh Kallepu</cp:lastModifiedBy>
  <cp:revision>30</cp:revision>
  <dcterms:created xsi:type="dcterms:W3CDTF">2019-01-29T12:43:48Z</dcterms:created>
  <dcterms:modified xsi:type="dcterms:W3CDTF">2020-07-27T10:01:05Z</dcterms:modified>
</cp:coreProperties>
</file>