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32"/>
  </p:notesMasterIdLst>
  <p:sldIdLst>
    <p:sldId id="359" r:id="rId3"/>
    <p:sldId id="315" r:id="rId4"/>
    <p:sldId id="316" r:id="rId5"/>
    <p:sldId id="317" r:id="rId6"/>
    <p:sldId id="280" r:id="rId7"/>
    <p:sldId id="281" r:id="rId8"/>
    <p:sldId id="318" r:id="rId9"/>
    <p:sldId id="282" r:id="rId10"/>
    <p:sldId id="283" r:id="rId11"/>
    <p:sldId id="286" r:id="rId12"/>
    <p:sldId id="319" r:id="rId13"/>
    <p:sldId id="285" r:id="rId14"/>
    <p:sldId id="287" r:id="rId15"/>
    <p:sldId id="323" r:id="rId16"/>
    <p:sldId id="325" r:id="rId17"/>
    <p:sldId id="322" r:id="rId18"/>
    <p:sldId id="326" r:id="rId19"/>
    <p:sldId id="321" r:id="rId20"/>
    <p:sldId id="328" r:id="rId21"/>
    <p:sldId id="294" r:id="rId22"/>
    <p:sldId id="295" r:id="rId23"/>
    <p:sldId id="296" r:id="rId24"/>
    <p:sldId id="330" r:id="rId25"/>
    <p:sldId id="297" r:id="rId26"/>
    <p:sldId id="299" r:id="rId27"/>
    <p:sldId id="331" r:id="rId28"/>
    <p:sldId id="332" r:id="rId29"/>
    <p:sldId id="333" r:id="rId30"/>
    <p:sldId id="320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18" autoAdjust="0"/>
    <p:restoredTop sz="94660"/>
  </p:normalViewPr>
  <p:slideViewPr>
    <p:cSldViewPr snapToGrid="0">
      <p:cViewPr varScale="1">
        <p:scale>
          <a:sx n="72" d="100"/>
          <a:sy n="72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AD3679E-2590-438E-B99B-74DAC0EA727A}" type="doc">
      <dgm:prSet loTypeId="urn:microsoft.com/office/officeart/2005/8/layout/matrix3" loCatId="matrix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9EF54D26-43A6-42B9-A318-45D1D877EB27}">
      <dgm:prSet/>
      <dgm:spPr/>
      <dgm:t>
        <a:bodyPr/>
        <a:lstStyle/>
        <a:p>
          <a:r>
            <a:rPr lang="en-US"/>
            <a:t>Positional Arguments</a:t>
          </a:r>
        </a:p>
      </dgm:t>
    </dgm:pt>
    <dgm:pt modelId="{32A6796E-8E49-4B35-B385-A286BE55F1B0}" type="parTrans" cxnId="{4745EF08-1929-4064-B31D-06EDE286E07A}">
      <dgm:prSet/>
      <dgm:spPr/>
      <dgm:t>
        <a:bodyPr/>
        <a:lstStyle/>
        <a:p>
          <a:endParaRPr lang="en-US"/>
        </a:p>
      </dgm:t>
    </dgm:pt>
    <dgm:pt modelId="{967EE04E-E479-4CA5-B161-9C7EC43E7814}" type="sibTrans" cxnId="{4745EF08-1929-4064-B31D-06EDE286E07A}">
      <dgm:prSet/>
      <dgm:spPr/>
      <dgm:t>
        <a:bodyPr/>
        <a:lstStyle/>
        <a:p>
          <a:endParaRPr lang="en-US"/>
        </a:p>
      </dgm:t>
    </dgm:pt>
    <dgm:pt modelId="{73A1CEEC-32F7-4E3B-9D0B-44E10E3F2571}">
      <dgm:prSet/>
      <dgm:spPr/>
      <dgm:t>
        <a:bodyPr/>
        <a:lstStyle/>
        <a:p>
          <a:r>
            <a:rPr lang="en-US" dirty="0"/>
            <a:t>Keyword Arguments</a:t>
          </a:r>
        </a:p>
      </dgm:t>
    </dgm:pt>
    <dgm:pt modelId="{C6390EA1-186A-41A1-9A76-C4027DD8721C}" type="parTrans" cxnId="{791EAAC7-2AA0-49B4-B4FC-A5A7C190D99B}">
      <dgm:prSet/>
      <dgm:spPr/>
      <dgm:t>
        <a:bodyPr/>
        <a:lstStyle/>
        <a:p>
          <a:endParaRPr lang="en-US"/>
        </a:p>
      </dgm:t>
    </dgm:pt>
    <dgm:pt modelId="{2C266576-D6DE-4CDD-A809-1E945DEA58D8}" type="sibTrans" cxnId="{791EAAC7-2AA0-49B4-B4FC-A5A7C190D99B}">
      <dgm:prSet/>
      <dgm:spPr/>
      <dgm:t>
        <a:bodyPr/>
        <a:lstStyle/>
        <a:p>
          <a:endParaRPr lang="en-US"/>
        </a:p>
      </dgm:t>
    </dgm:pt>
    <dgm:pt modelId="{826DD050-6C22-4CA8-AD46-C57F68D038CF}">
      <dgm:prSet/>
      <dgm:spPr/>
      <dgm:t>
        <a:bodyPr/>
        <a:lstStyle/>
        <a:p>
          <a:r>
            <a:rPr lang="en-US"/>
            <a:t>Default Arguments</a:t>
          </a:r>
        </a:p>
      </dgm:t>
    </dgm:pt>
    <dgm:pt modelId="{CCFEC151-F194-4256-94F2-E346BB75C700}" type="parTrans" cxnId="{FDE2889A-1EED-4B6D-A648-79BAF13A5990}">
      <dgm:prSet/>
      <dgm:spPr/>
      <dgm:t>
        <a:bodyPr/>
        <a:lstStyle/>
        <a:p>
          <a:endParaRPr lang="en-US"/>
        </a:p>
      </dgm:t>
    </dgm:pt>
    <dgm:pt modelId="{79C4934B-3E76-4A1D-931A-B8AB83B7C9A1}" type="sibTrans" cxnId="{FDE2889A-1EED-4B6D-A648-79BAF13A5990}">
      <dgm:prSet/>
      <dgm:spPr/>
      <dgm:t>
        <a:bodyPr/>
        <a:lstStyle/>
        <a:p>
          <a:endParaRPr lang="en-US"/>
        </a:p>
      </dgm:t>
    </dgm:pt>
    <dgm:pt modelId="{F877CBC2-B4BE-485C-89D4-93B8956AB4EE}">
      <dgm:prSet/>
      <dgm:spPr/>
      <dgm:t>
        <a:bodyPr/>
        <a:lstStyle/>
        <a:p>
          <a:r>
            <a:rPr lang="en-US"/>
            <a:t>Variable length Arguments</a:t>
          </a:r>
        </a:p>
      </dgm:t>
    </dgm:pt>
    <dgm:pt modelId="{F31969D7-4C0E-4434-8BF9-2ADDF703A038}" type="parTrans" cxnId="{ECBDD28C-447C-4071-9B15-B5A5728FB60F}">
      <dgm:prSet/>
      <dgm:spPr/>
      <dgm:t>
        <a:bodyPr/>
        <a:lstStyle/>
        <a:p>
          <a:endParaRPr lang="en-US"/>
        </a:p>
      </dgm:t>
    </dgm:pt>
    <dgm:pt modelId="{9F111A26-722B-41EF-AC7E-DD3CFB5D004F}" type="sibTrans" cxnId="{ECBDD28C-447C-4071-9B15-B5A5728FB60F}">
      <dgm:prSet/>
      <dgm:spPr/>
      <dgm:t>
        <a:bodyPr/>
        <a:lstStyle/>
        <a:p>
          <a:endParaRPr lang="en-US"/>
        </a:p>
      </dgm:t>
    </dgm:pt>
    <dgm:pt modelId="{1FEC7147-6C14-45AC-AD25-8360AAAF878B}" type="pres">
      <dgm:prSet presAssocID="{9AD3679E-2590-438E-B99B-74DAC0EA727A}" presName="matrix" presStyleCnt="0">
        <dgm:presLayoutVars>
          <dgm:chMax val="1"/>
          <dgm:dir/>
          <dgm:resizeHandles val="exact"/>
        </dgm:presLayoutVars>
      </dgm:prSet>
      <dgm:spPr/>
    </dgm:pt>
    <dgm:pt modelId="{94BCCBD1-A0EB-459E-AF72-25C747E54EBD}" type="pres">
      <dgm:prSet presAssocID="{9AD3679E-2590-438E-B99B-74DAC0EA727A}" presName="diamond" presStyleLbl="bgShp" presStyleIdx="0" presStyleCnt="1"/>
      <dgm:spPr/>
    </dgm:pt>
    <dgm:pt modelId="{38993DC9-287F-4FED-A62F-EB4ED461BBB4}" type="pres">
      <dgm:prSet presAssocID="{9AD3679E-2590-438E-B99B-74DAC0EA727A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C84B1ECA-B558-4A86-8983-921CF1C765C4}" type="pres">
      <dgm:prSet presAssocID="{9AD3679E-2590-438E-B99B-74DAC0EA727A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64DA6AAD-C90A-42D1-858B-FE4EDADFDA40}" type="pres">
      <dgm:prSet presAssocID="{9AD3679E-2590-438E-B99B-74DAC0EA727A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C1F7D29D-407E-435E-BECE-9C0F89EDDD91}" type="pres">
      <dgm:prSet presAssocID="{9AD3679E-2590-438E-B99B-74DAC0EA727A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4745EF08-1929-4064-B31D-06EDE286E07A}" srcId="{9AD3679E-2590-438E-B99B-74DAC0EA727A}" destId="{9EF54D26-43A6-42B9-A318-45D1D877EB27}" srcOrd="0" destOrd="0" parTransId="{32A6796E-8E49-4B35-B385-A286BE55F1B0}" sibTransId="{967EE04E-E479-4CA5-B161-9C7EC43E7814}"/>
    <dgm:cxn modelId="{53225D0C-04D4-42AD-9420-80247D96135D}" type="presOf" srcId="{826DD050-6C22-4CA8-AD46-C57F68D038CF}" destId="{64DA6AAD-C90A-42D1-858B-FE4EDADFDA40}" srcOrd="0" destOrd="0" presId="urn:microsoft.com/office/officeart/2005/8/layout/matrix3"/>
    <dgm:cxn modelId="{5D910828-B592-4C7F-93BB-89D40440F5E1}" type="presOf" srcId="{73A1CEEC-32F7-4E3B-9D0B-44E10E3F2571}" destId="{C84B1ECA-B558-4A86-8983-921CF1C765C4}" srcOrd="0" destOrd="0" presId="urn:microsoft.com/office/officeart/2005/8/layout/matrix3"/>
    <dgm:cxn modelId="{EAC4B664-AFC4-48B0-AE92-DCAC6BEAF016}" type="presOf" srcId="{9EF54D26-43A6-42B9-A318-45D1D877EB27}" destId="{38993DC9-287F-4FED-A62F-EB4ED461BBB4}" srcOrd="0" destOrd="0" presId="urn:microsoft.com/office/officeart/2005/8/layout/matrix3"/>
    <dgm:cxn modelId="{7DDF9182-FE0D-4198-8858-E44682510D5A}" type="presOf" srcId="{9AD3679E-2590-438E-B99B-74DAC0EA727A}" destId="{1FEC7147-6C14-45AC-AD25-8360AAAF878B}" srcOrd="0" destOrd="0" presId="urn:microsoft.com/office/officeart/2005/8/layout/matrix3"/>
    <dgm:cxn modelId="{ECBDD28C-447C-4071-9B15-B5A5728FB60F}" srcId="{9AD3679E-2590-438E-B99B-74DAC0EA727A}" destId="{F877CBC2-B4BE-485C-89D4-93B8956AB4EE}" srcOrd="3" destOrd="0" parTransId="{F31969D7-4C0E-4434-8BF9-2ADDF703A038}" sibTransId="{9F111A26-722B-41EF-AC7E-DD3CFB5D004F}"/>
    <dgm:cxn modelId="{FDE2889A-1EED-4B6D-A648-79BAF13A5990}" srcId="{9AD3679E-2590-438E-B99B-74DAC0EA727A}" destId="{826DD050-6C22-4CA8-AD46-C57F68D038CF}" srcOrd="2" destOrd="0" parTransId="{CCFEC151-F194-4256-94F2-E346BB75C700}" sibTransId="{79C4934B-3E76-4A1D-931A-B8AB83B7C9A1}"/>
    <dgm:cxn modelId="{791EAAC7-2AA0-49B4-B4FC-A5A7C190D99B}" srcId="{9AD3679E-2590-438E-B99B-74DAC0EA727A}" destId="{73A1CEEC-32F7-4E3B-9D0B-44E10E3F2571}" srcOrd="1" destOrd="0" parTransId="{C6390EA1-186A-41A1-9A76-C4027DD8721C}" sibTransId="{2C266576-D6DE-4CDD-A809-1E945DEA58D8}"/>
    <dgm:cxn modelId="{22C288F8-941C-495A-9BF3-41CA2613185F}" type="presOf" srcId="{F877CBC2-B4BE-485C-89D4-93B8956AB4EE}" destId="{C1F7D29D-407E-435E-BECE-9C0F89EDDD91}" srcOrd="0" destOrd="0" presId="urn:microsoft.com/office/officeart/2005/8/layout/matrix3"/>
    <dgm:cxn modelId="{1A4E3D80-688D-4788-85B0-3CBF2E3256EA}" type="presParOf" srcId="{1FEC7147-6C14-45AC-AD25-8360AAAF878B}" destId="{94BCCBD1-A0EB-459E-AF72-25C747E54EBD}" srcOrd="0" destOrd="0" presId="urn:microsoft.com/office/officeart/2005/8/layout/matrix3"/>
    <dgm:cxn modelId="{63700816-ADBE-4ABD-BB78-DF8D22F6947F}" type="presParOf" srcId="{1FEC7147-6C14-45AC-AD25-8360AAAF878B}" destId="{38993DC9-287F-4FED-A62F-EB4ED461BBB4}" srcOrd="1" destOrd="0" presId="urn:microsoft.com/office/officeart/2005/8/layout/matrix3"/>
    <dgm:cxn modelId="{48A209AD-7E4A-4E7D-A2A1-B7BFD34D85BD}" type="presParOf" srcId="{1FEC7147-6C14-45AC-AD25-8360AAAF878B}" destId="{C84B1ECA-B558-4A86-8983-921CF1C765C4}" srcOrd="2" destOrd="0" presId="urn:microsoft.com/office/officeart/2005/8/layout/matrix3"/>
    <dgm:cxn modelId="{A1D80296-D0BC-462F-853A-EACED2F1914E}" type="presParOf" srcId="{1FEC7147-6C14-45AC-AD25-8360AAAF878B}" destId="{64DA6AAD-C90A-42D1-858B-FE4EDADFDA40}" srcOrd="3" destOrd="0" presId="urn:microsoft.com/office/officeart/2005/8/layout/matrix3"/>
    <dgm:cxn modelId="{5FB742AE-198F-4ADE-B7BC-690D7B0C3D6A}" type="presParOf" srcId="{1FEC7147-6C14-45AC-AD25-8360AAAF878B}" destId="{C1F7D29D-407E-435E-BECE-9C0F89EDDD91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BCCBD1-A0EB-459E-AF72-25C747E54EBD}">
      <dsp:nvSpPr>
        <dsp:cNvPr id="0" name=""/>
        <dsp:cNvSpPr/>
      </dsp:nvSpPr>
      <dsp:spPr>
        <a:xfrm>
          <a:off x="724170" y="0"/>
          <a:ext cx="4464400" cy="4464400"/>
        </a:xfrm>
        <a:prstGeom prst="diamond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8993DC9-287F-4FED-A62F-EB4ED461BBB4}">
      <dsp:nvSpPr>
        <dsp:cNvPr id="0" name=""/>
        <dsp:cNvSpPr/>
      </dsp:nvSpPr>
      <dsp:spPr>
        <a:xfrm>
          <a:off x="1148288" y="424118"/>
          <a:ext cx="1741116" cy="1741116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Positional Arguments</a:t>
          </a:r>
        </a:p>
      </dsp:txBody>
      <dsp:txXfrm>
        <a:off x="1233282" y="509112"/>
        <a:ext cx="1571128" cy="1571128"/>
      </dsp:txXfrm>
    </dsp:sp>
    <dsp:sp modelId="{C84B1ECA-B558-4A86-8983-921CF1C765C4}">
      <dsp:nvSpPr>
        <dsp:cNvPr id="0" name=""/>
        <dsp:cNvSpPr/>
      </dsp:nvSpPr>
      <dsp:spPr>
        <a:xfrm>
          <a:off x="3023336" y="424118"/>
          <a:ext cx="1741116" cy="1741116"/>
        </a:xfrm>
        <a:prstGeom prst="roundRect">
          <a:avLst/>
        </a:prstGeom>
        <a:gradFill rotWithShape="0">
          <a:gsLst>
            <a:gs pos="0">
              <a:schemeClr val="accent5">
                <a:hueOff val="-2252848"/>
                <a:satOff val="-5806"/>
                <a:lumOff val="-39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2252848"/>
                <a:satOff val="-5806"/>
                <a:lumOff val="-39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2252848"/>
                <a:satOff val="-5806"/>
                <a:lumOff val="-39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Keyword Arguments</a:t>
          </a:r>
        </a:p>
      </dsp:txBody>
      <dsp:txXfrm>
        <a:off x="3108330" y="509112"/>
        <a:ext cx="1571128" cy="1571128"/>
      </dsp:txXfrm>
    </dsp:sp>
    <dsp:sp modelId="{64DA6AAD-C90A-42D1-858B-FE4EDADFDA40}">
      <dsp:nvSpPr>
        <dsp:cNvPr id="0" name=""/>
        <dsp:cNvSpPr/>
      </dsp:nvSpPr>
      <dsp:spPr>
        <a:xfrm>
          <a:off x="1148288" y="2299166"/>
          <a:ext cx="1741116" cy="1741116"/>
        </a:xfrm>
        <a:prstGeom prst="roundRect">
          <a:avLst/>
        </a:prstGeom>
        <a:gradFill rotWithShape="0">
          <a:gsLst>
            <a:gs pos="0">
              <a:schemeClr val="accent5">
                <a:hueOff val="-4505695"/>
                <a:satOff val="-11613"/>
                <a:lumOff val="-784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4505695"/>
                <a:satOff val="-11613"/>
                <a:lumOff val="-784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4505695"/>
                <a:satOff val="-11613"/>
                <a:lumOff val="-784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Default Arguments</a:t>
          </a:r>
        </a:p>
      </dsp:txBody>
      <dsp:txXfrm>
        <a:off x="1233282" y="2384160"/>
        <a:ext cx="1571128" cy="1571128"/>
      </dsp:txXfrm>
    </dsp:sp>
    <dsp:sp modelId="{C1F7D29D-407E-435E-BECE-9C0F89EDDD91}">
      <dsp:nvSpPr>
        <dsp:cNvPr id="0" name=""/>
        <dsp:cNvSpPr/>
      </dsp:nvSpPr>
      <dsp:spPr>
        <a:xfrm>
          <a:off x="3023336" y="2299166"/>
          <a:ext cx="1741116" cy="1741116"/>
        </a:xfrm>
        <a:prstGeom prst="roundRect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Variable length Arguments</a:t>
          </a:r>
        </a:p>
      </dsp:txBody>
      <dsp:txXfrm>
        <a:off x="3108330" y="2384160"/>
        <a:ext cx="1571128" cy="15711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D27B47-F4DB-B349-9C06-489A7C396AD8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DB4EC4-EEF9-9E49-B9A8-1AD7278A9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053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DD3C7A-6FA9-B747-B121-1EB9BC99036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083439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00A86-CCD4-204B-A952-4621263140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54B319-660B-1A49-81A7-7C4E6EA73E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D14DE8-D09A-134B-B1C6-EFAAF519D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513CE-ADC1-874D-9D75-17C2A1FF3AB4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DB8722-C926-3540-8B0A-ABBD656E3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6B26A2-5AEA-2B4B-ABA8-9E0625A09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69606-EE2F-894E-8191-D1E5E1DBD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441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8B296-9878-734D-9278-4CBA409DF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E2FE85-7818-9446-B4C0-0555F70F64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58D519-64DE-794D-830F-791F4D4CC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513CE-ADC1-874D-9D75-17C2A1FF3AB4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FDA4B0-E83E-7A42-B69E-0F71152C6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B25BBC-87BC-074A-BDE0-19DB42B05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69606-EE2F-894E-8191-D1E5E1DBD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841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5CA41D-DA00-6742-ACD2-D64CE2D2B3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CC663C-DED9-5E47-BFB6-B84750228C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DDB436-9E9C-CD47-B299-85275B4C2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513CE-ADC1-874D-9D75-17C2A1FF3AB4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A7F4FE-73EE-F14E-911A-345549ADC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0A297-CF19-DE40-BD7F-70F6EA0F4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69606-EE2F-894E-8191-D1E5E1DBD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0053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28FC8-3DD5-4179-8BA3-6EABBD95C8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E0D4A3-D95F-470E-BCE6-4F458E322A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742692-298D-437D-ADCB-AA85A47ED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DA41B-9C58-4F9D-9947-B7E2B425EC4D}" type="datetimeFigureOut">
              <a:rPr lang="en-GB" smtClean="0"/>
              <a:t>31/07/2020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3B2B0F-FD36-4C4A-8EA1-BC7C4A10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DC7342-0835-417F-9207-5BC6B2E5B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49F46-2F52-4948-99B8-C8E85E5A72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01213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169E0-693D-42E1-94F5-6E87878B2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E544E7-FB13-4AEE-A14D-B10D262847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686D8-E670-494A-A905-B1655C10C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DA41B-9C58-4F9D-9947-B7E2B425EC4D}" type="datetimeFigureOut">
              <a:rPr lang="en-GB" smtClean="0"/>
              <a:t>31/07/2020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B1B919-BEC2-4E88-81DF-05160D589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A9935A-6545-44C3-BDAD-0AD5177D3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49F46-2F52-4948-99B8-C8E85E5A72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52993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A3ECF-F058-4F60-9A91-0A90AEEC1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FA68C4-5AE6-4DC7-B5DF-78D3BC6A8A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B7560-BD8D-456E-8D66-8E94EF938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DA41B-9C58-4F9D-9947-B7E2B425EC4D}" type="datetimeFigureOut">
              <a:rPr lang="en-GB" smtClean="0"/>
              <a:t>31/07/2020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94B57B-E605-45A9-8DE2-B2B0596BA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9A6ABD-3DDC-4F2E-8A19-FF13EB477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49F46-2F52-4948-99B8-C8E85E5A72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69599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132FB-FBA2-4E0D-8531-4EF04F9A0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0BBC7-BEE0-45E7-8560-DE1579E7FD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183E1C-C68B-4FE9-8D43-8B5CDC550B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2A6F57-A931-4FCE-9EAD-70D1C75D3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DA41B-9C58-4F9D-9947-B7E2B425EC4D}" type="datetimeFigureOut">
              <a:rPr lang="en-GB" smtClean="0"/>
              <a:t>31/07/2020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7B5D8C-A451-473B-974A-2DF98DA1A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F839F2-492B-4B38-91E4-72352C5C0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49F46-2F52-4948-99B8-C8E85E5A72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54494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22D9E-98F1-4AC6-8389-5D267C1B3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D8A792-59A9-42A7-922C-189D480957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A76B38-013D-4D9E-99D1-18D044B558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2595AB-643C-478D-BC09-6E44A490A6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3FA9A7-A50E-4C70-ABEA-CF3352281A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B8C277-207F-4265-9227-BDF008808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DA41B-9C58-4F9D-9947-B7E2B425EC4D}" type="datetimeFigureOut">
              <a:rPr lang="en-GB" smtClean="0"/>
              <a:t>31/07/2020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C79EAB-3A80-4B37-93FD-158086281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85C6B1-756E-4ECB-ADCB-4AAB8EA20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49F46-2F52-4948-99B8-C8E85E5A72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95983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B2925-338C-4EAE-AA01-95CAC3850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D6EBF5-DA44-48A8-890C-C9663C609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DA41B-9C58-4F9D-9947-B7E2B425EC4D}" type="datetimeFigureOut">
              <a:rPr lang="en-GB" smtClean="0"/>
              <a:t>31/07/2020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9FD84A-36CA-4E88-8E66-9615D1C17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4A351C-C70C-4882-B577-696CAB7C6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49F46-2F52-4948-99B8-C8E85E5A72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66930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48C16A-5067-4676-B518-5415470BD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DA41B-9C58-4F9D-9947-B7E2B425EC4D}" type="datetimeFigureOut">
              <a:rPr lang="en-GB" smtClean="0"/>
              <a:t>31/07/2020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0BACEA-C9C9-4EF1-BA7A-923BF53DD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2F8223-0077-4D1C-A125-5513DF3A3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49F46-2F52-4948-99B8-C8E85E5A72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9561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4F666-4DB3-4B32-92DB-95B55D2F4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91488A-0DBC-47E2-B631-BB69267F3E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45AAB1-AB42-46B3-A9AE-46083D48A0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626D95-1243-4D96-A77D-DC3E9DE05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DA41B-9C58-4F9D-9947-B7E2B425EC4D}" type="datetimeFigureOut">
              <a:rPr lang="en-GB" smtClean="0"/>
              <a:t>31/07/2020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15A698-F718-4ECA-9E95-C828B7469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9F1077-EA03-419E-A2E9-EBCDA04EB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49F46-2F52-4948-99B8-C8E85E5A72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954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8BE8F-AC9B-4048-8C88-FA6DCC053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F6290-0643-1B40-946F-3DFA74AA10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E1975D-1F9E-1345-B9E5-F7AA028DE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513CE-ADC1-874D-9D75-17C2A1FF3AB4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0A3A1-F7E7-884F-9518-BBA814E97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61433E-E03B-F84D-9D93-E4991AB8C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69606-EE2F-894E-8191-D1E5E1DBD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73721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96E9F-8B8C-44E6-9FFC-32745362E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F34221-0506-47EF-85B0-E988095C9B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9CDF4E-36F9-448D-9685-8F4161C477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72490C-78B7-49BD-AA9E-05FB056DD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DA41B-9C58-4F9D-9947-B7E2B425EC4D}" type="datetimeFigureOut">
              <a:rPr lang="en-GB" smtClean="0"/>
              <a:t>31/07/2020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4228C4-14CF-4FFF-93EB-D70388713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3DF84-00BE-44AC-9986-8AD76EB43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49F46-2F52-4948-99B8-C8E85E5A72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34778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FE339-15BB-4B39-9E44-35872536D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435FDA-8B83-46C5-ABA2-DB4E93F9D1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A31A25-F5F8-4EA1-9347-4CD7F44EE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DA41B-9C58-4F9D-9947-B7E2B425EC4D}" type="datetimeFigureOut">
              <a:rPr lang="en-GB" smtClean="0"/>
              <a:t>31/07/2020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2A279F-EA3A-429E-AC3A-9BEBFE887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C8B984-4CCD-471D-8844-DB5AC0251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49F46-2F52-4948-99B8-C8E85E5A72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61974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381466-221F-4E59-98FF-BD64E5E198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AC09AC-58BA-4AE5-BDEF-71C18ADD43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87EBBF-A599-45B2-B2E0-5BD694F6A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DA41B-9C58-4F9D-9947-B7E2B425EC4D}" type="datetimeFigureOut">
              <a:rPr lang="en-GB" smtClean="0"/>
              <a:t>31/07/2020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5DCCCA-34AE-4903-98C1-BD8BE71CD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95AAE8-5B02-4328-A46A-F67CAB3E9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49F46-2F52-4948-99B8-C8E85E5A72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4905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FFA3D-138B-C141-A497-A782442D9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DB9A2A-14F6-F340-9B83-7832AC0661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FBAF0F-9BD6-A744-AE78-0F3D332F0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513CE-ADC1-874D-9D75-17C2A1FF3AB4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857015-5F52-BA40-8EE4-D0D887F23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20D1A0-0F2F-3B49-8305-8B042373D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69606-EE2F-894E-8191-D1E5E1DBD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481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B31EA-5AFC-A640-A3F5-7FEAF7831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7C0BC-7171-3043-B86A-1222C04148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7BB535-9990-1B4A-844C-907602B5E3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45A422-F19C-BA47-85E7-8FB26BBF3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513CE-ADC1-874D-9D75-17C2A1FF3AB4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B9E680-8666-A34D-831B-E329FF9F0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BBAB1F-912E-0E45-89B2-4B1AD9B3B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69606-EE2F-894E-8191-D1E5E1DBD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326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0CDCB-307D-1340-AD3F-DF1777AA0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61C305-CDA5-5249-BD9F-D889FD9588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836919-CC24-F149-9883-D8EB643ACA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A80DF9-278A-CB46-BA2D-FDE275CDC4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5B04AC-D8CC-2E4A-B534-E56BEE7C85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12B315-85D8-A747-A451-A4FD9A1F3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513CE-ADC1-874D-9D75-17C2A1FF3AB4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65E1B8-AB7A-1C42-A48A-7494F7E40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DEA001-35AB-4A46-B1FF-E17C42FF2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69606-EE2F-894E-8191-D1E5E1DBD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741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289F6-3329-7144-8F92-77C1668B5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D08E99-CA50-4542-9D96-2BF731E31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513CE-ADC1-874D-9D75-17C2A1FF3AB4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43348B-4247-9C4A-80A1-032F84851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FDCA81-B37A-C149-B72C-6E103C172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69606-EE2F-894E-8191-D1E5E1DBD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183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B10FC5-21E3-934F-81CE-0825568DE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513CE-ADC1-874D-9D75-17C2A1FF3AB4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4140ED-01BF-0346-8EB1-40D57C978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A06B10-17C8-1C49-938A-1A76AAC77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69606-EE2F-894E-8191-D1E5E1DBD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333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A7F4C-FD29-8E4E-9277-0BBD1CBA4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A26CD2-13B2-014A-9329-6249B79F43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7EA42E-3FE0-1742-A92C-2115677120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6EADDC-E29B-6F47-A125-2FA5851C2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513CE-ADC1-874D-9D75-17C2A1FF3AB4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CA8ECF-1812-514B-BC88-8C381DCF5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3F5430-60BE-3549-8BBE-90B402B58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69606-EE2F-894E-8191-D1E5E1DBD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513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429BC-239E-F546-8FC2-9ECF085FD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445669-EF39-3E4B-8436-0C079BA7A6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2C056A-CC11-2D4B-AC37-2674103CC8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AFDD8B-CCF0-6047-925D-151C5045E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513CE-ADC1-874D-9D75-17C2A1FF3AB4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5BE544-277E-134E-ACAF-C64F3E3DA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853724-8F87-0E49-90AF-39C3A4929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69606-EE2F-894E-8191-D1E5E1DBD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763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BFAD40-8AB2-2E47-AC15-53A17E910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F5280C-D120-284B-AC3A-FD72604E4F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27399-362D-BF4D-9450-C5ED842DA0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8513CE-ADC1-874D-9D75-17C2A1FF3AB4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BDA84F-DF3A-2C42-88C4-9A5CEAD117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AC7062-651D-394C-BE2B-021478AA0F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69606-EE2F-894E-8191-D1E5E1DBD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11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5CA108-9785-4957-9C16-9636A71A2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ACC42F-5DD6-48DF-A5A8-C72D2DFF77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9D96D8-65B4-4C1C-BA72-B034EA0787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CDA41B-9C58-4F9D-9947-B7E2B425EC4D}" type="datetimeFigureOut">
              <a:rPr lang="en-GB" smtClean="0"/>
              <a:t>31/07/2020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6E04BF-A1D5-4A96-95DD-D96607EC6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AF1C58-3603-4E2B-AD87-6FB0A49A78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149F46-2F52-4948-99B8-C8E85E5A72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6325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.png"/><Relationship Id="rId4" Type="http://schemas.openxmlformats.org/officeDocument/2006/relationships/image" Target="../media/image11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800DF7-0AA2-0E4E-8D08-05A9C27BE6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4645250" cy="2889114"/>
          </a:xfrm>
        </p:spPr>
        <p:txBody>
          <a:bodyPr anchor="b"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347D76-D6C2-7F4C-86F1-766902E722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6627" y="4750893"/>
            <a:ext cx="4645250" cy="1147863"/>
          </a:xfrm>
        </p:spPr>
        <p:txBody>
          <a:bodyPr anchor="t">
            <a:norm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</a:rPr>
              <a:t>10 Days Bootcamp 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</a:rPr>
              <a:t>July 31 – August 06 5:00PM – 7:00PM</a:t>
            </a:r>
          </a:p>
          <a:p>
            <a:pPr algn="l"/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Freeform: Shape 12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 descr="ourStoryCodeGnan">
            <a:extLst>
              <a:ext uri="{FF2B5EF4-FFF2-40B4-BE49-F238E27FC236}">
                <a16:creationId xmlns:a16="http://schemas.microsoft.com/office/drawing/2014/main" id="{EED62208-A1A5-5E45-8B5E-B26B4096379C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382" y="720993"/>
            <a:ext cx="4047843" cy="4047843"/>
          </a:xfrm>
          <a:prstGeom prst="rect">
            <a:avLst/>
          </a:prstGeom>
          <a:blipFill rotWithShape="1">
            <a:blip r:embed="rId3"/>
            <a:stretch>
              <a:fillRect l="-9000"/>
            </a:stretch>
          </a:blipFill>
        </p:spPr>
      </p:pic>
    </p:spTree>
    <p:extLst>
      <p:ext uri="{BB962C8B-B14F-4D97-AF65-F5344CB8AC3E}">
        <p14:creationId xmlns:p14="http://schemas.microsoft.com/office/powerpoint/2010/main" val="14976372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107EE8F-87A7-4E35-BD77-76FE0B48F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2053641"/>
            <a:ext cx="4763068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>
                <a:solidFill>
                  <a:srgbClr val="FFFFFF"/>
                </a:solidFill>
                <a:latin typeface="Gill Sans MT" panose="020B0502020104020203" pitchFamily="34" charset="0"/>
                <a:cs typeface="Times New Roman" panose="02020603050405020304" pitchFamily="18" charset="0"/>
              </a:rPr>
              <a:t>Return statement</a:t>
            </a:r>
            <a:endParaRPr lang="en-GB" dirty="0">
              <a:solidFill>
                <a:srgbClr val="FFFFFF"/>
              </a:solidFill>
              <a:latin typeface="Gill Sans MT" panose="020B05020201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634CBE-92A8-43D0-AF68-08751EE906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3367" y="870105"/>
            <a:ext cx="6284685" cy="5230634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000000"/>
                </a:solidFill>
                <a:latin typeface="Gill Sans MT" panose="020B0502020104020203" pitchFamily="34" charset="0"/>
                <a:cs typeface="Times New Roman" panose="02020603050405020304" pitchFamily="18" charset="0"/>
              </a:rPr>
              <a:t>Return statement is used inside a function to return some value to the calling place.</a:t>
            </a:r>
          </a:p>
          <a:p>
            <a:endParaRPr lang="en-US" dirty="0">
              <a:solidFill>
                <a:srgbClr val="000000"/>
              </a:solidFill>
              <a:latin typeface="Gill Sans MT" panose="020B0502020104020203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Gill Sans MT" panose="020B0502020104020203" pitchFamily="34" charset="0"/>
                <a:cs typeface="Times New Roman" panose="02020603050405020304" pitchFamily="18" charset="0"/>
              </a:rPr>
              <a:t>Syntax :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Gill Sans MT" panose="020B0502020104020203" pitchFamily="34" charset="0"/>
                <a:cs typeface="Times New Roman" panose="02020603050405020304" pitchFamily="18" charset="0"/>
              </a:rPr>
              <a:t>          return expression</a:t>
            </a:r>
          </a:p>
          <a:p>
            <a:endParaRPr lang="en-GB" sz="2400" dirty="0">
              <a:solidFill>
                <a:srgbClr val="000000"/>
              </a:solidFill>
            </a:endParaRPr>
          </a:p>
        </p:txBody>
      </p:sp>
      <p:pic>
        <p:nvPicPr>
          <p:cNvPr id="7" name="Picture 6" descr="codegnan.png">
            <a:extLst>
              <a:ext uri="{FF2B5EF4-FFF2-40B4-BE49-F238E27FC236}">
                <a16:creationId xmlns:a16="http://schemas.microsoft.com/office/drawing/2014/main" id="{3A13AAE5-904B-9342-BEE8-90BC9F2860E9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668000" y="0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0159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68A4132F-DEC6-4332-A00C-A11AD4519B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Checkmark">
            <a:extLst>
              <a:ext uri="{FF2B5EF4-FFF2-40B4-BE49-F238E27FC236}">
                <a16:creationId xmlns:a16="http://schemas.microsoft.com/office/drawing/2014/main" id="{A3170303-157A-4CF2-B782-6E56ED0027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79658" y="1820333"/>
            <a:ext cx="3124904" cy="2127553"/>
          </a:xfrm>
          <a:prstGeom prst="rect">
            <a:avLst/>
          </a:prstGeom>
        </p:spPr>
      </p:pic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64965EAE-E41A-435F-B993-07E824B6C9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0"/>
            <a:ext cx="7539895" cy="6858000"/>
          </a:xfrm>
          <a:custGeom>
            <a:avLst/>
            <a:gdLst>
              <a:gd name="connsiteX0" fmla="*/ 7539895 w 7539895"/>
              <a:gd name="connsiteY0" fmla="*/ 6858000 h 6858000"/>
              <a:gd name="connsiteX1" fmla="*/ 0 w 7539895"/>
              <a:gd name="connsiteY1" fmla="*/ 6858000 h 6858000"/>
              <a:gd name="connsiteX2" fmla="*/ 0 w 7539895"/>
              <a:gd name="connsiteY2" fmla="*/ 0 h 6858000"/>
              <a:gd name="connsiteX3" fmla="*/ 4363741 w 753989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895" h="6858000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152F8994-E6D4-4311-9548-C3607BC436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7092985" cy="6858000"/>
          </a:xfrm>
          <a:custGeom>
            <a:avLst/>
            <a:gdLst>
              <a:gd name="connsiteX0" fmla="*/ 7092985 w 7092985"/>
              <a:gd name="connsiteY0" fmla="*/ 6858000 h 6858000"/>
              <a:gd name="connsiteX1" fmla="*/ 0 w 7092985"/>
              <a:gd name="connsiteY1" fmla="*/ 6858000 h 6858000"/>
              <a:gd name="connsiteX2" fmla="*/ 0 w 7092985"/>
              <a:gd name="connsiteY2" fmla="*/ 0 h 6858000"/>
              <a:gd name="connsiteX3" fmla="*/ 3916831 w 709298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2985" h="6858000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C7E177-9B84-47E6-A2E4-1877CE2710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965" y="1728931"/>
            <a:ext cx="5114441" cy="4142479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00" dirty="0">
                <a:latin typeface="Gill Sans MT" panose="020B0502020104020203" pitchFamily="34" charset="0"/>
                <a:cs typeface="Times New Roman" panose="02020603050405020304" pitchFamily="18" charset="0"/>
                <a:sym typeface="+mn-ea"/>
              </a:rPr>
              <a:t>Example:</a:t>
            </a:r>
          </a:p>
          <a:p>
            <a:pPr>
              <a:buNone/>
            </a:pPr>
            <a:endParaRPr lang="en-US" sz="1600" dirty="0">
              <a:latin typeface="Gill Sans MT" panose="020B0502020104020203" pitchFamily="34" charset="0"/>
              <a:cs typeface="Times New Roman" panose="02020603050405020304" pitchFamily="18" charset="0"/>
              <a:sym typeface="+mn-ea"/>
            </a:endParaRPr>
          </a:p>
          <a:p>
            <a:pPr>
              <a:buNone/>
            </a:pPr>
            <a:r>
              <a:rPr lang="en-US" sz="1600" dirty="0">
                <a:latin typeface="Gill Sans MT" panose="020B0502020104020203" pitchFamily="34" charset="0"/>
                <a:cs typeface="Times New Roman" panose="02020603050405020304" pitchFamily="18" charset="0"/>
                <a:sym typeface="+mn-ea"/>
              </a:rPr>
              <a:t>def sum(</a:t>
            </a:r>
            <a:r>
              <a:rPr lang="en-US" sz="1600" dirty="0" err="1">
                <a:latin typeface="Gill Sans MT" panose="020B0502020104020203" pitchFamily="34" charset="0"/>
                <a:cs typeface="Times New Roman" panose="02020603050405020304" pitchFamily="18" charset="0"/>
                <a:sym typeface="+mn-ea"/>
              </a:rPr>
              <a:t>a,b</a:t>
            </a:r>
            <a:r>
              <a:rPr lang="en-US" sz="1600" dirty="0">
                <a:latin typeface="Gill Sans MT" panose="020B0502020104020203" pitchFamily="34" charset="0"/>
                <a:cs typeface="Times New Roman" panose="02020603050405020304" pitchFamily="18" charset="0"/>
                <a:sym typeface="+mn-ea"/>
              </a:rPr>
              <a:t>):</a:t>
            </a:r>
          </a:p>
          <a:p>
            <a:pPr>
              <a:buNone/>
            </a:pPr>
            <a:r>
              <a:rPr lang="en-US" sz="1600" dirty="0">
                <a:latin typeface="Gill Sans MT" panose="020B0502020104020203" pitchFamily="34" charset="0"/>
                <a:cs typeface="Times New Roman" panose="02020603050405020304" pitchFamily="18" charset="0"/>
                <a:sym typeface="+mn-ea"/>
              </a:rPr>
              <a:t>      ‘’’This function finds sum’’’</a:t>
            </a:r>
          </a:p>
          <a:p>
            <a:pPr>
              <a:buNone/>
            </a:pPr>
            <a:r>
              <a:rPr lang="en-US" sz="1600" dirty="0">
                <a:latin typeface="Gill Sans MT" panose="020B0502020104020203" pitchFamily="34" charset="0"/>
                <a:cs typeface="Times New Roman" panose="02020603050405020304" pitchFamily="18" charset="0"/>
              </a:rPr>
              <a:t>     c = a+ b</a:t>
            </a:r>
          </a:p>
          <a:p>
            <a:pPr>
              <a:buNone/>
            </a:pPr>
            <a:r>
              <a:rPr lang="en-US" sz="1600" dirty="0">
                <a:latin typeface="Gill Sans MT" panose="020B0502020104020203" pitchFamily="34" charset="0"/>
                <a:cs typeface="Times New Roman" panose="02020603050405020304" pitchFamily="18" charset="0"/>
              </a:rPr>
              <a:t>     return c #return result</a:t>
            </a:r>
          </a:p>
          <a:p>
            <a:pPr>
              <a:buNone/>
            </a:pPr>
            <a:r>
              <a:rPr lang="en-US" sz="1600" dirty="0">
                <a:latin typeface="Gill Sans MT" panose="020B0502020104020203" pitchFamily="34" charset="0"/>
                <a:cs typeface="Times New Roman" panose="02020603050405020304" pitchFamily="18" charset="0"/>
                <a:sym typeface="+mn-ea"/>
              </a:rPr>
              <a:t>#call the function</a:t>
            </a:r>
          </a:p>
          <a:p>
            <a:pPr>
              <a:buNone/>
            </a:pPr>
            <a:r>
              <a:rPr lang="en-US" sz="1600" dirty="0">
                <a:latin typeface="Gill Sans MT" panose="020B0502020104020203" pitchFamily="34" charset="0"/>
                <a:cs typeface="Times New Roman" panose="02020603050405020304" pitchFamily="18" charset="0"/>
              </a:rPr>
              <a:t>x =sum(10,15)</a:t>
            </a:r>
          </a:p>
          <a:p>
            <a:pPr>
              <a:buNone/>
            </a:pPr>
            <a:r>
              <a:rPr lang="en-US" sz="1600" dirty="0">
                <a:latin typeface="Gill Sans MT" panose="020B0502020104020203" pitchFamily="34" charset="0"/>
                <a:cs typeface="Times New Roman" panose="02020603050405020304" pitchFamily="18" charset="0"/>
              </a:rPr>
              <a:t>print(‘The sum is :’,x)</a:t>
            </a:r>
          </a:p>
          <a:p>
            <a:pPr>
              <a:buNone/>
            </a:pPr>
            <a:r>
              <a:rPr lang="en-US" sz="1600" dirty="0">
                <a:latin typeface="Gill Sans MT" panose="020B0502020104020203" pitchFamily="34" charset="0"/>
                <a:cs typeface="Times New Roman" panose="02020603050405020304" pitchFamily="18" charset="0"/>
              </a:rPr>
              <a:t>y = sum(1.5,10.75)</a:t>
            </a:r>
          </a:p>
          <a:p>
            <a:pPr>
              <a:buNone/>
            </a:pPr>
            <a:r>
              <a:rPr lang="en-US" sz="1600" dirty="0">
                <a:latin typeface="Gill Sans MT" panose="020B0502020104020203" pitchFamily="34" charset="0"/>
                <a:cs typeface="Times New Roman" panose="02020603050405020304" pitchFamily="18" charset="0"/>
                <a:sym typeface="+mn-ea"/>
              </a:rPr>
              <a:t>print(‘The sum is : ‘,y)</a:t>
            </a:r>
            <a:endParaRPr lang="en-US" sz="1600" dirty="0">
              <a:latin typeface="Gill Sans MT" panose="020B05020201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AE6272A-FA52-4F75-96C1-8D0D7ED405A4}"/>
              </a:ext>
            </a:extLst>
          </p:cNvPr>
          <p:cNvSpPr/>
          <p:nvPr/>
        </p:nvSpPr>
        <p:spPr>
          <a:xfrm>
            <a:off x="5800298" y="4326340"/>
            <a:ext cx="461294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Times New Roman" panose="02020603050405020304" pitchFamily="18" charset="0"/>
                <a:sym typeface="+mn-ea"/>
              </a:rPr>
              <a:t>Output: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Times New Roman" panose="02020603050405020304" pitchFamily="18" charset="0"/>
                <a:sym typeface="+mn-ea"/>
              </a:rPr>
              <a:t>The sum is :25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Times New Roman" panose="02020603050405020304" pitchFamily="18" charset="0"/>
                <a:sym typeface="+mn-ea"/>
              </a:rPr>
              <a:t>             The sum is :12.25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 pitchFamily="34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8" name="Picture 7" descr="codegnan.png">
            <a:extLst>
              <a:ext uri="{FF2B5EF4-FFF2-40B4-BE49-F238E27FC236}">
                <a16:creationId xmlns:a16="http://schemas.microsoft.com/office/drawing/2014/main" id="{BEE21631-9E84-3441-964C-603E1FD83A33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668000" y="0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2170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1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F642E24-E5DC-42F2-9EF4-A01EB51A500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090573" y="1596572"/>
          <a:ext cx="5912741" cy="446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C58AE826-1D2E-454A-B603-9F2921969A16}"/>
              </a:ext>
            </a:extLst>
          </p:cNvPr>
          <p:cNvSpPr/>
          <p:nvPr/>
        </p:nvSpPr>
        <p:spPr>
          <a:xfrm>
            <a:off x="54591" y="3135150"/>
            <a:ext cx="5431809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Times New Roman" panose="02020603050405020304" pitchFamily="18" charset="0"/>
              </a:rPr>
              <a:t>Arguments or Parameters</a:t>
            </a:r>
            <a:endParaRPr kumimoji="0" lang="en-GB" sz="3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 pitchFamily="34" charset="0"/>
              <a:ea typeface="+mn-ea"/>
              <a:cs typeface="+mn-cs"/>
            </a:endParaRPr>
          </a:p>
        </p:txBody>
      </p:sp>
      <p:pic>
        <p:nvPicPr>
          <p:cNvPr id="7" name="Picture 6" descr="codegnan.png">
            <a:extLst>
              <a:ext uri="{FF2B5EF4-FFF2-40B4-BE49-F238E27FC236}">
                <a16:creationId xmlns:a16="http://schemas.microsoft.com/office/drawing/2014/main" id="{EE3FA084-2687-BA47-BCBC-A9718732F830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0668000" y="0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9114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9C6A5A7-EB62-4C06-9105-6B1E8E1AB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067" y="2053641"/>
            <a:ext cx="4612942" cy="2760098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FFFFFF"/>
                </a:solidFill>
                <a:latin typeface="Gill Sans MT" panose="020B0502020104020203" pitchFamily="34" charset="0"/>
              </a:rPr>
              <a:t>Positional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1B976-DFBD-4355-B568-A312ACBF76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5451" y="801866"/>
            <a:ext cx="6415315" cy="523063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IN" sz="2400" dirty="0">
                <a:solidFill>
                  <a:srgbClr val="000000"/>
                </a:solidFill>
                <a:latin typeface="Gill Sans MT" panose="020B0502020104020203" pitchFamily="34" charset="0"/>
                <a:cs typeface="Times New Roman" panose="02020603050405020304" pitchFamily="18" charset="0"/>
              </a:rPr>
              <a:t>These are the arguments passed to a function in correct positional </a:t>
            </a:r>
            <a:r>
              <a:rPr lang="en-IN" sz="2400" dirty="0" err="1">
                <a:solidFill>
                  <a:srgbClr val="000000"/>
                </a:solidFill>
                <a:latin typeface="Gill Sans MT" panose="020B0502020104020203" pitchFamily="34" charset="0"/>
                <a:cs typeface="Times New Roman" panose="02020603050405020304" pitchFamily="18" charset="0"/>
              </a:rPr>
              <a:t>order.Here</a:t>
            </a:r>
            <a:r>
              <a:rPr lang="en-IN" sz="2400" dirty="0">
                <a:solidFill>
                  <a:srgbClr val="000000"/>
                </a:solidFill>
                <a:latin typeface="Gill Sans MT" panose="020B0502020104020203" pitchFamily="34" charset="0"/>
                <a:cs typeface="Times New Roman" panose="02020603050405020304" pitchFamily="18" charset="0"/>
              </a:rPr>
              <a:t> the number of arguments and their positions in the function definition should match exactly with the same number and position of argument in the function call.  </a:t>
            </a:r>
            <a:endParaRPr lang="en-GB" sz="2400" dirty="0">
              <a:solidFill>
                <a:srgbClr val="000000"/>
              </a:solidFill>
              <a:latin typeface="Gill Sans MT" panose="020B0502020104020203" pitchFamily="34" charset="0"/>
            </a:endParaRPr>
          </a:p>
          <a:p>
            <a:pPr marL="0" indent="0">
              <a:buNone/>
            </a:pPr>
            <a:endParaRPr lang="en-GB" sz="2400" dirty="0">
              <a:solidFill>
                <a:srgbClr val="000000"/>
              </a:solidFill>
              <a:latin typeface="Gill Sans MT" panose="020B0502020104020203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Picture 6" descr="codegnan.png">
            <a:extLst>
              <a:ext uri="{FF2B5EF4-FFF2-40B4-BE49-F238E27FC236}">
                <a16:creationId xmlns:a16="http://schemas.microsoft.com/office/drawing/2014/main" id="{F5007066-1BC0-AA4C-AF6B-94AD241998FE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668000" y="0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0372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9C6A5A7-EB62-4C06-9105-6B1E8E1AB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067" y="2053641"/>
            <a:ext cx="4612942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latin typeface="Gill Sans MT" panose="020B0502020104020203" pitchFamily="34" charset="0"/>
                <a:cs typeface="Times New Roman" panose="02020603050405020304" pitchFamily="18" charset="0"/>
              </a:rPr>
              <a:t>Keyword Arguments</a:t>
            </a:r>
            <a:endParaRPr lang="en-GB" dirty="0">
              <a:solidFill>
                <a:srgbClr val="FFFFFF"/>
              </a:solidFill>
              <a:latin typeface="Gill Sans MT" panose="020B05020201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1B976-DFBD-4355-B568-A312ACBF76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5451" y="801866"/>
            <a:ext cx="6415315" cy="523063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sz="2400" dirty="0">
                <a:solidFill>
                  <a:srgbClr val="000000"/>
                </a:solidFill>
                <a:latin typeface="Gill Sans MT" panose="020B0502020104020203" pitchFamily="34" charset="0"/>
                <a:cs typeface="Times New Roman" panose="02020603050405020304" pitchFamily="18" charset="0"/>
              </a:rPr>
              <a:t>Keyword arguments are arguments that identify the parameters by their names.</a:t>
            </a:r>
          </a:p>
          <a:p>
            <a:pPr marL="0" indent="0">
              <a:buNone/>
            </a:pPr>
            <a:r>
              <a:rPr lang="en-GB" sz="2400" dirty="0">
                <a:solidFill>
                  <a:srgbClr val="000000"/>
                </a:solidFill>
                <a:latin typeface="Gill Sans MT" panose="020B0502020104020203" pitchFamily="34" charset="0"/>
                <a:cs typeface="Times New Roman" panose="02020603050405020304" pitchFamily="18" charset="0"/>
              </a:rPr>
              <a:t>For example ,the definition of a function that displays grocery item and its price can be written as:</a:t>
            </a:r>
          </a:p>
          <a:p>
            <a:pPr marL="0" indent="0">
              <a:buNone/>
            </a:pPr>
            <a:r>
              <a:rPr lang="en-GB" sz="2400" dirty="0">
                <a:solidFill>
                  <a:srgbClr val="000000"/>
                </a:solidFill>
                <a:latin typeface="Gill Sans MT" panose="020B0502020104020203" pitchFamily="34" charset="0"/>
                <a:cs typeface="Times New Roman" panose="02020603050405020304" pitchFamily="18" charset="0"/>
              </a:rPr>
              <a:t>def grocery(</a:t>
            </a:r>
            <a:r>
              <a:rPr lang="en-GB" sz="2400" dirty="0" err="1">
                <a:solidFill>
                  <a:srgbClr val="000000"/>
                </a:solidFill>
                <a:latin typeface="Gill Sans MT" panose="020B0502020104020203" pitchFamily="34" charset="0"/>
                <a:cs typeface="Times New Roman" panose="02020603050405020304" pitchFamily="18" charset="0"/>
              </a:rPr>
              <a:t>item,price</a:t>
            </a:r>
            <a:r>
              <a:rPr lang="en-GB" sz="2400" dirty="0">
                <a:solidFill>
                  <a:srgbClr val="000000"/>
                </a:solidFill>
                <a:latin typeface="Gill Sans MT" panose="020B0502020104020203" pitchFamily="34" charset="0"/>
                <a:cs typeface="Times New Roman" panose="02020603050405020304" pitchFamily="18" charset="0"/>
              </a:rPr>
              <a:t>):</a:t>
            </a:r>
          </a:p>
          <a:p>
            <a:pPr marL="0" indent="0">
              <a:buNone/>
            </a:pPr>
            <a:endParaRPr lang="en-GB" sz="2400" dirty="0">
              <a:solidFill>
                <a:srgbClr val="000000"/>
              </a:solidFill>
              <a:latin typeface="Gill Sans MT" panose="020B0502020104020203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sz="2400" dirty="0">
                <a:solidFill>
                  <a:srgbClr val="000000"/>
                </a:solidFill>
                <a:latin typeface="Gill Sans MT" panose="020B0502020104020203" pitchFamily="34" charset="0"/>
                <a:cs typeface="Times New Roman" panose="02020603050405020304" pitchFamily="18" charset="0"/>
              </a:rPr>
              <a:t>At the time of calling we need to pass two values and we can mention which value is for what.</a:t>
            </a:r>
          </a:p>
          <a:p>
            <a:pPr marL="0" indent="0">
              <a:buNone/>
            </a:pPr>
            <a:r>
              <a:rPr lang="en-GB" sz="2400" dirty="0">
                <a:solidFill>
                  <a:srgbClr val="000000"/>
                </a:solidFill>
                <a:latin typeface="Gill Sans MT" panose="020B0502020104020203" pitchFamily="34" charset="0"/>
                <a:cs typeface="Times New Roman" panose="02020603050405020304" pitchFamily="18" charset="0"/>
              </a:rPr>
              <a:t>grocery(item = ‘</a:t>
            </a:r>
            <a:r>
              <a:rPr lang="en-GB" sz="2400" dirty="0" err="1">
                <a:solidFill>
                  <a:srgbClr val="000000"/>
                </a:solidFill>
                <a:latin typeface="Gill Sans MT" panose="020B0502020104020203" pitchFamily="34" charset="0"/>
                <a:cs typeface="Times New Roman" panose="02020603050405020304" pitchFamily="18" charset="0"/>
              </a:rPr>
              <a:t>Sugar’,price</a:t>
            </a:r>
            <a:r>
              <a:rPr lang="en-GB" sz="2400" dirty="0">
                <a:solidFill>
                  <a:srgbClr val="000000"/>
                </a:solidFill>
                <a:latin typeface="Gill Sans MT" panose="020B0502020104020203" pitchFamily="34" charset="0"/>
                <a:cs typeface="Times New Roman" panose="02020603050405020304" pitchFamily="18" charset="0"/>
              </a:rPr>
              <a:t> =50.75)</a:t>
            </a:r>
          </a:p>
        </p:txBody>
      </p:sp>
      <p:pic>
        <p:nvPicPr>
          <p:cNvPr id="7" name="Picture 6" descr="codegnan.png">
            <a:extLst>
              <a:ext uri="{FF2B5EF4-FFF2-40B4-BE49-F238E27FC236}">
                <a16:creationId xmlns:a16="http://schemas.microsoft.com/office/drawing/2014/main" id="{F5007066-1BC0-AA4C-AF6B-94AD241998FE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668000" y="0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7365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68A4132F-DEC6-4332-A00C-A11AD4519B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Checkmark">
            <a:extLst>
              <a:ext uri="{FF2B5EF4-FFF2-40B4-BE49-F238E27FC236}">
                <a16:creationId xmlns:a16="http://schemas.microsoft.com/office/drawing/2014/main" id="{A3170303-157A-4CF2-B782-6E56ED0027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79658" y="1820333"/>
            <a:ext cx="3124904" cy="2127553"/>
          </a:xfrm>
          <a:prstGeom prst="rect">
            <a:avLst/>
          </a:prstGeom>
        </p:spPr>
      </p:pic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64965EAE-E41A-435F-B993-07E824B6C9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0"/>
            <a:ext cx="7539895" cy="6858000"/>
          </a:xfrm>
          <a:custGeom>
            <a:avLst/>
            <a:gdLst>
              <a:gd name="connsiteX0" fmla="*/ 7539895 w 7539895"/>
              <a:gd name="connsiteY0" fmla="*/ 6858000 h 6858000"/>
              <a:gd name="connsiteX1" fmla="*/ 0 w 7539895"/>
              <a:gd name="connsiteY1" fmla="*/ 6858000 h 6858000"/>
              <a:gd name="connsiteX2" fmla="*/ 0 w 7539895"/>
              <a:gd name="connsiteY2" fmla="*/ 0 h 6858000"/>
              <a:gd name="connsiteX3" fmla="*/ 4363741 w 753989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895" h="6858000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152F8994-E6D4-4311-9548-C3607BC436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7092985" cy="6858000"/>
          </a:xfrm>
          <a:custGeom>
            <a:avLst/>
            <a:gdLst>
              <a:gd name="connsiteX0" fmla="*/ 7092985 w 7092985"/>
              <a:gd name="connsiteY0" fmla="*/ 6858000 h 6858000"/>
              <a:gd name="connsiteX1" fmla="*/ 0 w 7092985"/>
              <a:gd name="connsiteY1" fmla="*/ 6858000 h 6858000"/>
              <a:gd name="connsiteX2" fmla="*/ 0 w 7092985"/>
              <a:gd name="connsiteY2" fmla="*/ 0 h 6858000"/>
              <a:gd name="connsiteX3" fmla="*/ 3916831 w 709298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2985" h="6858000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C7E177-9B84-47E6-A2E4-1877CE2710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827" y="1694543"/>
            <a:ext cx="5114441" cy="3468914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00" dirty="0">
                <a:latin typeface="Gill Sans MT" panose="020B0502020104020203" pitchFamily="34" charset="0"/>
                <a:cs typeface="Times New Roman" panose="02020603050405020304" pitchFamily="18" charset="0"/>
                <a:sym typeface="+mn-ea"/>
              </a:rPr>
              <a:t>Example:</a:t>
            </a:r>
          </a:p>
          <a:p>
            <a:pPr>
              <a:buNone/>
            </a:pPr>
            <a:r>
              <a:rPr lang="en-US" sz="1600" dirty="0">
                <a:latin typeface="Gill Sans MT" panose="020B0502020104020203" pitchFamily="34" charset="0"/>
                <a:cs typeface="Times New Roman" panose="02020603050405020304" pitchFamily="18" charset="0"/>
                <a:sym typeface="+mn-ea"/>
              </a:rPr>
              <a:t># keyword arguments demo</a:t>
            </a:r>
          </a:p>
          <a:p>
            <a:pPr>
              <a:buNone/>
            </a:pPr>
            <a:r>
              <a:rPr lang="en-US" sz="1600" dirty="0">
                <a:latin typeface="Gill Sans MT" panose="020B0502020104020203" pitchFamily="34" charset="0"/>
                <a:cs typeface="Times New Roman" panose="02020603050405020304" pitchFamily="18" charset="0"/>
                <a:sym typeface="+mn-ea"/>
              </a:rPr>
              <a:t>def grocery(</a:t>
            </a:r>
            <a:r>
              <a:rPr lang="en-US" sz="1600" dirty="0" err="1">
                <a:latin typeface="Gill Sans MT" panose="020B0502020104020203" pitchFamily="34" charset="0"/>
                <a:cs typeface="Times New Roman" panose="02020603050405020304" pitchFamily="18" charset="0"/>
                <a:sym typeface="+mn-ea"/>
              </a:rPr>
              <a:t>item,price</a:t>
            </a:r>
            <a:r>
              <a:rPr lang="en-US" sz="1600" dirty="0">
                <a:latin typeface="Gill Sans MT" panose="020B0502020104020203" pitchFamily="34" charset="0"/>
                <a:cs typeface="Times New Roman" panose="02020603050405020304" pitchFamily="18" charset="0"/>
                <a:sym typeface="+mn-ea"/>
              </a:rPr>
              <a:t>):</a:t>
            </a:r>
          </a:p>
          <a:p>
            <a:pPr>
              <a:buNone/>
            </a:pPr>
            <a:r>
              <a:rPr lang="en-US" sz="1600" dirty="0">
                <a:latin typeface="Gill Sans MT" panose="020B0502020104020203" pitchFamily="34" charset="0"/>
                <a:cs typeface="Times New Roman" panose="02020603050405020304" pitchFamily="18" charset="0"/>
                <a:sym typeface="+mn-ea"/>
              </a:rPr>
              <a:t>     ‘’’to display the given arguments’’’</a:t>
            </a:r>
          </a:p>
          <a:p>
            <a:pPr>
              <a:buNone/>
            </a:pPr>
            <a:r>
              <a:rPr lang="en-US" sz="1600" dirty="0">
                <a:latin typeface="Gill Sans MT" panose="020B0502020104020203" pitchFamily="34" charset="0"/>
                <a:cs typeface="Times New Roman" panose="02020603050405020304" pitchFamily="18" charset="0"/>
                <a:sym typeface="+mn-ea"/>
              </a:rPr>
              <a:t>     print(‘Item = %s’ % item)</a:t>
            </a:r>
          </a:p>
          <a:p>
            <a:pPr>
              <a:buNone/>
            </a:pPr>
            <a:r>
              <a:rPr lang="en-US" sz="1600" dirty="0">
                <a:latin typeface="Gill Sans MT" panose="020B0502020104020203" pitchFamily="34" charset="0"/>
                <a:cs typeface="Times New Roman" panose="02020603050405020304" pitchFamily="18" charset="0"/>
                <a:sym typeface="+mn-ea"/>
              </a:rPr>
              <a:t>     print(‘Price = %.2f’ % price)</a:t>
            </a:r>
          </a:p>
          <a:p>
            <a:pPr>
              <a:buNone/>
            </a:pPr>
            <a:r>
              <a:rPr lang="en-US" sz="1600" dirty="0">
                <a:latin typeface="Gill Sans MT" panose="020B0502020104020203" pitchFamily="34" charset="0"/>
                <a:cs typeface="Times New Roman" panose="02020603050405020304" pitchFamily="18" charset="0"/>
                <a:sym typeface="+mn-ea"/>
              </a:rPr>
              <a:t>#call grocery() and pass 2 arguments</a:t>
            </a:r>
          </a:p>
          <a:p>
            <a:pPr>
              <a:buNone/>
            </a:pPr>
            <a:r>
              <a:rPr lang="en-US" sz="1600" dirty="0">
                <a:latin typeface="Gill Sans MT" panose="020B0502020104020203" pitchFamily="34" charset="0"/>
                <a:cs typeface="Times New Roman" panose="02020603050405020304" pitchFamily="18" charset="0"/>
                <a:sym typeface="+mn-ea"/>
              </a:rPr>
              <a:t>grocery(item = ‘</a:t>
            </a:r>
            <a:r>
              <a:rPr lang="en-US" sz="1600" dirty="0" err="1">
                <a:latin typeface="Gill Sans MT" panose="020B0502020104020203" pitchFamily="34" charset="0"/>
                <a:cs typeface="Times New Roman" panose="02020603050405020304" pitchFamily="18" charset="0"/>
                <a:sym typeface="+mn-ea"/>
              </a:rPr>
              <a:t>Sugar’,price</a:t>
            </a:r>
            <a:r>
              <a:rPr lang="en-US" sz="1600" dirty="0">
                <a:latin typeface="Gill Sans MT" panose="020B0502020104020203" pitchFamily="34" charset="0"/>
                <a:cs typeface="Times New Roman" panose="02020603050405020304" pitchFamily="18" charset="0"/>
                <a:sym typeface="+mn-ea"/>
              </a:rPr>
              <a:t> = 50.75) # keyword arguments</a:t>
            </a:r>
          </a:p>
          <a:p>
            <a:pPr>
              <a:buNone/>
            </a:pPr>
            <a:r>
              <a:rPr lang="en-US" sz="1600" dirty="0">
                <a:latin typeface="Gill Sans MT" panose="020B0502020104020203" pitchFamily="34" charset="0"/>
                <a:cs typeface="Times New Roman" panose="02020603050405020304" pitchFamily="18" charset="0"/>
                <a:sym typeface="+mn-ea"/>
              </a:rPr>
              <a:t>grocery(price = 88.00,item = ‘oil’)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AE6272A-FA52-4F75-96C1-8D0D7ED405A4}"/>
              </a:ext>
            </a:extLst>
          </p:cNvPr>
          <p:cNvSpPr/>
          <p:nvPr/>
        </p:nvSpPr>
        <p:spPr>
          <a:xfrm>
            <a:off x="5617030" y="4244220"/>
            <a:ext cx="528753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Times New Roman" panose="02020603050405020304" pitchFamily="18" charset="0"/>
                <a:sym typeface="+mn-ea"/>
              </a:rPr>
              <a:t>Output: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Times New Roman" panose="02020603050405020304" pitchFamily="18" charset="0"/>
                <a:sym typeface="+mn-ea"/>
              </a:rPr>
              <a:t>Item = Sugar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Times New Roman" panose="02020603050405020304" pitchFamily="18" charset="0"/>
                <a:sym typeface="+mn-ea"/>
              </a:rPr>
              <a:t>            Price = 50.75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Times New Roman" panose="02020603050405020304" pitchFamily="18" charset="0"/>
                <a:sym typeface="+mn-ea"/>
              </a:rPr>
              <a:t>            Item = oil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Times New Roman" panose="02020603050405020304" pitchFamily="18" charset="0"/>
                <a:sym typeface="+mn-ea"/>
              </a:rPr>
              <a:t> 	   Price = 88.00</a:t>
            </a:r>
          </a:p>
        </p:txBody>
      </p:sp>
      <p:pic>
        <p:nvPicPr>
          <p:cNvPr id="8" name="Picture 7" descr="codegnan.png">
            <a:extLst>
              <a:ext uri="{FF2B5EF4-FFF2-40B4-BE49-F238E27FC236}">
                <a16:creationId xmlns:a16="http://schemas.microsoft.com/office/drawing/2014/main" id="{BEE21631-9E84-3441-964C-603E1FD83A33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668000" y="0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0271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9C6A5A7-EB62-4C06-9105-6B1E8E1AB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067" y="2053641"/>
            <a:ext cx="4612942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latin typeface="Gill Sans MT" panose="020B0502020104020203" pitchFamily="34" charset="0"/>
                <a:cs typeface="Times New Roman" panose="02020603050405020304" pitchFamily="18" charset="0"/>
              </a:rPr>
              <a:t>Default Arguments</a:t>
            </a:r>
            <a:endParaRPr lang="en-GB" dirty="0">
              <a:solidFill>
                <a:srgbClr val="FFFFFF"/>
              </a:solidFill>
              <a:latin typeface="Gill Sans MT" panose="020B05020201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1B976-DFBD-4355-B568-A312ACBF76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5451" y="801866"/>
            <a:ext cx="6415315" cy="523063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sz="2400" dirty="0">
                <a:solidFill>
                  <a:srgbClr val="000000"/>
                </a:solidFill>
                <a:latin typeface="Gill Sans MT" panose="020B0502020104020203" pitchFamily="34" charset="0"/>
                <a:cs typeface="Times New Roman" panose="02020603050405020304" pitchFamily="18" charset="0"/>
              </a:rPr>
              <a:t>We can mention some default value for the function parameters. Lets take the same previous function.</a:t>
            </a:r>
          </a:p>
          <a:p>
            <a:pPr marL="0" indent="0">
              <a:buNone/>
            </a:pPr>
            <a:r>
              <a:rPr lang="en-GB" sz="2400" dirty="0">
                <a:solidFill>
                  <a:srgbClr val="000000"/>
                </a:solidFill>
                <a:latin typeface="Gill Sans MT" panose="020B0502020104020203" pitchFamily="34" charset="0"/>
                <a:cs typeface="Times New Roman" panose="02020603050405020304" pitchFamily="18" charset="0"/>
              </a:rPr>
              <a:t>def grocery(item, price = 40.00)</a:t>
            </a:r>
          </a:p>
          <a:p>
            <a:pPr marL="0" indent="0">
              <a:buNone/>
            </a:pPr>
            <a:endParaRPr lang="en-GB" sz="2400" dirty="0">
              <a:solidFill>
                <a:srgbClr val="000000"/>
              </a:solidFill>
              <a:latin typeface="Gill Sans MT" panose="020B0502020104020203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sz="2400" dirty="0">
                <a:solidFill>
                  <a:srgbClr val="000000"/>
                </a:solidFill>
                <a:latin typeface="Gill Sans MT" panose="020B0502020104020203" pitchFamily="34" charset="0"/>
                <a:cs typeface="Times New Roman" panose="02020603050405020304" pitchFamily="18" charset="0"/>
              </a:rPr>
              <a:t>Thus it assumes a default value if a value is not provided in function call for that argument.</a:t>
            </a:r>
          </a:p>
        </p:txBody>
      </p:sp>
      <p:pic>
        <p:nvPicPr>
          <p:cNvPr id="7" name="Picture 6" descr="codegnan.png">
            <a:extLst>
              <a:ext uri="{FF2B5EF4-FFF2-40B4-BE49-F238E27FC236}">
                <a16:creationId xmlns:a16="http://schemas.microsoft.com/office/drawing/2014/main" id="{F5007066-1BC0-AA4C-AF6B-94AD241998FE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668000" y="0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8843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68A4132F-DEC6-4332-A00C-A11AD4519B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Checkmark">
            <a:extLst>
              <a:ext uri="{FF2B5EF4-FFF2-40B4-BE49-F238E27FC236}">
                <a16:creationId xmlns:a16="http://schemas.microsoft.com/office/drawing/2014/main" id="{A3170303-157A-4CF2-B782-6E56ED0027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79658" y="1820333"/>
            <a:ext cx="3124904" cy="2127553"/>
          </a:xfrm>
          <a:prstGeom prst="rect">
            <a:avLst/>
          </a:prstGeom>
        </p:spPr>
      </p:pic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64965EAE-E41A-435F-B993-07E824B6C9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0"/>
            <a:ext cx="7539895" cy="6858000"/>
          </a:xfrm>
          <a:custGeom>
            <a:avLst/>
            <a:gdLst>
              <a:gd name="connsiteX0" fmla="*/ 7539895 w 7539895"/>
              <a:gd name="connsiteY0" fmla="*/ 6858000 h 6858000"/>
              <a:gd name="connsiteX1" fmla="*/ 0 w 7539895"/>
              <a:gd name="connsiteY1" fmla="*/ 6858000 h 6858000"/>
              <a:gd name="connsiteX2" fmla="*/ 0 w 7539895"/>
              <a:gd name="connsiteY2" fmla="*/ 0 h 6858000"/>
              <a:gd name="connsiteX3" fmla="*/ 4363741 w 753989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895" h="6858000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152F8994-E6D4-4311-9548-C3607BC436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7092985" cy="6858000"/>
          </a:xfrm>
          <a:custGeom>
            <a:avLst/>
            <a:gdLst>
              <a:gd name="connsiteX0" fmla="*/ 7092985 w 7092985"/>
              <a:gd name="connsiteY0" fmla="*/ 6858000 h 6858000"/>
              <a:gd name="connsiteX1" fmla="*/ 0 w 7092985"/>
              <a:gd name="connsiteY1" fmla="*/ 6858000 h 6858000"/>
              <a:gd name="connsiteX2" fmla="*/ 0 w 7092985"/>
              <a:gd name="connsiteY2" fmla="*/ 0 h 6858000"/>
              <a:gd name="connsiteX3" fmla="*/ 3916831 w 709298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2985" h="6858000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C7E177-9B84-47E6-A2E4-1877CE2710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965" y="1728932"/>
            <a:ext cx="5114441" cy="3468914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00" dirty="0">
                <a:latin typeface="Gill Sans MT" panose="020B0502020104020203" pitchFamily="34" charset="0"/>
                <a:cs typeface="Times New Roman" panose="02020603050405020304" pitchFamily="18" charset="0"/>
                <a:sym typeface="+mn-ea"/>
              </a:rPr>
              <a:t>Example:</a:t>
            </a:r>
          </a:p>
          <a:p>
            <a:pPr>
              <a:buNone/>
            </a:pPr>
            <a:r>
              <a:rPr lang="en-US" sz="1600" dirty="0">
                <a:latin typeface="Gill Sans MT" panose="020B0502020104020203" pitchFamily="34" charset="0"/>
                <a:cs typeface="Times New Roman" panose="02020603050405020304" pitchFamily="18" charset="0"/>
                <a:sym typeface="+mn-ea"/>
              </a:rPr>
              <a:t># default arguments demo</a:t>
            </a:r>
          </a:p>
          <a:p>
            <a:pPr>
              <a:buNone/>
            </a:pPr>
            <a:r>
              <a:rPr lang="en-US" sz="1600" dirty="0">
                <a:latin typeface="Gill Sans MT" panose="020B0502020104020203" pitchFamily="34" charset="0"/>
                <a:cs typeface="Times New Roman" panose="02020603050405020304" pitchFamily="18" charset="0"/>
                <a:sym typeface="+mn-ea"/>
              </a:rPr>
              <a:t>def grocery(item , price = 45.00):</a:t>
            </a:r>
          </a:p>
          <a:p>
            <a:pPr>
              <a:buNone/>
            </a:pPr>
            <a:r>
              <a:rPr lang="en-US" sz="1600" dirty="0">
                <a:latin typeface="Gill Sans MT" panose="020B0502020104020203" pitchFamily="34" charset="0"/>
                <a:cs typeface="Times New Roman" panose="02020603050405020304" pitchFamily="18" charset="0"/>
                <a:sym typeface="+mn-ea"/>
              </a:rPr>
              <a:t>     ‘’’to display the given arguments’’’</a:t>
            </a:r>
          </a:p>
          <a:p>
            <a:pPr>
              <a:buNone/>
            </a:pPr>
            <a:r>
              <a:rPr lang="en-US" sz="1600" dirty="0">
                <a:latin typeface="Gill Sans MT" panose="020B0502020104020203" pitchFamily="34" charset="0"/>
                <a:cs typeface="Times New Roman" panose="02020603050405020304" pitchFamily="18" charset="0"/>
                <a:sym typeface="+mn-ea"/>
              </a:rPr>
              <a:t>     print(‘Item = %s’ % item)</a:t>
            </a:r>
          </a:p>
          <a:p>
            <a:pPr>
              <a:buNone/>
            </a:pPr>
            <a:r>
              <a:rPr lang="en-US" sz="1600" dirty="0">
                <a:latin typeface="Gill Sans MT" panose="020B0502020104020203" pitchFamily="34" charset="0"/>
                <a:cs typeface="Times New Roman" panose="02020603050405020304" pitchFamily="18" charset="0"/>
                <a:sym typeface="+mn-ea"/>
              </a:rPr>
              <a:t>     print(‘Price = %.2f’ % price)</a:t>
            </a:r>
          </a:p>
          <a:p>
            <a:pPr>
              <a:buNone/>
            </a:pPr>
            <a:r>
              <a:rPr lang="en-US" sz="1600" dirty="0">
                <a:latin typeface="Gill Sans MT" panose="020B0502020104020203" pitchFamily="34" charset="0"/>
                <a:cs typeface="Times New Roman" panose="02020603050405020304" pitchFamily="18" charset="0"/>
                <a:sym typeface="+mn-ea"/>
              </a:rPr>
              <a:t>#call grocery() and pass 2 arguments</a:t>
            </a:r>
          </a:p>
          <a:p>
            <a:pPr>
              <a:buNone/>
            </a:pPr>
            <a:r>
              <a:rPr lang="en-US" sz="1600" dirty="0">
                <a:latin typeface="Gill Sans MT" panose="020B0502020104020203" pitchFamily="34" charset="0"/>
                <a:cs typeface="Times New Roman" panose="02020603050405020304" pitchFamily="18" charset="0"/>
                <a:sym typeface="+mn-ea"/>
              </a:rPr>
              <a:t>grocery(item = ‘</a:t>
            </a:r>
            <a:r>
              <a:rPr lang="en-US" sz="1600" dirty="0" err="1">
                <a:latin typeface="Gill Sans MT" panose="020B0502020104020203" pitchFamily="34" charset="0"/>
                <a:cs typeface="Times New Roman" panose="02020603050405020304" pitchFamily="18" charset="0"/>
                <a:sym typeface="+mn-ea"/>
              </a:rPr>
              <a:t>Sugar’,price</a:t>
            </a:r>
            <a:r>
              <a:rPr lang="en-US" sz="1600" dirty="0">
                <a:latin typeface="Gill Sans MT" panose="020B0502020104020203" pitchFamily="34" charset="0"/>
                <a:cs typeface="Times New Roman" panose="02020603050405020304" pitchFamily="18" charset="0"/>
                <a:sym typeface="+mn-ea"/>
              </a:rPr>
              <a:t> = 50.75) # keyword arguments</a:t>
            </a:r>
          </a:p>
          <a:p>
            <a:pPr>
              <a:buNone/>
            </a:pPr>
            <a:r>
              <a:rPr lang="en-US" sz="1600" dirty="0">
                <a:latin typeface="Gill Sans MT" panose="020B0502020104020203" pitchFamily="34" charset="0"/>
                <a:cs typeface="Times New Roman" panose="02020603050405020304" pitchFamily="18" charset="0"/>
                <a:sym typeface="+mn-ea"/>
              </a:rPr>
              <a:t>grocery(item = ‘oil’)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AE6272A-FA52-4F75-96C1-8D0D7ED405A4}"/>
              </a:ext>
            </a:extLst>
          </p:cNvPr>
          <p:cNvSpPr/>
          <p:nvPr/>
        </p:nvSpPr>
        <p:spPr>
          <a:xfrm>
            <a:off x="5617030" y="4244220"/>
            <a:ext cx="528753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Times New Roman" panose="02020603050405020304" pitchFamily="18" charset="0"/>
                <a:sym typeface="+mn-ea"/>
              </a:rPr>
              <a:t>Output: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Times New Roman" panose="02020603050405020304" pitchFamily="18" charset="0"/>
                <a:sym typeface="+mn-ea"/>
              </a:rPr>
              <a:t>Item = Sugar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Times New Roman" panose="02020603050405020304" pitchFamily="18" charset="0"/>
                <a:sym typeface="+mn-ea"/>
              </a:rPr>
              <a:t>            Price = 50.75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Times New Roman" panose="02020603050405020304" pitchFamily="18" charset="0"/>
                <a:sym typeface="+mn-ea"/>
              </a:rPr>
              <a:t>            Item = oil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Times New Roman" panose="02020603050405020304" pitchFamily="18" charset="0"/>
                <a:sym typeface="+mn-ea"/>
              </a:rPr>
              <a:t> 	   Price = 45.00</a:t>
            </a:r>
          </a:p>
        </p:txBody>
      </p:sp>
      <p:pic>
        <p:nvPicPr>
          <p:cNvPr id="8" name="Picture 7" descr="codegnan.png">
            <a:extLst>
              <a:ext uri="{FF2B5EF4-FFF2-40B4-BE49-F238E27FC236}">
                <a16:creationId xmlns:a16="http://schemas.microsoft.com/office/drawing/2014/main" id="{BEE21631-9E84-3441-964C-603E1FD83A33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668000" y="0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1816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9C6A5A7-EB62-4C06-9105-6B1E8E1AB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067" y="2053641"/>
            <a:ext cx="4612942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latin typeface="Gill Sans MT" panose="020B0502020104020203" pitchFamily="34" charset="0"/>
                <a:cs typeface="Times New Roman" panose="02020603050405020304" pitchFamily="18" charset="0"/>
              </a:rPr>
              <a:t>Variable length arguments</a:t>
            </a:r>
            <a:endParaRPr lang="en-GB" dirty="0">
              <a:solidFill>
                <a:srgbClr val="FFFFFF"/>
              </a:solidFill>
              <a:latin typeface="Gill Sans MT" panose="020B05020201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1B976-DFBD-4355-B568-A312ACBF76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5451" y="801866"/>
            <a:ext cx="6415315" cy="523063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sz="2400" dirty="0">
                <a:solidFill>
                  <a:srgbClr val="000000"/>
                </a:solidFill>
                <a:latin typeface="Gill Sans MT" panose="020B0502020104020203" pitchFamily="34" charset="0"/>
                <a:cs typeface="Times New Roman" panose="02020603050405020304" pitchFamily="18" charset="0"/>
              </a:rPr>
              <a:t>If the Programmer wants to develop a function that can accept ‘n’ </a:t>
            </a:r>
            <a:r>
              <a:rPr lang="en-GB" sz="2400" dirty="0" err="1">
                <a:solidFill>
                  <a:srgbClr val="000000"/>
                </a:solidFill>
                <a:latin typeface="Gill Sans MT" panose="020B0502020104020203" pitchFamily="34" charset="0"/>
                <a:cs typeface="Times New Roman" panose="02020603050405020304" pitchFamily="18" charset="0"/>
              </a:rPr>
              <a:t>arguments,thus</a:t>
            </a:r>
            <a:r>
              <a:rPr lang="en-GB" sz="2400" dirty="0">
                <a:solidFill>
                  <a:srgbClr val="000000"/>
                </a:solidFill>
                <a:latin typeface="Gill Sans MT" panose="020B0502020104020203" pitchFamily="34" charset="0"/>
                <a:cs typeface="Times New Roman" panose="02020603050405020304" pitchFamily="18" charset="0"/>
              </a:rPr>
              <a:t> a variable length argument is used in function </a:t>
            </a:r>
            <a:r>
              <a:rPr lang="en-GB" sz="2400" dirty="0" err="1">
                <a:solidFill>
                  <a:srgbClr val="000000"/>
                </a:solidFill>
                <a:latin typeface="Gill Sans MT" panose="020B0502020104020203" pitchFamily="34" charset="0"/>
                <a:cs typeface="Times New Roman" panose="02020603050405020304" pitchFamily="18" charset="0"/>
              </a:rPr>
              <a:t>definition.It</a:t>
            </a:r>
            <a:r>
              <a:rPr lang="en-GB" sz="2400" dirty="0">
                <a:solidFill>
                  <a:srgbClr val="000000"/>
                </a:solidFill>
                <a:latin typeface="Gill Sans MT" panose="020B0502020104020203" pitchFamily="34" charset="0"/>
                <a:cs typeface="Times New Roman" panose="02020603050405020304" pitchFamily="18" charset="0"/>
              </a:rPr>
              <a:t> is written with a ‘ * ‘ symbol as follows :</a:t>
            </a:r>
          </a:p>
          <a:p>
            <a:pPr marL="0" indent="0">
              <a:buNone/>
            </a:pPr>
            <a:endParaRPr lang="en-GB" sz="2400" dirty="0">
              <a:solidFill>
                <a:srgbClr val="000000"/>
              </a:solidFill>
              <a:latin typeface="Gill Sans MT" panose="020B0502020104020203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sz="2400" dirty="0">
                <a:solidFill>
                  <a:srgbClr val="000000"/>
                </a:solidFill>
                <a:latin typeface="Gill Sans MT" panose="020B0502020104020203" pitchFamily="34" charset="0"/>
                <a:cs typeface="Times New Roman" panose="02020603050405020304" pitchFamily="18" charset="0"/>
              </a:rPr>
              <a:t>def add(</a:t>
            </a:r>
            <a:r>
              <a:rPr lang="en-GB" sz="2400" dirty="0" err="1">
                <a:solidFill>
                  <a:srgbClr val="000000"/>
                </a:solidFill>
                <a:latin typeface="Gill Sans MT" panose="020B0502020104020203" pitchFamily="34" charset="0"/>
                <a:cs typeface="Times New Roman" panose="02020603050405020304" pitchFamily="18" charset="0"/>
              </a:rPr>
              <a:t>farg</a:t>
            </a:r>
            <a:r>
              <a:rPr lang="en-GB" sz="2400" dirty="0">
                <a:solidFill>
                  <a:srgbClr val="000000"/>
                </a:solidFill>
                <a:latin typeface="Gill Sans MT" panose="020B0502020104020203" pitchFamily="34" charset="0"/>
                <a:cs typeface="Times New Roman" panose="02020603050405020304" pitchFamily="18" charset="0"/>
              </a:rPr>
              <a:t>, *</a:t>
            </a:r>
            <a:r>
              <a:rPr lang="en-GB" sz="2400" dirty="0" err="1">
                <a:solidFill>
                  <a:srgbClr val="000000"/>
                </a:solidFill>
                <a:latin typeface="Gill Sans MT" panose="020B0502020104020203" pitchFamily="34" charset="0"/>
                <a:cs typeface="Times New Roman" panose="02020603050405020304" pitchFamily="18" charset="0"/>
              </a:rPr>
              <a:t>args</a:t>
            </a:r>
            <a:r>
              <a:rPr lang="en-GB" sz="2400" dirty="0">
                <a:solidFill>
                  <a:srgbClr val="000000"/>
                </a:solidFill>
                <a:latin typeface="Gill Sans MT" panose="020B0502020104020203" pitchFamily="34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endParaRPr lang="en-GB" sz="2400" dirty="0">
              <a:solidFill>
                <a:srgbClr val="000000"/>
              </a:solidFill>
              <a:latin typeface="Gill Sans MT" panose="020B0502020104020203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sz="2400" dirty="0">
                <a:solidFill>
                  <a:srgbClr val="000000"/>
                </a:solidFill>
                <a:latin typeface="Gill Sans MT" panose="020B0502020104020203" pitchFamily="34" charset="0"/>
                <a:cs typeface="Times New Roman" panose="02020603050405020304" pitchFamily="18" charset="0"/>
              </a:rPr>
              <a:t>Here </a:t>
            </a:r>
            <a:r>
              <a:rPr lang="en-GB" sz="2400" dirty="0" err="1">
                <a:solidFill>
                  <a:srgbClr val="000000"/>
                </a:solidFill>
                <a:latin typeface="Gill Sans MT" panose="020B0502020104020203" pitchFamily="34" charset="0"/>
                <a:cs typeface="Times New Roman" panose="02020603050405020304" pitchFamily="18" charset="0"/>
              </a:rPr>
              <a:t>farg</a:t>
            </a:r>
            <a:r>
              <a:rPr lang="en-GB" sz="2400" dirty="0">
                <a:solidFill>
                  <a:srgbClr val="000000"/>
                </a:solidFill>
                <a:latin typeface="Gill Sans MT" panose="020B0502020104020203" pitchFamily="34" charset="0"/>
                <a:cs typeface="Times New Roman" panose="02020603050405020304" pitchFamily="18" charset="0"/>
              </a:rPr>
              <a:t> is the formal argument and *</a:t>
            </a:r>
            <a:r>
              <a:rPr lang="en-GB" sz="2400" dirty="0" err="1">
                <a:solidFill>
                  <a:srgbClr val="000000"/>
                </a:solidFill>
                <a:latin typeface="Gill Sans MT" panose="020B0502020104020203" pitchFamily="34" charset="0"/>
                <a:cs typeface="Times New Roman" panose="02020603050405020304" pitchFamily="18" charset="0"/>
              </a:rPr>
              <a:t>args</a:t>
            </a:r>
            <a:r>
              <a:rPr lang="en-GB" sz="2400" dirty="0">
                <a:solidFill>
                  <a:srgbClr val="000000"/>
                </a:solidFill>
                <a:latin typeface="Gill Sans MT" panose="020B0502020104020203" pitchFamily="34" charset="0"/>
                <a:cs typeface="Times New Roman" panose="02020603050405020304" pitchFamily="18" charset="0"/>
              </a:rPr>
              <a:t> represents the variable length </a:t>
            </a:r>
            <a:r>
              <a:rPr lang="en-GB" sz="2400" dirty="0" err="1">
                <a:solidFill>
                  <a:srgbClr val="000000"/>
                </a:solidFill>
                <a:latin typeface="Gill Sans MT" panose="020B0502020104020203" pitchFamily="34" charset="0"/>
                <a:cs typeface="Times New Roman" panose="02020603050405020304" pitchFamily="18" charset="0"/>
              </a:rPr>
              <a:t>argument.We</a:t>
            </a:r>
            <a:r>
              <a:rPr lang="en-GB" sz="2400" dirty="0">
                <a:solidFill>
                  <a:srgbClr val="000000"/>
                </a:solidFill>
                <a:latin typeface="Gill Sans MT" panose="020B0502020104020203" pitchFamily="34" charset="0"/>
                <a:cs typeface="Times New Roman" panose="02020603050405020304" pitchFamily="18" charset="0"/>
              </a:rPr>
              <a:t> can pass 1 or more values to this ‘*</a:t>
            </a:r>
            <a:r>
              <a:rPr lang="en-GB" sz="2400" dirty="0" err="1">
                <a:solidFill>
                  <a:srgbClr val="000000"/>
                </a:solidFill>
                <a:latin typeface="Gill Sans MT" panose="020B0502020104020203" pitchFamily="34" charset="0"/>
                <a:cs typeface="Times New Roman" panose="02020603050405020304" pitchFamily="18" charset="0"/>
              </a:rPr>
              <a:t>args</a:t>
            </a:r>
            <a:r>
              <a:rPr lang="en-GB" sz="2400" dirty="0">
                <a:solidFill>
                  <a:srgbClr val="000000"/>
                </a:solidFill>
                <a:latin typeface="Gill Sans MT" panose="020B0502020104020203" pitchFamily="34" charset="0"/>
                <a:cs typeface="Times New Roman" panose="02020603050405020304" pitchFamily="18" charset="0"/>
              </a:rPr>
              <a:t>’ and it will store them all in a tuple.</a:t>
            </a:r>
          </a:p>
        </p:txBody>
      </p:sp>
      <p:pic>
        <p:nvPicPr>
          <p:cNvPr id="7" name="Picture 6" descr="codegnan.png">
            <a:extLst>
              <a:ext uri="{FF2B5EF4-FFF2-40B4-BE49-F238E27FC236}">
                <a16:creationId xmlns:a16="http://schemas.microsoft.com/office/drawing/2014/main" id="{F5007066-1BC0-AA4C-AF6B-94AD241998FE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668000" y="0"/>
            <a:ext cx="1524000" cy="1350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0613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9C6A5A7-EB62-4C06-9105-6B1E8E1AB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067" y="2053641"/>
            <a:ext cx="4612942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latin typeface="Gill Sans MT" panose="020B0502020104020203" pitchFamily="34" charset="0"/>
                <a:cs typeface="Times New Roman" panose="02020603050405020304" pitchFamily="18" charset="0"/>
              </a:rPr>
              <a:t>Keyword variable length arguments</a:t>
            </a:r>
            <a:endParaRPr lang="en-GB" dirty="0">
              <a:solidFill>
                <a:srgbClr val="FFFFFF"/>
              </a:solidFill>
              <a:latin typeface="Gill Sans MT" panose="020B05020201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1B976-DFBD-4355-B568-A312ACBF76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5451" y="801866"/>
            <a:ext cx="6415315" cy="523063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sz="2400" dirty="0">
                <a:solidFill>
                  <a:srgbClr val="000000"/>
                </a:solidFill>
                <a:latin typeface="Gill Sans MT" panose="020B0502020104020203" pitchFamily="34" charset="0"/>
                <a:cs typeface="Times New Roman" panose="02020603050405020304" pitchFamily="18" charset="0"/>
              </a:rPr>
              <a:t>A keyword variable length argument is an argument that can accept any number of values provided in the format of keys and values. If we want to use a keyword variable length </a:t>
            </a:r>
            <a:r>
              <a:rPr lang="en-GB" sz="2400" dirty="0" err="1">
                <a:solidFill>
                  <a:srgbClr val="000000"/>
                </a:solidFill>
                <a:latin typeface="Gill Sans MT" panose="020B0502020104020203" pitchFamily="34" charset="0"/>
                <a:cs typeface="Times New Roman" panose="02020603050405020304" pitchFamily="18" charset="0"/>
              </a:rPr>
              <a:t>argument,we</a:t>
            </a:r>
            <a:r>
              <a:rPr lang="en-GB" sz="2400" dirty="0">
                <a:solidFill>
                  <a:srgbClr val="000000"/>
                </a:solidFill>
                <a:latin typeface="Gill Sans MT" panose="020B0502020104020203" pitchFamily="34" charset="0"/>
                <a:cs typeface="Times New Roman" panose="02020603050405020304" pitchFamily="18" charset="0"/>
              </a:rPr>
              <a:t> can declare it with ‘**’ before the argument as follows :</a:t>
            </a:r>
          </a:p>
          <a:p>
            <a:pPr marL="0" indent="0">
              <a:buNone/>
            </a:pPr>
            <a:endParaRPr lang="en-GB" sz="2400" dirty="0">
              <a:solidFill>
                <a:srgbClr val="000000"/>
              </a:solidFill>
              <a:latin typeface="Gill Sans MT" panose="020B0502020104020203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sz="2400" dirty="0">
                <a:solidFill>
                  <a:srgbClr val="000000"/>
                </a:solidFill>
                <a:latin typeface="Gill Sans MT" panose="020B0502020104020203" pitchFamily="34" charset="0"/>
                <a:cs typeface="Times New Roman" panose="02020603050405020304" pitchFamily="18" charset="0"/>
              </a:rPr>
              <a:t>def display(</a:t>
            </a:r>
            <a:r>
              <a:rPr lang="en-GB" sz="2400" dirty="0" err="1">
                <a:solidFill>
                  <a:srgbClr val="000000"/>
                </a:solidFill>
                <a:latin typeface="Gill Sans MT" panose="020B0502020104020203" pitchFamily="34" charset="0"/>
                <a:cs typeface="Times New Roman" panose="02020603050405020304" pitchFamily="18" charset="0"/>
              </a:rPr>
              <a:t>farg</a:t>
            </a:r>
            <a:r>
              <a:rPr lang="en-GB" sz="2400" dirty="0">
                <a:solidFill>
                  <a:srgbClr val="000000"/>
                </a:solidFill>
                <a:latin typeface="Gill Sans MT" panose="020B0502020104020203" pitchFamily="34" charset="0"/>
                <a:cs typeface="Times New Roman" panose="02020603050405020304" pitchFamily="18" charset="0"/>
              </a:rPr>
              <a:t>, **</a:t>
            </a:r>
            <a:r>
              <a:rPr lang="en-GB" sz="2400" dirty="0" err="1">
                <a:solidFill>
                  <a:srgbClr val="000000"/>
                </a:solidFill>
                <a:latin typeface="Gill Sans MT" panose="020B0502020104020203" pitchFamily="34" charset="0"/>
                <a:cs typeface="Times New Roman" panose="02020603050405020304" pitchFamily="18" charset="0"/>
              </a:rPr>
              <a:t>kwargs</a:t>
            </a:r>
            <a:r>
              <a:rPr lang="en-GB" sz="2400" dirty="0">
                <a:solidFill>
                  <a:srgbClr val="000000"/>
                </a:solidFill>
                <a:latin typeface="Gill Sans MT" panose="020B0502020104020203" pitchFamily="34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endParaRPr lang="en-GB" sz="2400" dirty="0">
              <a:solidFill>
                <a:srgbClr val="000000"/>
              </a:solidFill>
              <a:latin typeface="Gill Sans MT" panose="020B0502020104020203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sz="2400" dirty="0">
                <a:solidFill>
                  <a:srgbClr val="000000"/>
                </a:solidFill>
                <a:latin typeface="Gill Sans MT" panose="020B0502020104020203" pitchFamily="34" charset="0"/>
                <a:cs typeface="Times New Roman" panose="02020603050405020304" pitchFamily="18" charset="0"/>
              </a:rPr>
              <a:t>Here </a:t>
            </a:r>
            <a:r>
              <a:rPr lang="en-GB" sz="2400" dirty="0" err="1">
                <a:solidFill>
                  <a:srgbClr val="000000"/>
                </a:solidFill>
                <a:latin typeface="Gill Sans MT" panose="020B0502020104020203" pitchFamily="34" charset="0"/>
                <a:cs typeface="Times New Roman" panose="02020603050405020304" pitchFamily="18" charset="0"/>
              </a:rPr>
              <a:t>farg</a:t>
            </a:r>
            <a:r>
              <a:rPr lang="en-GB" sz="2400" dirty="0">
                <a:solidFill>
                  <a:srgbClr val="000000"/>
                </a:solidFill>
                <a:latin typeface="Gill Sans MT" panose="020B0502020104020203" pitchFamily="34" charset="0"/>
                <a:cs typeface="Times New Roman" panose="02020603050405020304" pitchFamily="18" charset="0"/>
              </a:rPr>
              <a:t> is the formal argument and **</a:t>
            </a:r>
            <a:r>
              <a:rPr lang="en-GB" sz="2400" dirty="0" err="1">
                <a:solidFill>
                  <a:srgbClr val="000000"/>
                </a:solidFill>
                <a:latin typeface="Gill Sans MT" panose="020B0502020104020203" pitchFamily="34" charset="0"/>
                <a:cs typeface="Times New Roman" panose="02020603050405020304" pitchFamily="18" charset="0"/>
              </a:rPr>
              <a:t>kwargs</a:t>
            </a:r>
            <a:r>
              <a:rPr lang="en-GB" sz="2400" dirty="0">
                <a:solidFill>
                  <a:srgbClr val="000000"/>
                </a:solidFill>
                <a:latin typeface="Gill Sans MT" panose="020B0502020104020203" pitchFamily="34" charset="0"/>
                <a:cs typeface="Times New Roman" panose="02020603050405020304" pitchFamily="18" charset="0"/>
              </a:rPr>
              <a:t> represents the keyword variable length </a:t>
            </a:r>
            <a:r>
              <a:rPr lang="en-GB" sz="2400" dirty="0" err="1">
                <a:solidFill>
                  <a:srgbClr val="000000"/>
                </a:solidFill>
                <a:latin typeface="Gill Sans MT" panose="020B0502020104020203" pitchFamily="34" charset="0"/>
                <a:cs typeface="Times New Roman" panose="02020603050405020304" pitchFamily="18" charset="0"/>
              </a:rPr>
              <a:t>argument.It</a:t>
            </a:r>
            <a:r>
              <a:rPr lang="en-GB" sz="2400" dirty="0">
                <a:solidFill>
                  <a:srgbClr val="000000"/>
                </a:solidFill>
                <a:latin typeface="Gill Sans MT" panose="020B0502020104020203" pitchFamily="34" charset="0"/>
                <a:cs typeface="Times New Roman" panose="02020603050405020304" pitchFamily="18" charset="0"/>
              </a:rPr>
              <a:t> internally represents a dictionary </a:t>
            </a:r>
            <a:r>
              <a:rPr lang="en-GB" sz="2400" dirty="0" err="1">
                <a:solidFill>
                  <a:srgbClr val="000000"/>
                </a:solidFill>
                <a:latin typeface="Gill Sans MT" panose="020B0502020104020203" pitchFamily="34" charset="0"/>
                <a:cs typeface="Times New Roman" panose="02020603050405020304" pitchFamily="18" charset="0"/>
              </a:rPr>
              <a:t>object.It</a:t>
            </a:r>
            <a:r>
              <a:rPr lang="en-GB" sz="2400" dirty="0">
                <a:solidFill>
                  <a:srgbClr val="000000"/>
                </a:solidFill>
                <a:latin typeface="Gill Sans MT" panose="020B0502020104020203" pitchFamily="34" charset="0"/>
                <a:cs typeface="Times New Roman" panose="02020603050405020304" pitchFamily="18" charset="0"/>
              </a:rPr>
              <a:t> means when we  provide values for ‘**</a:t>
            </a:r>
            <a:r>
              <a:rPr lang="en-GB" sz="2400" dirty="0" err="1">
                <a:solidFill>
                  <a:srgbClr val="000000"/>
                </a:solidFill>
                <a:latin typeface="Gill Sans MT" panose="020B0502020104020203" pitchFamily="34" charset="0"/>
                <a:cs typeface="Times New Roman" panose="02020603050405020304" pitchFamily="18" charset="0"/>
              </a:rPr>
              <a:t>kwargs</a:t>
            </a:r>
            <a:r>
              <a:rPr lang="en-GB" sz="2400" dirty="0">
                <a:solidFill>
                  <a:srgbClr val="000000"/>
                </a:solidFill>
                <a:latin typeface="Gill Sans MT" panose="020B0502020104020203" pitchFamily="34" charset="0"/>
                <a:cs typeface="Times New Roman" panose="02020603050405020304" pitchFamily="18" charset="0"/>
              </a:rPr>
              <a:t>’  we can pass multiple pairs of values.</a:t>
            </a:r>
          </a:p>
        </p:txBody>
      </p:sp>
      <p:pic>
        <p:nvPicPr>
          <p:cNvPr id="7" name="Picture 6" descr="codegnan.png">
            <a:extLst>
              <a:ext uri="{FF2B5EF4-FFF2-40B4-BE49-F238E27FC236}">
                <a16:creationId xmlns:a16="http://schemas.microsoft.com/office/drawing/2014/main" id="{F5007066-1BC0-AA4C-AF6B-94AD241998FE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668000" y="0"/>
            <a:ext cx="1524000" cy="801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711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2A175-DF44-482E-83FD-366E35B91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1494" y="1007707"/>
            <a:ext cx="5131558" cy="451909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dirty="0">
                <a:latin typeface="Gill Sans MT" panose="020B0502020104020203" pitchFamily="34" charset="0"/>
                <a:cs typeface="Times New Roman" panose="02020603050405020304" pitchFamily="18" charset="0"/>
                <a:sym typeface="+mn-ea"/>
              </a:rPr>
              <a:t>The assert statement is used to check if the particular condition is fulfilled or not.</a:t>
            </a:r>
            <a:br>
              <a:rPr lang="en-US" sz="3200" dirty="0">
                <a:latin typeface="Gill Sans MT" panose="020B0502020104020203" pitchFamily="34" charset="0"/>
                <a:cs typeface="Times New Roman" panose="02020603050405020304" pitchFamily="18" charset="0"/>
                <a:sym typeface="+mn-ea"/>
              </a:rPr>
            </a:br>
            <a:br>
              <a:rPr lang="en-US" sz="3200" dirty="0">
                <a:latin typeface="Gill Sans MT" panose="020B0502020104020203" pitchFamily="34" charset="0"/>
                <a:cs typeface="Times New Roman" panose="02020603050405020304" pitchFamily="18" charset="0"/>
                <a:sym typeface="+mn-ea"/>
              </a:rPr>
            </a:br>
            <a:r>
              <a:rPr lang="en-US" sz="2800" dirty="0">
                <a:latin typeface="Gill Sans MT" panose="020B0502020104020203" pitchFamily="34" charset="0"/>
                <a:cs typeface="Times New Roman" panose="02020603050405020304" pitchFamily="18" charset="0"/>
                <a:sym typeface="+mn-ea"/>
              </a:rPr>
              <a:t>Syntax : </a:t>
            </a:r>
            <a:r>
              <a:rPr lang="en-US" sz="2400" dirty="0">
                <a:latin typeface="Gill Sans MT" panose="020B0502020104020203" pitchFamily="34" charset="0"/>
                <a:cs typeface="Times New Roman" panose="02020603050405020304" pitchFamily="18" charset="0"/>
                <a:sym typeface="+mn-ea"/>
              </a:rPr>
              <a:t>assert expression , message</a:t>
            </a:r>
            <a:br>
              <a:rPr lang="en-US" sz="2400" dirty="0">
                <a:latin typeface="Gill Sans MT" panose="020B0502020104020203" pitchFamily="34" charset="0"/>
                <a:cs typeface="Times New Roman" panose="02020603050405020304" pitchFamily="18" charset="0"/>
                <a:sym typeface="+mn-ea"/>
              </a:rPr>
            </a:br>
            <a:br>
              <a:rPr lang="en-US" sz="2400" dirty="0">
                <a:latin typeface="Gill Sans MT" panose="020B0502020104020203" pitchFamily="34" charset="0"/>
                <a:cs typeface="Times New Roman" panose="02020603050405020304" pitchFamily="18" charset="0"/>
                <a:sym typeface="+mn-ea"/>
              </a:rPr>
            </a:br>
            <a:r>
              <a:rPr lang="en-US" sz="2400" dirty="0">
                <a:latin typeface="Gill Sans MT" panose="020B0502020104020203" pitchFamily="34" charset="0"/>
                <a:cs typeface="Times New Roman" panose="02020603050405020304" pitchFamily="18" charset="0"/>
                <a:sym typeface="+mn-ea"/>
              </a:rPr>
              <a:t>message is not compulsory to give.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tx1">
              <a:lumMod val="75000"/>
              <a:lumOff val="2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55FFF17-D3D5-4F58-BA56-54EA901CE0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40404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AD870AB-BABE-4FD1-A735-8B08A94A89B1}"/>
              </a:ext>
            </a:extLst>
          </p:cNvPr>
          <p:cNvSpPr/>
          <p:nvPr/>
        </p:nvSpPr>
        <p:spPr>
          <a:xfrm>
            <a:off x="-122831" y="2347415"/>
            <a:ext cx="625067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     assert</a:t>
            </a:r>
            <a:r>
              <a:rPr kumimoji="0" lang="en-IN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Times New Roman" panose="02020603050405020304" pitchFamily="18" charset="0"/>
                <a:sym typeface="+mn-ea"/>
              </a:rPr>
              <a:t> statement</a:t>
            </a:r>
            <a:endParaRPr kumimoji="0" lang="en-GB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 pitchFamily="34" charset="0"/>
              <a:ea typeface="+mn-ea"/>
              <a:cs typeface="+mn-cs"/>
            </a:endParaRPr>
          </a:p>
        </p:txBody>
      </p:sp>
      <p:pic>
        <p:nvPicPr>
          <p:cNvPr id="6" name="Picture 5" descr="codegnan.png">
            <a:extLst>
              <a:ext uri="{FF2B5EF4-FFF2-40B4-BE49-F238E27FC236}">
                <a16:creationId xmlns:a16="http://schemas.microsoft.com/office/drawing/2014/main" id="{CD2D6DF6-7DF9-EC44-AE23-4196E9533A77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68000" y="0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0535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5555856-9970-4BC3-9AA9-6A917F53A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69972" y="0"/>
            <a:ext cx="6421721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Picture 10" descr="A close up of a logo&#10;&#10;Description generated with high confidence">
            <a:extLst>
              <a:ext uri="{FF2B5EF4-FFF2-40B4-BE49-F238E27FC236}">
                <a16:creationId xmlns:a16="http://schemas.microsoft.com/office/drawing/2014/main" id="{7F487851-BFAF-46D8-A1ED-50CAD6E46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EAE603A-2ADE-493B-A045-8DE391263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435" y="2183641"/>
            <a:ext cx="6469039" cy="1078173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b="1" kern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Global and Local Variables</a:t>
            </a:r>
            <a:br>
              <a:rPr lang="en-US" sz="4100" kern="12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</a:br>
            <a:endParaRPr lang="en-US" sz="4100" kern="1200" dirty="0">
              <a:solidFill>
                <a:srgbClr val="00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3" name="Freeform 50">
            <a:extLst>
              <a:ext uri="{FF2B5EF4-FFF2-40B4-BE49-F238E27FC236}">
                <a16:creationId xmlns:a16="http://schemas.microsoft.com/office/drawing/2014/main" id="{13722DD7-BA73-4776-93A3-94491FEF7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7121" y="581159"/>
            <a:ext cx="5464879" cy="6276841"/>
          </a:xfrm>
          <a:custGeom>
            <a:avLst/>
            <a:gdLst>
              <a:gd name="connsiteX0" fmla="*/ 3299930 w 5464879"/>
              <a:gd name="connsiteY0" fmla="*/ 0 h 6276841"/>
              <a:gd name="connsiteX1" fmla="*/ 5398992 w 5464879"/>
              <a:gd name="connsiteY1" fmla="*/ 753544 h 6276841"/>
              <a:gd name="connsiteX2" fmla="*/ 5464879 w 5464879"/>
              <a:gd name="connsiteY2" fmla="*/ 813426 h 6276841"/>
              <a:gd name="connsiteX3" fmla="*/ 5464879 w 5464879"/>
              <a:gd name="connsiteY3" fmla="*/ 5786434 h 6276841"/>
              <a:gd name="connsiteX4" fmla="*/ 5398992 w 5464879"/>
              <a:gd name="connsiteY4" fmla="*/ 5846317 h 6276841"/>
              <a:gd name="connsiteX5" fmla="*/ 4872873 w 5464879"/>
              <a:gd name="connsiteY5" fmla="*/ 6201577 h 6276841"/>
              <a:gd name="connsiteX6" fmla="*/ 4716632 w 5464879"/>
              <a:gd name="connsiteY6" fmla="*/ 6276841 h 6276841"/>
              <a:gd name="connsiteX7" fmla="*/ 1883227 w 5464879"/>
              <a:gd name="connsiteY7" fmla="*/ 6276841 h 6276841"/>
              <a:gd name="connsiteX8" fmla="*/ 1726987 w 5464879"/>
              <a:gd name="connsiteY8" fmla="*/ 6201577 h 6276841"/>
              <a:gd name="connsiteX9" fmla="*/ 0 w 5464879"/>
              <a:gd name="connsiteY9" fmla="*/ 3299930 h 6276841"/>
              <a:gd name="connsiteX10" fmla="*/ 3299930 w 5464879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64879" h="6276841">
                <a:moveTo>
                  <a:pt x="3299930" y="0"/>
                </a:moveTo>
                <a:cubicBezTo>
                  <a:pt x="4097274" y="0"/>
                  <a:pt x="4828569" y="282789"/>
                  <a:pt x="5398992" y="753544"/>
                </a:cubicBezTo>
                <a:lnTo>
                  <a:pt x="5464879" y="813426"/>
                </a:lnTo>
                <a:lnTo>
                  <a:pt x="5464879" y="5786434"/>
                </a:lnTo>
                <a:lnTo>
                  <a:pt x="5398992" y="5846317"/>
                </a:lnTo>
                <a:cubicBezTo>
                  <a:pt x="5236014" y="5980818"/>
                  <a:pt x="5059904" y="6099975"/>
                  <a:pt x="4872873" y="6201577"/>
                </a:cubicBezTo>
                <a:lnTo>
                  <a:pt x="4716632" y="6276841"/>
                </a:lnTo>
                <a:lnTo>
                  <a:pt x="1883227" y="6276841"/>
                </a:lnTo>
                <a:lnTo>
                  <a:pt x="1726987" y="6201577"/>
                </a:lnTo>
                <a:cubicBezTo>
                  <a:pt x="698316" y="5642769"/>
                  <a:pt x="0" y="4552900"/>
                  <a:pt x="0" y="3299930"/>
                </a:cubicBezTo>
                <a:cubicBezTo>
                  <a:pt x="0" y="1477429"/>
                  <a:pt x="1477429" y="0"/>
                  <a:pt x="3299930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Graphic 5" descr="North America">
            <a:extLst>
              <a:ext uri="{FF2B5EF4-FFF2-40B4-BE49-F238E27FC236}">
                <a16:creationId xmlns:a16="http://schemas.microsoft.com/office/drawing/2014/main" id="{4758934D-5881-4DD0-88F9-ADE48A2DC2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09770" y="1815320"/>
            <a:ext cx="4141760" cy="4141760"/>
          </a:xfrm>
          <a:prstGeom prst="rect">
            <a:avLst/>
          </a:prstGeom>
        </p:spPr>
      </p:pic>
      <p:pic>
        <p:nvPicPr>
          <p:cNvPr id="7" name="Picture 6" descr="codegnan.png">
            <a:extLst>
              <a:ext uri="{FF2B5EF4-FFF2-40B4-BE49-F238E27FC236}">
                <a16:creationId xmlns:a16="http://schemas.microsoft.com/office/drawing/2014/main" id="{6C533F45-57FC-6C43-A1B4-E0794DBEA39B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668000" y="0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164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AA577A2-57BE-4BED-B8AE-12D04C2CF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01600" y="2053641"/>
            <a:ext cx="4978399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Global Variables</a:t>
            </a:r>
            <a:b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9907C-169B-4A0E-9C37-D05427343F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0285" y="801866"/>
            <a:ext cx="6691085" cy="5230634"/>
          </a:xfrm>
        </p:spPr>
        <p:txBody>
          <a:bodyPr anchor="ctr">
            <a:normAutofit/>
          </a:bodyPr>
          <a:lstStyle/>
          <a:p>
            <a:pPr marL="0" lvl="0" indent="0">
              <a:buNone/>
            </a:pP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Global variables are the one that are defined and declared above a function and we need to use them in the entire program.</a:t>
            </a:r>
            <a:endParaRPr lang="en-US" sz="3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2400" dirty="0">
              <a:solidFill>
                <a:srgbClr val="000000"/>
              </a:solidFill>
            </a:endParaRPr>
          </a:p>
        </p:txBody>
      </p:sp>
      <p:pic>
        <p:nvPicPr>
          <p:cNvPr id="7" name="Picture 6" descr="codegnan.png">
            <a:extLst>
              <a:ext uri="{FF2B5EF4-FFF2-40B4-BE49-F238E27FC236}">
                <a16:creationId xmlns:a16="http://schemas.microsoft.com/office/drawing/2014/main" id="{FCEF11CB-30A5-A744-A357-0A7E0C21E939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668000" y="0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6667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68A4132F-DEC6-4332-A00C-A11AD4519B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Checkmark">
            <a:extLst>
              <a:ext uri="{FF2B5EF4-FFF2-40B4-BE49-F238E27FC236}">
                <a16:creationId xmlns:a16="http://schemas.microsoft.com/office/drawing/2014/main" id="{A3170303-157A-4CF2-B782-6E56ED0027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79658" y="1820333"/>
            <a:ext cx="3124904" cy="2127553"/>
          </a:xfrm>
          <a:prstGeom prst="rect">
            <a:avLst/>
          </a:prstGeom>
        </p:spPr>
      </p:pic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64965EAE-E41A-435F-B993-07E824B6C9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0"/>
            <a:ext cx="7539895" cy="6858000"/>
          </a:xfrm>
          <a:custGeom>
            <a:avLst/>
            <a:gdLst>
              <a:gd name="connsiteX0" fmla="*/ 7539895 w 7539895"/>
              <a:gd name="connsiteY0" fmla="*/ 6858000 h 6858000"/>
              <a:gd name="connsiteX1" fmla="*/ 0 w 7539895"/>
              <a:gd name="connsiteY1" fmla="*/ 6858000 h 6858000"/>
              <a:gd name="connsiteX2" fmla="*/ 0 w 7539895"/>
              <a:gd name="connsiteY2" fmla="*/ 0 h 6858000"/>
              <a:gd name="connsiteX3" fmla="*/ 4363741 w 753989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895" h="6858000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152F8994-E6D4-4311-9548-C3607BC436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7092985" cy="6858000"/>
          </a:xfrm>
          <a:custGeom>
            <a:avLst/>
            <a:gdLst>
              <a:gd name="connsiteX0" fmla="*/ 7092985 w 7092985"/>
              <a:gd name="connsiteY0" fmla="*/ 6858000 h 6858000"/>
              <a:gd name="connsiteX1" fmla="*/ 0 w 7092985"/>
              <a:gd name="connsiteY1" fmla="*/ 6858000 h 6858000"/>
              <a:gd name="connsiteX2" fmla="*/ 0 w 7092985"/>
              <a:gd name="connsiteY2" fmla="*/ 0 h 6858000"/>
              <a:gd name="connsiteX3" fmla="*/ 3916831 w 709298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2985" h="6858000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C7E177-9B84-47E6-A2E4-1877CE2710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954" y="1800369"/>
            <a:ext cx="5786649" cy="346891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Example:</a:t>
            </a:r>
          </a:p>
          <a:p>
            <a:pPr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s = “Global Scope Variables“</a:t>
            </a:r>
          </a:p>
          <a:p>
            <a:pPr fontAlgn="base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def f(): 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print(s)  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f()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AE6272A-FA52-4F75-96C1-8D0D7ED405A4}"/>
              </a:ext>
            </a:extLst>
          </p:cNvPr>
          <p:cNvSpPr/>
          <p:nvPr/>
        </p:nvSpPr>
        <p:spPr>
          <a:xfrm>
            <a:off x="5800298" y="4326340"/>
            <a:ext cx="548640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Output: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Global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ScopeVariables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8" name="Picture 7" descr="codegnan.png">
            <a:extLst>
              <a:ext uri="{FF2B5EF4-FFF2-40B4-BE49-F238E27FC236}">
                <a16:creationId xmlns:a16="http://schemas.microsoft.com/office/drawing/2014/main" id="{31CEF774-4A88-DF46-AE9E-8C8F828D1C55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668000" y="0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2599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68A4132F-DEC6-4332-A00C-A11AD4519B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Checkmark">
            <a:extLst>
              <a:ext uri="{FF2B5EF4-FFF2-40B4-BE49-F238E27FC236}">
                <a16:creationId xmlns:a16="http://schemas.microsoft.com/office/drawing/2014/main" id="{A3170303-157A-4CF2-B782-6E56ED0027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79658" y="1820333"/>
            <a:ext cx="3124904" cy="2127553"/>
          </a:xfrm>
          <a:prstGeom prst="rect">
            <a:avLst/>
          </a:prstGeom>
        </p:spPr>
      </p:pic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64965EAE-E41A-435F-B993-07E824B6C9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0"/>
            <a:ext cx="7539895" cy="6858000"/>
          </a:xfrm>
          <a:custGeom>
            <a:avLst/>
            <a:gdLst>
              <a:gd name="connsiteX0" fmla="*/ 7539895 w 7539895"/>
              <a:gd name="connsiteY0" fmla="*/ 6858000 h 6858000"/>
              <a:gd name="connsiteX1" fmla="*/ 0 w 7539895"/>
              <a:gd name="connsiteY1" fmla="*/ 6858000 h 6858000"/>
              <a:gd name="connsiteX2" fmla="*/ 0 w 7539895"/>
              <a:gd name="connsiteY2" fmla="*/ 0 h 6858000"/>
              <a:gd name="connsiteX3" fmla="*/ 4363741 w 753989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895" h="6858000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152F8994-E6D4-4311-9548-C3607BC436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7092985" cy="6858000"/>
          </a:xfrm>
          <a:custGeom>
            <a:avLst/>
            <a:gdLst>
              <a:gd name="connsiteX0" fmla="*/ 7092985 w 7092985"/>
              <a:gd name="connsiteY0" fmla="*/ 6858000 h 6858000"/>
              <a:gd name="connsiteX1" fmla="*/ 0 w 7092985"/>
              <a:gd name="connsiteY1" fmla="*/ 6858000 h 6858000"/>
              <a:gd name="connsiteX2" fmla="*/ 0 w 7092985"/>
              <a:gd name="connsiteY2" fmla="*/ 0 h 6858000"/>
              <a:gd name="connsiteX3" fmla="*/ 3916831 w 709298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2985" h="6858000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C7E177-9B84-47E6-A2E4-1877CE2710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954" y="1800369"/>
            <a:ext cx="5786649" cy="477024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Example:</a:t>
            </a:r>
          </a:p>
          <a:p>
            <a:pPr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a = 1# this is global var</a:t>
            </a:r>
          </a:p>
          <a:p>
            <a:pPr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def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myfunction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():</a:t>
            </a:r>
          </a:p>
          <a:p>
            <a:pPr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b = 2 # this is local var</a:t>
            </a:r>
          </a:p>
          <a:p>
            <a:pPr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print(‘a = ‘,a)</a:t>
            </a:r>
          </a:p>
          <a:p>
            <a:pPr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print(‘b = ‘,b)</a:t>
            </a:r>
          </a:p>
          <a:p>
            <a:pPr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myfunction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()</a:t>
            </a:r>
          </a:p>
          <a:p>
            <a:pPr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print(a) # available</a:t>
            </a:r>
          </a:p>
          <a:p>
            <a:pPr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print(b) # check it out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AE6272A-FA52-4F75-96C1-8D0D7ED405A4}"/>
              </a:ext>
            </a:extLst>
          </p:cNvPr>
          <p:cNvSpPr/>
          <p:nvPr/>
        </p:nvSpPr>
        <p:spPr>
          <a:xfrm>
            <a:off x="5800298" y="4326340"/>
            <a:ext cx="54864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Output: check for yourself…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8" name="Picture 7" descr="codegnan.png">
            <a:extLst>
              <a:ext uri="{FF2B5EF4-FFF2-40B4-BE49-F238E27FC236}">
                <a16:creationId xmlns:a16="http://schemas.microsoft.com/office/drawing/2014/main" id="{31CEF774-4A88-DF46-AE9E-8C8F828D1C55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668000" y="0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8326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C6788D1-AB8C-4774-8DBD-6001AA7D9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287" y="2358441"/>
            <a:ext cx="4209142" cy="276009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Local variables</a:t>
            </a:r>
            <a:br>
              <a:rPr lang="en-US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</a:br>
            <a:endParaRPr lang="en-GB" b="1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AA5E5-3B5B-43ED-853D-22010B2B1D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7027" y="1280837"/>
            <a:ext cx="6458857" cy="523063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Local variables are the one that are defined and declared inside a function and we need to use them inside a function.</a:t>
            </a: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sz="2400" dirty="0">
              <a:solidFill>
                <a:srgbClr val="000000"/>
              </a:solidFill>
            </a:endParaRPr>
          </a:p>
        </p:txBody>
      </p:sp>
      <p:pic>
        <p:nvPicPr>
          <p:cNvPr id="7" name="Picture 6" descr="codegnan.png">
            <a:extLst>
              <a:ext uri="{FF2B5EF4-FFF2-40B4-BE49-F238E27FC236}">
                <a16:creationId xmlns:a16="http://schemas.microsoft.com/office/drawing/2014/main" id="{6B49EA22-41CE-6F41-82AF-CCF512A8A18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668000" y="0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5299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68A4132F-DEC6-4332-A00C-A11AD4519B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Checkmark">
            <a:extLst>
              <a:ext uri="{FF2B5EF4-FFF2-40B4-BE49-F238E27FC236}">
                <a16:creationId xmlns:a16="http://schemas.microsoft.com/office/drawing/2014/main" id="{A3170303-157A-4CF2-B782-6E56ED0027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79658" y="1820333"/>
            <a:ext cx="3124904" cy="2127553"/>
          </a:xfrm>
          <a:prstGeom prst="rect">
            <a:avLst/>
          </a:prstGeom>
        </p:spPr>
      </p:pic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64965EAE-E41A-435F-B993-07E824B6C9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0"/>
            <a:ext cx="7539895" cy="6858000"/>
          </a:xfrm>
          <a:custGeom>
            <a:avLst/>
            <a:gdLst>
              <a:gd name="connsiteX0" fmla="*/ 7539895 w 7539895"/>
              <a:gd name="connsiteY0" fmla="*/ 6858000 h 6858000"/>
              <a:gd name="connsiteX1" fmla="*/ 0 w 7539895"/>
              <a:gd name="connsiteY1" fmla="*/ 6858000 h 6858000"/>
              <a:gd name="connsiteX2" fmla="*/ 0 w 7539895"/>
              <a:gd name="connsiteY2" fmla="*/ 0 h 6858000"/>
              <a:gd name="connsiteX3" fmla="*/ 4363741 w 753989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895" h="6858000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152F8994-E6D4-4311-9548-C3607BC436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7092985" cy="6858000"/>
          </a:xfrm>
          <a:custGeom>
            <a:avLst/>
            <a:gdLst>
              <a:gd name="connsiteX0" fmla="*/ 7092985 w 7092985"/>
              <a:gd name="connsiteY0" fmla="*/ 6858000 h 6858000"/>
              <a:gd name="connsiteX1" fmla="*/ 0 w 7092985"/>
              <a:gd name="connsiteY1" fmla="*/ 6858000 h 6858000"/>
              <a:gd name="connsiteX2" fmla="*/ 0 w 7092985"/>
              <a:gd name="connsiteY2" fmla="*/ 0 h 6858000"/>
              <a:gd name="connsiteX3" fmla="*/ 3916831 w 709298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2985" h="6858000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C7E177-9B84-47E6-A2E4-1877CE2710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31" y="985977"/>
            <a:ext cx="5786649" cy="346891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Example:</a:t>
            </a:r>
          </a:p>
          <a:p>
            <a:pPr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def f(): 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s = “Local Scope Variables“ 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print(s)   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f()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AE6272A-FA52-4F75-96C1-8D0D7ED405A4}"/>
              </a:ext>
            </a:extLst>
          </p:cNvPr>
          <p:cNvSpPr/>
          <p:nvPr/>
        </p:nvSpPr>
        <p:spPr>
          <a:xfrm>
            <a:off x="5800298" y="4326340"/>
            <a:ext cx="548640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Output: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Local Scope Variables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8" name="Picture 7" descr="codegnan.png">
            <a:extLst>
              <a:ext uri="{FF2B5EF4-FFF2-40B4-BE49-F238E27FC236}">
                <a16:creationId xmlns:a16="http://schemas.microsoft.com/office/drawing/2014/main" id="{A8C31D3A-E2B1-4B4E-9FD4-07BB6CDC87E7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668000" y="0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9670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68A4132F-DEC6-4332-A00C-A11AD4519B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Checkmark">
            <a:extLst>
              <a:ext uri="{FF2B5EF4-FFF2-40B4-BE49-F238E27FC236}">
                <a16:creationId xmlns:a16="http://schemas.microsoft.com/office/drawing/2014/main" id="{A3170303-157A-4CF2-B782-6E56ED0027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79658" y="1820333"/>
            <a:ext cx="3124904" cy="2127553"/>
          </a:xfrm>
          <a:prstGeom prst="rect">
            <a:avLst/>
          </a:prstGeom>
        </p:spPr>
      </p:pic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64965EAE-E41A-435F-B993-07E824B6C9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0"/>
            <a:ext cx="7539895" cy="6858000"/>
          </a:xfrm>
          <a:custGeom>
            <a:avLst/>
            <a:gdLst>
              <a:gd name="connsiteX0" fmla="*/ 7539895 w 7539895"/>
              <a:gd name="connsiteY0" fmla="*/ 6858000 h 6858000"/>
              <a:gd name="connsiteX1" fmla="*/ 0 w 7539895"/>
              <a:gd name="connsiteY1" fmla="*/ 6858000 h 6858000"/>
              <a:gd name="connsiteX2" fmla="*/ 0 w 7539895"/>
              <a:gd name="connsiteY2" fmla="*/ 0 h 6858000"/>
              <a:gd name="connsiteX3" fmla="*/ 4363741 w 753989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895" h="6858000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152F8994-E6D4-4311-9548-C3607BC436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7092985" cy="6858000"/>
          </a:xfrm>
          <a:custGeom>
            <a:avLst/>
            <a:gdLst>
              <a:gd name="connsiteX0" fmla="*/ 7092985 w 7092985"/>
              <a:gd name="connsiteY0" fmla="*/ 6858000 h 6858000"/>
              <a:gd name="connsiteX1" fmla="*/ 0 w 7092985"/>
              <a:gd name="connsiteY1" fmla="*/ 6858000 h 6858000"/>
              <a:gd name="connsiteX2" fmla="*/ 0 w 7092985"/>
              <a:gd name="connsiteY2" fmla="*/ 0 h 6858000"/>
              <a:gd name="connsiteX3" fmla="*/ 3916831 w 709298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2985" h="6858000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C7E177-9B84-47E6-A2E4-1877CE2710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31" y="985977"/>
            <a:ext cx="5786649" cy="3468914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Example:</a:t>
            </a:r>
          </a:p>
          <a:p>
            <a:pPr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def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myfunction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():</a:t>
            </a:r>
          </a:p>
          <a:p>
            <a:pPr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a = 1  # this is local var</a:t>
            </a:r>
          </a:p>
          <a:p>
            <a:pPr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a + = 1 #a = a+1</a:t>
            </a:r>
          </a:p>
          <a:p>
            <a:pPr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print(a)</a:t>
            </a:r>
          </a:p>
          <a:p>
            <a:pPr>
              <a:buNone/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myfunction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() 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print(a)    #check it out 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AE6272A-FA52-4F75-96C1-8D0D7ED405A4}"/>
              </a:ext>
            </a:extLst>
          </p:cNvPr>
          <p:cNvSpPr/>
          <p:nvPr/>
        </p:nvSpPr>
        <p:spPr>
          <a:xfrm>
            <a:off x="5800298" y="4326340"/>
            <a:ext cx="548640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Output: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check for yourself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8" name="Picture 7" descr="codegnan.png">
            <a:extLst>
              <a:ext uri="{FF2B5EF4-FFF2-40B4-BE49-F238E27FC236}">
                <a16:creationId xmlns:a16="http://schemas.microsoft.com/office/drawing/2014/main" id="{A8C31D3A-E2B1-4B4E-9FD4-07BB6CDC87E7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668000" y="0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5582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C6788D1-AB8C-4774-8DBD-6001AA7D9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287" y="2358441"/>
            <a:ext cx="4209142" cy="276009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Global keyword</a:t>
            </a:r>
            <a:br>
              <a:rPr lang="en-US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</a:br>
            <a:endParaRPr lang="en-GB" b="1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AA5E5-3B5B-43ED-853D-22010B2B1D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7027" y="1280837"/>
            <a:ext cx="6458857" cy="523063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sz="2400" dirty="0">
                <a:solidFill>
                  <a:srgbClr val="000000"/>
                </a:solidFill>
              </a:rPr>
              <a:t>When the programmer wants to use the global variable inside a </a:t>
            </a:r>
            <a:r>
              <a:rPr lang="en-GB" sz="2400" dirty="0" err="1">
                <a:solidFill>
                  <a:srgbClr val="000000"/>
                </a:solidFill>
              </a:rPr>
              <a:t>function,he</a:t>
            </a:r>
            <a:r>
              <a:rPr lang="en-GB" sz="2400" dirty="0">
                <a:solidFill>
                  <a:srgbClr val="000000"/>
                </a:solidFill>
              </a:rPr>
              <a:t> can use the keyword ‘</a:t>
            </a:r>
            <a:r>
              <a:rPr lang="en-GB" sz="2400" dirty="0" err="1">
                <a:solidFill>
                  <a:srgbClr val="000000"/>
                </a:solidFill>
              </a:rPr>
              <a:t>global’before</a:t>
            </a:r>
            <a:r>
              <a:rPr lang="en-GB" sz="2400" dirty="0">
                <a:solidFill>
                  <a:srgbClr val="000000"/>
                </a:solidFill>
              </a:rPr>
              <a:t> the variable in the beginning of the function body as :</a:t>
            </a:r>
          </a:p>
          <a:p>
            <a:pPr marL="0" indent="0">
              <a:buNone/>
            </a:pPr>
            <a:endParaRPr lang="en-GB" sz="24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GB" sz="2400" dirty="0">
                <a:solidFill>
                  <a:srgbClr val="000000"/>
                </a:solidFill>
              </a:rPr>
              <a:t>global a</a:t>
            </a:r>
          </a:p>
          <a:p>
            <a:pPr marL="0" indent="0">
              <a:buNone/>
            </a:pPr>
            <a:endParaRPr lang="en-GB" sz="24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GB" sz="2400" dirty="0">
                <a:solidFill>
                  <a:srgbClr val="000000"/>
                </a:solidFill>
              </a:rPr>
              <a:t>In this way the global variable is made available to the function.</a:t>
            </a:r>
          </a:p>
        </p:txBody>
      </p:sp>
      <p:pic>
        <p:nvPicPr>
          <p:cNvPr id="7" name="Picture 6" descr="codegnan.png">
            <a:extLst>
              <a:ext uri="{FF2B5EF4-FFF2-40B4-BE49-F238E27FC236}">
                <a16:creationId xmlns:a16="http://schemas.microsoft.com/office/drawing/2014/main" id="{6B49EA22-41CE-6F41-82AF-CCF512A8A18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668000" y="0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9275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68A4132F-DEC6-4332-A00C-A11AD4519B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Checkmark">
            <a:extLst>
              <a:ext uri="{FF2B5EF4-FFF2-40B4-BE49-F238E27FC236}">
                <a16:creationId xmlns:a16="http://schemas.microsoft.com/office/drawing/2014/main" id="{A3170303-157A-4CF2-B782-6E56ED0027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79658" y="1820333"/>
            <a:ext cx="3124904" cy="2127553"/>
          </a:xfrm>
          <a:prstGeom prst="rect">
            <a:avLst/>
          </a:prstGeom>
        </p:spPr>
      </p:pic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64965EAE-E41A-435F-B993-07E824B6C9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0"/>
            <a:ext cx="7539895" cy="6858000"/>
          </a:xfrm>
          <a:custGeom>
            <a:avLst/>
            <a:gdLst>
              <a:gd name="connsiteX0" fmla="*/ 7539895 w 7539895"/>
              <a:gd name="connsiteY0" fmla="*/ 6858000 h 6858000"/>
              <a:gd name="connsiteX1" fmla="*/ 0 w 7539895"/>
              <a:gd name="connsiteY1" fmla="*/ 6858000 h 6858000"/>
              <a:gd name="connsiteX2" fmla="*/ 0 w 7539895"/>
              <a:gd name="connsiteY2" fmla="*/ 0 h 6858000"/>
              <a:gd name="connsiteX3" fmla="*/ 4363741 w 753989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895" h="6858000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152F8994-E6D4-4311-9548-C3607BC436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7092985" cy="6858000"/>
          </a:xfrm>
          <a:custGeom>
            <a:avLst/>
            <a:gdLst>
              <a:gd name="connsiteX0" fmla="*/ 7092985 w 7092985"/>
              <a:gd name="connsiteY0" fmla="*/ 6858000 h 6858000"/>
              <a:gd name="connsiteX1" fmla="*/ 0 w 7092985"/>
              <a:gd name="connsiteY1" fmla="*/ 6858000 h 6858000"/>
              <a:gd name="connsiteX2" fmla="*/ 0 w 7092985"/>
              <a:gd name="connsiteY2" fmla="*/ 0 h 6858000"/>
              <a:gd name="connsiteX3" fmla="*/ 3916831 w 709298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2985" h="6858000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C7E177-9B84-47E6-A2E4-1877CE2710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31" y="1173706"/>
            <a:ext cx="5786649" cy="4080681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#accessing the global variable inside a function</a:t>
            </a:r>
          </a:p>
          <a:p>
            <a:pPr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a = 1</a:t>
            </a:r>
          </a:p>
          <a:p>
            <a:pPr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def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myfunction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():</a:t>
            </a:r>
          </a:p>
          <a:p>
            <a:pPr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global a # this is global var</a:t>
            </a:r>
          </a:p>
          <a:p>
            <a:pPr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print(‘global a =‘,a)</a:t>
            </a:r>
          </a:p>
          <a:p>
            <a:pPr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a = 2</a:t>
            </a:r>
          </a:p>
          <a:p>
            <a:pPr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print(‘modified a = ‘,a)</a:t>
            </a:r>
          </a:p>
          <a:p>
            <a:pPr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my function()</a:t>
            </a:r>
          </a:p>
          <a:p>
            <a:pPr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print(‘global a = ‘,a) #display modified value</a:t>
            </a:r>
          </a:p>
          <a:p>
            <a:pPr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AE6272A-FA52-4F75-96C1-8D0D7ED405A4}"/>
              </a:ext>
            </a:extLst>
          </p:cNvPr>
          <p:cNvSpPr/>
          <p:nvPr/>
        </p:nvSpPr>
        <p:spPr>
          <a:xfrm>
            <a:off x="5800298" y="4326340"/>
            <a:ext cx="548640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Output: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check for yourself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8" name="Picture 7" descr="codegnan.png">
            <a:extLst>
              <a:ext uri="{FF2B5EF4-FFF2-40B4-BE49-F238E27FC236}">
                <a16:creationId xmlns:a16="http://schemas.microsoft.com/office/drawing/2014/main" id="{A8C31D3A-E2B1-4B4E-9FD4-07BB6CDC87E7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668000" y="0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4695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9C6A5A7-EB62-4C06-9105-6B1E8E1AB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067" y="2053641"/>
            <a:ext cx="4612942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latin typeface="Gill Sans MT" panose="020B0502020104020203" pitchFamily="34" charset="0"/>
                <a:cs typeface="Times New Roman" panose="02020603050405020304" pitchFamily="18" charset="0"/>
              </a:rPr>
              <a:t>List              Comprehension</a:t>
            </a:r>
            <a:endParaRPr lang="en-GB" dirty="0">
              <a:solidFill>
                <a:srgbClr val="FFFFFF"/>
              </a:solidFill>
              <a:latin typeface="Gill Sans MT" panose="020B05020201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1B976-DFBD-4355-B568-A312ACBF76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5451" y="801866"/>
            <a:ext cx="6415315" cy="523063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b="1" dirty="0">
                <a:solidFill>
                  <a:srgbClr val="000000"/>
                </a:solidFill>
                <a:latin typeface="Gill Sans MT" panose="020B0502020104020203" pitchFamily="34" charset="0"/>
                <a:cs typeface="Times New Roman" panose="02020603050405020304" pitchFamily="18" charset="0"/>
              </a:rPr>
              <a:t>Syntax</a:t>
            </a:r>
            <a:r>
              <a:rPr lang="en-GB" sz="3200" dirty="0">
                <a:solidFill>
                  <a:srgbClr val="000000"/>
                </a:solidFill>
                <a:latin typeface="Gill Sans MT" panose="020B0502020104020203" pitchFamily="34" charset="0"/>
                <a:cs typeface="Times New Roman" panose="02020603050405020304" pitchFamily="18" charset="0"/>
              </a:rPr>
              <a:t>:</a:t>
            </a:r>
            <a:r>
              <a:rPr lang="en-GB" sz="2400" dirty="0">
                <a:solidFill>
                  <a:srgbClr val="000000"/>
                </a:solidFill>
                <a:latin typeface="Gill Sans MT" panose="020B0502020104020203" pitchFamily="34" charset="0"/>
              </a:rPr>
              <a:t> </a:t>
            </a:r>
            <a:r>
              <a:rPr lang="en-IN" sz="2400" dirty="0">
                <a:solidFill>
                  <a:srgbClr val="000000"/>
                </a:solidFill>
                <a:latin typeface="Gill Sans MT" panose="020B0502020104020203" pitchFamily="34" charset="0"/>
                <a:cs typeface="Times New Roman" panose="02020603050405020304" pitchFamily="18" charset="0"/>
              </a:rPr>
              <a:t>[expression for item in list]</a:t>
            </a:r>
          </a:p>
          <a:p>
            <a:endParaRPr lang="en-IN" sz="2400" dirty="0">
              <a:solidFill>
                <a:srgbClr val="000000"/>
              </a:solidFill>
              <a:latin typeface="Gill Sans MT" panose="020B0502020104020203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400" dirty="0" err="1">
                <a:solidFill>
                  <a:srgbClr val="000000"/>
                </a:solidFill>
                <a:latin typeface="Gill Sans MT" panose="020B0502020104020203" pitchFamily="34" charset="0"/>
                <a:cs typeface="Times New Roman" panose="02020603050405020304" pitchFamily="18" charset="0"/>
              </a:rPr>
              <a:t>mylist</a:t>
            </a:r>
            <a:r>
              <a:rPr lang="en-IN" sz="2400" dirty="0">
                <a:solidFill>
                  <a:srgbClr val="000000"/>
                </a:solidFill>
                <a:latin typeface="Gill Sans MT" panose="020B0502020104020203" pitchFamily="34" charset="0"/>
                <a:cs typeface="Times New Roman" panose="02020603050405020304" pitchFamily="18" charset="0"/>
              </a:rPr>
              <a:t> = [x*x for x in range(3)]</a:t>
            </a:r>
          </a:p>
          <a:p>
            <a:pPr marL="0" indent="0">
              <a:buNone/>
            </a:pPr>
            <a:r>
              <a:rPr lang="en-IN" sz="2400" dirty="0">
                <a:solidFill>
                  <a:srgbClr val="000000"/>
                </a:solidFill>
                <a:latin typeface="Gill Sans MT" panose="020B0502020104020203" pitchFamily="34" charset="0"/>
                <a:cs typeface="Times New Roman" panose="02020603050405020304" pitchFamily="18" charset="0"/>
              </a:rPr>
              <a:t>for </a:t>
            </a:r>
            <a:r>
              <a:rPr lang="en-IN" sz="2400" dirty="0" err="1">
                <a:solidFill>
                  <a:srgbClr val="000000"/>
                </a:solidFill>
                <a:latin typeface="Gill Sans MT" panose="020B0502020104020203" pitchFamily="34" charset="0"/>
                <a:cs typeface="Times New Roman" panose="02020603050405020304" pitchFamily="18" charset="0"/>
              </a:rPr>
              <a:t>i</a:t>
            </a:r>
            <a:r>
              <a:rPr lang="en-IN" sz="2400" dirty="0">
                <a:solidFill>
                  <a:srgbClr val="000000"/>
                </a:solidFill>
                <a:latin typeface="Gill Sans MT" panose="020B0502020104020203" pitchFamily="34" charset="0"/>
                <a:cs typeface="Times New Roman" panose="02020603050405020304" pitchFamily="18" charset="0"/>
              </a:rPr>
              <a:t> in </a:t>
            </a:r>
            <a:r>
              <a:rPr lang="en-IN" sz="2400" dirty="0" err="1">
                <a:solidFill>
                  <a:srgbClr val="000000"/>
                </a:solidFill>
                <a:latin typeface="Gill Sans MT" panose="020B0502020104020203" pitchFamily="34" charset="0"/>
                <a:cs typeface="Times New Roman" panose="02020603050405020304" pitchFamily="18" charset="0"/>
              </a:rPr>
              <a:t>mylist</a:t>
            </a:r>
            <a:r>
              <a:rPr lang="en-IN" sz="2400" dirty="0">
                <a:solidFill>
                  <a:srgbClr val="000000"/>
                </a:solidFill>
                <a:latin typeface="Gill Sans MT" panose="020B0502020104020203" pitchFamily="34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IN" sz="2400" dirty="0">
                <a:solidFill>
                  <a:srgbClr val="000000"/>
                </a:solidFill>
                <a:latin typeface="Gill Sans MT" panose="020B0502020104020203" pitchFamily="34" charset="0"/>
                <a:cs typeface="Times New Roman" panose="02020603050405020304" pitchFamily="18" charset="0"/>
              </a:rPr>
              <a:t>    print(</a:t>
            </a:r>
            <a:r>
              <a:rPr lang="en-IN" sz="2400" dirty="0" err="1">
                <a:solidFill>
                  <a:srgbClr val="000000"/>
                </a:solidFill>
                <a:latin typeface="Gill Sans MT" panose="020B0502020104020203" pitchFamily="34" charset="0"/>
                <a:cs typeface="Times New Roman" panose="02020603050405020304" pitchFamily="18" charset="0"/>
              </a:rPr>
              <a:t>i</a:t>
            </a:r>
            <a:r>
              <a:rPr lang="en-IN" sz="2400" dirty="0">
                <a:solidFill>
                  <a:srgbClr val="000000"/>
                </a:solidFill>
                <a:latin typeface="Gill Sans MT" panose="020B0502020104020203" pitchFamily="34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endParaRPr lang="en-IN" sz="2400" dirty="0">
              <a:solidFill>
                <a:srgbClr val="000000"/>
              </a:solidFill>
              <a:latin typeface="Gill Sans MT" panose="020B0502020104020203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400" dirty="0">
                <a:solidFill>
                  <a:srgbClr val="000000"/>
                </a:solidFill>
                <a:latin typeface="Gill Sans MT" panose="020B0502020104020203" pitchFamily="34" charset="0"/>
                <a:cs typeface="Times New Roman" panose="02020603050405020304" pitchFamily="18" charset="0"/>
              </a:rPr>
              <a:t>Output: 0 1 4</a:t>
            </a:r>
          </a:p>
          <a:p>
            <a:endParaRPr lang="en-GB" sz="2400" dirty="0">
              <a:solidFill>
                <a:srgbClr val="000000"/>
              </a:solidFill>
              <a:latin typeface="Gill Sans MT" panose="020B0502020104020203" pitchFamily="34" charset="0"/>
            </a:endParaRPr>
          </a:p>
          <a:p>
            <a:r>
              <a:rPr lang="en-GB" sz="2400" dirty="0">
                <a:solidFill>
                  <a:srgbClr val="000000"/>
                </a:solidFill>
                <a:latin typeface="Gill Sans MT" panose="020B0502020104020203" pitchFamily="34" charset="0"/>
                <a:cs typeface="Times New Roman" panose="02020603050405020304" pitchFamily="18" charset="0"/>
              </a:rPr>
              <a:t>All the values are stored in memory</a:t>
            </a:r>
          </a:p>
        </p:txBody>
      </p:sp>
      <p:pic>
        <p:nvPicPr>
          <p:cNvPr id="7" name="Picture 6" descr="codegnan.png">
            <a:extLst>
              <a:ext uri="{FF2B5EF4-FFF2-40B4-BE49-F238E27FC236}">
                <a16:creationId xmlns:a16="http://schemas.microsoft.com/office/drawing/2014/main" id="{F5007066-1BC0-AA4C-AF6B-94AD241998FE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668000" y="0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627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68A4132F-DEC6-4332-A00C-A11AD4519B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Checkmark">
            <a:extLst>
              <a:ext uri="{FF2B5EF4-FFF2-40B4-BE49-F238E27FC236}">
                <a16:creationId xmlns:a16="http://schemas.microsoft.com/office/drawing/2014/main" id="{A3170303-157A-4CF2-B782-6E56ED0027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79658" y="1820333"/>
            <a:ext cx="3124904" cy="2127553"/>
          </a:xfrm>
          <a:prstGeom prst="rect">
            <a:avLst/>
          </a:prstGeom>
        </p:spPr>
      </p:pic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64965EAE-E41A-435F-B993-07E824B6C9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0"/>
            <a:ext cx="7539895" cy="6858000"/>
          </a:xfrm>
          <a:custGeom>
            <a:avLst/>
            <a:gdLst>
              <a:gd name="connsiteX0" fmla="*/ 7539895 w 7539895"/>
              <a:gd name="connsiteY0" fmla="*/ 6858000 h 6858000"/>
              <a:gd name="connsiteX1" fmla="*/ 0 w 7539895"/>
              <a:gd name="connsiteY1" fmla="*/ 6858000 h 6858000"/>
              <a:gd name="connsiteX2" fmla="*/ 0 w 7539895"/>
              <a:gd name="connsiteY2" fmla="*/ 0 h 6858000"/>
              <a:gd name="connsiteX3" fmla="*/ 4363741 w 753989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895" h="6858000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152F8994-E6D4-4311-9548-C3607BC436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7092985" cy="6858000"/>
          </a:xfrm>
          <a:custGeom>
            <a:avLst/>
            <a:gdLst>
              <a:gd name="connsiteX0" fmla="*/ 7092985 w 7092985"/>
              <a:gd name="connsiteY0" fmla="*/ 6858000 h 6858000"/>
              <a:gd name="connsiteX1" fmla="*/ 0 w 7092985"/>
              <a:gd name="connsiteY1" fmla="*/ 6858000 h 6858000"/>
              <a:gd name="connsiteX2" fmla="*/ 0 w 7092985"/>
              <a:gd name="connsiteY2" fmla="*/ 0 h 6858000"/>
              <a:gd name="connsiteX3" fmla="*/ 3916831 w 709298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2985" h="6858000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C7E177-9B84-47E6-A2E4-1877CE2710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965" y="1728932"/>
            <a:ext cx="5114441" cy="346891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200" dirty="0">
                <a:latin typeface="Gill Sans MT" panose="020B0502020104020203" pitchFamily="34" charset="0"/>
                <a:cs typeface="Times New Roman" panose="02020603050405020304" pitchFamily="18" charset="0"/>
                <a:sym typeface="+mn-ea"/>
              </a:rPr>
              <a:t>Example:</a:t>
            </a:r>
          </a:p>
          <a:p>
            <a:pPr>
              <a:buNone/>
            </a:pPr>
            <a:r>
              <a:rPr lang="en-US" sz="3200" dirty="0">
                <a:latin typeface="Gill Sans MT" panose="020B0502020104020203" pitchFamily="34" charset="0"/>
                <a:cs typeface="Times New Roman" panose="02020603050405020304" pitchFamily="18" charset="0"/>
                <a:sym typeface="+mn-ea"/>
              </a:rPr>
              <a:t>x = int(input(“Enter a number greater than 0:’))</a:t>
            </a:r>
          </a:p>
          <a:p>
            <a:pPr>
              <a:buNone/>
            </a:pPr>
            <a:r>
              <a:rPr lang="en-US" sz="3200" dirty="0">
                <a:latin typeface="Gill Sans MT" panose="020B0502020104020203" pitchFamily="34" charset="0"/>
                <a:cs typeface="Times New Roman" panose="02020603050405020304" pitchFamily="18" charset="0"/>
                <a:sym typeface="+mn-ea"/>
              </a:rPr>
              <a:t>assert x&gt;0, “Wrong input entered”</a:t>
            </a:r>
          </a:p>
          <a:p>
            <a:pPr>
              <a:buNone/>
            </a:pPr>
            <a:r>
              <a:rPr lang="en-US" sz="3200" dirty="0">
                <a:latin typeface="Gill Sans MT" panose="020B0502020104020203" pitchFamily="34" charset="0"/>
                <a:cs typeface="Times New Roman" panose="02020603050405020304" pitchFamily="18" charset="0"/>
                <a:sym typeface="+mn-ea"/>
              </a:rPr>
              <a:t>print(“ U entered: “,x)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AE6272A-FA52-4F75-96C1-8D0D7ED405A4}"/>
              </a:ext>
            </a:extLst>
          </p:cNvPr>
          <p:cNvSpPr/>
          <p:nvPr/>
        </p:nvSpPr>
        <p:spPr>
          <a:xfrm>
            <a:off x="5800298" y="4326340"/>
            <a:ext cx="4612943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Times New Roman" panose="02020603050405020304" pitchFamily="18" charset="0"/>
                <a:sym typeface="+mn-ea"/>
              </a:rPr>
              <a:t>Output : Enter a number greater than 0 : 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Times New Roman" panose="02020603050405020304" pitchFamily="18" charset="0"/>
                <a:sym typeface="+mn-ea"/>
              </a:rPr>
              <a:t>               U entered : 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 pitchFamily="34" charset="0"/>
              <a:ea typeface="+mn-ea"/>
              <a:cs typeface="Times New Roman" panose="02020603050405020304" pitchFamily="18" charset="0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Times New Roman" panose="02020603050405020304" pitchFamily="18" charset="0"/>
                <a:sym typeface="+mn-ea"/>
              </a:rPr>
              <a:t>#Check for less than 0 also we get ‘Assertion error” which is called an exception, which basically occurs during run time so to avoid such type we use “try…..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Times New Roman" panose="02020603050405020304" pitchFamily="18" charset="0"/>
                <a:sym typeface="+mn-ea"/>
              </a:rPr>
              <a:t>except”statement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Times New Roman" panose="02020603050405020304" pitchFamily="18" charset="0"/>
                <a:sym typeface="+mn-ea"/>
              </a:rPr>
              <a:t>. </a:t>
            </a:r>
            <a:endParaRPr kumimoji="0" lang="en-IN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 pitchFamily="34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8" name="Picture 7" descr="codegnan.png">
            <a:extLst>
              <a:ext uri="{FF2B5EF4-FFF2-40B4-BE49-F238E27FC236}">
                <a16:creationId xmlns:a16="http://schemas.microsoft.com/office/drawing/2014/main" id="{F3ABDE82-8BA4-3E49-A600-D17D9CA6A57B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668000" y="0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5812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68A4132F-DEC6-4332-A00C-A11AD4519B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Checkmark">
            <a:extLst>
              <a:ext uri="{FF2B5EF4-FFF2-40B4-BE49-F238E27FC236}">
                <a16:creationId xmlns:a16="http://schemas.microsoft.com/office/drawing/2014/main" id="{A3170303-157A-4CF2-B782-6E56ED0027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79658" y="1820333"/>
            <a:ext cx="3124904" cy="2127553"/>
          </a:xfrm>
          <a:prstGeom prst="rect">
            <a:avLst/>
          </a:prstGeom>
        </p:spPr>
      </p:pic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64965EAE-E41A-435F-B993-07E824B6C9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0"/>
            <a:ext cx="7539895" cy="6858000"/>
          </a:xfrm>
          <a:custGeom>
            <a:avLst/>
            <a:gdLst>
              <a:gd name="connsiteX0" fmla="*/ 7539895 w 7539895"/>
              <a:gd name="connsiteY0" fmla="*/ 6858000 h 6858000"/>
              <a:gd name="connsiteX1" fmla="*/ 0 w 7539895"/>
              <a:gd name="connsiteY1" fmla="*/ 6858000 h 6858000"/>
              <a:gd name="connsiteX2" fmla="*/ 0 w 7539895"/>
              <a:gd name="connsiteY2" fmla="*/ 0 h 6858000"/>
              <a:gd name="connsiteX3" fmla="*/ 4363741 w 753989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895" h="6858000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152F8994-E6D4-4311-9548-C3607BC436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7092985" cy="6858000"/>
          </a:xfrm>
          <a:custGeom>
            <a:avLst/>
            <a:gdLst>
              <a:gd name="connsiteX0" fmla="*/ 7092985 w 7092985"/>
              <a:gd name="connsiteY0" fmla="*/ 6858000 h 6858000"/>
              <a:gd name="connsiteX1" fmla="*/ 0 w 7092985"/>
              <a:gd name="connsiteY1" fmla="*/ 6858000 h 6858000"/>
              <a:gd name="connsiteX2" fmla="*/ 0 w 7092985"/>
              <a:gd name="connsiteY2" fmla="*/ 0 h 6858000"/>
              <a:gd name="connsiteX3" fmla="*/ 3916831 w 709298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2985" h="6858000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C7E177-9B84-47E6-A2E4-1877CE2710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965" y="1728932"/>
            <a:ext cx="5114441" cy="346891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>
                <a:latin typeface="Gill Sans MT" panose="020B0502020104020203" pitchFamily="34" charset="0"/>
                <a:cs typeface="Times New Roman" panose="02020603050405020304" pitchFamily="18" charset="0"/>
                <a:sym typeface="+mn-ea"/>
              </a:rPr>
              <a:t>Example:</a:t>
            </a:r>
          </a:p>
          <a:p>
            <a:pPr>
              <a:buNone/>
            </a:pPr>
            <a:r>
              <a:rPr lang="en-US" sz="2000" dirty="0">
                <a:latin typeface="Gill Sans MT" panose="020B0502020104020203" pitchFamily="34" charset="0"/>
                <a:cs typeface="Times New Roman" panose="02020603050405020304" pitchFamily="18" charset="0"/>
                <a:sym typeface="+mn-ea"/>
              </a:rPr>
              <a:t>x = int(input(“Enter a number greater than 0:’))</a:t>
            </a:r>
          </a:p>
          <a:p>
            <a:pPr>
              <a:buNone/>
            </a:pPr>
            <a:r>
              <a:rPr lang="en-US" sz="2000" dirty="0">
                <a:latin typeface="Gill Sans MT" panose="020B0502020104020203" pitchFamily="34" charset="0"/>
                <a:cs typeface="Times New Roman" panose="02020603050405020304" pitchFamily="18" charset="0"/>
                <a:sym typeface="+mn-ea"/>
              </a:rPr>
              <a:t>try:</a:t>
            </a:r>
          </a:p>
          <a:p>
            <a:pPr>
              <a:buNone/>
            </a:pPr>
            <a:r>
              <a:rPr lang="en-US" sz="2000" dirty="0">
                <a:latin typeface="Gill Sans MT" panose="020B0502020104020203" pitchFamily="34" charset="0"/>
                <a:cs typeface="Times New Roman" panose="02020603050405020304" pitchFamily="18" charset="0"/>
                <a:sym typeface="+mn-ea"/>
              </a:rPr>
              <a:t>     assert x&gt;0 #exception may occur here</a:t>
            </a:r>
          </a:p>
          <a:p>
            <a:pPr>
              <a:buNone/>
            </a:pPr>
            <a:r>
              <a:rPr lang="en-US" sz="2000" dirty="0">
                <a:latin typeface="Gill Sans MT" panose="020B0502020104020203" pitchFamily="34" charset="0"/>
                <a:cs typeface="Times New Roman" panose="02020603050405020304" pitchFamily="18" charset="0"/>
                <a:sym typeface="+mn-ea"/>
              </a:rPr>
              <a:t>     print(“U </a:t>
            </a:r>
            <a:r>
              <a:rPr lang="en-US" sz="2000" dirty="0" err="1">
                <a:latin typeface="Gill Sans MT" panose="020B0502020104020203" pitchFamily="34" charset="0"/>
                <a:cs typeface="Times New Roman" panose="02020603050405020304" pitchFamily="18" charset="0"/>
                <a:sym typeface="+mn-ea"/>
              </a:rPr>
              <a:t>entered:”,x</a:t>
            </a:r>
            <a:r>
              <a:rPr lang="en-US" sz="2000" dirty="0">
                <a:latin typeface="Gill Sans MT" panose="020B0502020104020203" pitchFamily="34" charset="0"/>
                <a:cs typeface="Times New Roman" panose="02020603050405020304" pitchFamily="18" charset="0"/>
                <a:sym typeface="+mn-ea"/>
              </a:rPr>
              <a:t>)</a:t>
            </a:r>
          </a:p>
          <a:p>
            <a:pPr>
              <a:buNone/>
            </a:pPr>
            <a:r>
              <a:rPr lang="en-US" sz="2000" dirty="0">
                <a:latin typeface="Gill Sans MT" panose="020B0502020104020203" pitchFamily="34" charset="0"/>
                <a:cs typeface="Times New Roman" panose="02020603050405020304" pitchFamily="18" charset="0"/>
                <a:sym typeface="+mn-ea"/>
              </a:rPr>
              <a:t>except  </a:t>
            </a:r>
            <a:r>
              <a:rPr lang="en-US" sz="2000" dirty="0" err="1">
                <a:latin typeface="Gill Sans MT" panose="020B0502020104020203" pitchFamily="34" charset="0"/>
                <a:cs typeface="Times New Roman" panose="02020603050405020304" pitchFamily="18" charset="0"/>
                <a:sym typeface="+mn-ea"/>
              </a:rPr>
              <a:t>AssertionError</a:t>
            </a:r>
            <a:r>
              <a:rPr lang="en-US" sz="2000" dirty="0">
                <a:latin typeface="Gill Sans MT" panose="020B0502020104020203" pitchFamily="34" charset="0"/>
                <a:cs typeface="Times New Roman" panose="02020603050405020304" pitchFamily="18" charset="0"/>
                <a:sym typeface="+mn-ea"/>
              </a:rPr>
              <a:t>: # except : #both ways</a:t>
            </a:r>
          </a:p>
          <a:p>
            <a:pPr>
              <a:buNone/>
            </a:pPr>
            <a:r>
              <a:rPr lang="en-US" sz="2000" dirty="0">
                <a:latin typeface="Gill Sans MT" panose="020B0502020104020203" pitchFamily="34" charset="0"/>
                <a:cs typeface="Times New Roman" panose="02020603050405020304" pitchFamily="18" charset="0"/>
                <a:sym typeface="+mn-ea"/>
              </a:rPr>
              <a:t>    print(“Wrong input entered”) #executes in case of exception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AE6272A-FA52-4F75-96C1-8D0D7ED405A4}"/>
              </a:ext>
            </a:extLst>
          </p:cNvPr>
          <p:cNvSpPr/>
          <p:nvPr/>
        </p:nvSpPr>
        <p:spPr>
          <a:xfrm>
            <a:off x="5800298" y="4326340"/>
            <a:ext cx="461294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Times New Roman" panose="02020603050405020304" pitchFamily="18" charset="0"/>
                <a:sym typeface="+mn-ea"/>
              </a:rPr>
              <a:t>Output 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 pitchFamily="34" charset="0"/>
              <a:ea typeface="+mn-ea"/>
              <a:cs typeface="Times New Roman" panose="02020603050405020304" pitchFamily="18" charset="0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Times New Roman" panose="02020603050405020304" pitchFamily="18" charset="0"/>
                <a:sym typeface="+mn-ea"/>
              </a:rPr>
              <a:t>#check it yourself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8" name="Picture 7" descr="codegnan.png">
            <a:extLst>
              <a:ext uri="{FF2B5EF4-FFF2-40B4-BE49-F238E27FC236}">
                <a16:creationId xmlns:a16="http://schemas.microsoft.com/office/drawing/2014/main" id="{F3ABDE82-8BA4-3E49-A600-D17D9CA6A57B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668000" y="0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2645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B32A67F-3598-4A13-8552-DA884FFCCE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4CC3F2-3BE9-4495-B732-DE0874A78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3320859"/>
            <a:ext cx="4573475" cy="207633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kern="1200" dirty="0">
                <a:solidFill>
                  <a:schemeClr val="bg1"/>
                </a:solidFill>
                <a:latin typeface="Gill Sans MT" panose="020B0502020104020203" pitchFamily="34" charset="0"/>
                <a:cs typeface="Times New Roman" panose="02020603050405020304" pitchFamily="18" charset="0"/>
                <a:sym typeface="+mn-ea"/>
              </a:rPr>
              <a:t>Functions</a:t>
            </a:r>
            <a:endParaRPr lang="en-US" sz="5400" kern="1200" dirty="0">
              <a:solidFill>
                <a:schemeClr val="bg1"/>
              </a:solidFill>
              <a:latin typeface="Gill Sans MT" panose="020B05020201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CC55ACC-A2F6-403C-A3A4-D59B3734D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57312" y="381000"/>
            <a:ext cx="6334689" cy="6477000"/>
          </a:xfrm>
          <a:custGeom>
            <a:avLst/>
            <a:gdLst>
              <a:gd name="connsiteX0" fmla="*/ 3561588 w 6334689"/>
              <a:gd name="connsiteY0" fmla="*/ 0 h 6477000"/>
              <a:gd name="connsiteX1" fmla="*/ 6309883 w 6334689"/>
              <a:gd name="connsiteY1" fmla="*/ 1296087 h 6477000"/>
              <a:gd name="connsiteX2" fmla="*/ 6334689 w 6334689"/>
              <a:gd name="connsiteY2" fmla="*/ 1329261 h 6477000"/>
              <a:gd name="connsiteX3" fmla="*/ 6334689 w 6334689"/>
              <a:gd name="connsiteY3" fmla="*/ 5793916 h 6477000"/>
              <a:gd name="connsiteX4" fmla="*/ 6309883 w 6334689"/>
              <a:gd name="connsiteY4" fmla="*/ 5827089 h 6477000"/>
              <a:gd name="connsiteX5" fmla="*/ 5760467 w 6334689"/>
              <a:gd name="connsiteY5" fmla="*/ 6363539 h 6477000"/>
              <a:gd name="connsiteX6" fmla="*/ 5607796 w 6334689"/>
              <a:gd name="connsiteY6" fmla="*/ 6477000 h 6477000"/>
              <a:gd name="connsiteX7" fmla="*/ 1519571 w 6334689"/>
              <a:gd name="connsiteY7" fmla="*/ 6477000 h 6477000"/>
              <a:gd name="connsiteX8" fmla="*/ 1296088 w 6334689"/>
              <a:gd name="connsiteY8" fmla="*/ 6309883 h 6477000"/>
              <a:gd name="connsiteX9" fmla="*/ 0 w 6334689"/>
              <a:gd name="connsiteY9" fmla="*/ 3561588 h 6477000"/>
              <a:gd name="connsiteX10" fmla="*/ 3561588 w 6334689"/>
              <a:gd name="connsiteY10" fmla="*/ 0 h 647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334689" h="6477000">
                <a:moveTo>
                  <a:pt x="3561588" y="0"/>
                </a:moveTo>
                <a:cubicBezTo>
                  <a:pt x="4668032" y="0"/>
                  <a:pt x="5656635" y="504534"/>
                  <a:pt x="6309883" y="1296087"/>
                </a:cubicBezTo>
                <a:lnTo>
                  <a:pt x="6334689" y="1329261"/>
                </a:lnTo>
                <a:lnTo>
                  <a:pt x="6334689" y="5793916"/>
                </a:lnTo>
                <a:lnTo>
                  <a:pt x="6309883" y="5827089"/>
                </a:lnTo>
                <a:cubicBezTo>
                  <a:pt x="6146571" y="6024977"/>
                  <a:pt x="5962299" y="6204927"/>
                  <a:pt x="5760467" y="6363539"/>
                </a:cubicBezTo>
                <a:lnTo>
                  <a:pt x="5607796" y="6477000"/>
                </a:lnTo>
                <a:lnTo>
                  <a:pt x="1519571" y="6477000"/>
                </a:lnTo>
                <a:lnTo>
                  <a:pt x="1296088" y="6309883"/>
                </a:lnTo>
                <a:cubicBezTo>
                  <a:pt x="504535" y="5656635"/>
                  <a:pt x="0" y="4668032"/>
                  <a:pt x="0" y="3561588"/>
                </a:cubicBezTo>
                <a:cubicBezTo>
                  <a:pt x="0" y="1594577"/>
                  <a:pt x="1594577" y="0"/>
                  <a:pt x="3561588" y="0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98EBA13-C937-430B-9523-439FE21096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21086" y="544777"/>
            <a:ext cx="6170914" cy="6313225"/>
          </a:xfrm>
          <a:custGeom>
            <a:avLst/>
            <a:gdLst>
              <a:gd name="connsiteX0" fmla="*/ 3397813 w 6170914"/>
              <a:gd name="connsiteY0" fmla="*/ 0 h 6313225"/>
              <a:gd name="connsiteX1" fmla="*/ 6019731 w 6170914"/>
              <a:gd name="connsiteY1" fmla="*/ 1236489 h 6313225"/>
              <a:gd name="connsiteX2" fmla="*/ 6170914 w 6170914"/>
              <a:gd name="connsiteY2" fmla="*/ 1438663 h 6313225"/>
              <a:gd name="connsiteX3" fmla="*/ 6170914 w 6170914"/>
              <a:gd name="connsiteY3" fmla="*/ 5356963 h 6313225"/>
              <a:gd name="connsiteX4" fmla="*/ 6019731 w 6170914"/>
              <a:gd name="connsiteY4" fmla="*/ 5559138 h 6313225"/>
              <a:gd name="connsiteX5" fmla="*/ 5194591 w 6170914"/>
              <a:gd name="connsiteY5" fmla="*/ 6282226 h 6313225"/>
              <a:gd name="connsiteX6" fmla="*/ 5141791 w 6170914"/>
              <a:gd name="connsiteY6" fmla="*/ 6313225 h 6313225"/>
              <a:gd name="connsiteX7" fmla="*/ 1659199 w 6170914"/>
              <a:gd name="connsiteY7" fmla="*/ 6313225 h 6313225"/>
              <a:gd name="connsiteX8" fmla="*/ 1498064 w 6170914"/>
              <a:gd name="connsiteY8" fmla="*/ 6215333 h 6313225"/>
              <a:gd name="connsiteX9" fmla="*/ 0 w 6170914"/>
              <a:gd name="connsiteY9" fmla="*/ 3397813 h 6313225"/>
              <a:gd name="connsiteX10" fmla="*/ 3397813 w 6170914"/>
              <a:gd name="connsiteY10" fmla="*/ 0 h 6313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170914" h="6313225">
                <a:moveTo>
                  <a:pt x="3397813" y="0"/>
                </a:moveTo>
                <a:cubicBezTo>
                  <a:pt x="4453378" y="0"/>
                  <a:pt x="5396522" y="481334"/>
                  <a:pt x="6019731" y="1236489"/>
                </a:cubicBezTo>
                <a:lnTo>
                  <a:pt x="6170914" y="1438663"/>
                </a:lnTo>
                <a:lnTo>
                  <a:pt x="6170914" y="5356963"/>
                </a:lnTo>
                <a:lnTo>
                  <a:pt x="6019731" y="5559138"/>
                </a:lnTo>
                <a:cubicBezTo>
                  <a:pt x="5786028" y="5842321"/>
                  <a:pt x="5507333" y="6086998"/>
                  <a:pt x="5194591" y="6282226"/>
                </a:cubicBezTo>
                <a:lnTo>
                  <a:pt x="5141791" y="6313225"/>
                </a:lnTo>
                <a:lnTo>
                  <a:pt x="1659199" y="6313225"/>
                </a:lnTo>
                <a:lnTo>
                  <a:pt x="1498064" y="6215333"/>
                </a:lnTo>
                <a:cubicBezTo>
                  <a:pt x="594240" y="5604721"/>
                  <a:pt x="0" y="4570663"/>
                  <a:pt x="0" y="3397813"/>
                </a:cubicBezTo>
                <a:cubicBezTo>
                  <a:pt x="0" y="1521253"/>
                  <a:pt x="1521253" y="0"/>
                  <a:pt x="339781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Graphic 5" descr="Open Book">
            <a:extLst>
              <a:ext uri="{FF2B5EF4-FFF2-40B4-BE49-F238E27FC236}">
                <a16:creationId xmlns:a16="http://schemas.microsoft.com/office/drawing/2014/main" id="{E8DD055A-C668-4899-9E58-A80D069429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10424" y="1845770"/>
            <a:ext cx="4333875" cy="4333875"/>
          </a:xfrm>
          <a:prstGeom prst="rect">
            <a:avLst/>
          </a:prstGeom>
        </p:spPr>
      </p:pic>
      <p:pic>
        <p:nvPicPr>
          <p:cNvPr id="7" name="Picture 6" descr="codegnan.png">
            <a:extLst>
              <a:ext uri="{FF2B5EF4-FFF2-40B4-BE49-F238E27FC236}">
                <a16:creationId xmlns:a16="http://schemas.microsoft.com/office/drawing/2014/main" id="{50F6996A-EF6F-6E45-A9FB-6108B705D2EC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668000" y="0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470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">
            <a:extLst>
              <a:ext uri="{FF2B5EF4-FFF2-40B4-BE49-F238E27FC236}">
                <a16:creationId xmlns:a16="http://schemas.microsoft.com/office/drawing/2014/main" id="{3A4F209C-C20E-4FA7-B241-1EF4F8D193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9">
            <a:extLst>
              <a:ext uri="{FF2B5EF4-FFF2-40B4-BE49-F238E27FC236}">
                <a16:creationId xmlns:a16="http://schemas.microsoft.com/office/drawing/2014/main" id="{E4564234-45B0-4ED8-A9E2-199C00173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0688"/>
            <a:ext cx="12192000" cy="5166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344F5-0FCF-471A-8F58-F0CA92F137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9618"/>
            <a:ext cx="10515600" cy="5138382"/>
          </a:xfrm>
        </p:spPr>
        <p:txBody>
          <a:bodyPr anchor="ctr">
            <a:normAutofit fontScale="85000" lnSpcReduction="10000"/>
          </a:bodyPr>
          <a:lstStyle/>
          <a:p>
            <a:pPr marL="0" indent="0">
              <a:buNone/>
            </a:pPr>
            <a:endParaRPr lang="en-US" sz="2400" dirty="0">
              <a:latin typeface="Gill Sans MT" panose="020B0502020104020203" pitchFamily="34" charset="0"/>
              <a:cs typeface="Times New Roman" panose="02020603050405020304" pitchFamily="18" charset="0"/>
              <a:sym typeface="+mn-ea"/>
            </a:endParaRPr>
          </a:p>
          <a:p>
            <a:pPr marL="0" indent="0">
              <a:buNone/>
            </a:pPr>
            <a:r>
              <a:rPr lang="en-US" sz="2400" dirty="0">
                <a:latin typeface="Gill Sans MT" panose="020B0502020104020203" pitchFamily="34" charset="0"/>
                <a:cs typeface="Times New Roman" panose="02020603050405020304" pitchFamily="18" charset="0"/>
                <a:sym typeface="+mn-ea"/>
              </a:rPr>
              <a:t>A Function is similar to a program that consists of a group of statements that are intended to perform a specific task.</a:t>
            </a:r>
          </a:p>
          <a:p>
            <a:pPr marL="0" indent="0">
              <a:buNone/>
            </a:pPr>
            <a:r>
              <a:rPr lang="en-US" sz="2400" dirty="0">
                <a:latin typeface="Gill Sans MT" panose="020B0502020104020203" pitchFamily="34" charset="0"/>
                <a:cs typeface="Times New Roman" panose="02020603050405020304" pitchFamily="18" charset="0"/>
                <a:sym typeface="+mn-ea"/>
              </a:rPr>
              <a:t>Functions are a construct to structure programs. Function in python is defined by def statement</a:t>
            </a:r>
            <a:endParaRPr lang="en-US" sz="2400" dirty="0">
              <a:latin typeface="Gill Sans MT" panose="020B0502020104020203" pitchFamily="34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2400" dirty="0">
                <a:latin typeface="Gill Sans MT" panose="020B0502020104020203" pitchFamily="34" charset="0"/>
                <a:cs typeface="Times New Roman" panose="02020603050405020304" pitchFamily="18" charset="0"/>
                <a:sym typeface="+mn-ea"/>
              </a:rPr>
              <a:t>    </a:t>
            </a:r>
            <a:r>
              <a:rPr lang="en-US" sz="2400" b="1" dirty="0">
                <a:latin typeface="Gill Sans MT" panose="020B0502020104020203" pitchFamily="34" charset="0"/>
                <a:cs typeface="Times New Roman" panose="02020603050405020304" pitchFamily="18" charset="0"/>
                <a:sym typeface="+mn-ea"/>
              </a:rPr>
              <a:t>Syntax</a:t>
            </a:r>
            <a:r>
              <a:rPr lang="en-US" sz="2400" dirty="0">
                <a:latin typeface="Gill Sans MT" panose="020B0502020104020203" pitchFamily="34" charset="0"/>
                <a:cs typeface="Times New Roman" panose="02020603050405020304" pitchFamily="18" charset="0"/>
                <a:sym typeface="+mn-ea"/>
              </a:rPr>
              <a:t> : def  </a:t>
            </a:r>
            <a:r>
              <a:rPr lang="en-US" sz="2400" dirty="0" err="1">
                <a:latin typeface="Gill Sans MT" panose="020B0502020104020203" pitchFamily="34" charset="0"/>
                <a:cs typeface="Times New Roman" panose="02020603050405020304" pitchFamily="18" charset="0"/>
                <a:sym typeface="+mn-ea"/>
              </a:rPr>
              <a:t>function_name</a:t>
            </a:r>
            <a:r>
              <a:rPr lang="en-US" sz="2400" dirty="0">
                <a:latin typeface="Gill Sans MT" panose="020B0502020104020203" pitchFamily="34" charset="0"/>
                <a:cs typeface="Times New Roman" panose="02020603050405020304" pitchFamily="18" charset="0"/>
                <a:sym typeface="+mn-ea"/>
              </a:rPr>
              <a:t>(parameters):</a:t>
            </a:r>
          </a:p>
          <a:p>
            <a:pPr>
              <a:buNone/>
            </a:pPr>
            <a:r>
              <a:rPr lang="en-US" sz="2400" dirty="0">
                <a:latin typeface="Gill Sans MT" panose="020B0502020104020203" pitchFamily="34" charset="0"/>
                <a:cs typeface="Times New Roman" panose="02020603050405020304" pitchFamily="18" charset="0"/>
              </a:rPr>
              <a:t>                        ‘’’ function docstring’’’</a:t>
            </a:r>
          </a:p>
          <a:p>
            <a:pPr>
              <a:buNone/>
            </a:pPr>
            <a:r>
              <a:rPr lang="en-US" sz="2400" dirty="0">
                <a:latin typeface="Gill Sans MT" panose="020B0502020104020203" pitchFamily="34" charset="0"/>
                <a:cs typeface="Times New Roman" panose="02020603050405020304" pitchFamily="18" charset="0"/>
                <a:sym typeface="+mn-ea"/>
              </a:rPr>
              <a:t>                              statement(s)</a:t>
            </a:r>
          </a:p>
          <a:p>
            <a:pPr>
              <a:buNone/>
            </a:pPr>
            <a:endParaRPr lang="en-US" sz="2400" dirty="0">
              <a:solidFill>
                <a:srgbClr val="FF0000"/>
              </a:solidFill>
              <a:latin typeface="Gill Sans MT" panose="020B0502020104020203" pitchFamily="34" charset="0"/>
              <a:cs typeface="Times New Roman" panose="02020603050405020304" pitchFamily="18" charset="0"/>
            </a:endParaRPr>
          </a:p>
          <a:p>
            <a:r>
              <a:rPr lang="en-US" sz="2400" dirty="0" err="1">
                <a:latin typeface="Gill Sans MT" panose="020B0502020104020203" pitchFamily="34" charset="0"/>
                <a:cs typeface="Times New Roman" panose="02020603050405020304" pitchFamily="18" charset="0"/>
                <a:sym typeface="+mn-ea"/>
              </a:rPr>
              <a:t>function_name</a:t>
            </a:r>
            <a:r>
              <a:rPr lang="en-US" sz="2400" dirty="0">
                <a:latin typeface="Gill Sans MT" panose="020B0502020104020203" pitchFamily="34" charset="0"/>
                <a:cs typeface="Times New Roman" panose="02020603050405020304" pitchFamily="18" charset="0"/>
                <a:sym typeface="+mn-ea"/>
              </a:rPr>
              <a:t> is also known as identifier of the function.</a:t>
            </a:r>
            <a:endParaRPr lang="en-US" sz="2400" dirty="0">
              <a:latin typeface="Gill Sans MT" panose="020B0502020104020203" pitchFamily="34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Gill Sans MT" panose="020B0502020104020203" pitchFamily="34" charset="0"/>
                <a:cs typeface="Times New Roman" panose="02020603050405020304" pitchFamily="18" charset="0"/>
                <a:sym typeface="+mn-ea"/>
              </a:rPr>
              <a:t>Parameters is an optional list of identiﬁers that get bound to the values supplied as arguments when the function is called.</a:t>
            </a:r>
          </a:p>
          <a:p>
            <a:r>
              <a:rPr lang="en-US" sz="2400" dirty="0">
                <a:latin typeface="Gill Sans MT" panose="020B0502020104020203" pitchFamily="34" charset="0"/>
                <a:cs typeface="Times New Roman" panose="02020603050405020304" pitchFamily="18" charset="0"/>
              </a:rPr>
              <a:t>docstring gives the information about the </a:t>
            </a:r>
            <a:r>
              <a:rPr lang="en-US" sz="2400" dirty="0" err="1">
                <a:latin typeface="Gill Sans MT" panose="020B0502020104020203" pitchFamily="34" charset="0"/>
                <a:cs typeface="Times New Roman" panose="02020603050405020304" pitchFamily="18" charset="0"/>
              </a:rPr>
              <a:t>function,which</a:t>
            </a:r>
            <a:r>
              <a:rPr lang="en-US" sz="2400" dirty="0">
                <a:latin typeface="Gill Sans MT" panose="020B0502020104020203" pitchFamily="34" charset="0"/>
                <a:cs typeface="Times New Roman" panose="02020603050405020304" pitchFamily="18" charset="0"/>
              </a:rPr>
              <a:t> contains only one line.</a:t>
            </a:r>
          </a:p>
          <a:p>
            <a:r>
              <a:rPr lang="en-US" sz="2400" dirty="0">
                <a:latin typeface="Gill Sans MT" panose="020B0502020104020203" pitchFamily="34" charset="0"/>
                <a:cs typeface="Times New Roman" panose="02020603050405020304" pitchFamily="18" charset="0"/>
                <a:sym typeface="+mn-ea"/>
              </a:rPr>
              <a:t>Statement(s) – also known as the function body – are a nonempty sequence of statements executed each time the function is called.</a:t>
            </a:r>
            <a:endParaRPr lang="en-US" sz="2400" dirty="0">
              <a:latin typeface="Gill Sans MT" panose="020B0502020104020203" pitchFamily="34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2000" dirty="0">
                <a:latin typeface="Gill Sans MT" panose="020B0502020104020203" pitchFamily="34" charset="0"/>
                <a:cs typeface="Times New Roman" panose="02020603050405020304" pitchFamily="18" charset="0"/>
                <a:sym typeface="+mn-ea"/>
              </a:rPr>
              <a:t> </a:t>
            </a:r>
            <a:endParaRPr lang="en-US" sz="2000" dirty="0">
              <a:latin typeface="Gill Sans MT" panose="020B0502020104020203" pitchFamily="34" charset="0"/>
            </a:endParaRPr>
          </a:p>
          <a:p>
            <a:endParaRPr lang="en-GB" sz="2000" dirty="0"/>
          </a:p>
        </p:txBody>
      </p:sp>
      <p:pic>
        <p:nvPicPr>
          <p:cNvPr id="5" name="Picture 4" descr="codegnan.png">
            <a:extLst>
              <a:ext uri="{FF2B5EF4-FFF2-40B4-BE49-F238E27FC236}">
                <a16:creationId xmlns:a16="http://schemas.microsoft.com/office/drawing/2014/main" id="{15A13454-0D90-4845-B5C5-E38C4248F2A1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68000" y="0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8726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">
            <a:extLst>
              <a:ext uri="{FF2B5EF4-FFF2-40B4-BE49-F238E27FC236}">
                <a16:creationId xmlns:a16="http://schemas.microsoft.com/office/drawing/2014/main" id="{3A4F209C-C20E-4FA7-B241-1EF4F8D193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9">
            <a:extLst>
              <a:ext uri="{FF2B5EF4-FFF2-40B4-BE49-F238E27FC236}">
                <a16:creationId xmlns:a16="http://schemas.microsoft.com/office/drawing/2014/main" id="{E4564234-45B0-4ED8-A9E2-199C00173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0688"/>
            <a:ext cx="12192000" cy="5166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344F5-0FCF-471A-8F58-F0CA92F137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0709" y="1690688"/>
            <a:ext cx="10583091" cy="516731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Gill Sans MT" panose="020B0502020104020203" pitchFamily="34" charset="0"/>
                <a:cs typeface="Times New Roman" panose="02020603050405020304" pitchFamily="18" charset="0"/>
                <a:sym typeface="+mn-ea"/>
              </a:rPr>
              <a:t>The advantages of functions are as follows :</a:t>
            </a:r>
          </a:p>
          <a:p>
            <a:pPr marL="0" indent="0">
              <a:buNone/>
            </a:pPr>
            <a:endParaRPr lang="en-US" sz="2400" dirty="0">
              <a:latin typeface="Gill Sans MT" panose="020B0502020104020203" pitchFamily="34" charset="0"/>
              <a:cs typeface="Times New Roman" panose="02020603050405020304" pitchFamily="18" charset="0"/>
              <a:sym typeface="+mn-ea"/>
            </a:endParaRPr>
          </a:p>
          <a:p>
            <a:pPr>
              <a:buNone/>
            </a:pPr>
            <a:endParaRPr lang="en-US" sz="2400" dirty="0">
              <a:solidFill>
                <a:srgbClr val="FF0000"/>
              </a:solidFill>
              <a:latin typeface="Gill Sans MT" panose="020B0502020104020203" pitchFamily="34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Gill Sans MT" panose="020B0502020104020203" pitchFamily="34" charset="0"/>
                <a:cs typeface="Times New Roman" panose="02020603050405020304" pitchFamily="18" charset="0"/>
                <a:sym typeface="+mn-ea"/>
              </a:rPr>
              <a:t>Once a function is </a:t>
            </a:r>
            <a:r>
              <a:rPr lang="en-US" sz="2400" dirty="0" err="1">
                <a:latin typeface="Gill Sans MT" panose="020B0502020104020203" pitchFamily="34" charset="0"/>
                <a:cs typeface="Times New Roman" panose="02020603050405020304" pitchFamily="18" charset="0"/>
                <a:sym typeface="+mn-ea"/>
              </a:rPr>
              <a:t>written,it</a:t>
            </a:r>
            <a:r>
              <a:rPr lang="en-US" sz="2400" dirty="0">
                <a:latin typeface="Gill Sans MT" panose="020B0502020104020203" pitchFamily="34" charset="0"/>
                <a:cs typeface="Times New Roman" panose="02020603050405020304" pitchFamily="18" charset="0"/>
                <a:sym typeface="+mn-ea"/>
              </a:rPr>
              <a:t> can be reused as and when </a:t>
            </a:r>
            <a:r>
              <a:rPr lang="en-US" sz="2400" dirty="0" err="1">
                <a:latin typeface="Gill Sans MT" panose="020B0502020104020203" pitchFamily="34" charset="0"/>
                <a:cs typeface="Times New Roman" panose="02020603050405020304" pitchFamily="18" charset="0"/>
                <a:sym typeface="+mn-ea"/>
              </a:rPr>
              <a:t>required.So</a:t>
            </a:r>
            <a:r>
              <a:rPr lang="en-US" sz="2400" dirty="0">
                <a:latin typeface="Gill Sans MT" panose="020B0502020104020203" pitchFamily="34" charset="0"/>
                <a:cs typeface="Times New Roman" panose="02020603050405020304" pitchFamily="18" charset="0"/>
                <a:sym typeface="+mn-ea"/>
              </a:rPr>
              <a:t> functions are also called reusable code.</a:t>
            </a:r>
          </a:p>
          <a:p>
            <a:r>
              <a:rPr lang="en-US" sz="2400" dirty="0">
                <a:latin typeface="Gill Sans MT" panose="020B0502020104020203" pitchFamily="34" charset="0"/>
                <a:cs typeface="Times New Roman" panose="02020603050405020304" pitchFamily="18" charset="0"/>
              </a:rPr>
              <a:t>Functions are important in programming because they are used to process </a:t>
            </a:r>
            <a:r>
              <a:rPr lang="en-US" sz="2400" dirty="0" err="1">
                <a:latin typeface="Gill Sans MT" panose="020B0502020104020203" pitchFamily="34" charset="0"/>
                <a:cs typeface="Times New Roman" panose="02020603050405020304" pitchFamily="18" charset="0"/>
              </a:rPr>
              <a:t>data,make</a:t>
            </a:r>
            <a:r>
              <a:rPr lang="en-US" sz="2400" dirty="0">
                <a:latin typeface="Gill Sans MT" panose="020B0502020104020203" pitchFamily="34" charset="0"/>
                <a:cs typeface="Times New Roman" panose="02020603050405020304" pitchFamily="18" charset="0"/>
              </a:rPr>
              <a:t> calculations or perform any task which is required in software development.</a:t>
            </a:r>
          </a:p>
          <a:p>
            <a:r>
              <a:rPr lang="en-US" sz="2400" dirty="0">
                <a:latin typeface="Gill Sans MT" panose="020B0502020104020203" pitchFamily="34" charset="0"/>
                <a:cs typeface="Times New Roman" panose="02020603050405020304" pitchFamily="18" charset="0"/>
              </a:rPr>
              <a:t> The use of functions in a program will reduce the length of the program.</a:t>
            </a:r>
          </a:p>
          <a:p>
            <a:r>
              <a:rPr lang="en-US" sz="2400" dirty="0">
                <a:latin typeface="Gill Sans MT" panose="020B0502020104020203" pitchFamily="34" charset="0"/>
                <a:cs typeface="Times New Roman" panose="02020603050405020304" pitchFamily="18" charset="0"/>
                <a:sym typeface="+mn-ea"/>
              </a:rPr>
              <a:t> Functions provide modularity for </a:t>
            </a:r>
            <a:r>
              <a:rPr lang="en-US" sz="2400" dirty="0" err="1">
                <a:latin typeface="Gill Sans MT" panose="020B0502020104020203" pitchFamily="34" charset="0"/>
                <a:cs typeface="Times New Roman" panose="02020603050405020304" pitchFamily="18" charset="0"/>
                <a:sym typeface="+mn-ea"/>
              </a:rPr>
              <a:t>programming,usually</a:t>
            </a:r>
            <a:r>
              <a:rPr lang="en-US" sz="2400" dirty="0">
                <a:latin typeface="Gill Sans MT" panose="020B0502020104020203" pitchFamily="34" charset="0"/>
                <a:cs typeface="Times New Roman" panose="02020603050405020304" pitchFamily="18" charset="0"/>
                <a:sym typeface="+mn-ea"/>
              </a:rPr>
              <a:t> a programmer divides the main tasks into smaller subtasks called modules.</a:t>
            </a:r>
            <a:endParaRPr lang="en-US" sz="2400" dirty="0">
              <a:latin typeface="Gill Sans MT" panose="020B0502020104020203" pitchFamily="34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2000" dirty="0">
                <a:latin typeface="Gill Sans MT" panose="020B0502020104020203" pitchFamily="34" charset="0"/>
                <a:cs typeface="Times New Roman" panose="02020603050405020304" pitchFamily="18" charset="0"/>
                <a:sym typeface="+mn-ea"/>
              </a:rPr>
              <a:t> </a:t>
            </a:r>
            <a:endParaRPr lang="en-US" sz="2000" dirty="0">
              <a:latin typeface="Gill Sans MT" panose="020B0502020104020203" pitchFamily="34" charset="0"/>
            </a:endParaRPr>
          </a:p>
          <a:p>
            <a:endParaRPr lang="en-GB" sz="2000" dirty="0"/>
          </a:p>
        </p:txBody>
      </p:sp>
      <p:pic>
        <p:nvPicPr>
          <p:cNvPr id="5" name="Picture 4" descr="codegnan.png">
            <a:extLst>
              <a:ext uri="{FF2B5EF4-FFF2-40B4-BE49-F238E27FC236}">
                <a16:creationId xmlns:a16="http://schemas.microsoft.com/office/drawing/2014/main" id="{15A13454-0D90-4845-B5C5-E38C4248F2A1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68000" y="0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7577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68A4132F-DEC6-4332-A00C-A11AD4519B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Checkmark">
            <a:extLst>
              <a:ext uri="{FF2B5EF4-FFF2-40B4-BE49-F238E27FC236}">
                <a16:creationId xmlns:a16="http://schemas.microsoft.com/office/drawing/2014/main" id="{A3170303-157A-4CF2-B782-6E56ED0027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79658" y="1820333"/>
            <a:ext cx="3124904" cy="2127553"/>
          </a:xfrm>
          <a:prstGeom prst="rect">
            <a:avLst/>
          </a:prstGeom>
        </p:spPr>
      </p:pic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64965EAE-E41A-435F-B993-07E824B6C9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0"/>
            <a:ext cx="7539895" cy="6858000"/>
          </a:xfrm>
          <a:custGeom>
            <a:avLst/>
            <a:gdLst>
              <a:gd name="connsiteX0" fmla="*/ 7539895 w 7539895"/>
              <a:gd name="connsiteY0" fmla="*/ 6858000 h 6858000"/>
              <a:gd name="connsiteX1" fmla="*/ 0 w 7539895"/>
              <a:gd name="connsiteY1" fmla="*/ 6858000 h 6858000"/>
              <a:gd name="connsiteX2" fmla="*/ 0 w 7539895"/>
              <a:gd name="connsiteY2" fmla="*/ 0 h 6858000"/>
              <a:gd name="connsiteX3" fmla="*/ 4363741 w 753989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895" h="6858000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152F8994-E6D4-4311-9548-C3607BC436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7092985" cy="6858000"/>
          </a:xfrm>
          <a:custGeom>
            <a:avLst/>
            <a:gdLst>
              <a:gd name="connsiteX0" fmla="*/ 7092985 w 7092985"/>
              <a:gd name="connsiteY0" fmla="*/ 6858000 h 6858000"/>
              <a:gd name="connsiteX1" fmla="*/ 0 w 7092985"/>
              <a:gd name="connsiteY1" fmla="*/ 6858000 h 6858000"/>
              <a:gd name="connsiteX2" fmla="*/ 0 w 7092985"/>
              <a:gd name="connsiteY2" fmla="*/ 0 h 6858000"/>
              <a:gd name="connsiteX3" fmla="*/ 3916831 w 709298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2985" h="6858000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C7E177-9B84-47E6-A2E4-1877CE2710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965" y="1728932"/>
            <a:ext cx="5114441" cy="346891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200" dirty="0">
                <a:latin typeface="Gill Sans MT" panose="020B0502020104020203" pitchFamily="34" charset="0"/>
                <a:cs typeface="Times New Roman" panose="02020603050405020304" pitchFamily="18" charset="0"/>
                <a:sym typeface="+mn-ea"/>
              </a:rPr>
              <a:t>Example:</a:t>
            </a:r>
          </a:p>
          <a:p>
            <a:pPr>
              <a:buNone/>
            </a:pPr>
            <a:endParaRPr lang="en-US" sz="3200" dirty="0">
              <a:latin typeface="Gill Sans MT" panose="020B0502020104020203" pitchFamily="34" charset="0"/>
              <a:cs typeface="Times New Roman" panose="02020603050405020304" pitchFamily="18" charset="0"/>
              <a:sym typeface="+mn-ea"/>
            </a:endParaRPr>
          </a:p>
          <a:p>
            <a:pPr>
              <a:buNone/>
            </a:pPr>
            <a:r>
              <a:rPr lang="en-US" sz="3200" dirty="0">
                <a:latin typeface="Gill Sans MT" panose="020B0502020104020203" pitchFamily="34" charset="0"/>
                <a:cs typeface="Times New Roman" panose="02020603050405020304" pitchFamily="18" charset="0"/>
                <a:sym typeface="+mn-ea"/>
              </a:rPr>
              <a:t>def greet():</a:t>
            </a:r>
          </a:p>
          <a:p>
            <a:pPr>
              <a:buNone/>
            </a:pPr>
            <a:r>
              <a:rPr lang="en-US" sz="3200" dirty="0">
                <a:latin typeface="Gill Sans MT" panose="020B0502020104020203" pitchFamily="34" charset="0"/>
                <a:cs typeface="Times New Roman" panose="02020603050405020304" pitchFamily="18" charset="0"/>
                <a:sym typeface="+mn-ea"/>
              </a:rPr>
              <a:t>     ‘’’sample print function’’’</a:t>
            </a:r>
            <a:endParaRPr lang="en-US" sz="3200" dirty="0">
              <a:latin typeface="Gill Sans MT" panose="020B0502020104020203" pitchFamily="34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3200" dirty="0">
                <a:latin typeface="Gill Sans MT" panose="020B0502020104020203" pitchFamily="34" charset="0"/>
                <a:cs typeface="Times New Roman" panose="02020603050405020304" pitchFamily="18" charset="0"/>
                <a:sym typeface="+mn-ea"/>
              </a:rPr>
              <a:t>print(‘hello’)</a:t>
            </a:r>
            <a:endParaRPr lang="en-US" sz="3200" dirty="0">
              <a:latin typeface="Gill Sans MT" panose="020B05020201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AE6272A-FA52-4F75-96C1-8D0D7ED405A4}"/>
              </a:ext>
            </a:extLst>
          </p:cNvPr>
          <p:cNvSpPr/>
          <p:nvPr/>
        </p:nvSpPr>
        <p:spPr>
          <a:xfrm>
            <a:off x="5800299" y="4326340"/>
            <a:ext cx="461294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Times New Roman" panose="02020603050405020304" pitchFamily="18" charset="0"/>
                <a:sym typeface="+mn-ea"/>
              </a:rPr>
              <a:t>Output: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Times New Roman" panose="02020603050405020304" pitchFamily="18" charset="0"/>
                <a:sym typeface="+mn-ea"/>
              </a:rPr>
              <a:t>hello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 pitchFamily="34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8" name="Picture 7" descr="codegnan.png">
            <a:extLst>
              <a:ext uri="{FF2B5EF4-FFF2-40B4-BE49-F238E27FC236}">
                <a16:creationId xmlns:a16="http://schemas.microsoft.com/office/drawing/2014/main" id="{E2E4D035-83D9-E143-9EBE-D957FD37F481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668000" y="0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5513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68A4132F-DEC6-4332-A00C-A11AD4519B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Checkmark">
            <a:extLst>
              <a:ext uri="{FF2B5EF4-FFF2-40B4-BE49-F238E27FC236}">
                <a16:creationId xmlns:a16="http://schemas.microsoft.com/office/drawing/2014/main" id="{A3170303-157A-4CF2-B782-6E56ED0027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79658" y="1820333"/>
            <a:ext cx="3124904" cy="2127553"/>
          </a:xfrm>
          <a:prstGeom prst="rect">
            <a:avLst/>
          </a:prstGeom>
        </p:spPr>
      </p:pic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64965EAE-E41A-435F-B993-07E824B6C9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0"/>
            <a:ext cx="7539895" cy="6858000"/>
          </a:xfrm>
          <a:custGeom>
            <a:avLst/>
            <a:gdLst>
              <a:gd name="connsiteX0" fmla="*/ 7539895 w 7539895"/>
              <a:gd name="connsiteY0" fmla="*/ 6858000 h 6858000"/>
              <a:gd name="connsiteX1" fmla="*/ 0 w 7539895"/>
              <a:gd name="connsiteY1" fmla="*/ 6858000 h 6858000"/>
              <a:gd name="connsiteX2" fmla="*/ 0 w 7539895"/>
              <a:gd name="connsiteY2" fmla="*/ 0 h 6858000"/>
              <a:gd name="connsiteX3" fmla="*/ 4363741 w 753989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895" h="6858000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152F8994-E6D4-4311-9548-C3607BC436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7092985" cy="6858000"/>
          </a:xfrm>
          <a:custGeom>
            <a:avLst/>
            <a:gdLst>
              <a:gd name="connsiteX0" fmla="*/ 7092985 w 7092985"/>
              <a:gd name="connsiteY0" fmla="*/ 6858000 h 6858000"/>
              <a:gd name="connsiteX1" fmla="*/ 0 w 7092985"/>
              <a:gd name="connsiteY1" fmla="*/ 6858000 h 6858000"/>
              <a:gd name="connsiteX2" fmla="*/ 0 w 7092985"/>
              <a:gd name="connsiteY2" fmla="*/ 0 h 6858000"/>
              <a:gd name="connsiteX3" fmla="*/ 3916831 w 709298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2985" h="6858000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C7E177-9B84-47E6-A2E4-1877CE2710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965" y="1728932"/>
            <a:ext cx="5114441" cy="4149354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3200" dirty="0">
                <a:latin typeface="Gill Sans MT" panose="020B0502020104020203" pitchFamily="34" charset="0"/>
                <a:cs typeface="Times New Roman" panose="02020603050405020304" pitchFamily="18" charset="0"/>
                <a:sym typeface="+mn-ea"/>
              </a:rPr>
              <a:t>Example:</a:t>
            </a:r>
          </a:p>
          <a:p>
            <a:pPr>
              <a:buNone/>
            </a:pPr>
            <a:endParaRPr lang="en-US" sz="3200" dirty="0">
              <a:latin typeface="Gill Sans MT" panose="020B0502020104020203" pitchFamily="34" charset="0"/>
              <a:cs typeface="Times New Roman" panose="02020603050405020304" pitchFamily="18" charset="0"/>
              <a:sym typeface="+mn-ea"/>
            </a:endParaRPr>
          </a:p>
          <a:p>
            <a:pPr>
              <a:buNone/>
            </a:pPr>
            <a:r>
              <a:rPr lang="en-US" sz="3200" dirty="0">
                <a:latin typeface="Gill Sans MT" panose="020B0502020104020203" pitchFamily="34" charset="0"/>
                <a:cs typeface="Times New Roman" panose="02020603050405020304" pitchFamily="18" charset="0"/>
                <a:sym typeface="+mn-ea"/>
              </a:rPr>
              <a:t>def sum(</a:t>
            </a:r>
            <a:r>
              <a:rPr lang="en-US" sz="3200" dirty="0" err="1">
                <a:latin typeface="Gill Sans MT" panose="020B0502020104020203" pitchFamily="34" charset="0"/>
                <a:cs typeface="Times New Roman" panose="02020603050405020304" pitchFamily="18" charset="0"/>
                <a:sym typeface="+mn-ea"/>
              </a:rPr>
              <a:t>a,b</a:t>
            </a:r>
            <a:r>
              <a:rPr lang="en-US" sz="3200" dirty="0">
                <a:latin typeface="Gill Sans MT" panose="020B0502020104020203" pitchFamily="34" charset="0"/>
                <a:cs typeface="Times New Roman" panose="02020603050405020304" pitchFamily="18" charset="0"/>
                <a:sym typeface="+mn-ea"/>
              </a:rPr>
              <a:t>):</a:t>
            </a:r>
          </a:p>
          <a:p>
            <a:pPr>
              <a:buNone/>
            </a:pPr>
            <a:r>
              <a:rPr lang="en-US" sz="3200" dirty="0">
                <a:latin typeface="Gill Sans MT" panose="020B0502020104020203" pitchFamily="34" charset="0"/>
                <a:cs typeface="Times New Roman" panose="02020603050405020304" pitchFamily="18" charset="0"/>
                <a:sym typeface="+mn-ea"/>
              </a:rPr>
              <a:t>      ‘’’This function finds sum’’’</a:t>
            </a:r>
          </a:p>
          <a:p>
            <a:pPr>
              <a:buNone/>
            </a:pPr>
            <a:r>
              <a:rPr lang="en-US" sz="3200" dirty="0">
                <a:latin typeface="Gill Sans MT" panose="020B0502020104020203" pitchFamily="34" charset="0"/>
                <a:cs typeface="Times New Roman" panose="02020603050405020304" pitchFamily="18" charset="0"/>
              </a:rPr>
              <a:t>      c = a +b</a:t>
            </a:r>
          </a:p>
          <a:p>
            <a:pPr>
              <a:buNone/>
            </a:pPr>
            <a:r>
              <a:rPr lang="en-US" sz="3200" dirty="0">
                <a:latin typeface="Gill Sans MT" panose="020B0502020104020203" pitchFamily="34" charset="0"/>
                <a:cs typeface="Times New Roman" panose="02020603050405020304" pitchFamily="18" charset="0"/>
                <a:sym typeface="+mn-ea"/>
              </a:rPr>
              <a:t>      print(“Sum =“,c)       </a:t>
            </a:r>
            <a:endParaRPr lang="en-US" sz="3200" dirty="0">
              <a:latin typeface="Gill Sans MT" panose="020B0502020104020203" pitchFamily="34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3200" dirty="0">
                <a:latin typeface="Gill Sans MT" panose="020B0502020104020203" pitchFamily="34" charset="0"/>
                <a:cs typeface="Times New Roman" panose="02020603050405020304" pitchFamily="18" charset="0"/>
                <a:sym typeface="+mn-ea"/>
              </a:rPr>
              <a:t>      #call the function</a:t>
            </a:r>
          </a:p>
          <a:p>
            <a:pPr>
              <a:buNone/>
            </a:pPr>
            <a:r>
              <a:rPr lang="en-US" sz="3200" dirty="0">
                <a:latin typeface="Gill Sans MT" panose="020B0502020104020203" pitchFamily="34" charset="0"/>
                <a:cs typeface="Times New Roman" panose="02020603050405020304" pitchFamily="18" charset="0"/>
                <a:sym typeface="+mn-ea"/>
              </a:rPr>
              <a:t>sum(10,15)</a:t>
            </a:r>
          </a:p>
          <a:p>
            <a:pPr>
              <a:buNone/>
            </a:pPr>
            <a:r>
              <a:rPr lang="en-US" sz="3200" dirty="0">
                <a:latin typeface="Gill Sans MT" panose="020B0502020104020203" pitchFamily="34" charset="0"/>
                <a:cs typeface="Times New Roman" panose="02020603050405020304" pitchFamily="18" charset="0"/>
                <a:sym typeface="+mn-ea"/>
              </a:rPr>
              <a:t>sum(1.5,10.75)</a:t>
            </a:r>
          </a:p>
          <a:p>
            <a:pPr>
              <a:buNone/>
            </a:pPr>
            <a:endParaRPr lang="en-US" sz="3200" dirty="0">
              <a:latin typeface="Gill Sans MT" panose="020B05020201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AE6272A-FA52-4F75-96C1-8D0D7ED405A4}"/>
              </a:ext>
            </a:extLst>
          </p:cNvPr>
          <p:cNvSpPr/>
          <p:nvPr/>
        </p:nvSpPr>
        <p:spPr>
          <a:xfrm>
            <a:off x="5800298" y="4326340"/>
            <a:ext cx="461294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Times New Roman" panose="02020603050405020304" pitchFamily="18" charset="0"/>
                <a:sym typeface="+mn-ea"/>
              </a:rPr>
              <a:t>Output: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Times New Roman" panose="02020603050405020304" pitchFamily="18" charset="0"/>
                <a:sym typeface="+mn-ea"/>
              </a:rPr>
              <a:t>Sum = 25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Times New Roman" panose="02020603050405020304" pitchFamily="18" charset="0"/>
                <a:sym typeface="+mn-ea"/>
              </a:rPr>
              <a:t>            Sum = 12.25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 pitchFamily="34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8" name="Picture 7" descr="codegnan.png">
            <a:extLst>
              <a:ext uri="{FF2B5EF4-FFF2-40B4-BE49-F238E27FC236}">
                <a16:creationId xmlns:a16="http://schemas.microsoft.com/office/drawing/2014/main" id="{BEE21631-9E84-3441-964C-603E1FD83A33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668000" y="0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3420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6115</TotalTime>
  <Words>1531</Words>
  <Application>Microsoft Office PowerPoint</Application>
  <PresentationFormat>Widescreen</PresentationFormat>
  <Paragraphs>199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Arial</vt:lpstr>
      <vt:lpstr>Calibri</vt:lpstr>
      <vt:lpstr>Calibri Light</vt:lpstr>
      <vt:lpstr>Gill Sans MT</vt:lpstr>
      <vt:lpstr>Times New Roman</vt:lpstr>
      <vt:lpstr>1_Office Theme</vt:lpstr>
      <vt:lpstr>Office Theme</vt:lpstr>
      <vt:lpstr>Python</vt:lpstr>
      <vt:lpstr>The assert statement is used to check if the particular condition is fulfilled or not.  Syntax : assert expression , message  message is not compulsory to give.</vt:lpstr>
      <vt:lpstr>PowerPoint Presentation</vt:lpstr>
      <vt:lpstr>PowerPoint Presentation</vt:lpstr>
      <vt:lpstr>Functions</vt:lpstr>
      <vt:lpstr>PowerPoint Presentation</vt:lpstr>
      <vt:lpstr>PowerPoint Presentation</vt:lpstr>
      <vt:lpstr>PowerPoint Presentation</vt:lpstr>
      <vt:lpstr>PowerPoint Presentation</vt:lpstr>
      <vt:lpstr>  Return statement</vt:lpstr>
      <vt:lpstr>PowerPoint Presentation</vt:lpstr>
      <vt:lpstr>PowerPoint Presentation</vt:lpstr>
      <vt:lpstr>Positional Arguments</vt:lpstr>
      <vt:lpstr>Keyword Arguments</vt:lpstr>
      <vt:lpstr>PowerPoint Presentation</vt:lpstr>
      <vt:lpstr>Default Arguments</vt:lpstr>
      <vt:lpstr>PowerPoint Presentation</vt:lpstr>
      <vt:lpstr>Variable length arguments</vt:lpstr>
      <vt:lpstr>Keyword variable length arguments</vt:lpstr>
      <vt:lpstr>Global and Local Variables </vt:lpstr>
      <vt:lpstr>    Global Variables </vt:lpstr>
      <vt:lpstr>PowerPoint Presentation</vt:lpstr>
      <vt:lpstr>PowerPoint Presentation</vt:lpstr>
      <vt:lpstr>Local variables </vt:lpstr>
      <vt:lpstr>PowerPoint Presentation</vt:lpstr>
      <vt:lpstr>PowerPoint Presentation</vt:lpstr>
      <vt:lpstr>Global keyword </vt:lpstr>
      <vt:lpstr>PowerPoint Presentation</vt:lpstr>
      <vt:lpstr>List              Comprehension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Workshop</dc:title>
  <dc:creator>150031078</dc:creator>
  <cp:lastModifiedBy>Saketh Kallepu</cp:lastModifiedBy>
  <cp:revision>201</cp:revision>
  <dcterms:created xsi:type="dcterms:W3CDTF">2019-01-29T10:46:03Z</dcterms:created>
  <dcterms:modified xsi:type="dcterms:W3CDTF">2020-07-31T10:38:17Z</dcterms:modified>
</cp:coreProperties>
</file>