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7" r:id="rId10"/>
    <p:sldId id="2146847058" r:id="rId11"/>
    <p:sldId id="268" r:id="rId12"/>
    <p:sldId id="2146847055" r:id="rId13"/>
    <p:sldId id="269" r:id="rId14"/>
    <p:sldId id="2146847060" r:id="rId15"/>
    <p:sldId id="2146847056" r:id="rId16"/>
    <p:sldId id="214684705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7" d="100"/>
          <a:sy n="67" d="100"/>
        </p:scale>
        <p:origin x="197"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docs.live.net/72809778573e3d8c/Documents/GitHu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Cardiovascular risk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43945" y="441491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Rajesh Aligeti </a:t>
            </a:r>
          </a:p>
          <a:p>
            <a:r>
              <a:rPr lang="en-US" sz="2000" b="1" dirty="0">
                <a:solidFill>
                  <a:schemeClr val="accent1">
                    <a:lumMod val="75000"/>
                  </a:schemeClr>
                </a:solidFill>
                <a:latin typeface="Arial"/>
                <a:cs typeface="Arial"/>
              </a:rPr>
              <a:t>B V Raju Institute of Technology , </a:t>
            </a:r>
            <a:r>
              <a:rPr lang="en-US" sz="2000" b="1" dirty="0" err="1">
                <a:solidFill>
                  <a:schemeClr val="accent1">
                    <a:lumMod val="75000"/>
                  </a:schemeClr>
                </a:solidFill>
                <a:latin typeface="Arial"/>
                <a:cs typeface="Arial"/>
              </a:rPr>
              <a:t>Narsapur</a:t>
            </a:r>
            <a:r>
              <a:rPr lang="en-US" sz="2000" b="1" dirty="0">
                <a:solidFill>
                  <a:schemeClr val="accent1">
                    <a:lumMod val="75000"/>
                  </a:schemeClr>
                </a:solidFill>
                <a:latin typeface="Arial"/>
                <a:cs typeface="Arial"/>
              </a:rPr>
              <a:t> . </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a:t>
            </a:r>
            <a:r>
              <a:rPr lang="en-IN" sz="2400" dirty="0" err="1"/>
              <a:t>Watsonx</a:t>
            </a:r>
            <a:r>
              <a:rPr lang="en-IN" sz="2400" dirty="0"/>
              <a:t> AI tutorial</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8826-67C8-FC14-3810-E2C264EB7CEB}"/>
              </a:ext>
            </a:extLst>
          </p:cNvPr>
          <p:cNvSpPr>
            <a:spLocks noGrp="1"/>
          </p:cNvSpPr>
          <p:nvPr>
            <p:ph type="title"/>
          </p:nvPr>
        </p:nvSpPr>
        <p:spPr/>
        <p:txBody>
          <a:bodyPr/>
          <a:lstStyle/>
          <a:p>
            <a:r>
              <a:rPr lang="en-IN" dirty="0" err="1">
                <a:solidFill>
                  <a:schemeClr val="accent1"/>
                </a:solidFill>
              </a:rPr>
              <a:t>Github</a:t>
            </a:r>
            <a:r>
              <a:rPr lang="en-IN" dirty="0">
                <a:solidFill>
                  <a:schemeClr val="accent1"/>
                </a:solidFill>
              </a:rPr>
              <a:t> link</a:t>
            </a:r>
          </a:p>
        </p:txBody>
      </p:sp>
      <p:sp>
        <p:nvSpPr>
          <p:cNvPr id="3" name="Content Placeholder 2">
            <a:extLst>
              <a:ext uri="{FF2B5EF4-FFF2-40B4-BE49-F238E27FC236}">
                <a16:creationId xmlns:a16="http://schemas.microsoft.com/office/drawing/2014/main" id="{B9F27FDF-C411-9308-9EC1-EB35FBCB6FC7}"/>
              </a:ext>
            </a:extLst>
          </p:cNvPr>
          <p:cNvSpPr>
            <a:spLocks noGrp="1"/>
          </p:cNvSpPr>
          <p:nvPr>
            <p:ph idx="1"/>
          </p:nvPr>
        </p:nvSpPr>
        <p:spPr/>
        <p:txBody>
          <a:bodyPr/>
          <a:lstStyle/>
          <a:p>
            <a:r>
              <a:rPr lang="en-IN" dirty="0"/>
              <a:t>Link: </a:t>
            </a:r>
            <a:r>
              <a:rPr lang="en-IN" dirty="0">
                <a:hlinkClick r:id="rId2"/>
              </a:rPr>
              <a:t>https://github.com/Rajeshaligeti/Rajesh-Aligeti/blob/main/Cardiovascular_Risk_Prediction.ipynb</a:t>
            </a:r>
            <a:endParaRPr lang="en-IN" dirty="0"/>
          </a:p>
        </p:txBody>
      </p:sp>
    </p:spTree>
    <p:extLst>
      <p:ext uri="{BB962C8B-B14F-4D97-AF65-F5344CB8AC3E}">
        <p14:creationId xmlns:p14="http://schemas.microsoft.com/office/powerpoint/2010/main" val="135472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6" name="Picture 5">
            <a:extLst>
              <a:ext uri="{FF2B5EF4-FFF2-40B4-BE49-F238E27FC236}">
                <a16:creationId xmlns:a16="http://schemas.microsoft.com/office/drawing/2014/main" id="{C38E4015-87E4-32CB-F5E6-EA669164F4A9}"/>
              </a:ext>
            </a:extLst>
          </p:cNvPr>
          <p:cNvPicPr>
            <a:picLocks noChangeAspect="1"/>
          </p:cNvPicPr>
          <p:nvPr/>
        </p:nvPicPr>
        <p:blipFill>
          <a:blip r:embed="rId2"/>
          <a:stretch>
            <a:fillRect/>
          </a:stretch>
        </p:blipFill>
        <p:spPr>
          <a:xfrm>
            <a:off x="2507063" y="1232452"/>
            <a:ext cx="7177874" cy="5512477"/>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C6F92B69-9D64-E260-6A95-5B418D6FA986}"/>
              </a:ext>
            </a:extLst>
          </p:cNvPr>
          <p:cNvPicPr>
            <a:picLocks noChangeAspect="1"/>
          </p:cNvPicPr>
          <p:nvPr/>
        </p:nvPicPr>
        <p:blipFill>
          <a:blip r:embed="rId2"/>
          <a:stretch>
            <a:fillRect/>
          </a:stretch>
        </p:blipFill>
        <p:spPr>
          <a:xfrm>
            <a:off x="2502309" y="1232452"/>
            <a:ext cx="7187381" cy="5557039"/>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80081" y="1092338"/>
            <a:ext cx="11029615" cy="4673324"/>
          </a:xfrm>
        </p:spPr>
        <p:txBody>
          <a:bodyPr/>
          <a:lstStyle/>
          <a:p>
            <a:pPr marL="0" indent="0">
              <a:buNone/>
            </a:pPr>
            <a:r>
              <a:rPr lang="en-US" dirty="0">
                <a:latin typeface="Arial" panose="020B0604020202020204" pitchFamily="34" charset="0"/>
                <a:cs typeface="Arial" panose="020B060402020202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buFont typeface="+mj-lt"/>
              <a:buAutoNum type="arabicPeriod"/>
            </a:pPr>
            <a:r>
              <a:rPr lang="en-US" b="1" i="0" dirty="0">
                <a:solidFill>
                  <a:srgbClr val="0D0D0D"/>
                </a:solidFill>
                <a:effectLst/>
                <a:highlight>
                  <a:srgbClr val="FFFFFF"/>
                </a:highlight>
                <a:latin typeface="ui-sans-serif"/>
              </a:rPr>
              <a:t>Data Preprocessing</a:t>
            </a:r>
            <a:r>
              <a:rPr lang="en-US" b="0" i="0" dirty="0">
                <a:solidFill>
                  <a:srgbClr val="0D0D0D"/>
                </a:solidFill>
                <a:effectLst/>
                <a:highlight>
                  <a:srgbClr val="FFFFFF"/>
                </a:highlight>
                <a:latin typeface="ui-sans-serif"/>
              </a:rPr>
              <a:t>: The process begins with cleaning and preprocessing the dataset to handle missing values, normalize features, and address class imbalance using techniques like SMOTE.</a:t>
            </a:r>
          </a:p>
          <a:p>
            <a:pPr algn="l">
              <a:buFont typeface="+mj-lt"/>
              <a:buAutoNum type="arabicPeriod"/>
            </a:pPr>
            <a:r>
              <a:rPr lang="en-US" b="1" i="0" dirty="0">
                <a:solidFill>
                  <a:srgbClr val="0D0D0D"/>
                </a:solidFill>
                <a:effectLst/>
                <a:highlight>
                  <a:srgbClr val="FFFFFF"/>
                </a:highlight>
                <a:latin typeface="ui-sans-serif"/>
              </a:rPr>
              <a:t>Feature Engineering</a:t>
            </a:r>
            <a:r>
              <a:rPr lang="en-US" b="0" i="0" dirty="0">
                <a:solidFill>
                  <a:srgbClr val="0D0D0D"/>
                </a:solidFill>
                <a:effectLst/>
                <a:highlight>
                  <a:srgbClr val="FFFFFF"/>
                </a:highlight>
                <a:latin typeface="ui-sans-serif"/>
              </a:rPr>
              <a:t>: Key features relevant to heart disease risk, such as age, BMI, smoking history, and physical activity, are selected and transformed to improve model accuracy.</a:t>
            </a:r>
          </a:p>
          <a:p>
            <a:pPr marL="342900" indent="-342900">
              <a:buFont typeface="+mj-lt"/>
              <a:buAutoNum type="arabicPeriod"/>
            </a:pPr>
            <a:r>
              <a:rPr lang="en-US" b="1" i="0" dirty="0">
                <a:solidFill>
                  <a:srgbClr val="0D0D0D"/>
                </a:solidFill>
                <a:effectLst/>
                <a:highlight>
                  <a:srgbClr val="FFFFFF"/>
                </a:highlight>
                <a:latin typeface="ui-sans-serif"/>
              </a:rPr>
              <a:t>Model Training</a:t>
            </a:r>
            <a:r>
              <a:rPr lang="en-US" b="0" i="0" dirty="0">
                <a:solidFill>
                  <a:srgbClr val="0D0D0D"/>
                </a:solidFill>
                <a:effectLst/>
                <a:highlight>
                  <a:srgbClr val="FFFFFF"/>
                </a:highlight>
                <a:latin typeface="ui-sans-serif"/>
              </a:rPr>
              <a:t>: Various machine learning algorithms, including Logistic Regression, are trained on the processed dataset to predict the risk of heart disease. Hyperparameter tuning is performed to optimize model performance</a:t>
            </a:r>
            <a:r>
              <a:rPr lang="en-US" dirty="0"/>
              <a:t>.</a:t>
            </a:r>
          </a:p>
          <a:p>
            <a:pPr algn="l">
              <a:buFont typeface="+mj-lt"/>
              <a:buAutoNum type="arabicPeriod"/>
            </a:pPr>
            <a:r>
              <a:rPr lang="en-US" b="1" i="0" dirty="0">
                <a:solidFill>
                  <a:srgbClr val="0D0D0D"/>
                </a:solidFill>
                <a:effectLst/>
                <a:highlight>
                  <a:srgbClr val="FFFFFF"/>
                </a:highlight>
                <a:latin typeface="ui-sans-serif"/>
              </a:rPr>
              <a:t>Evaluation and Validation</a:t>
            </a:r>
            <a:r>
              <a:rPr lang="en-US" b="0" i="0" dirty="0">
                <a:solidFill>
                  <a:srgbClr val="0D0D0D"/>
                </a:solidFill>
                <a:effectLst/>
                <a:highlight>
                  <a:srgbClr val="FFFFFF"/>
                </a:highlight>
                <a:latin typeface="ui-sans-serif"/>
              </a:rPr>
              <a:t>: The trained models are evaluated using metrics such as accuracy, precision, recall, F1-score, and ROC-AUC to assess their effectiveness. Confusion matrices and classification reports provide detailed insights into model performance.</a:t>
            </a:r>
          </a:p>
          <a:p>
            <a:pPr algn="l">
              <a:buFont typeface="+mj-lt"/>
              <a:buAutoNum type="arabicPeriod"/>
            </a:pPr>
            <a:r>
              <a:rPr lang="en-US" b="1" i="0" dirty="0">
                <a:solidFill>
                  <a:srgbClr val="0D0D0D"/>
                </a:solidFill>
                <a:effectLst/>
                <a:highlight>
                  <a:srgbClr val="FFFFFF"/>
                </a:highlight>
                <a:latin typeface="ui-sans-serif"/>
              </a:rPr>
              <a:t>Visualization</a:t>
            </a:r>
            <a:r>
              <a:rPr lang="en-US" b="0" i="0" dirty="0">
                <a:solidFill>
                  <a:srgbClr val="0D0D0D"/>
                </a:solidFill>
                <a:effectLst/>
                <a:highlight>
                  <a:srgbClr val="FFFFFF"/>
                </a:highlight>
                <a:latin typeface="ui-sans-serif"/>
              </a:rPr>
              <a:t>: Key performance metrics are visualized using bar plots and ROC curves to provide a clear and comprehensive understanding of the model's effectiveness.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b="1" dirty="0">
                <a:solidFill>
                  <a:srgbClr val="0F0F0F"/>
                </a:solidFill>
              </a:rPr>
              <a:t>System requirements : windows 11 operating system , 16GB RAM, I5 Processor</a:t>
            </a:r>
          </a:p>
          <a:p>
            <a:pPr marL="305435" indent="-305435"/>
            <a:r>
              <a:rPr lang="en-IN" sz="1800" b="1" dirty="0">
                <a:solidFill>
                  <a:srgbClr val="0F0F0F"/>
                </a:solidFill>
              </a:rPr>
              <a:t>Library required to build the model : Google </a:t>
            </a:r>
            <a:r>
              <a:rPr lang="en-IN" sz="1800" b="1" dirty="0" err="1">
                <a:solidFill>
                  <a:srgbClr val="0F0F0F"/>
                </a:solidFill>
              </a:rPr>
              <a:t>Colab</a:t>
            </a:r>
            <a:r>
              <a:rPr lang="en-IN" sz="1800" b="1" dirty="0">
                <a:solidFill>
                  <a:srgbClr val="0F0F0F"/>
                </a:solidFill>
              </a:rPr>
              <a:t>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0D0D0D"/>
                </a:solidFill>
                <a:effectLst/>
                <a:highlight>
                  <a:srgbClr val="FFFFFF"/>
                </a:highlight>
                <a:latin typeface="ui-sans-serif"/>
              </a:rPr>
              <a:t>The project successfully developed a predictive model to identify the risk of heart disease using patient health indicators. This model aims to aid healthcare professionals in early detection and intervention strategies for heart disease. The model was trained and evaluated on a dataset of 61,771 records each containing various health metrics such as general health status, checkup frequency, exercise habits, history of heart disease, presence of other chronic conditions, and lifestyle factors like smoking history, alcohol consumption, and dietary habits. This comprehensive dataset allowed for a robust analysis and modeling approach.</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4" name="Content Placeholder 13">
            <a:extLst>
              <a:ext uri="{FF2B5EF4-FFF2-40B4-BE49-F238E27FC236}">
                <a16:creationId xmlns:a16="http://schemas.microsoft.com/office/drawing/2014/main" id="{608E1C45-6F4D-8E79-F1C2-91189B803F6C}"/>
              </a:ext>
            </a:extLst>
          </p:cNvPr>
          <p:cNvPicPr>
            <a:picLocks noGrp="1" noChangeAspect="1"/>
          </p:cNvPicPr>
          <p:nvPr>
            <p:ph idx="1"/>
          </p:nvPr>
        </p:nvPicPr>
        <p:blipFill>
          <a:blip r:embed="rId2"/>
          <a:stretch>
            <a:fillRect/>
          </a:stretch>
        </p:blipFill>
        <p:spPr>
          <a:xfrm>
            <a:off x="5770448" y="780538"/>
            <a:ext cx="5933271" cy="5375306"/>
          </a:xfrm>
        </p:spPr>
      </p:pic>
      <p:pic>
        <p:nvPicPr>
          <p:cNvPr id="16" name="Picture 15">
            <a:extLst>
              <a:ext uri="{FF2B5EF4-FFF2-40B4-BE49-F238E27FC236}">
                <a16:creationId xmlns:a16="http://schemas.microsoft.com/office/drawing/2014/main" id="{675D6167-4A33-F409-F08C-223342142904}"/>
              </a:ext>
            </a:extLst>
          </p:cNvPr>
          <p:cNvPicPr>
            <a:picLocks noChangeAspect="1"/>
          </p:cNvPicPr>
          <p:nvPr/>
        </p:nvPicPr>
        <p:blipFill>
          <a:blip r:embed="rId3"/>
          <a:stretch>
            <a:fillRect/>
          </a:stretch>
        </p:blipFill>
        <p:spPr>
          <a:xfrm>
            <a:off x="894734" y="3896884"/>
            <a:ext cx="4875713" cy="2258960"/>
          </a:xfrm>
          <a:prstGeom prst="rect">
            <a:avLst/>
          </a:prstGeom>
        </p:spPr>
      </p:pic>
      <p:pic>
        <p:nvPicPr>
          <p:cNvPr id="18" name="Picture 17">
            <a:extLst>
              <a:ext uri="{FF2B5EF4-FFF2-40B4-BE49-F238E27FC236}">
                <a16:creationId xmlns:a16="http://schemas.microsoft.com/office/drawing/2014/main" id="{EC40AE6D-27BF-664F-00F3-2BE0D9BB5FEA}"/>
              </a:ext>
            </a:extLst>
          </p:cNvPr>
          <p:cNvPicPr>
            <a:picLocks noChangeAspect="1"/>
          </p:cNvPicPr>
          <p:nvPr/>
        </p:nvPicPr>
        <p:blipFill>
          <a:blip r:embed="rId4"/>
          <a:stretch>
            <a:fillRect/>
          </a:stretch>
        </p:blipFill>
        <p:spPr>
          <a:xfrm>
            <a:off x="894735" y="1232452"/>
            <a:ext cx="4782801" cy="2641135"/>
          </a:xfrm>
          <a:prstGeom prst="rect">
            <a:avLst/>
          </a:prstGeom>
        </p:spPr>
      </p:pic>
    </p:spTree>
    <p:extLst>
      <p:ext uri="{BB962C8B-B14F-4D97-AF65-F5344CB8AC3E}">
        <p14:creationId xmlns:p14="http://schemas.microsoft.com/office/powerpoint/2010/main" val="188848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highlight>
                  <a:srgbClr val="FFFFFF"/>
                </a:highlight>
                <a:latin typeface="ui-sans-serif"/>
              </a:rPr>
              <a:t>In conclusion, the development of a predictive model for identifying the risk of heart disease provides a practical solution to enhance early detection and intervention strategies for healthcare professionals. By leveraging patient health indicators and addressing class imbalance, the model effectively predicts heart disease risk, offering timely and accurate assessments. With its comprehensive dataset and advanced modeling techniques, the project ensures continuous improvement and optimization, ultimately contributing to a more effective and efficient approach to heart disease prevention and management for both patients and healthcare providers.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10000"/>
          </a:bodyPr>
          <a:lstStyle/>
          <a:p>
            <a:pPr>
              <a:buFont typeface="Wingdings" panose="05000000000000000000" pitchFamily="2" charset="2"/>
              <a:buChar char="§"/>
            </a:pPr>
            <a:endParaRPr lang="en-US" sz="2000" b="1" dirty="0"/>
          </a:p>
          <a:p>
            <a:pPr>
              <a:buFont typeface="Wingdings" panose="05000000000000000000" pitchFamily="2" charset="2"/>
              <a:buChar char="§"/>
            </a:pPr>
            <a:r>
              <a:rPr lang="en-US" sz="2000" b="1" dirty="0"/>
              <a:t>Incorporation of Genetic Data:</a:t>
            </a:r>
            <a:r>
              <a:rPr lang="en-US" sz="2000" dirty="0"/>
              <a:t> Integrate genetic data to assess genetic predispositions to cardiovascular diseases. Develop polygenic risk scores based on genetic variants associated with CHD.</a:t>
            </a:r>
          </a:p>
          <a:p>
            <a:pPr>
              <a:buFont typeface="Wingdings" panose="05000000000000000000" pitchFamily="2" charset="2"/>
              <a:buChar char="§"/>
            </a:pPr>
            <a:r>
              <a:rPr lang="en-US" sz="2000" b="1" dirty="0"/>
              <a:t>Personalized Medicine: </a:t>
            </a:r>
            <a:r>
              <a:rPr lang="en-US" sz="2000" dirty="0"/>
              <a:t>Develop models that provide personalized risk assessments based on individual characteristics and profiles. Recommend personalized interventions based on predicted risk scores.</a:t>
            </a:r>
          </a:p>
          <a:p>
            <a:pPr>
              <a:buFont typeface="Wingdings" panose="05000000000000000000" pitchFamily="2" charset="2"/>
              <a:buChar char="§"/>
            </a:pPr>
            <a:r>
              <a:rPr lang="en-US" sz="2000" b="1" dirty="0"/>
              <a:t>Integration with Healthcare Systems : </a:t>
            </a:r>
            <a:r>
              <a:rPr lang="en-US" sz="2000" dirty="0"/>
              <a:t>Integrate predictive models into electronic health records (EHR) to support clinical decision-making. Use predictive analytics to identify at-risk populations for targeted interventions and preventive strategies.</a:t>
            </a:r>
          </a:p>
          <a:p>
            <a:pPr>
              <a:buFont typeface="Wingdings" panose="05000000000000000000" pitchFamily="2" charset="2"/>
              <a:buChar char="§"/>
            </a:pPr>
            <a:r>
              <a:rPr lang="en-US" sz="2000" b="1" dirty="0"/>
              <a:t>Real-time Monitoring and Predictive Analytics: </a:t>
            </a:r>
            <a:r>
              <a:rPr lang="en-US" sz="2000" dirty="0"/>
              <a:t>Implement systems for real-time monitoring of risk factors and updating risk predictions dynamically.</a:t>
            </a:r>
          </a:p>
          <a:p>
            <a:r>
              <a:rPr lang="en-US" sz="1900" b="1" i="0" dirty="0">
                <a:solidFill>
                  <a:srgbClr val="0D0D0D"/>
                </a:solidFill>
                <a:effectLst/>
                <a:highlight>
                  <a:srgbClr val="FFFFFF"/>
                </a:highlight>
              </a:rPr>
              <a:t>Collaborative Research: </a:t>
            </a:r>
            <a:r>
              <a:rPr lang="en-US" sz="1900" b="0" i="0" dirty="0">
                <a:solidFill>
                  <a:srgbClr val="0D0D0D"/>
                </a:solidFill>
                <a:effectLst/>
                <a:highlight>
                  <a:srgbClr val="FFFFFF"/>
                </a:highlight>
              </a:rPr>
              <a:t>Collaborate with healthcare professionals and researchers to refine the model and validate its clinical utility. Publish findings in scientific journals and present them at conferences to contribute to the broader scientific community.</a:t>
            </a:r>
          </a:p>
          <a:p>
            <a:pPr>
              <a:buFont typeface="Wingdings" panose="05000000000000000000" pitchFamily="2" charset="2"/>
              <a:buChar char="§"/>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570</TotalTime>
  <Words>702</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Franklin Gothic Book</vt:lpstr>
      <vt:lpstr>Franklin Gothic Demi</vt:lpstr>
      <vt:lpstr>ui-sans-serif</vt:lpstr>
      <vt:lpstr>Wingdings</vt:lpstr>
      <vt:lpstr>Wingdings 2</vt:lpstr>
      <vt:lpstr>DividendVTI</vt:lpstr>
      <vt:lpstr>Cardiovascular risk Prediction</vt:lpstr>
      <vt:lpstr>OUTLINE</vt:lpstr>
      <vt:lpstr>Problem Statement</vt:lpstr>
      <vt:lpstr>Proposed Solution</vt:lpstr>
      <vt:lpstr>System  Approach</vt:lpstr>
      <vt:lpstr>Result</vt:lpstr>
      <vt:lpstr>Result</vt:lpstr>
      <vt:lpstr>Conclusion</vt:lpstr>
      <vt:lpstr>PowerPoint Presentation</vt:lpstr>
      <vt:lpstr>References</vt:lpstr>
      <vt:lpstr>Github link</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Rajesh Aligeti</cp:lastModifiedBy>
  <cp:revision>53</cp:revision>
  <dcterms:created xsi:type="dcterms:W3CDTF">2021-05-26T16:50:10Z</dcterms:created>
  <dcterms:modified xsi:type="dcterms:W3CDTF">2025-01-21T18:17:41Z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