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22"/>
  </p:notesMasterIdLst>
  <p:handoutMasterIdLst>
    <p:handoutMasterId r:id="rId23"/>
  </p:handoutMasterIdLst>
  <p:sldIdLst>
    <p:sldId id="256" r:id="rId5"/>
    <p:sldId id="257" r:id="rId6"/>
    <p:sldId id="264" r:id="rId7"/>
    <p:sldId id="258" r:id="rId8"/>
    <p:sldId id="266" r:id="rId9"/>
    <p:sldId id="275" r:id="rId10"/>
    <p:sldId id="271" r:id="rId11"/>
    <p:sldId id="272" r:id="rId12"/>
    <p:sldId id="276" r:id="rId13"/>
    <p:sldId id="273" r:id="rId14"/>
    <p:sldId id="274" r:id="rId15"/>
    <p:sldId id="267" r:id="rId16"/>
    <p:sldId id="268" r:id="rId17"/>
    <p:sldId id="269" r:id="rId18"/>
    <p:sldId id="260" r:id="rId19"/>
    <p:sldId id="262"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EEA"/>
    <a:srgbClr val="FDE84F"/>
    <a:srgbClr val="7AB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69BEE-5C22-49A5-A892-F6E6A4002A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4FB27-DC4B-4A29-B4F3-C665BDE47E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647B97-F030-426D-A9D1-6B39B13C23ED}" type="datetimeFigureOut">
              <a:rPr lang="en-US" smtClean="0"/>
              <a:t>12/1/2021</a:t>
            </a:fld>
            <a:endParaRPr lang="en-US" dirty="0"/>
          </a:p>
        </p:txBody>
      </p:sp>
      <p:sp>
        <p:nvSpPr>
          <p:cNvPr id="4" name="Footer Placeholder 3">
            <a:extLst>
              <a:ext uri="{FF2B5EF4-FFF2-40B4-BE49-F238E27FC236}">
                <a16:creationId xmlns:a16="http://schemas.microsoft.com/office/drawing/2014/main" id="{34A06FDF-174B-49EE-AD51-C827118F0F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CB610B1-614F-48C3-8F2D-C50C182871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2751AA-B992-41E5-A909-E1A2443E23F4}" type="slidenum">
              <a:rPr lang="en-US" smtClean="0"/>
              <a:t>‹#›</a:t>
            </a:fld>
            <a:endParaRPr lang="en-US" dirty="0"/>
          </a:p>
        </p:txBody>
      </p:sp>
    </p:spTree>
    <p:extLst>
      <p:ext uri="{BB962C8B-B14F-4D97-AF65-F5344CB8AC3E}">
        <p14:creationId xmlns:p14="http://schemas.microsoft.com/office/powerpoint/2010/main" val="127616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24CBC-D461-4ECA-A489-D3A30E0FB795}" type="datetimeFigureOut">
              <a:rPr lang="en-US" smtClean="0"/>
              <a:t>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351B-2C5D-457B-ABE5-B64DBC7BD410}" type="slidenum">
              <a:rPr lang="en-US" smtClean="0"/>
              <a:t>‹#›</a:t>
            </a:fld>
            <a:endParaRPr lang="en-US" dirty="0"/>
          </a:p>
        </p:txBody>
      </p:sp>
    </p:spTree>
    <p:extLst>
      <p:ext uri="{BB962C8B-B14F-4D97-AF65-F5344CB8AC3E}">
        <p14:creationId xmlns:p14="http://schemas.microsoft.com/office/powerpoint/2010/main" val="20270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 be changed to reflect your school’s specific rules. </a:t>
            </a:r>
          </a:p>
        </p:txBody>
      </p:sp>
      <p:sp>
        <p:nvSpPr>
          <p:cNvPr id="4" name="Slide Number Placeholder 3"/>
          <p:cNvSpPr>
            <a:spLocks noGrp="1"/>
          </p:cNvSpPr>
          <p:nvPr>
            <p:ph type="sldNum" sz="quarter" idx="10"/>
          </p:nvPr>
        </p:nvSpPr>
        <p:spPr/>
        <p:txBody>
          <a:bodyPr/>
          <a:lstStyle/>
          <a:p>
            <a:fld id="{C051351B-2C5D-457B-ABE5-B64DBC7BD410}" type="slidenum">
              <a:rPr lang="en-US" smtClean="0"/>
              <a:t>1</a:t>
            </a:fld>
            <a:endParaRPr lang="en-US" dirty="0"/>
          </a:p>
        </p:txBody>
      </p:sp>
    </p:spTree>
    <p:extLst>
      <p:ext uri="{BB962C8B-B14F-4D97-AF65-F5344CB8AC3E}">
        <p14:creationId xmlns:p14="http://schemas.microsoft.com/office/powerpoint/2010/main" val="351904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verbiage to the language your school uses. </a:t>
            </a:r>
          </a:p>
        </p:txBody>
      </p:sp>
      <p:sp>
        <p:nvSpPr>
          <p:cNvPr id="4" name="Slide Number Placeholder 3"/>
          <p:cNvSpPr>
            <a:spLocks noGrp="1"/>
          </p:cNvSpPr>
          <p:nvPr>
            <p:ph type="sldNum" sz="quarter" idx="10"/>
          </p:nvPr>
        </p:nvSpPr>
        <p:spPr/>
        <p:txBody>
          <a:bodyPr/>
          <a:lstStyle/>
          <a:p>
            <a:fld id="{C051351B-2C5D-457B-ABE5-B64DBC7BD410}" type="slidenum">
              <a:rPr lang="en-US" smtClean="0"/>
              <a:t>15</a:t>
            </a:fld>
            <a:endParaRPr lang="en-US" dirty="0"/>
          </a:p>
        </p:txBody>
      </p:sp>
    </p:spTree>
    <p:extLst>
      <p:ext uri="{BB962C8B-B14F-4D97-AF65-F5344CB8AC3E}">
        <p14:creationId xmlns:p14="http://schemas.microsoft.com/office/powerpoint/2010/main" val="425304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0079CAC6-A72B-4EF8-B465-34FA47827E7F}"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51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65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10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8883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684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961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6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0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06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3601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79CAC6-A72B-4EF8-B465-34FA47827E7F}"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6458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79CAC6-A72B-4EF8-B465-34FA47827E7F}"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33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7853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42C410-CA8E-4363-B2A5-C992C048EF26}"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3231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42C410-CA8E-4363-B2A5-C992C048EF26}" type="datetimeFigureOut">
              <a:rPr lang="en-US" smtClean="0"/>
              <a:t>12/1/2021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02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42C410-CA8E-4363-B2A5-C992C048EF26}" type="datetimeFigureOut">
              <a:rPr lang="en-US" smtClean="0"/>
              <a:t>12/1/2021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079CAC6-A72B-4EF8-B465-34FA47827E7F}"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70287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7" r:id="rId13"/>
    <p:sldLayoutId id="2147483758" r:id="rId14"/>
    <p:sldLayoutId id="2147483759"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2000"/>
          </a:schemeClr>
        </a:solid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0445FC31-CB83-43AC-8F87-224DD2AC7FC7}"/>
              </a:ext>
            </a:extLst>
          </p:cNvPr>
          <p:cNvSpPr>
            <a:spLocks noGrp="1"/>
          </p:cNvSpPr>
          <p:nvPr>
            <p:ph type="ctrTitle"/>
          </p:nvPr>
        </p:nvSpPr>
        <p:spPr>
          <a:xfrm>
            <a:off x="247772" y="-20403"/>
            <a:ext cx="11471565" cy="1739347"/>
          </a:xfrm>
        </p:spPr>
        <p:txBody>
          <a:bodyPr/>
          <a:lstStyle/>
          <a:p>
            <a:r>
              <a:rPr lang="en-US" dirty="0"/>
              <a:t>Slide 1</a:t>
            </a:r>
          </a:p>
        </p:txBody>
      </p:sp>
      <p:sp>
        <p:nvSpPr>
          <p:cNvPr id="6" name="Subtitle 2">
            <a:extLst>
              <a:ext uri="{FF2B5EF4-FFF2-40B4-BE49-F238E27FC236}">
                <a16:creationId xmlns:a16="http://schemas.microsoft.com/office/drawing/2014/main" id="{34FF91AE-2461-414D-B6AC-6D31640BB063}"/>
              </a:ext>
            </a:extLst>
          </p:cNvPr>
          <p:cNvSpPr txBox="1">
            <a:spLocks/>
          </p:cNvSpPr>
          <p:nvPr/>
        </p:nvSpPr>
        <p:spPr>
          <a:xfrm>
            <a:off x="1759286" y="1209299"/>
            <a:ext cx="8673427" cy="13225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endParaRPr lang="en-US" sz="40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F2A2D7DD-5041-4C4D-A523-F870B27AD1D4}"/>
              </a:ext>
            </a:extLst>
          </p:cNvPr>
          <p:cNvSpPr/>
          <p:nvPr/>
        </p:nvSpPr>
        <p:spPr>
          <a:xfrm>
            <a:off x="1911685" y="1209299"/>
            <a:ext cx="9871882" cy="1015663"/>
          </a:xfrm>
          <a:prstGeom prst="rect">
            <a:avLst/>
          </a:prstGeom>
          <a:noFill/>
        </p:spPr>
        <p:txBody>
          <a:bodyPr wrap="square" lIns="91440" tIns="45720" rIns="91440" bIns="45720">
            <a:spAutoFit/>
          </a:bodyPr>
          <a:lstStyle/>
          <a:p>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Franklin Gothic Medium" panose="020B0603020102020204" pitchFamily="34" charset="0"/>
                <a:cs typeface="Segoe UI" panose="020B0502040204020203" pitchFamily="34" charset="0"/>
              </a:rPr>
              <a:t>Emotion Based Music  Player</a:t>
            </a:r>
          </a:p>
        </p:txBody>
      </p:sp>
      <p:sp>
        <p:nvSpPr>
          <p:cNvPr id="10" name="Rectangle 9">
            <a:extLst>
              <a:ext uri="{FF2B5EF4-FFF2-40B4-BE49-F238E27FC236}">
                <a16:creationId xmlns:a16="http://schemas.microsoft.com/office/drawing/2014/main" id="{88FF4860-238A-4304-9F0B-0B212C2B7390}"/>
              </a:ext>
            </a:extLst>
          </p:cNvPr>
          <p:cNvSpPr/>
          <p:nvPr/>
        </p:nvSpPr>
        <p:spPr>
          <a:xfrm>
            <a:off x="-296160" y="4993351"/>
            <a:ext cx="4708726" cy="523220"/>
          </a:xfrm>
          <a:prstGeom prst="rect">
            <a:avLst/>
          </a:prstGeom>
          <a:noFill/>
        </p:spPr>
        <p:txBody>
          <a:bodyPr wrap="square" lIns="91440" tIns="45720" rIns="91440" bIns="45720">
            <a:spAutoFit/>
          </a:bodyPr>
          <a:lstStyle/>
          <a:p>
            <a:pPr algn="ctr"/>
            <a:r>
              <a:rPr lang="en-IN" sz="2800" b="1" dirty="0">
                <a:ln w="9525">
                  <a:solidFill>
                    <a:schemeClr val="bg1"/>
                  </a:solidFill>
                  <a:prstDash val="solid"/>
                </a:ln>
                <a:solidFill>
                  <a:srgbClr val="004EEA"/>
                </a:solidFill>
                <a:effectLst>
                  <a:outerShdw blurRad="12700" dist="38100" dir="2700000" algn="tl" rotWithShape="0">
                    <a:schemeClr val="bg1">
                      <a:lumMod val="50000"/>
                    </a:schemeClr>
                  </a:outerShdw>
                </a:effectLst>
              </a:rPr>
              <a:t>RAJESH CHAUDHARY</a:t>
            </a:r>
            <a:endParaRPr lang="en-IN" sz="2800" b="1" cap="none" spc="0" dirty="0">
              <a:ln w="9525">
                <a:solidFill>
                  <a:schemeClr val="bg1"/>
                </a:solidFill>
                <a:prstDash val="solid"/>
              </a:ln>
              <a:solidFill>
                <a:srgbClr val="004EEA"/>
              </a:solidFill>
              <a:effectLst>
                <a:outerShdw blurRad="12700" dist="38100" dir="2700000" algn="tl" rotWithShape="0">
                  <a:schemeClr val="bg1">
                    <a:lumMod val="50000"/>
                  </a:schemeClr>
                </a:outerShdw>
              </a:effectLst>
            </a:endParaRPr>
          </a:p>
        </p:txBody>
      </p:sp>
      <p:sp>
        <p:nvSpPr>
          <p:cNvPr id="11" name="Rectangle 10">
            <a:extLst>
              <a:ext uri="{FF2B5EF4-FFF2-40B4-BE49-F238E27FC236}">
                <a16:creationId xmlns:a16="http://schemas.microsoft.com/office/drawing/2014/main" id="{5B9FE2FA-118D-424F-A3A2-1CFA455A8CC6}"/>
              </a:ext>
            </a:extLst>
          </p:cNvPr>
          <p:cNvSpPr/>
          <p:nvPr/>
        </p:nvSpPr>
        <p:spPr>
          <a:xfrm>
            <a:off x="-16257" y="4319285"/>
            <a:ext cx="3325847" cy="523220"/>
          </a:xfrm>
          <a:prstGeom prst="rect">
            <a:avLst/>
          </a:prstGeom>
          <a:noFill/>
        </p:spPr>
        <p:txBody>
          <a:bodyPr wrap="none" lIns="91440" tIns="45720" rIns="91440" bIns="45720">
            <a:spAutoFit/>
          </a:bodyPr>
          <a:lstStyle/>
          <a:p>
            <a:pPr algn="ctr"/>
            <a:r>
              <a:rPr lang="en-IN" sz="2800" b="1" cap="none" spc="0" dirty="0">
                <a:ln w="9525">
                  <a:solidFill>
                    <a:schemeClr val="bg1"/>
                  </a:solidFill>
                  <a:prstDash val="solid"/>
                </a:ln>
                <a:solidFill>
                  <a:srgbClr val="004EEA"/>
                </a:solidFill>
                <a:effectLst>
                  <a:outerShdw blurRad="12700" dist="38100" dir="2700000" algn="tl" rotWithShape="0">
                    <a:schemeClr val="bg1">
                      <a:lumMod val="50000"/>
                    </a:schemeClr>
                  </a:outerShdw>
                </a:effectLst>
              </a:rPr>
              <a:t>SATYAM   GUPTA</a:t>
            </a:r>
          </a:p>
        </p:txBody>
      </p:sp>
      <p:sp>
        <p:nvSpPr>
          <p:cNvPr id="2" name="TextBox 1">
            <a:extLst>
              <a:ext uri="{FF2B5EF4-FFF2-40B4-BE49-F238E27FC236}">
                <a16:creationId xmlns:a16="http://schemas.microsoft.com/office/drawing/2014/main" id="{007E12BC-2ADF-4852-988C-8B62E4EF22A7}"/>
              </a:ext>
            </a:extLst>
          </p:cNvPr>
          <p:cNvSpPr txBox="1"/>
          <p:nvPr/>
        </p:nvSpPr>
        <p:spPr>
          <a:xfrm>
            <a:off x="96362" y="3577952"/>
            <a:ext cx="3325847" cy="461665"/>
          </a:xfrm>
          <a:prstGeom prst="rect">
            <a:avLst/>
          </a:prstGeom>
          <a:noFill/>
        </p:spPr>
        <p:txBody>
          <a:bodyPr wrap="square" rtlCol="0">
            <a:spAutoFit/>
          </a:bodyPr>
          <a:lstStyle/>
          <a:p>
            <a:r>
              <a:rPr lang="en-IN" sz="2400" b="1" dirty="0">
                <a:solidFill>
                  <a:srgbClr val="000000"/>
                </a:solidFill>
              </a:rPr>
              <a:t>Presented By</a:t>
            </a:r>
          </a:p>
        </p:txBody>
      </p:sp>
      <p:sp>
        <p:nvSpPr>
          <p:cNvPr id="7" name="TextBox 6">
            <a:extLst>
              <a:ext uri="{FF2B5EF4-FFF2-40B4-BE49-F238E27FC236}">
                <a16:creationId xmlns:a16="http://schemas.microsoft.com/office/drawing/2014/main" id="{1ACC2EC5-5601-48FD-9F92-3EC80F3A11F3}"/>
              </a:ext>
            </a:extLst>
          </p:cNvPr>
          <p:cNvSpPr txBox="1"/>
          <p:nvPr/>
        </p:nvSpPr>
        <p:spPr>
          <a:xfrm>
            <a:off x="9389659" y="3577952"/>
            <a:ext cx="2183642" cy="461665"/>
          </a:xfrm>
          <a:prstGeom prst="rect">
            <a:avLst/>
          </a:prstGeom>
          <a:noFill/>
        </p:spPr>
        <p:txBody>
          <a:bodyPr wrap="square" rtlCol="0">
            <a:spAutoFit/>
          </a:bodyPr>
          <a:lstStyle/>
          <a:p>
            <a:r>
              <a:rPr lang="en-IN" sz="2400" b="1" dirty="0"/>
              <a:t>Guided By</a:t>
            </a:r>
          </a:p>
        </p:txBody>
      </p:sp>
      <p:sp>
        <p:nvSpPr>
          <p:cNvPr id="8" name="TextBox 7">
            <a:extLst>
              <a:ext uri="{FF2B5EF4-FFF2-40B4-BE49-F238E27FC236}">
                <a16:creationId xmlns:a16="http://schemas.microsoft.com/office/drawing/2014/main" id="{EF9B8451-68F4-4D77-8F70-6843C5805586}"/>
              </a:ext>
            </a:extLst>
          </p:cNvPr>
          <p:cNvSpPr txBox="1"/>
          <p:nvPr/>
        </p:nvSpPr>
        <p:spPr>
          <a:xfrm>
            <a:off x="9205413" y="4808685"/>
            <a:ext cx="2818265" cy="400110"/>
          </a:xfrm>
          <a:prstGeom prst="rect">
            <a:avLst/>
          </a:prstGeom>
          <a:noFill/>
        </p:spPr>
        <p:txBody>
          <a:bodyPr wrap="square" rtlCol="0">
            <a:spAutoFit/>
          </a:bodyPr>
          <a:lstStyle/>
          <a:p>
            <a:r>
              <a:rPr lang="en-IN" sz="2000" b="1" i="1" dirty="0"/>
              <a:t>Kapil Kumar Pandey</a:t>
            </a:r>
          </a:p>
        </p:txBody>
      </p:sp>
      <p:sp>
        <p:nvSpPr>
          <p:cNvPr id="9" name="TextBox 8">
            <a:extLst>
              <a:ext uri="{FF2B5EF4-FFF2-40B4-BE49-F238E27FC236}">
                <a16:creationId xmlns:a16="http://schemas.microsoft.com/office/drawing/2014/main" id="{82A1F02C-E70B-4C32-9D22-675A2A150A1F}"/>
              </a:ext>
            </a:extLst>
          </p:cNvPr>
          <p:cNvSpPr txBox="1"/>
          <p:nvPr/>
        </p:nvSpPr>
        <p:spPr>
          <a:xfrm>
            <a:off x="9205413" y="4319286"/>
            <a:ext cx="2986587" cy="400110"/>
          </a:xfrm>
          <a:prstGeom prst="rect">
            <a:avLst/>
          </a:prstGeom>
          <a:noFill/>
        </p:spPr>
        <p:txBody>
          <a:bodyPr wrap="square" rtlCol="0">
            <a:spAutoFit/>
          </a:bodyPr>
          <a:lstStyle/>
          <a:p>
            <a:r>
              <a:rPr lang="en-IN" sz="2000" b="1" i="1" dirty="0"/>
              <a:t>Dr.  Abhishek Prabhakar</a:t>
            </a:r>
          </a:p>
        </p:txBody>
      </p:sp>
    </p:spTree>
    <p:extLst>
      <p:ext uri="{BB962C8B-B14F-4D97-AF65-F5344CB8AC3E}">
        <p14:creationId xmlns:p14="http://schemas.microsoft.com/office/powerpoint/2010/main" val="208489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1501D35-6786-4097-89FA-525A430B587E}"/>
              </a:ext>
            </a:extLst>
          </p:cNvPr>
          <p:cNvGraphicFramePr>
            <a:graphicFrameLocks noGrp="1"/>
          </p:cNvGraphicFramePr>
          <p:nvPr>
            <p:ph idx="1"/>
            <p:extLst>
              <p:ext uri="{D42A27DB-BD31-4B8C-83A1-F6EECF244321}">
                <p14:modId xmlns:p14="http://schemas.microsoft.com/office/powerpoint/2010/main" val="901062311"/>
              </p:ext>
            </p:extLst>
          </p:nvPr>
        </p:nvGraphicFramePr>
        <p:xfrm>
          <a:off x="1450975" y="2016124"/>
          <a:ext cx="9578096" cy="2921635"/>
        </p:xfrm>
        <a:graphic>
          <a:graphicData uri="http://schemas.openxmlformats.org/drawingml/2006/table">
            <a:tbl>
              <a:tblPr firstRow="1" bandRow="1">
                <a:tableStyleId>{5C22544A-7EE6-4342-B048-85BDC9FD1C3A}</a:tableStyleId>
              </a:tblPr>
              <a:tblGrid>
                <a:gridCol w="2394524">
                  <a:extLst>
                    <a:ext uri="{9D8B030D-6E8A-4147-A177-3AD203B41FA5}">
                      <a16:colId xmlns:a16="http://schemas.microsoft.com/office/drawing/2014/main" val="203962655"/>
                    </a:ext>
                  </a:extLst>
                </a:gridCol>
                <a:gridCol w="2394524">
                  <a:extLst>
                    <a:ext uri="{9D8B030D-6E8A-4147-A177-3AD203B41FA5}">
                      <a16:colId xmlns:a16="http://schemas.microsoft.com/office/drawing/2014/main" val="3025518661"/>
                    </a:ext>
                  </a:extLst>
                </a:gridCol>
                <a:gridCol w="2394524">
                  <a:extLst>
                    <a:ext uri="{9D8B030D-6E8A-4147-A177-3AD203B41FA5}">
                      <a16:colId xmlns:a16="http://schemas.microsoft.com/office/drawing/2014/main" val="4174421353"/>
                    </a:ext>
                  </a:extLst>
                </a:gridCol>
                <a:gridCol w="2394524">
                  <a:extLst>
                    <a:ext uri="{9D8B030D-6E8A-4147-A177-3AD203B41FA5}">
                      <a16:colId xmlns:a16="http://schemas.microsoft.com/office/drawing/2014/main" val="1555875440"/>
                    </a:ext>
                  </a:extLst>
                </a:gridCol>
              </a:tblGrid>
              <a:tr h="584327">
                <a:tc>
                  <a:txBody>
                    <a:bodyPr/>
                    <a:lstStyle/>
                    <a:p>
                      <a:r>
                        <a:rPr lang="en-IN" dirty="0"/>
                        <a:t> User</a:t>
                      </a:r>
                    </a:p>
                  </a:txBody>
                  <a:tcPr/>
                </a:tc>
                <a:tc>
                  <a:txBody>
                    <a:bodyPr/>
                    <a:lstStyle/>
                    <a:p>
                      <a:r>
                        <a:rPr lang="en-IN" dirty="0"/>
                        <a:t>Emotion</a:t>
                      </a:r>
                    </a:p>
                  </a:txBody>
                  <a:tcPr/>
                </a:tc>
                <a:tc>
                  <a:txBody>
                    <a:bodyPr/>
                    <a:lstStyle/>
                    <a:p>
                      <a:r>
                        <a:rPr lang="en-IN" dirty="0"/>
                        <a:t>Facial Expression</a:t>
                      </a:r>
                    </a:p>
                  </a:txBody>
                  <a:tcPr/>
                </a:tc>
                <a:tc>
                  <a:txBody>
                    <a:bodyPr/>
                    <a:lstStyle/>
                    <a:p>
                      <a:r>
                        <a:rPr lang="en-IN" dirty="0"/>
                        <a:t>Accuracy</a:t>
                      </a:r>
                    </a:p>
                  </a:txBody>
                  <a:tcPr/>
                </a:tc>
                <a:extLst>
                  <a:ext uri="{0D108BD9-81ED-4DB2-BD59-A6C34878D82A}">
                    <a16:rowId xmlns:a16="http://schemas.microsoft.com/office/drawing/2014/main" val="3448245317"/>
                  </a:ext>
                </a:extLst>
              </a:tr>
              <a:tr h="584327">
                <a:tc>
                  <a:txBody>
                    <a:bodyPr/>
                    <a:lstStyle/>
                    <a:p>
                      <a:r>
                        <a:rPr lang="en-IN" dirty="0"/>
                        <a:t>  </a:t>
                      </a:r>
                      <a:r>
                        <a:rPr lang="en-IN" dirty="0">
                          <a:latin typeface="Abadi" panose="020B0604020202020204" pitchFamily="34" charset="0"/>
                        </a:rPr>
                        <a:t>  1</a:t>
                      </a:r>
                    </a:p>
                  </a:txBody>
                  <a:tcPr/>
                </a:tc>
                <a:tc>
                  <a:txBody>
                    <a:bodyPr/>
                    <a:lstStyle/>
                    <a:p>
                      <a:r>
                        <a:rPr lang="en-IN" dirty="0"/>
                        <a:t>    Happy</a:t>
                      </a:r>
                    </a:p>
                  </a:txBody>
                  <a:tcPr/>
                </a:tc>
                <a:tc>
                  <a:txBody>
                    <a:bodyPr/>
                    <a:lstStyle/>
                    <a:p>
                      <a:r>
                        <a:rPr lang="en-IN" dirty="0"/>
                        <a:t>     Sad</a:t>
                      </a:r>
                    </a:p>
                  </a:txBody>
                  <a:tcPr/>
                </a:tc>
                <a:tc>
                  <a:txBody>
                    <a:bodyPr/>
                    <a:lstStyle/>
                    <a:p>
                      <a:r>
                        <a:rPr lang="en-IN" dirty="0"/>
                        <a:t>      0</a:t>
                      </a:r>
                    </a:p>
                  </a:txBody>
                  <a:tcPr/>
                </a:tc>
                <a:extLst>
                  <a:ext uri="{0D108BD9-81ED-4DB2-BD59-A6C34878D82A}">
                    <a16:rowId xmlns:a16="http://schemas.microsoft.com/office/drawing/2014/main" val="141223645"/>
                  </a:ext>
                </a:extLst>
              </a:tr>
              <a:tr h="584327">
                <a:tc>
                  <a:txBody>
                    <a:bodyPr/>
                    <a:lstStyle/>
                    <a:p>
                      <a:r>
                        <a:rPr lang="en-IN" dirty="0"/>
                        <a:t>    2</a:t>
                      </a:r>
                    </a:p>
                  </a:txBody>
                  <a:tcPr/>
                </a:tc>
                <a:tc>
                  <a:txBody>
                    <a:bodyPr/>
                    <a:lstStyle/>
                    <a:p>
                      <a:r>
                        <a:rPr lang="en-IN" dirty="0"/>
                        <a:t>    Sad</a:t>
                      </a:r>
                    </a:p>
                  </a:txBody>
                  <a:tcPr/>
                </a:tc>
                <a:tc>
                  <a:txBody>
                    <a:bodyPr/>
                    <a:lstStyle/>
                    <a:p>
                      <a:r>
                        <a:rPr lang="en-IN" dirty="0"/>
                        <a:t>    Happy</a:t>
                      </a:r>
                    </a:p>
                  </a:txBody>
                  <a:tcPr/>
                </a:tc>
                <a:tc>
                  <a:txBody>
                    <a:bodyPr/>
                    <a:lstStyle/>
                    <a:p>
                      <a:r>
                        <a:rPr lang="en-IN" dirty="0"/>
                        <a:t>      0</a:t>
                      </a:r>
                    </a:p>
                  </a:txBody>
                  <a:tcPr/>
                </a:tc>
                <a:extLst>
                  <a:ext uri="{0D108BD9-81ED-4DB2-BD59-A6C34878D82A}">
                    <a16:rowId xmlns:a16="http://schemas.microsoft.com/office/drawing/2014/main" val="2802781052"/>
                  </a:ext>
                </a:extLst>
              </a:tr>
              <a:tr h="584327">
                <a:tc>
                  <a:txBody>
                    <a:bodyPr/>
                    <a:lstStyle/>
                    <a:p>
                      <a:r>
                        <a:rPr lang="en-IN" dirty="0"/>
                        <a:t>    3</a:t>
                      </a:r>
                    </a:p>
                  </a:txBody>
                  <a:tcPr/>
                </a:tc>
                <a:tc>
                  <a:txBody>
                    <a:bodyPr/>
                    <a:lstStyle/>
                    <a:p>
                      <a:r>
                        <a:rPr lang="en-IN" dirty="0"/>
                        <a:t>    Sad</a:t>
                      </a:r>
                    </a:p>
                  </a:txBody>
                  <a:tcPr/>
                </a:tc>
                <a:tc>
                  <a:txBody>
                    <a:bodyPr/>
                    <a:lstStyle/>
                    <a:p>
                      <a:r>
                        <a:rPr lang="en-IN" dirty="0"/>
                        <a:t>     Sad</a:t>
                      </a:r>
                    </a:p>
                  </a:txBody>
                  <a:tcPr/>
                </a:tc>
                <a:tc>
                  <a:txBody>
                    <a:bodyPr/>
                    <a:lstStyle/>
                    <a:p>
                      <a:r>
                        <a:rPr lang="en-IN" dirty="0"/>
                        <a:t>     </a:t>
                      </a:r>
                      <a:r>
                        <a:rPr lang="en-IN" dirty="0">
                          <a:latin typeface="Abadi" panose="020B0604020202020204" pitchFamily="34" charset="0"/>
                        </a:rPr>
                        <a:t>100</a:t>
                      </a:r>
                    </a:p>
                  </a:txBody>
                  <a:tcPr/>
                </a:tc>
                <a:extLst>
                  <a:ext uri="{0D108BD9-81ED-4DB2-BD59-A6C34878D82A}">
                    <a16:rowId xmlns:a16="http://schemas.microsoft.com/office/drawing/2014/main" val="3904810526"/>
                  </a:ext>
                </a:extLst>
              </a:tr>
              <a:tr h="584327">
                <a:tc>
                  <a:txBody>
                    <a:bodyPr/>
                    <a:lstStyle/>
                    <a:p>
                      <a:r>
                        <a:rPr lang="en-IN" dirty="0"/>
                        <a:t>    4</a:t>
                      </a:r>
                    </a:p>
                  </a:txBody>
                  <a:tcPr/>
                </a:tc>
                <a:tc>
                  <a:txBody>
                    <a:bodyPr/>
                    <a:lstStyle/>
                    <a:p>
                      <a:r>
                        <a:rPr lang="en-IN" dirty="0"/>
                        <a:t>   Happy</a:t>
                      </a:r>
                    </a:p>
                  </a:txBody>
                  <a:tcPr/>
                </a:tc>
                <a:tc>
                  <a:txBody>
                    <a:bodyPr/>
                    <a:lstStyle/>
                    <a:p>
                      <a:r>
                        <a:rPr lang="en-IN" dirty="0"/>
                        <a:t>     Sad</a:t>
                      </a:r>
                    </a:p>
                  </a:txBody>
                  <a:tcPr/>
                </a:tc>
                <a:tc>
                  <a:txBody>
                    <a:bodyPr/>
                    <a:lstStyle/>
                    <a:p>
                      <a:r>
                        <a:rPr lang="en-IN" dirty="0"/>
                        <a:t>      0</a:t>
                      </a:r>
                    </a:p>
                  </a:txBody>
                  <a:tcPr/>
                </a:tc>
                <a:extLst>
                  <a:ext uri="{0D108BD9-81ED-4DB2-BD59-A6C34878D82A}">
                    <a16:rowId xmlns:a16="http://schemas.microsoft.com/office/drawing/2014/main" val="291735015"/>
                  </a:ext>
                </a:extLst>
              </a:tr>
            </a:tbl>
          </a:graphicData>
        </a:graphic>
      </p:graphicFrame>
      <p:sp>
        <p:nvSpPr>
          <p:cNvPr id="5" name="TextBox 4">
            <a:extLst>
              <a:ext uri="{FF2B5EF4-FFF2-40B4-BE49-F238E27FC236}">
                <a16:creationId xmlns:a16="http://schemas.microsoft.com/office/drawing/2014/main" id="{D12BF59A-868C-48EF-8E86-F7F93BB24E1B}"/>
              </a:ext>
            </a:extLst>
          </p:cNvPr>
          <p:cNvSpPr txBox="1"/>
          <p:nvPr/>
        </p:nvSpPr>
        <p:spPr>
          <a:xfrm>
            <a:off x="1083212" y="98474"/>
            <a:ext cx="3967090" cy="584775"/>
          </a:xfrm>
          <a:prstGeom prst="rect">
            <a:avLst/>
          </a:prstGeom>
          <a:noFill/>
        </p:spPr>
        <p:txBody>
          <a:bodyPr wrap="square" rtlCol="0">
            <a:spAutoFit/>
          </a:bodyPr>
          <a:lstStyle/>
          <a:p>
            <a:r>
              <a:rPr lang="en-IN" sz="3200" dirty="0">
                <a:latin typeface="Arial Black" panose="020B0A04020102020204" pitchFamily="34" charset="0"/>
              </a:rPr>
              <a:t>Con…</a:t>
            </a:r>
          </a:p>
        </p:txBody>
      </p:sp>
      <p:sp>
        <p:nvSpPr>
          <p:cNvPr id="6" name="TextBox 5">
            <a:extLst>
              <a:ext uri="{FF2B5EF4-FFF2-40B4-BE49-F238E27FC236}">
                <a16:creationId xmlns:a16="http://schemas.microsoft.com/office/drawing/2014/main" id="{015D6193-3C03-4597-98CA-470C7326130F}"/>
              </a:ext>
            </a:extLst>
          </p:cNvPr>
          <p:cNvSpPr txBox="1"/>
          <p:nvPr/>
        </p:nvSpPr>
        <p:spPr>
          <a:xfrm>
            <a:off x="3316406" y="1269244"/>
            <a:ext cx="6045957" cy="523220"/>
          </a:xfrm>
          <a:prstGeom prst="rect">
            <a:avLst/>
          </a:prstGeom>
          <a:noFill/>
        </p:spPr>
        <p:txBody>
          <a:bodyPr wrap="square" rtlCol="0">
            <a:spAutoFit/>
          </a:bodyPr>
          <a:lstStyle/>
          <a:p>
            <a:r>
              <a:rPr lang="en-US" sz="2800" b="1" dirty="0"/>
              <a:t>Instructions not given to the User</a:t>
            </a:r>
            <a:endParaRPr lang="en-IN" sz="2800" b="1" dirty="0"/>
          </a:p>
        </p:txBody>
      </p:sp>
    </p:spTree>
    <p:extLst>
      <p:ext uri="{BB962C8B-B14F-4D97-AF65-F5344CB8AC3E}">
        <p14:creationId xmlns:p14="http://schemas.microsoft.com/office/powerpoint/2010/main" val="100745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B674CE-DEFD-401C-9CE4-13B76D10F290}"/>
              </a:ext>
            </a:extLst>
          </p:cNvPr>
          <p:cNvPicPr>
            <a:picLocks noGrp="1" noChangeAspect="1"/>
          </p:cNvPicPr>
          <p:nvPr>
            <p:ph idx="1"/>
          </p:nvPr>
        </p:nvPicPr>
        <p:blipFill>
          <a:blip r:embed="rId2"/>
          <a:stretch>
            <a:fillRect/>
          </a:stretch>
        </p:blipFill>
        <p:spPr>
          <a:xfrm>
            <a:off x="1390356" y="918845"/>
            <a:ext cx="9748911" cy="4590397"/>
          </a:xfrm>
        </p:spPr>
      </p:pic>
      <p:sp>
        <p:nvSpPr>
          <p:cNvPr id="6" name="TextBox 5">
            <a:extLst>
              <a:ext uri="{FF2B5EF4-FFF2-40B4-BE49-F238E27FC236}">
                <a16:creationId xmlns:a16="http://schemas.microsoft.com/office/drawing/2014/main" id="{E109BB26-7EC6-4448-80BD-40CAFB79C91A}"/>
              </a:ext>
            </a:extLst>
          </p:cNvPr>
          <p:cNvSpPr txBox="1"/>
          <p:nvPr/>
        </p:nvSpPr>
        <p:spPr>
          <a:xfrm>
            <a:off x="1266092" y="0"/>
            <a:ext cx="3629465" cy="584775"/>
          </a:xfrm>
          <a:prstGeom prst="rect">
            <a:avLst/>
          </a:prstGeom>
          <a:noFill/>
        </p:spPr>
        <p:txBody>
          <a:bodyPr wrap="square" rtlCol="0">
            <a:spAutoFit/>
          </a:bodyPr>
          <a:lstStyle/>
          <a:p>
            <a:r>
              <a:rPr lang="en-IN" sz="3200" dirty="0">
                <a:latin typeface="Arial Black" panose="020B0A04020102020204" pitchFamily="34" charset="0"/>
                <a:cs typeface="Aharoni" panose="02010803020104030203" pitchFamily="2" charset="-79"/>
              </a:rPr>
              <a:t>Con…</a:t>
            </a:r>
          </a:p>
        </p:txBody>
      </p:sp>
    </p:spTree>
    <p:extLst>
      <p:ext uri="{BB962C8B-B14F-4D97-AF65-F5344CB8AC3E}">
        <p14:creationId xmlns:p14="http://schemas.microsoft.com/office/powerpoint/2010/main" val="91773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1B5FF-5A24-4AFA-B688-264789A8D406}"/>
              </a:ext>
            </a:extLst>
          </p:cNvPr>
          <p:cNvSpPr txBox="1"/>
          <p:nvPr/>
        </p:nvSpPr>
        <p:spPr>
          <a:xfrm>
            <a:off x="286604" y="232012"/>
            <a:ext cx="2825086" cy="584775"/>
          </a:xfrm>
          <a:prstGeom prst="rect">
            <a:avLst/>
          </a:prstGeom>
          <a:noFill/>
        </p:spPr>
        <p:txBody>
          <a:bodyPr wrap="square" rtlCol="0">
            <a:spAutoFit/>
          </a:bodyPr>
          <a:lstStyle/>
          <a:p>
            <a:r>
              <a:rPr lang="en-IN" sz="3200" dirty="0"/>
              <a:t>Requirement</a:t>
            </a:r>
          </a:p>
        </p:txBody>
      </p:sp>
      <p:sp>
        <p:nvSpPr>
          <p:cNvPr id="3" name="TextBox 2">
            <a:extLst>
              <a:ext uri="{FF2B5EF4-FFF2-40B4-BE49-F238E27FC236}">
                <a16:creationId xmlns:a16="http://schemas.microsoft.com/office/drawing/2014/main" id="{55EA3820-1ED7-4841-B1E5-436EFB331228}"/>
              </a:ext>
            </a:extLst>
          </p:cNvPr>
          <p:cNvSpPr txBox="1"/>
          <p:nvPr/>
        </p:nvSpPr>
        <p:spPr>
          <a:xfrm>
            <a:off x="286604" y="1241946"/>
            <a:ext cx="11068333" cy="4247317"/>
          </a:xfrm>
          <a:prstGeom prst="rect">
            <a:avLst/>
          </a:prstGeom>
          <a:noFill/>
        </p:spPr>
        <p:txBody>
          <a:bodyPr wrap="square" rtlCol="0">
            <a:spAutoFit/>
          </a:bodyPr>
          <a:lstStyle/>
          <a:p>
            <a:r>
              <a:rPr lang="en-IN" sz="2800" dirty="0">
                <a:latin typeface="Abadi" panose="020B0604020202020204" pitchFamily="34" charset="0"/>
              </a:rPr>
              <a:t>1.Track user emotion </a:t>
            </a:r>
          </a:p>
          <a:p>
            <a:endParaRPr lang="en-IN" sz="2800" dirty="0">
              <a:latin typeface="Abadi" panose="020B0604020202020204" pitchFamily="34" charset="0"/>
            </a:endParaRPr>
          </a:p>
          <a:p>
            <a:r>
              <a:rPr lang="en-IN" sz="2800" dirty="0">
                <a:latin typeface="Abadi" panose="020B0604020202020204" pitchFamily="34" charset="0"/>
              </a:rPr>
              <a:t>2.Recommend by Sorting playlist based on user’s current emotion.</a:t>
            </a:r>
          </a:p>
          <a:p>
            <a:endParaRPr lang="en-IN" sz="2800" dirty="0">
              <a:latin typeface="Abadi" panose="020B0604020202020204" pitchFamily="34" charset="0"/>
            </a:endParaRPr>
          </a:p>
          <a:p>
            <a:r>
              <a:rPr lang="en-IN" sz="2800" dirty="0">
                <a:latin typeface="Abadi" panose="020B0604020202020204" pitchFamily="34" charset="0"/>
              </a:rPr>
              <a:t>3.Sort songs by 2 factors</a:t>
            </a:r>
          </a:p>
          <a:p>
            <a:r>
              <a:rPr lang="en-IN" sz="2800" dirty="0">
                <a:latin typeface="Abadi" panose="020B0604020202020204" pitchFamily="34" charset="0"/>
              </a:rPr>
              <a:t>    </a:t>
            </a:r>
          </a:p>
          <a:p>
            <a:r>
              <a:rPr lang="en-IN" sz="2800" dirty="0">
                <a:latin typeface="Abadi" panose="020B0604020202020204" pitchFamily="34" charset="0"/>
              </a:rPr>
              <a:t>     Relevancy to User Preference </a:t>
            </a:r>
          </a:p>
          <a:p>
            <a:endParaRPr lang="en-IN" sz="2800" dirty="0">
              <a:latin typeface="Abadi" panose="020B0604020202020204" pitchFamily="34" charset="0"/>
            </a:endParaRPr>
          </a:p>
          <a:p>
            <a:r>
              <a:rPr lang="en-IN" sz="2800" dirty="0">
                <a:latin typeface="Abadi" panose="020B0604020202020204" pitchFamily="34" charset="0"/>
              </a:rPr>
              <a:t>     Effect on User Emotion</a:t>
            </a:r>
          </a:p>
          <a:p>
            <a:endParaRPr lang="en-IN" dirty="0"/>
          </a:p>
        </p:txBody>
      </p:sp>
    </p:spTree>
    <p:extLst>
      <p:ext uri="{BB962C8B-B14F-4D97-AF65-F5344CB8AC3E}">
        <p14:creationId xmlns:p14="http://schemas.microsoft.com/office/powerpoint/2010/main" val="218265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2DF73-E231-4713-A3B2-FB40A1948C44}"/>
              </a:ext>
            </a:extLst>
          </p:cNvPr>
          <p:cNvSpPr txBox="1"/>
          <p:nvPr/>
        </p:nvSpPr>
        <p:spPr>
          <a:xfrm>
            <a:off x="559558" y="191069"/>
            <a:ext cx="4981433" cy="584775"/>
          </a:xfrm>
          <a:prstGeom prst="rect">
            <a:avLst/>
          </a:prstGeom>
          <a:noFill/>
        </p:spPr>
        <p:txBody>
          <a:bodyPr wrap="square" rtlCol="0">
            <a:spAutoFit/>
          </a:bodyPr>
          <a:lstStyle/>
          <a:p>
            <a:r>
              <a:rPr lang="en-IN" sz="3200" dirty="0"/>
              <a:t>Emotion Extraction Module</a:t>
            </a:r>
          </a:p>
        </p:txBody>
      </p:sp>
      <p:sp>
        <p:nvSpPr>
          <p:cNvPr id="3" name="TextBox 2">
            <a:extLst>
              <a:ext uri="{FF2B5EF4-FFF2-40B4-BE49-F238E27FC236}">
                <a16:creationId xmlns:a16="http://schemas.microsoft.com/office/drawing/2014/main" id="{32BCE62E-8A13-41EF-ABAF-A0CBB2D9A2FB}"/>
              </a:ext>
            </a:extLst>
          </p:cNvPr>
          <p:cNvSpPr txBox="1"/>
          <p:nvPr/>
        </p:nvSpPr>
        <p:spPr>
          <a:xfrm>
            <a:off x="395785" y="1050878"/>
            <a:ext cx="11000096" cy="3108543"/>
          </a:xfrm>
          <a:prstGeom prst="rect">
            <a:avLst/>
          </a:prstGeom>
          <a:noFill/>
        </p:spPr>
        <p:txBody>
          <a:bodyPr wrap="square" rtlCol="0">
            <a:spAutoFit/>
          </a:bodyPr>
          <a:lstStyle/>
          <a:p>
            <a:r>
              <a:rPr lang="en-IN" sz="2800" dirty="0"/>
              <a:t>Done by the analysis on images , image of a user is captured using a webcam or it can be accessed from the stored image in the hard disk.</a:t>
            </a:r>
          </a:p>
          <a:p>
            <a:endParaRPr lang="en-IN" sz="2800" dirty="0"/>
          </a:p>
          <a:p>
            <a:r>
              <a:rPr lang="en-IN" sz="2800" dirty="0"/>
              <a:t>This acquired image undergoes image enhancement in the form of tone mapping in order to restore the original contrast of the image.</a:t>
            </a:r>
          </a:p>
          <a:p>
            <a:endParaRPr lang="en-IN" sz="2800" dirty="0"/>
          </a:p>
          <a:p>
            <a:r>
              <a:rPr lang="en-IN" sz="2800" dirty="0"/>
              <a:t>Converted into binary image format.  </a:t>
            </a:r>
          </a:p>
        </p:txBody>
      </p:sp>
    </p:spTree>
    <p:extLst>
      <p:ext uri="{BB962C8B-B14F-4D97-AF65-F5344CB8AC3E}">
        <p14:creationId xmlns:p14="http://schemas.microsoft.com/office/powerpoint/2010/main" val="75842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BB57F-A451-456C-9A9F-5E83E193BEC7}"/>
              </a:ext>
            </a:extLst>
          </p:cNvPr>
          <p:cNvSpPr txBox="1"/>
          <p:nvPr/>
        </p:nvSpPr>
        <p:spPr>
          <a:xfrm>
            <a:off x="477673" y="150125"/>
            <a:ext cx="3971498" cy="646331"/>
          </a:xfrm>
          <a:prstGeom prst="rect">
            <a:avLst/>
          </a:prstGeom>
          <a:noFill/>
        </p:spPr>
        <p:txBody>
          <a:bodyPr wrap="square" rtlCol="0">
            <a:spAutoFit/>
          </a:bodyPr>
          <a:lstStyle/>
          <a:p>
            <a:r>
              <a:rPr lang="en-IN" sz="3600" dirty="0"/>
              <a:t>Related research</a:t>
            </a:r>
          </a:p>
        </p:txBody>
      </p:sp>
      <p:sp>
        <p:nvSpPr>
          <p:cNvPr id="3" name="TextBox 2">
            <a:extLst>
              <a:ext uri="{FF2B5EF4-FFF2-40B4-BE49-F238E27FC236}">
                <a16:creationId xmlns:a16="http://schemas.microsoft.com/office/drawing/2014/main" id="{6CA6C83F-A871-4BDA-9A01-D0DF24B07DA2}"/>
              </a:ext>
            </a:extLst>
          </p:cNvPr>
          <p:cNvSpPr txBox="1"/>
          <p:nvPr/>
        </p:nvSpPr>
        <p:spPr>
          <a:xfrm>
            <a:off x="477673" y="1105469"/>
            <a:ext cx="10754434" cy="2246769"/>
          </a:xfrm>
          <a:prstGeom prst="rect">
            <a:avLst/>
          </a:prstGeom>
          <a:noFill/>
        </p:spPr>
        <p:txBody>
          <a:bodyPr wrap="square" rtlCol="0">
            <a:spAutoFit/>
          </a:bodyPr>
          <a:lstStyle/>
          <a:p>
            <a:r>
              <a:rPr lang="en-IN" sz="2800" dirty="0"/>
              <a:t>Emotion recognition by appearance-based feature extraction and Geometric based feature extraction.</a:t>
            </a:r>
          </a:p>
          <a:p>
            <a:endParaRPr lang="en-IN" sz="2800" dirty="0"/>
          </a:p>
          <a:p>
            <a:r>
              <a:rPr lang="en-IN" sz="2800" dirty="0"/>
              <a:t>An accurate and efficient statistical based approach for analyzing extracted facial expression feature.</a:t>
            </a:r>
          </a:p>
        </p:txBody>
      </p:sp>
    </p:spTree>
    <p:extLst>
      <p:ext uri="{BB962C8B-B14F-4D97-AF65-F5344CB8AC3E}">
        <p14:creationId xmlns:p14="http://schemas.microsoft.com/office/powerpoint/2010/main" val="328929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2B8B18-D453-437F-B56E-13FCFB766C70}"/>
              </a:ext>
            </a:extLst>
          </p:cNvPr>
          <p:cNvSpPr/>
          <p:nvPr/>
        </p:nvSpPr>
        <p:spPr>
          <a:xfrm>
            <a:off x="376918" y="1690061"/>
            <a:ext cx="11379653" cy="4154984"/>
          </a:xfrm>
          <a:prstGeom prst="rect">
            <a:avLst/>
          </a:prstGeom>
          <a:noFill/>
        </p:spPr>
        <p:txBody>
          <a:bodyPr wrap="square" lIns="91440" tIns="45720" rIns="91440" bIns="45720">
            <a:spAutoFit/>
          </a:bodyPr>
          <a:lstStyle/>
          <a:p>
            <a:r>
              <a:rPr lang="en-US" sz="2400" dirty="0">
                <a:latin typeface="Arial Rounded MT Bold" panose="020F0704030504030204" pitchFamily="34" charset="0"/>
              </a:rPr>
              <a:t>Describes the advantages of using OpenCV, especially the Ad boost algorithm, in the process of face recognition. Detecting and recognition of face in complicated color images can be achieved using a combination of a particular algorithm with AdaBoost algorithm. It also talks about the disadvantages of using a timer in face detection.</a:t>
            </a:r>
          </a:p>
          <a:p>
            <a:endParaRPr lang="en-US" sz="2400" dirty="0">
              <a:latin typeface="Arial Rounded MT Bold" panose="020F0704030504030204" pitchFamily="34" charset="0"/>
            </a:endParaRPr>
          </a:p>
          <a:p>
            <a:r>
              <a:rPr lang="en-US" sz="2400" dirty="0">
                <a:latin typeface="Arial Rounded MT Bold" panose="020F0704030504030204" pitchFamily="34" charset="0"/>
              </a:rPr>
              <a:t>The faces distinguished utilizing channels in OpenCV and changed over to Greyscale.</a:t>
            </a:r>
          </a:p>
          <a:p>
            <a:endParaRPr lang="en-US" sz="2400" b="0" cap="none" spc="0" dirty="0">
              <a:ln w="0"/>
              <a:solidFill>
                <a:schemeClr val="accent1"/>
              </a:solidFill>
              <a:latin typeface="Arial Rounded MT Bold" panose="020F0704030504030204" pitchFamily="34" charset="0"/>
              <a:cs typeface="Segoe UI" panose="020B0502040204020203" pitchFamily="34" charset="0"/>
            </a:endParaRPr>
          </a:p>
          <a:p>
            <a:r>
              <a:rPr lang="en-US" sz="2400" dirty="0">
                <a:latin typeface="Arial Rounded MT Bold" panose="020F0704030504030204" pitchFamily="34" charset="0"/>
              </a:rPr>
              <a:t> The picture to be prepared was acquired from a web camera or the hard Circle itself.</a:t>
            </a:r>
            <a:endParaRPr lang="en-US" sz="2400" b="0" cap="none" spc="0" dirty="0">
              <a:ln w="0"/>
              <a:solidFill>
                <a:schemeClr val="accent1"/>
              </a:solidFill>
              <a:latin typeface="Arial Rounded MT Bold" panose="020F0704030504030204" pitchFamily="34" charset="0"/>
              <a:cs typeface="Segoe UI" panose="020B0502040204020203" pitchFamily="34" charset="0"/>
            </a:endParaRPr>
          </a:p>
        </p:txBody>
      </p:sp>
      <p:sp>
        <p:nvSpPr>
          <p:cNvPr id="4" name="Title 3" hidden="1">
            <a:extLst>
              <a:ext uri="{FF2B5EF4-FFF2-40B4-BE49-F238E27FC236}">
                <a16:creationId xmlns:a16="http://schemas.microsoft.com/office/drawing/2014/main" id="{19F88BA3-6D77-4C74-B056-69F79082CDE5}"/>
              </a:ext>
            </a:extLst>
          </p:cNvPr>
          <p:cNvSpPr>
            <a:spLocks noGrp="1"/>
          </p:cNvSpPr>
          <p:nvPr>
            <p:ph type="title"/>
          </p:nvPr>
        </p:nvSpPr>
        <p:spPr/>
        <p:txBody>
          <a:bodyPr/>
          <a:lstStyle/>
          <a:p>
            <a:r>
              <a:rPr lang="en-US" dirty="0"/>
              <a:t>Slide 5</a:t>
            </a:r>
          </a:p>
        </p:txBody>
      </p:sp>
      <p:sp>
        <p:nvSpPr>
          <p:cNvPr id="5" name="TextBox 4">
            <a:extLst>
              <a:ext uri="{FF2B5EF4-FFF2-40B4-BE49-F238E27FC236}">
                <a16:creationId xmlns:a16="http://schemas.microsoft.com/office/drawing/2014/main" id="{2BE2267F-8B6C-44F9-B92E-86D1855A2B3E}"/>
              </a:ext>
            </a:extLst>
          </p:cNvPr>
          <p:cNvSpPr txBox="1"/>
          <p:nvPr/>
        </p:nvSpPr>
        <p:spPr>
          <a:xfrm>
            <a:off x="289832" y="203199"/>
            <a:ext cx="4891768" cy="923330"/>
          </a:xfrm>
          <a:prstGeom prst="rect">
            <a:avLst/>
          </a:prstGeom>
          <a:noFill/>
        </p:spPr>
        <p:txBody>
          <a:bodyPr wrap="square" rtlCol="0">
            <a:spAutoFit/>
          </a:bodyPr>
          <a:lstStyle/>
          <a:p>
            <a:r>
              <a:rPr lang="en-IN" sz="5400" dirty="0"/>
              <a:t>Related  Work</a:t>
            </a:r>
          </a:p>
        </p:txBody>
      </p:sp>
    </p:spTree>
    <p:extLst>
      <p:ext uri="{BB962C8B-B14F-4D97-AF65-F5344CB8AC3E}">
        <p14:creationId xmlns:p14="http://schemas.microsoft.com/office/powerpoint/2010/main" val="186233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E84F">
            <a:alpha val="33725"/>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A6E2-F8C1-4DDA-BF01-E3C1FC2785EB}"/>
              </a:ext>
            </a:extLst>
          </p:cNvPr>
          <p:cNvSpPr txBox="1">
            <a:spLocks/>
          </p:cNvSpPr>
          <p:nvPr/>
        </p:nvSpPr>
        <p:spPr>
          <a:xfrm>
            <a:off x="605775" y="559325"/>
            <a:ext cx="6927139" cy="877589"/>
          </a:xfrm>
          <a:prstGeom prst="rect">
            <a:avLst/>
          </a:prstGeom>
        </p:spPr>
        <p:txBody>
          <a:bodyPr>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IN" sz="4400" dirty="0">
                <a:solidFill>
                  <a:schemeClr val="tx1"/>
                </a:solidFill>
              </a:rPr>
              <a:t>SYSTEM ARCHITECHURE</a:t>
            </a:r>
            <a:endParaRPr lang="en-US" sz="4400" dirty="0">
              <a:solidFill>
                <a:schemeClr val="tx1"/>
              </a:solidFill>
              <a:latin typeface="Segoe UI" panose="020B0502040204020203" pitchFamily="34" charset="0"/>
              <a:cs typeface="Segoe UI" panose="020B0502040204020203" pitchFamily="34" charset="0"/>
            </a:endParaRPr>
          </a:p>
        </p:txBody>
      </p:sp>
      <p:sp>
        <p:nvSpPr>
          <p:cNvPr id="4" name="Title 3" hidden="1">
            <a:extLst>
              <a:ext uri="{FF2B5EF4-FFF2-40B4-BE49-F238E27FC236}">
                <a16:creationId xmlns:a16="http://schemas.microsoft.com/office/drawing/2014/main" id="{487E8867-E04F-45A1-BA34-0BE70ECA54BA}"/>
              </a:ext>
            </a:extLst>
          </p:cNvPr>
          <p:cNvSpPr>
            <a:spLocks noGrp="1"/>
          </p:cNvSpPr>
          <p:nvPr>
            <p:ph type="title"/>
          </p:nvPr>
        </p:nvSpPr>
        <p:spPr/>
        <p:txBody>
          <a:bodyPr/>
          <a:lstStyle/>
          <a:p>
            <a:r>
              <a:rPr lang="en-US" dirty="0"/>
              <a:t>Slide 6</a:t>
            </a:r>
          </a:p>
        </p:txBody>
      </p:sp>
      <p:sp>
        <p:nvSpPr>
          <p:cNvPr id="6" name="Text Box 10">
            <a:extLst>
              <a:ext uri="{FF2B5EF4-FFF2-40B4-BE49-F238E27FC236}">
                <a16:creationId xmlns:a16="http://schemas.microsoft.com/office/drawing/2014/main" id="{C9FA9915-0CDC-4A4C-977D-047C64047C42}"/>
              </a:ext>
            </a:extLst>
          </p:cNvPr>
          <p:cNvSpPr txBox="1">
            <a:spLocks noChangeArrowheads="1"/>
          </p:cNvSpPr>
          <p:nvPr/>
        </p:nvSpPr>
        <p:spPr bwMode="auto">
          <a:xfrm>
            <a:off x="1872342" y="4405054"/>
            <a:ext cx="2544581" cy="1003579"/>
          </a:xfrm>
          <a:prstGeom prst="rect">
            <a:avLst/>
          </a:prstGeom>
          <a:noFill/>
          <a:ln w="2896">
            <a:solidFill>
              <a:srgbClr val="2F528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Play Music according to emotion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7" name="Group 1">
            <a:extLst>
              <a:ext uri="{FF2B5EF4-FFF2-40B4-BE49-F238E27FC236}">
                <a16:creationId xmlns:a16="http://schemas.microsoft.com/office/drawing/2014/main" id="{19FD25AB-F65C-46F3-A039-4D11EAD05B7A}"/>
              </a:ext>
            </a:extLst>
          </p:cNvPr>
          <p:cNvGrpSpPr>
            <a:grpSpLocks/>
          </p:cNvGrpSpPr>
          <p:nvPr/>
        </p:nvGrpSpPr>
        <p:grpSpPr bwMode="auto">
          <a:xfrm>
            <a:off x="4482103" y="2517657"/>
            <a:ext cx="7318375" cy="2794562"/>
            <a:chOff x="4571" y="-4147"/>
            <a:chExt cx="11525" cy="4404"/>
          </a:xfrm>
        </p:grpSpPr>
        <p:sp>
          <p:nvSpPr>
            <p:cNvPr id="9" name="Rectangle 4">
              <a:extLst>
                <a:ext uri="{FF2B5EF4-FFF2-40B4-BE49-F238E27FC236}">
                  <a16:creationId xmlns:a16="http://schemas.microsoft.com/office/drawing/2014/main" id="{6C0CCF98-B0F3-45AE-BE87-BCF5BD2525AB}"/>
                </a:ext>
              </a:extLst>
            </p:cNvPr>
            <p:cNvSpPr>
              <a:spLocks noChangeArrowheads="1"/>
            </p:cNvSpPr>
            <p:nvPr/>
          </p:nvSpPr>
          <p:spPr bwMode="auto">
            <a:xfrm>
              <a:off x="13589" y="-4147"/>
              <a:ext cx="2507" cy="1247"/>
            </a:xfrm>
            <a:prstGeom prst="rect">
              <a:avLst/>
            </a:prstGeom>
            <a:noFill/>
            <a:ln w="2896">
              <a:solidFill>
                <a:srgbClr val="2F528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    Emotion</a:t>
              </a:r>
            </a:p>
            <a:p>
              <a:r>
                <a:rPr lang="en-IN" dirty="0"/>
                <a:t>  Recognizer</a:t>
              </a:r>
            </a:p>
          </p:txBody>
        </p:sp>
        <p:sp>
          <p:nvSpPr>
            <p:cNvPr id="10" name="AutoShape 3">
              <a:extLst>
                <a:ext uri="{FF2B5EF4-FFF2-40B4-BE49-F238E27FC236}">
                  <a16:creationId xmlns:a16="http://schemas.microsoft.com/office/drawing/2014/main" id="{28757900-F27E-4CA6-ABE9-9F8A20C68A49}"/>
                </a:ext>
              </a:extLst>
            </p:cNvPr>
            <p:cNvSpPr>
              <a:spLocks/>
            </p:cNvSpPr>
            <p:nvPr/>
          </p:nvSpPr>
          <p:spPr bwMode="auto">
            <a:xfrm>
              <a:off x="4571" y="-450"/>
              <a:ext cx="1592" cy="333"/>
            </a:xfrm>
            <a:custGeom>
              <a:avLst/>
              <a:gdLst>
                <a:gd name="T0" fmla="+- 0 4533 4424"/>
                <a:gd name="T1" fmla="*/ T0 w 609"/>
                <a:gd name="T2" fmla="+- 0 1021 1021"/>
                <a:gd name="T3" fmla="*/ 1021 h 110"/>
                <a:gd name="T4" fmla="+- 0 4424 4424"/>
                <a:gd name="T5" fmla="*/ T4 w 609"/>
                <a:gd name="T6" fmla="+- 0 1075 1021"/>
                <a:gd name="T7" fmla="*/ 1075 h 110"/>
                <a:gd name="T8" fmla="+- 0 4533 4424"/>
                <a:gd name="T9" fmla="*/ T8 w 609"/>
                <a:gd name="T10" fmla="+- 0 1130 1021"/>
                <a:gd name="T11" fmla="*/ 1130 h 110"/>
                <a:gd name="T12" fmla="+- 0 4533 4424"/>
                <a:gd name="T13" fmla="*/ T12 w 609"/>
                <a:gd name="T14" fmla="+- 0 1080 1021"/>
                <a:gd name="T15" fmla="*/ 1080 h 110"/>
                <a:gd name="T16" fmla="+- 0 4515 4424"/>
                <a:gd name="T17" fmla="*/ T16 w 609"/>
                <a:gd name="T18" fmla="+- 0 1080 1021"/>
                <a:gd name="T19" fmla="*/ 1080 h 110"/>
                <a:gd name="T20" fmla="+- 0 4515 4424"/>
                <a:gd name="T21" fmla="*/ T20 w 609"/>
                <a:gd name="T22" fmla="+- 0 1071 1021"/>
                <a:gd name="T23" fmla="*/ 1071 h 110"/>
                <a:gd name="T24" fmla="+- 0 4533 4424"/>
                <a:gd name="T25" fmla="*/ T24 w 609"/>
                <a:gd name="T26" fmla="+- 0 1071 1021"/>
                <a:gd name="T27" fmla="*/ 1071 h 110"/>
                <a:gd name="T28" fmla="+- 0 4533 4424"/>
                <a:gd name="T29" fmla="*/ T28 w 609"/>
                <a:gd name="T30" fmla="+- 0 1021 1021"/>
                <a:gd name="T31" fmla="*/ 1021 h 110"/>
                <a:gd name="T32" fmla="+- 0 4533 4424"/>
                <a:gd name="T33" fmla="*/ T32 w 609"/>
                <a:gd name="T34" fmla="+- 0 1071 1021"/>
                <a:gd name="T35" fmla="*/ 1071 h 110"/>
                <a:gd name="T36" fmla="+- 0 4515 4424"/>
                <a:gd name="T37" fmla="*/ T36 w 609"/>
                <a:gd name="T38" fmla="+- 0 1071 1021"/>
                <a:gd name="T39" fmla="*/ 1071 h 110"/>
                <a:gd name="T40" fmla="+- 0 4515 4424"/>
                <a:gd name="T41" fmla="*/ T40 w 609"/>
                <a:gd name="T42" fmla="+- 0 1080 1021"/>
                <a:gd name="T43" fmla="*/ 1080 h 110"/>
                <a:gd name="T44" fmla="+- 0 4533 4424"/>
                <a:gd name="T45" fmla="*/ T44 w 609"/>
                <a:gd name="T46" fmla="+- 0 1080 1021"/>
                <a:gd name="T47" fmla="*/ 1080 h 110"/>
                <a:gd name="T48" fmla="+- 0 4533 4424"/>
                <a:gd name="T49" fmla="*/ T48 w 609"/>
                <a:gd name="T50" fmla="+- 0 1071 1021"/>
                <a:gd name="T51" fmla="*/ 1071 h 110"/>
                <a:gd name="T52" fmla="+- 0 5033 4424"/>
                <a:gd name="T53" fmla="*/ T52 w 609"/>
                <a:gd name="T54" fmla="+- 0 1071 1021"/>
                <a:gd name="T55" fmla="*/ 1071 h 110"/>
                <a:gd name="T56" fmla="+- 0 4533 4424"/>
                <a:gd name="T57" fmla="*/ T56 w 609"/>
                <a:gd name="T58" fmla="+- 0 1071 1021"/>
                <a:gd name="T59" fmla="*/ 1071 h 110"/>
                <a:gd name="T60" fmla="+- 0 4533 4424"/>
                <a:gd name="T61" fmla="*/ T60 w 609"/>
                <a:gd name="T62" fmla="+- 0 1080 1021"/>
                <a:gd name="T63" fmla="*/ 1080 h 110"/>
                <a:gd name="T64" fmla="+- 0 5033 4424"/>
                <a:gd name="T65" fmla="*/ T64 w 609"/>
                <a:gd name="T66" fmla="+- 0 1080 1021"/>
                <a:gd name="T67" fmla="*/ 1080 h 110"/>
                <a:gd name="T68" fmla="+- 0 5033 4424"/>
                <a:gd name="T69" fmla="*/ T68 w 609"/>
                <a:gd name="T70" fmla="+- 0 1071 1021"/>
                <a:gd name="T71" fmla="*/ 1071 h 1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609" h="110">
                  <a:moveTo>
                    <a:pt x="109" y="0"/>
                  </a:moveTo>
                  <a:lnTo>
                    <a:pt x="0" y="54"/>
                  </a:lnTo>
                  <a:lnTo>
                    <a:pt x="109" y="109"/>
                  </a:lnTo>
                  <a:lnTo>
                    <a:pt x="109" y="59"/>
                  </a:lnTo>
                  <a:lnTo>
                    <a:pt x="91" y="59"/>
                  </a:lnTo>
                  <a:lnTo>
                    <a:pt x="91" y="50"/>
                  </a:lnTo>
                  <a:lnTo>
                    <a:pt x="109" y="50"/>
                  </a:lnTo>
                  <a:lnTo>
                    <a:pt x="109" y="0"/>
                  </a:lnTo>
                  <a:close/>
                  <a:moveTo>
                    <a:pt x="109" y="50"/>
                  </a:moveTo>
                  <a:lnTo>
                    <a:pt x="91" y="50"/>
                  </a:lnTo>
                  <a:lnTo>
                    <a:pt x="91" y="59"/>
                  </a:lnTo>
                  <a:lnTo>
                    <a:pt x="109" y="59"/>
                  </a:lnTo>
                  <a:lnTo>
                    <a:pt x="109" y="50"/>
                  </a:lnTo>
                  <a:close/>
                  <a:moveTo>
                    <a:pt x="609" y="50"/>
                  </a:moveTo>
                  <a:lnTo>
                    <a:pt x="109" y="50"/>
                  </a:lnTo>
                  <a:lnTo>
                    <a:pt x="109" y="59"/>
                  </a:lnTo>
                  <a:lnTo>
                    <a:pt x="609" y="59"/>
                  </a:lnTo>
                  <a:lnTo>
                    <a:pt x="6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Text Box 2">
              <a:extLst>
                <a:ext uri="{FF2B5EF4-FFF2-40B4-BE49-F238E27FC236}">
                  <a16:creationId xmlns:a16="http://schemas.microsoft.com/office/drawing/2014/main" id="{5EBDD229-E698-47D5-A024-B7562C82E863}"/>
                </a:ext>
              </a:extLst>
            </p:cNvPr>
            <p:cNvSpPr txBox="1">
              <a:spLocks noChangeArrowheads="1"/>
            </p:cNvSpPr>
            <p:nvPr/>
          </p:nvSpPr>
          <p:spPr bwMode="auto">
            <a:xfrm>
              <a:off x="6520" y="-825"/>
              <a:ext cx="4418" cy="1082"/>
            </a:xfrm>
            <a:prstGeom prst="rect">
              <a:avLst/>
            </a:prstGeom>
            <a:noFill/>
            <a:ln w="2896">
              <a:solidFill>
                <a:srgbClr val="2F528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508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Feature Extraction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sp>
        <p:nvSpPr>
          <p:cNvPr id="12" name="AutoShape 9">
            <a:extLst>
              <a:ext uri="{FF2B5EF4-FFF2-40B4-BE49-F238E27FC236}">
                <a16:creationId xmlns:a16="http://schemas.microsoft.com/office/drawing/2014/main" id="{BEB04A9E-9C08-44B8-B919-DE07761EC7B9}"/>
              </a:ext>
            </a:extLst>
          </p:cNvPr>
          <p:cNvSpPr>
            <a:spLocks/>
          </p:cNvSpPr>
          <p:nvPr/>
        </p:nvSpPr>
        <p:spPr bwMode="auto">
          <a:xfrm>
            <a:off x="8751843" y="4795845"/>
            <a:ext cx="1136378" cy="362495"/>
          </a:xfrm>
          <a:custGeom>
            <a:avLst/>
            <a:gdLst>
              <a:gd name="T0" fmla="+- 0 6600 6490"/>
              <a:gd name="T1" fmla="*/ T0 w 609"/>
              <a:gd name="T2" fmla="+- 0 1029 1029"/>
              <a:gd name="T3" fmla="*/ 1029 h 110"/>
              <a:gd name="T4" fmla="+- 0 6490 6490"/>
              <a:gd name="T5" fmla="*/ T4 w 609"/>
              <a:gd name="T6" fmla="+- 0 1083 1029"/>
              <a:gd name="T7" fmla="*/ 1083 h 110"/>
              <a:gd name="T8" fmla="+- 0 6600 6490"/>
              <a:gd name="T9" fmla="*/ T8 w 609"/>
              <a:gd name="T10" fmla="+- 0 1138 1029"/>
              <a:gd name="T11" fmla="*/ 1138 h 110"/>
              <a:gd name="T12" fmla="+- 0 6600 6490"/>
              <a:gd name="T13" fmla="*/ T12 w 609"/>
              <a:gd name="T14" fmla="+- 0 1088 1029"/>
              <a:gd name="T15" fmla="*/ 1088 h 110"/>
              <a:gd name="T16" fmla="+- 0 6581 6490"/>
              <a:gd name="T17" fmla="*/ T16 w 609"/>
              <a:gd name="T18" fmla="+- 0 1088 1029"/>
              <a:gd name="T19" fmla="*/ 1088 h 110"/>
              <a:gd name="T20" fmla="+- 0 6581 6490"/>
              <a:gd name="T21" fmla="*/ T20 w 609"/>
              <a:gd name="T22" fmla="+- 0 1079 1029"/>
              <a:gd name="T23" fmla="*/ 1079 h 110"/>
              <a:gd name="T24" fmla="+- 0 6600 6490"/>
              <a:gd name="T25" fmla="*/ T24 w 609"/>
              <a:gd name="T26" fmla="+- 0 1079 1029"/>
              <a:gd name="T27" fmla="*/ 1079 h 110"/>
              <a:gd name="T28" fmla="+- 0 6600 6490"/>
              <a:gd name="T29" fmla="*/ T28 w 609"/>
              <a:gd name="T30" fmla="+- 0 1029 1029"/>
              <a:gd name="T31" fmla="*/ 1029 h 110"/>
              <a:gd name="T32" fmla="+- 0 6600 6490"/>
              <a:gd name="T33" fmla="*/ T32 w 609"/>
              <a:gd name="T34" fmla="+- 0 1079 1029"/>
              <a:gd name="T35" fmla="*/ 1079 h 110"/>
              <a:gd name="T36" fmla="+- 0 6581 6490"/>
              <a:gd name="T37" fmla="*/ T36 w 609"/>
              <a:gd name="T38" fmla="+- 0 1079 1029"/>
              <a:gd name="T39" fmla="*/ 1079 h 110"/>
              <a:gd name="T40" fmla="+- 0 6581 6490"/>
              <a:gd name="T41" fmla="*/ T40 w 609"/>
              <a:gd name="T42" fmla="+- 0 1088 1029"/>
              <a:gd name="T43" fmla="*/ 1088 h 110"/>
              <a:gd name="T44" fmla="+- 0 6600 6490"/>
              <a:gd name="T45" fmla="*/ T44 w 609"/>
              <a:gd name="T46" fmla="+- 0 1088 1029"/>
              <a:gd name="T47" fmla="*/ 1088 h 110"/>
              <a:gd name="T48" fmla="+- 0 6600 6490"/>
              <a:gd name="T49" fmla="*/ T48 w 609"/>
              <a:gd name="T50" fmla="+- 0 1079 1029"/>
              <a:gd name="T51" fmla="*/ 1079 h 110"/>
              <a:gd name="T52" fmla="+- 0 7099 6490"/>
              <a:gd name="T53" fmla="*/ T52 w 609"/>
              <a:gd name="T54" fmla="+- 0 1079 1029"/>
              <a:gd name="T55" fmla="*/ 1079 h 110"/>
              <a:gd name="T56" fmla="+- 0 6600 6490"/>
              <a:gd name="T57" fmla="*/ T56 w 609"/>
              <a:gd name="T58" fmla="+- 0 1079 1029"/>
              <a:gd name="T59" fmla="*/ 1079 h 110"/>
              <a:gd name="T60" fmla="+- 0 6600 6490"/>
              <a:gd name="T61" fmla="*/ T60 w 609"/>
              <a:gd name="T62" fmla="+- 0 1088 1029"/>
              <a:gd name="T63" fmla="*/ 1088 h 110"/>
              <a:gd name="T64" fmla="+- 0 7099 6490"/>
              <a:gd name="T65" fmla="*/ T64 w 609"/>
              <a:gd name="T66" fmla="+- 0 1088 1029"/>
              <a:gd name="T67" fmla="*/ 1088 h 110"/>
              <a:gd name="T68" fmla="+- 0 7099 6490"/>
              <a:gd name="T69" fmla="*/ T68 w 609"/>
              <a:gd name="T70" fmla="+- 0 1079 1029"/>
              <a:gd name="T71" fmla="*/ 1079 h 1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609" h="110">
                <a:moveTo>
                  <a:pt x="110" y="0"/>
                </a:moveTo>
                <a:lnTo>
                  <a:pt x="0" y="54"/>
                </a:lnTo>
                <a:lnTo>
                  <a:pt x="110" y="109"/>
                </a:lnTo>
                <a:lnTo>
                  <a:pt x="110" y="59"/>
                </a:lnTo>
                <a:lnTo>
                  <a:pt x="91" y="59"/>
                </a:lnTo>
                <a:lnTo>
                  <a:pt x="91" y="50"/>
                </a:lnTo>
                <a:lnTo>
                  <a:pt x="110" y="50"/>
                </a:lnTo>
                <a:lnTo>
                  <a:pt x="110" y="0"/>
                </a:lnTo>
                <a:close/>
                <a:moveTo>
                  <a:pt x="110" y="50"/>
                </a:moveTo>
                <a:lnTo>
                  <a:pt x="91" y="50"/>
                </a:lnTo>
                <a:lnTo>
                  <a:pt x="91" y="59"/>
                </a:lnTo>
                <a:lnTo>
                  <a:pt x="110" y="59"/>
                </a:lnTo>
                <a:lnTo>
                  <a:pt x="110" y="50"/>
                </a:lnTo>
                <a:close/>
                <a:moveTo>
                  <a:pt x="609" y="50"/>
                </a:moveTo>
                <a:lnTo>
                  <a:pt x="110" y="50"/>
                </a:lnTo>
                <a:lnTo>
                  <a:pt x="110" y="59"/>
                </a:lnTo>
                <a:lnTo>
                  <a:pt x="609" y="59"/>
                </a:lnTo>
                <a:lnTo>
                  <a:pt x="6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13" name="Group 6">
            <a:extLst>
              <a:ext uri="{FF2B5EF4-FFF2-40B4-BE49-F238E27FC236}">
                <a16:creationId xmlns:a16="http://schemas.microsoft.com/office/drawing/2014/main" id="{155F1301-A509-4ECD-86BC-DD8A808E3A52}"/>
              </a:ext>
            </a:extLst>
          </p:cNvPr>
          <p:cNvGrpSpPr>
            <a:grpSpLocks/>
          </p:cNvGrpSpPr>
          <p:nvPr/>
        </p:nvGrpSpPr>
        <p:grpSpPr bwMode="auto">
          <a:xfrm>
            <a:off x="10115334" y="4296767"/>
            <a:ext cx="1591945" cy="1566993"/>
            <a:chOff x="7196" y="634"/>
            <a:chExt cx="982" cy="1001"/>
          </a:xfrm>
        </p:grpSpPr>
        <p:sp>
          <p:nvSpPr>
            <p:cNvPr id="14" name="AutoShape 8">
              <a:extLst>
                <a:ext uri="{FF2B5EF4-FFF2-40B4-BE49-F238E27FC236}">
                  <a16:creationId xmlns:a16="http://schemas.microsoft.com/office/drawing/2014/main" id="{52025F77-42B9-460C-B222-09A57E1DE0DB}"/>
                </a:ext>
              </a:extLst>
            </p:cNvPr>
            <p:cNvSpPr>
              <a:spLocks/>
            </p:cNvSpPr>
            <p:nvPr/>
          </p:nvSpPr>
          <p:spPr bwMode="auto">
            <a:xfrm>
              <a:off x="7198" y="636"/>
              <a:ext cx="978" cy="949"/>
            </a:xfrm>
            <a:custGeom>
              <a:avLst/>
              <a:gdLst>
                <a:gd name="T0" fmla="+- 0 8176 7198"/>
                <a:gd name="T1" fmla="*/ T0 w 978"/>
                <a:gd name="T2" fmla="+- 0 755 637"/>
                <a:gd name="T3" fmla="*/ 755 h 949"/>
                <a:gd name="T4" fmla="+- 0 8163 7198"/>
                <a:gd name="T5" fmla="*/ T4 w 978"/>
                <a:gd name="T6" fmla="+- 0 782 637"/>
                <a:gd name="T7" fmla="*/ 782 h 949"/>
                <a:gd name="T8" fmla="+- 0 8126 7198"/>
                <a:gd name="T9" fmla="*/ T8 w 978"/>
                <a:gd name="T10" fmla="+- 0 807 637"/>
                <a:gd name="T11" fmla="*/ 807 h 949"/>
                <a:gd name="T12" fmla="+- 0 8068 7198"/>
                <a:gd name="T13" fmla="*/ T12 w 978"/>
                <a:gd name="T14" fmla="+- 0 829 637"/>
                <a:gd name="T15" fmla="*/ 829 h 949"/>
                <a:gd name="T16" fmla="+- 0 7993 7198"/>
                <a:gd name="T17" fmla="*/ T16 w 978"/>
                <a:gd name="T18" fmla="+- 0 848 637"/>
                <a:gd name="T19" fmla="*/ 848 h 949"/>
                <a:gd name="T20" fmla="+- 0 7902 7198"/>
                <a:gd name="T21" fmla="*/ T20 w 978"/>
                <a:gd name="T22" fmla="+- 0 862 637"/>
                <a:gd name="T23" fmla="*/ 862 h 949"/>
                <a:gd name="T24" fmla="+- 0 7799 7198"/>
                <a:gd name="T25" fmla="*/ T24 w 978"/>
                <a:gd name="T26" fmla="+- 0 871 637"/>
                <a:gd name="T27" fmla="*/ 871 h 949"/>
                <a:gd name="T28" fmla="+- 0 7687 7198"/>
                <a:gd name="T29" fmla="*/ T28 w 978"/>
                <a:gd name="T30" fmla="+- 0 874 637"/>
                <a:gd name="T31" fmla="*/ 874 h 949"/>
                <a:gd name="T32" fmla="+- 0 7575 7198"/>
                <a:gd name="T33" fmla="*/ T32 w 978"/>
                <a:gd name="T34" fmla="+- 0 871 637"/>
                <a:gd name="T35" fmla="*/ 871 h 949"/>
                <a:gd name="T36" fmla="+- 0 7472 7198"/>
                <a:gd name="T37" fmla="*/ T36 w 978"/>
                <a:gd name="T38" fmla="+- 0 862 637"/>
                <a:gd name="T39" fmla="*/ 862 h 949"/>
                <a:gd name="T40" fmla="+- 0 7381 7198"/>
                <a:gd name="T41" fmla="*/ T40 w 978"/>
                <a:gd name="T42" fmla="+- 0 848 637"/>
                <a:gd name="T43" fmla="*/ 848 h 949"/>
                <a:gd name="T44" fmla="+- 0 7306 7198"/>
                <a:gd name="T45" fmla="*/ T44 w 978"/>
                <a:gd name="T46" fmla="+- 0 829 637"/>
                <a:gd name="T47" fmla="*/ 829 h 949"/>
                <a:gd name="T48" fmla="+- 0 7248 7198"/>
                <a:gd name="T49" fmla="*/ T48 w 978"/>
                <a:gd name="T50" fmla="+- 0 807 637"/>
                <a:gd name="T51" fmla="*/ 807 h 949"/>
                <a:gd name="T52" fmla="+- 0 7211 7198"/>
                <a:gd name="T53" fmla="*/ T52 w 978"/>
                <a:gd name="T54" fmla="+- 0 782 637"/>
                <a:gd name="T55" fmla="*/ 782 h 949"/>
                <a:gd name="T56" fmla="+- 0 7198 7198"/>
                <a:gd name="T57" fmla="*/ T56 w 978"/>
                <a:gd name="T58" fmla="+- 0 755 637"/>
                <a:gd name="T59" fmla="*/ 755 h 949"/>
                <a:gd name="T60" fmla="+- 0 7211 7198"/>
                <a:gd name="T61" fmla="*/ T60 w 978"/>
                <a:gd name="T62" fmla="+- 0 728 637"/>
                <a:gd name="T63" fmla="*/ 728 h 949"/>
                <a:gd name="T64" fmla="+- 0 7248 7198"/>
                <a:gd name="T65" fmla="*/ T64 w 978"/>
                <a:gd name="T66" fmla="+- 0 703 637"/>
                <a:gd name="T67" fmla="*/ 703 h 949"/>
                <a:gd name="T68" fmla="+- 0 7306 7198"/>
                <a:gd name="T69" fmla="*/ T68 w 978"/>
                <a:gd name="T70" fmla="+- 0 681 637"/>
                <a:gd name="T71" fmla="*/ 681 h 949"/>
                <a:gd name="T72" fmla="+- 0 7381 7198"/>
                <a:gd name="T73" fmla="*/ T72 w 978"/>
                <a:gd name="T74" fmla="+- 0 663 637"/>
                <a:gd name="T75" fmla="*/ 663 h 949"/>
                <a:gd name="T76" fmla="+- 0 7472 7198"/>
                <a:gd name="T77" fmla="*/ T76 w 978"/>
                <a:gd name="T78" fmla="+- 0 649 637"/>
                <a:gd name="T79" fmla="*/ 649 h 949"/>
                <a:gd name="T80" fmla="+- 0 7575 7198"/>
                <a:gd name="T81" fmla="*/ T80 w 978"/>
                <a:gd name="T82" fmla="+- 0 640 637"/>
                <a:gd name="T83" fmla="*/ 640 h 949"/>
                <a:gd name="T84" fmla="+- 0 7687 7198"/>
                <a:gd name="T85" fmla="*/ T84 w 978"/>
                <a:gd name="T86" fmla="+- 0 637 637"/>
                <a:gd name="T87" fmla="*/ 637 h 949"/>
                <a:gd name="T88" fmla="+- 0 7799 7198"/>
                <a:gd name="T89" fmla="*/ T88 w 978"/>
                <a:gd name="T90" fmla="+- 0 640 637"/>
                <a:gd name="T91" fmla="*/ 640 h 949"/>
                <a:gd name="T92" fmla="+- 0 7902 7198"/>
                <a:gd name="T93" fmla="*/ T92 w 978"/>
                <a:gd name="T94" fmla="+- 0 649 637"/>
                <a:gd name="T95" fmla="*/ 649 h 949"/>
                <a:gd name="T96" fmla="+- 0 7993 7198"/>
                <a:gd name="T97" fmla="*/ T96 w 978"/>
                <a:gd name="T98" fmla="+- 0 663 637"/>
                <a:gd name="T99" fmla="*/ 663 h 949"/>
                <a:gd name="T100" fmla="+- 0 8068 7198"/>
                <a:gd name="T101" fmla="*/ T100 w 978"/>
                <a:gd name="T102" fmla="+- 0 681 637"/>
                <a:gd name="T103" fmla="*/ 681 h 949"/>
                <a:gd name="T104" fmla="+- 0 8126 7198"/>
                <a:gd name="T105" fmla="*/ T104 w 978"/>
                <a:gd name="T106" fmla="+- 0 703 637"/>
                <a:gd name="T107" fmla="*/ 703 h 949"/>
                <a:gd name="T108" fmla="+- 0 8163 7198"/>
                <a:gd name="T109" fmla="*/ T108 w 978"/>
                <a:gd name="T110" fmla="+- 0 728 637"/>
                <a:gd name="T111" fmla="*/ 728 h 949"/>
                <a:gd name="T112" fmla="+- 0 8176 7198"/>
                <a:gd name="T113" fmla="*/ T112 w 978"/>
                <a:gd name="T114" fmla="+- 0 755 637"/>
                <a:gd name="T115" fmla="*/ 755 h 949"/>
                <a:gd name="T116" fmla="+- 0 8176 7198"/>
                <a:gd name="T117" fmla="*/ T116 w 978"/>
                <a:gd name="T118" fmla="+- 0 755 637"/>
                <a:gd name="T119" fmla="*/ 755 h 949"/>
                <a:gd name="T120" fmla="+- 0 8176 7198"/>
                <a:gd name="T121" fmla="*/ T120 w 978"/>
                <a:gd name="T122" fmla="+- 0 1466 637"/>
                <a:gd name="T123" fmla="*/ 1466 h 949"/>
                <a:gd name="T124" fmla="+- 0 8163 7198"/>
                <a:gd name="T125" fmla="*/ T124 w 978"/>
                <a:gd name="T126" fmla="+- 0 1493 637"/>
                <a:gd name="T127" fmla="*/ 1493 h 949"/>
                <a:gd name="T128" fmla="+- 0 8126 7198"/>
                <a:gd name="T129" fmla="*/ T128 w 978"/>
                <a:gd name="T130" fmla="+- 0 1518 637"/>
                <a:gd name="T131" fmla="*/ 1518 h 949"/>
                <a:gd name="T132" fmla="+- 0 8068 7198"/>
                <a:gd name="T133" fmla="*/ T132 w 978"/>
                <a:gd name="T134" fmla="+- 0 1540 637"/>
                <a:gd name="T135" fmla="*/ 1540 h 949"/>
                <a:gd name="T136" fmla="+- 0 7993 7198"/>
                <a:gd name="T137" fmla="*/ T136 w 978"/>
                <a:gd name="T138" fmla="+- 0 1559 637"/>
                <a:gd name="T139" fmla="*/ 1559 h 949"/>
                <a:gd name="T140" fmla="+- 0 7902 7198"/>
                <a:gd name="T141" fmla="*/ T140 w 978"/>
                <a:gd name="T142" fmla="+- 0 1573 637"/>
                <a:gd name="T143" fmla="*/ 1573 h 949"/>
                <a:gd name="T144" fmla="+- 0 7799 7198"/>
                <a:gd name="T145" fmla="*/ T144 w 978"/>
                <a:gd name="T146" fmla="+- 0 1582 637"/>
                <a:gd name="T147" fmla="*/ 1582 h 949"/>
                <a:gd name="T148" fmla="+- 0 7687 7198"/>
                <a:gd name="T149" fmla="*/ T148 w 978"/>
                <a:gd name="T150" fmla="+- 0 1585 637"/>
                <a:gd name="T151" fmla="*/ 1585 h 949"/>
                <a:gd name="T152" fmla="+- 0 7575 7198"/>
                <a:gd name="T153" fmla="*/ T152 w 978"/>
                <a:gd name="T154" fmla="+- 0 1582 637"/>
                <a:gd name="T155" fmla="*/ 1582 h 949"/>
                <a:gd name="T156" fmla="+- 0 7472 7198"/>
                <a:gd name="T157" fmla="*/ T156 w 978"/>
                <a:gd name="T158" fmla="+- 0 1573 637"/>
                <a:gd name="T159" fmla="*/ 1573 h 949"/>
                <a:gd name="T160" fmla="+- 0 7381 7198"/>
                <a:gd name="T161" fmla="*/ T160 w 978"/>
                <a:gd name="T162" fmla="+- 0 1559 637"/>
                <a:gd name="T163" fmla="*/ 1559 h 949"/>
                <a:gd name="T164" fmla="+- 0 7306 7198"/>
                <a:gd name="T165" fmla="*/ T164 w 978"/>
                <a:gd name="T166" fmla="+- 0 1540 637"/>
                <a:gd name="T167" fmla="*/ 1540 h 949"/>
                <a:gd name="T168" fmla="+- 0 7248 7198"/>
                <a:gd name="T169" fmla="*/ T168 w 978"/>
                <a:gd name="T170" fmla="+- 0 1518 637"/>
                <a:gd name="T171" fmla="*/ 1518 h 949"/>
                <a:gd name="T172" fmla="+- 0 7211 7198"/>
                <a:gd name="T173" fmla="*/ T172 w 978"/>
                <a:gd name="T174" fmla="+- 0 1493 637"/>
                <a:gd name="T175" fmla="*/ 1493 h 949"/>
                <a:gd name="T176" fmla="+- 0 7198 7198"/>
                <a:gd name="T177" fmla="*/ T176 w 978"/>
                <a:gd name="T178" fmla="+- 0 1466 637"/>
                <a:gd name="T179" fmla="*/ 1466 h 949"/>
                <a:gd name="T180" fmla="+- 0 7198 7198"/>
                <a:gd name="T181" fmla="*/ T180 w 978"/>
                <a:gd name="T182" fmla="+- 0 755 637"/>
                <a:gd name="T183" fmla="*/ 755 h 9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8" h="949">
                  <a:moveTo>
                    <a:pt x="978" y="118"/>
                  </a:moveTo>
                  <a:lnTo>
                    <a:pt x="965" y="145"/>
                  </a:lnTo>
                  <a:lnTo>
                    <a:pt x="928" y="170"/>
                  </a:lnTo>
                  <a:lnTo>
                    <a:pt x="870" y="192"/>
                  </a:lnTo>
                  <a:lnTo>
                    <a:pt x="795" y="211"/>
                  </a:lnTo>
                  <a:lnTo>
                    <a:pt x="704" y="225"/>
                  </a:lnTo>
                  <a:lnTo>
                    <a:pt x="601" y="234"/>
                  </a:lnTo>
                  <a:lnTo>
                    <a:pt x="489" y="237"/>
                  </a:lnTo>
                  <a:lnTo>
                    <a:pt x="377" y="234"/>
                  </a:lnTo>
                  <a:lnTo>
                    <a:pt x="274" y="225"/>
                  </a:lnTo>
                  <a:lnTo>
                    <a:pt x="183" y="211"/>
                  </a:lnTo>
                  <a:lnTo>
                    <a:pt x="108" y="192"/>
                  </a:lnTo>
                  <a:lnTo>
                    <a:pt x="50" y="170"/>
                  </a:lnTo>
                  <a:lnTo>
                    <a:pt x="13" y="145"/>
                  </a:lnTo>
                  <a:lnTo>
                    <a:pt x="0" y="118"/>
                  </a:lnTo>
                  <a:lnTo>
                    <a:pt x="13" y="91"/>
                  </a:lnTo>
                  <a:lnTo>
                    <a:pt x="50" y="66"/>
                  </a:lnTo>
                  <a:lnTo>
                    <a:pt x="108" y="44"/>
                  </a:lnTo>
                  <a:lnTo>
                    <a:pt x="183" y="26"/>
                  </a:lnTo>
                  <a:lnTo>
                    <a:pt x="274" y="12"/>
                  </a:lnTo>
                  <a:lnTo>
                    <a:pt x="377" y="3"/>
                  </a:lnTo>
                  <a:lnTo>
                    <a:pt x="489" y="0"/>
                  </a:lnTo>
                  <a:lnTo>
                    <a:pt x="601" y="3"/>
                  </a:lnTo>
                  <a:lnTo>
                    <a:pt x="704" y="12"/>
                  </a:lnTo>
                  <a:lnTo>
                    <a:pt x="795" y="26"/>
                  </a:lnTo>
                  <a:lnTo>
                    <a:pt x="870" y="44"/>
                  </a:lnTo>
                  <a:lnTo>
                    <a:pt x="928" y="66"/>
                  </a:lnTo>
                  <a:lnTo>
                    <a:pt x="965" y="91"/>
                  </a:lnTo>
                  <a:lnTo>
                    <a:pt x="978" y="118"/>
                  </a:lnTo>
                  <a:close/>
                  <a:moveTo>
                    <a:pt x="978" y="118"/>
                  </a:moveTo>
                  <a:lnTo>
                    <a:pt x="978" y="829"/>
                  </a:lnTo>
                  <a:lnTo>
                    <a:pt x="965" y="856"/>
                  </a:lnTo>
                  <a:lnTo>
                    <a:pt x="928" y="881"/>
                  </a:lnTo>
                  <a:lnTo>
                    <a:pt x="870" y="903"/>
                  </a:lnTo>
                  <a:lnTo>
                    <a:pt x="795" y="922"/>
                  </a:lnTo>
                  <a:lnTo>
                    <a:pt x="704" y="936"/>
                  </a:lnTo>
                  <a:lnTo>
                    <a:pt x="601" y="945"/>
                  </a:lnTo>
                  <a:lnTo>
                    <a:pt x="489" y="948"/>
                  </a:lnTo>
                  <a:lnTo>
                    <a:pt x="377" y="945"/>
                  </a:lnTo>
                  <a:lnTo>
                    <a:pt x="274" y="936"/>
                  </a:lnTo>
                  <a:lnTo>
                    <a:pt x="183" y="922"/>
                  </a:lnTo>
                  <a:lnTo>
                    <a:pt x="108" y="903"/>
                  </a:lnTo>
                  <a:lnTo>
                    <a:pt x="50" y="881"/>
                  </a:lnTo>
                  <a:lnTo>
                    <a:pt x="13" y="856"/>
                  </a:lnTo>
                  <a:lnTo>
                    <a:pt x="0" y="829"/>
                  </a:lnTo>
                  <a:lnTo>
                    <a:pt x="0" y="118"/>
                  </a:lnTo>
                </a:path>
              </a:pathLst>
            </a:custGeom>
            <a:noFill/>
            <a:ln w="2896">
              <a:solidFill>
                <a:srgbClr val="2F528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 Box 7">
              <a:extLst>
                <a:ext uri="{FF2B5EF4-FFF2-40B4-BE49-F238E27FC236}">
                  <a16:creationId xmlns:a16="http://schemas.microsoft.com/office/drawing/2014/main" id="{2675967C-68CE-451D-972F-661765920E98}"/>
                </a:ext>
              </a:extLst>
            </p:cNvPr>
            <p:cNvSpPr txBox="1">
              <a:spLocks noChangeArrowheads="1"/>
            </p:cNvSpPr>
            <p:nvPr/>
          </p:nvSpPr>
          <p:spPr bwMode="auto">
            <a:xfrm>
              <a:off x="7196" y="634"/>
              <a:ext cx="982"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101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10160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a typeface="Times New Roman" panose="02020603050405020304" pitchFamily="18" charset="0"/>
                <a:cs typeface="Arial" panose="020B0604020202020204" pitchFamily="34" charset="0"/>
              </a:endParaRPr>
            </a:p>
            <a:p>
              <a:pPr marL="0" marR="0" lvl="0" indent="101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ea typeface="Times New Roman" panose="02020603050405020304" pitchFamily="18" charset="0"/>
                  <a:cs typeface="Arial" panose="020B0604020202020204" pitchFamily="34" charset="0"/>
                </a:rPr>
                <a:t>Youtube</a:t>
              </a: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10160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cs typeface="Arial" panose="020B0604020202020204" pitchFamily="34" charset="0"/>
                </a:rPr>
                <a:t>   Database</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grpSp>
        <p:nvGrpSpPr>
          <p:cNvPr id="16" name="Group 17">
            <a:extLst>
              <a:ext uri="{FF2B5EF4-FFF2-40B4-BE49-F238E27FC236}">
                <a16:creationId xmlns:a16="http://schemas.microsoft.com/office/drawing/2014/main" id="{8BB19CCE-999E-4190-837F-9C7FC3C5E299}"/>
              </a:ext>
            </a:extLst>
          </p:cNvPr>
          <p:cNvGrpSpPr>
            <a:grpSpLocks/>
          </p:cNvGrpSpPr>
          <p:nvPr/>
        </p:nvGrpSpPr>
        <p:grpSpPr bwMode="auto">
          <a:xfrm>
            <a:off x="7632874" y="2605844"/>
            <a:ext cx="1475466" cy="823156"/>
            <a:chOff x="5028" y="1033"/>
            <a:chExt cx="1246" cy="902"/>
          </a:xfrm>
        </p:grpSpPr>
        <p:sp>
          <p:nvSpPr>
            <p:cNvPr id="17" name="AutoShape 19">
              <a:extLst>
                <a:ext uri="{FF2B5EF4-FFF2-40B4-BE49-F238E27FC236}">
                  <a16:creationId xmlns:a16="http://schemas.microsoft.com/office/drawing/2014/main" id="{30017CA0-6D3D-496D-AEA0-1F29E0E7E645}"/>
                </a:ext>
              </a:extLst>
            </p:cNvPr>
            <p:cNvSpPr>
              <a:spLocks/>
            </p:cNvSpPr>
            <p:nvPr/>
          </p:nvSpPr>
          <p:spPr bwMode="auto">
            <a:xfrm>
              <a:off x="5030" y="1034"/>
              <a:ext cx="1242" cy="898"/>
            </a:xfrm>
            <a:custGeom>
              <a:avLst/>
              <a:gdLst>
                <a:gd name="T0" fmla="+- 0 6272 5031"/>
                <a:gd name="T1" fmla="*/ T0 w 1242"/>
                <a:gd name="T2" fmla="+- 0 1188 1035"/>
                <a:gd name="T3" fmla="*/ 1188 h 898"/>
                <a:gd name="T4" fmla="+- 0 5203 5031"/>
                <a:gd name="T5" fmla="*/ T4 w 1242"/>
                <a:gd name="T6" fmla="+- 0 1188 1035"/>
                <a:gd name="T7" fmla="*/ 1188 h 898"/>
                <a:gd name="T8" fmla="+- 0 5203 5031"/>
                <a:gd name="T9" fmla="*/ T8 w 1242"/>
                <a:gd name="T10" fmla="+- 0 1785 1035"/>
                <a:gd name="T11" fmla="*/ 1785 h 898"/>
                <a:gd name="T12" fmla="+- 0 5298 5031"/>
                <a:gd name="T13" fmla="*/ T12 w 1242"/>
                <a:gd name="T14" fmla="+- 0 1788 1035"/>
                <a:gd name="T15" fmla="*/ 1788 h 898"/>
                <a:gd name="T16" fmla="+- 0 5381 5031"/>
                <a:gd name="T17" fmla="*/ T16 w 1242"/>
                <a:gd name="T18" fmla="+- 0 1795 1035"/>
                <a:gd name="T19" fmla="*/ 1795 h 898"/>
                <a:gd name="T20" fmla="+- 0 5455 5031"/>
                <a:gd name="T21" fmla="*/ T20 w 1242"/>
                <a:gd name="T22" fmla="+- 0 1806 1035"/>
                <a:gd name="T23" fmla="*/ 1806 h 898"/>
                <a:gd name="T24" fmla="+- 0 5521 5031"/>
                <a:gd name="T25" fmla="*/ T24 w 1242"/>
                <a:gd name="T26" fmla="+- 0 1819 1035"/>
                <a:gd name="T27" fmla="*/ 1819 h 898"/>
                <a:gd name="T28" fmla="+- 0 5580 5031"/>
                <a:gd name="T29" fmla="*/ T28 w 1242"/>
                <a:gd name="T30" fmla="+- 0 1835 1035"/>
                <a:gd name="T31" fmla="*/ 1835 h 898"/>
                <a:gd name="T32" fmla="+- 0 5635 5031"/>
                <a:gd name="T33" fmla="*/ T32 w 1242"/>
                <a:gd name="T34" fmla="+- 0 1852 1035"/>
                <a:gd name="T35" fmla="*/ 1852 h 898"/>
                <a:gd name="T36" fmla="+- 0 5687 5031"/>
                <a:gd name="T37" fmla="*/ T36 w 1242"/>
                <a:gd name="T38" fmla="+- 0 1869 1035"/>
                <a:gd name="T39" fmla="*/ 1869 h 898"/>
                <a:gd name="T40" fmla="+- 0 5738 5031"/>
                <a:gd name="T41" fmla="*/ T40 w 1242"/>
                <a:gd name="T42" fmla="+- 0 1886 1035"/>
                <a:gd name="T43" fmla="*/ 1886 h 898"/>
                <a:gd name="T44" fmla="+- 0 5788 5031"/>
                <a:gd name="T45" fmla="*/ T44 w 1242"/>
                <a:gd name="T46" fmla="+- 0 1901 1035"/>
                <a:gd name="T47" fmla="*/ 1901 h 898"/>
                <a:gd name="T48" fmla="+- 0 5840 5031"/>
                <a:gd name="T49" fmla="*/ T48 w 1242"/>
                <a:gd name="T50" fmla="+- 0 1914 1035"/>
                <a:gd name="T51" fmla="*/ 1914 h 898"/>
                <a:gd name="T52" fmla="+- 0 5895 5031"/>
                <a:gd name="T53" fmla="*/ T52 w 1242"/>
                <a:gd name="T54" fmla="+- 0 1924 1035"/>
                <a:gd name="T55" fmla="*/ 1924 h 898"/>
                <a:gd name="T56" fmla="+- 0 5955 5031"/>
                <a:gd name="T57" fmla="*/ T56 w 1242"/>
                <a:gd name="T58" fmla="+- 0 1930 1035"/>
                <a:gd name="T59" fmla="*/ 1930 h 898"/>
                <a:gd name="T60" fmla="+- 0 6021 5031"/>
                <a:gd name="T61" fmla="*/ T60 w 1242"/>
                <a:gd name="T62" fmla="+- 0 1932 1035"/>
                <a:gd name="T63" fmla="*/ 1932 h 898"/>
                <a:gd name="T64" fmla="+- 0 6095 5031"/>
                <a:gd name="T65" fmla="*/ T64 w 1242"/>
                <a:gd name="T66" fmla="+- 0 1928 1035"/>
                <a:gd name="T67" fmla="*/ 1928 h 898"/>
                <a:gd name="T68" fmla="+- 0 6178 5031"/>
                <a:gd name="T69" fmla="*/ T68 w 1242"/>
                <a:gd name="T70" fmla="+- 0 1918 1035"/>
                <a:gd name="T71" fmla="*/ 1918 h 898"/>
                <a:gd name="T72" fmla="+- 0 6272 5031"/>
                <a:gd name="T73" fmla="*/ T72 w 1242"/>
                <a:gd name="T74" fmla="+- 0 1900 1035"/>
                <a:gd name="T75" fmla="*/ 1900 h 898"/>
                <a:gd name="T76" fmla="+- 0 6272 5031"/>
                <a:gd name="T77" fmla="*/ T76 w 1242"/>
                <a:gd name="T78" fmla="+- 0 1188 1035"/>
                <a:gd name="T79" fmla="*/ 1188 h 898"/>
                <a:gd name="T80" fmla="+- 0 6184 5031"/>
                <a:gd name="T81" fmla="*/ T80 w 1242"/>
                <a:gd name="T82" fmla="+- 0 1188 1035"/>
                <a:gd name="T83" fmla="*/ 1188 h 898"/>
                <a:gd name="T84" fmla="+- 0 6184 5031"/>
                <a:gd name="T85" fmla="*/ T84 w 1242"/>
                <a:gd name="T86" fmla="+- 0 1110 1035"/>
                <a:gd name="T87" fmla="*/ 1110 h 898"/>
                <a:gd name="T88" fmla="+- 0 5123 5031"/>
                <a:gd name="T89" fmla="*/ T88 w 1242"/>
                <a:gd name="T90" fmla="+- 0 1110 1035"/>
                <a:gd name="T91" fmla="*/ 1110 h 898"/>
                <a:gd name="T92" fmla="+- 0 5123 5031"/>
                <a:gd name="T93" fmla="*/ T92 w 1242"/>
                <a:gd name="T94" fmla="+- 0 1711 1035"/>
                <a:gd name="T95" fmla="*/ 1711 h 898"/>
                <a:gd name="T96" fmla="+- 0 5152 5031"/>
                <a:gd name="T97" fmla="*/ T96 w 1242"/>
                <a:gd name="T98" fmla="+- 0 1712 1035"/>
                <a:gd name="T99" fmla="*/ 1712 h 898"/>
                <a:gd name="T100" fmla="+- 0 5178 5031"/>
                <a:gd name="T101" fmla="*/ T100 w 1242"/>
                <a:gd name="T102" fmla="+- 0 1713 1035"/>
                <a:gd name="T103" fmla="*/ 1713 h 898"/>
                <a:gd name="T104" fmla="+- 0 5197 5031"/>
                <a:gd name="T105" fmla="*/ T104 w 1242"/>
                <a:gd name="T106" fmla="+- 0 1715 1035"/>
                <a:gd name="T107" fmla="*/ 1715 h 898"/>
                <a:gd name="T108" fmla="+- 0 5203 5031"/>
                <a:gd name="T109" fmla="*/ T108 w 1242"/>
                <a:gd name="T110" fmla="+- 0 1716 1035"/>
                <a:gd name="T111" fmla="*/ 1716 h 898"/>
                <a:gd name="T112" fmla="+- 0 6101 5031"/>
                <a:gd name="T113" fmla="*/ T112 w 1242"/>
                <a:gd name="T114" fmla="+- 0 1110 1035"/>
                <a:gd name="T115" fmla="*/ 1110 h 898"/>
                <a:gd name="T116" fmla="+- 0 6101 5031"/>
                <a:gd name="T117" fmla="*/ T116 w 1242"/>
                <a:gd name="T118" fmla="+- 0 1035 1035"/>
                <a:gd name="T119" fmla="*/ 1035 h 898"/>
                <a:gd name="T120" fmla="+- 0 5031 5031"/>
                <a:gd name="T121" fmla="*/ T120 w 1242"/>
                <a:gd name="T122" fmla="+- 0 1035 1035"/>
                <a:gd name="T123" fmla="*/ 1035 h 898"/>
                <a:gd name="T124" fmla="+- 0 5031 5031"/>
                <a:gd name="T125" fmla="*/ T124 w 1242"/>
                <a:gd name="T126" fmla="+- 0 1634 1035"/>
                <a:gd name="T127" fmla="*/ 1634 h 898"/>
                <a:gd name="T128" fmla="+- 0 5065 5031"/>
                <a:gd name="T129" fmla="*/ T128 w 1242"/>
                <a:gd name="T130" fmla="+- 0 1635 1035"/>
                <a:gd name="T131" fmla="*/ 1635 h 898"/>
                <a:gd name="T132" fmla="+- 0 5094 5031"/>
                <a:gd name="T133" fmla="*/ T132 w 1242"/>
                <a:gd name="T134" fmla="+- 0 1636 1035"/>
                <a:gd name="T135" fmla="*/ 1636 h 898"/>
                <a:gd name="T136" fmla="+- 0 5115 5031"/>
                <a:gd name="T137" fmla="*/ T136 w 1242"/>
                <a:gd name="T138" fmla="+- 0 1637 1035"/>
                <a:gd name="T139" fmla="*/ 1637 h 898"/>
                <a:gd name="T140" fmla="+- 0 5123 5031"/>
                <a:gd name="T141" fmla="*/ T140 w 1242"/>
                <a:gd name="T142" fmla="+- 0 1637 1035"/>
                <a:gd name="T143" fmla="*/ 1637 h 8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242" h="898">
                  <a:moveTo>
                    <a:pt x="1241" y="153"/>
                  </a:moveTo>
                  <a:lnTo>
                    <a:pt x="172" y="153"/>
                  </a:lnTo>
                  <a:lnTo>
                    <a:pt x="172" y="750"/>
                  </a:lnTo>
                  <a:lnTo>
                    <a:pt x="267" y="753"/>
                  </a:lnTo>
                  <a:lnTo>
                    <a:pt x="350" y="760"/>
                  </a:lnTo>
                  <a:lnTo>
                    <a:pt x="424" y="771"/>
                  </a:lnTo>
                  <a:lnTo>
                    <a:pt x="490" y="784"/>
                  </a:lnTo>
                  <a:lnTo>
                    <a:pt x="549" y="800"/>
                  </a:lnTo>
                  <a:lnTo>
                    <a:pt x="604" y="817"/>
                  </a:lnTo>
                  <a:lnTo>
                    <a:pt x="656" y="834"/>
                  </a:lnTo>
                  <a:lnTo>
                    <a:pt x="707" y="851"/>
                  </a:lnTo>
                  <a:lnTo>
                    <a:pt x="757" y="866"/>
                  </a:lnTo>
                  <a:lnTo>
                    <a:pt x="809" y="879"/>
                  </a:lnTo>
                  <a:lnTo>
                    <a:pt x="864" y="889"/>
                  </a:lnTo>
                  <a:lnTo>
                    <a:pt x="924" y="895"/>
                  </a:lnTo>
                  <a:lnTo>
                    <a:pt x="990" y="897"/>
                  </a:lnTo>
                  <a:lnTo>
                    <a:pt x="1064" y="893"/>
                  </a:lnTo>
                  <a:lnTo>
                    <a:pt x="1147" y="883"/>
                  </a:lnTo>
                  <a:lnTo>
                    <a:pt x="1241" y="865"/>
                  </a:lnTo>
                  <a:lnTo>
                    <a:pt x="1241" y="153"/>
                  </a:lnTo>
                  <a:close/>
                  <a:moveTo>
                    <a:pt x="1153" y="153"/>
                  </a:moveTo>
                  <a:lnTo>
                    <a:pt x="1153" y="75"/>
                  </a:lnTo>
                  <a:lnTo>
                    <a:pt x="92" y="75"/>
                  </a:lnTo>
                  <a:lnTo>
                    <a:pt x="92" y="676"/>
                  </a:lnTo>
                  <a:lnTo>
                    <a:pt x="121" y="677"/>
                  </a:lnTo>
                  <a:lnTo>
                    <a:pt x="147" y="678"/>
                  </a:lnTo>
                  <a:lnTo>
                    <a:pt x="166" y="680"/>
                  </a:lnTo>
                  <a:lnTo>
                    <a:pt x="172" y="681"/>
                  </a:lnTo>
                  <a:moveTo>
                    <a:pt x="1070" y="75"/>
                  </a:moveTo>
                  <a:lnTo>
                    <a:pt x="1070" y="0"/>
                  </a:lnTo>
                  <a:lnTo>
                    <a:pt x="0" y="0"/>
                  </a:lnTo>
                  <a:lnTo>
                    <a:pt x="0" y="599"/>
                  </a:lnTo>
                  <a:lnTo>
                    <a:pt x="34" y="600"/>
                  </a:lnTo>
                  <a:lnTo>
                    <a:pt x="63" y="601"/>
                  </a:lnTo>
                  <a:lnTo>
                    <a:pt x="84" y="602"/>
                  </a:lnTo>
                  <a:lnTo>
                    <a:pt x="92" y="602"/>
                  </a:lnTo>
                </a:path>
              </a:pathLst>
            </a:custGeom>
            <a:noFill/>
            <a:ln w="2896">
              <a:solidFill>
                <a:srgbClr val="2F528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 Box 18">
              <a:extLst>
                <a:ext uri="{FF2B5EF4-FFF2-40B4-BE49-F238E27FC236}">
                  <a16:creationId xmlns:a16="http://schemas.microsoft.com/office/drawing/2014/main" id="{0AD1644F-1B60-43D6-B864-13432927D334}"/>
                </a:ext>
              </a:extLst>
            </p:cNvPr>
            <p:cNvSpPr txBox="1">
              <a:spLocks noChangeArrowheads="1"/>
            </p:cNvSpPr>
            <p:nvPr/>
          </p:nvSpPr>
          <p:spPr bwMode="auto">
            <a:xfrm>
              <a:off x="5028" y="1032"/>
              <a:ext cx="124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SVM</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Classifier</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pSp>
      <p:sp>
        <p:nvSpPr>
          <p:cNvPr id="19" name="AutoShape 16">
            <a:extLst>
              <a:ext uri="{FF2B5EF4-FFF2-40B4-BE49-F238E27FC236}">
                <a16:creationId xmlns:a16="http://schemas.microsoft.com/office/drawing/2014/main" id="{CDC5176B-255C-415D-BF08-AA36205B442F}"/>
              </a:ext>
            </a:extLst>
          </p:cNvPr>
          <p:cNvSpPr>
            <a:spLocks/>
          </p:cNvSpPr>
          <p:nvPr/>
        </p:nvSpPr>
        <p:spPr bwMode="auto">
          <a:xfrm>
            <a:off x="2737935" y="2530544"/>
            <a:ext cx="1238980" cy="457200"/>
          </a:xfrm>
          <a:custGeom>
            <a:avLst/>
            <a:gdLst>
              <a:gd name="T0" fmla="+- 0 2871 2463"/>
              <a:gd name="T1" fmla="*/ T0 w 518"/>
              <a:gd name="T2" fmla="+- 0 1297 1297"/>
              <a:gd name="T3" fmla="*/ 1297 h 110"/>
              <a:gd name="T4" fmla="+- 0 2871 2463"/>
              <a:gd name="T5" fmla="*/ T4 w 518"/>
              <a:gd name="T6" fmla="+- 0 1406 1297"/>
              <a:gd name="T7" fmla="*/ 1406 h 110"/>
              <a:gd name="T8" fmla="+- 0 2971 2463"/>
              <a:gd name="T9" fmla="*/ T8 w 518"/>
              <a:gd name="T10" fmla="+- 0 1356 1297"/>
              <a:gd name="T11" fmla="*/ 1356 h 110"/>
              <a:gd name="T12" fmla="+- 0 2890 2463"/>
              <a:gd name="T13" fmla="*/ T12 w 518"/>
              <a:gd name="T14" fmla="+- 0 1356 1297"/>
              <a:gd name="T15" fmla="*/ 1356 h 110"/>
              <a:gd name="T16" fmla="+- 0 2890 2463"/>
              <a:gd name="T17" fmla="*/ T16 w 518"/>
              <a:gd name="T18" fmla="+- 0 1347 1297"/>
              <a:gd name="T19" fmla="*/ 1347 h 110"/>
              <a:gd name="T20" fmla="+- 0 2971 2463"/>
              <a:gd name="T21" fmla="*/ T20 w 518"/>
              <a:gd name="T22" fmla="+- 0 1347 1297"/>
              <a:gd name="T23" fmla="*/ 1347 h 110"/>
              <a:gd name="T24" fmla="+- 0 2871 2463"/>
              <a:gd name="T25" fmla="*/ T24 w 518"/>
              <a:gd name="T26" fmla="+- 0 1297 1297"/>
              <a:gd name="T27" fmla="*/ 1297 h 110"/>
              <a:gd name="T28" fmla="+- 0 2871 2463"/>
              <a:gd name="T29" fmla="*/ T28 w 518"/>
              <a:gd name="T30" fmla="+- 0 1347 1297"/>
              <a:gd name="T31" fmla="*/ 1347 h 110"/>
              <a:gd name="T32" fmla="+- 0 2463 2463"/>
              <a:gd name="T33" fmla="*/ T32 w 518"/>
              <a:gd name="T34" fmla="+- 0 1347 1297"/>
              <a:gd name="T35" fmla="*/ 1347 h 110"/>
              <a:gd name="T36" fmla="+- 0 2463 2463"/>
              <a:gd name="T37" fmla="*/ T36 w 518"/>
              <a:gd name="T38" fmla="+- 0 1356 1297"/>
              <a:gd name="T39" fmla="*/ 1356 h 110"/>
              <a:gd name="T40" fmla="+- 0 2871 2463"/>
              <a:gd name="T41" fmla="*/ T40 w 518"/>
              <a:gd name="T42" fmla="+- 0 1356 1297"/>
              <a:gd name="T43" fmla="*/ 1356 h 110"/>
              <a:gd name="T44" fmla="+- 0 2871 2463"/>
              <a:gd name="T45" fmla="*/ T44 w 518"/>
              <a:gd name="T46" fmla="+- 0 1347 1297"/>
              <a:gd name="T47" fmla="*/ 1347 h 110"/>
              <a:gd name="T48" fmla="+- 0 2971 2463"/>
              <a:gd name="T49" fmla="*/ T48 w 518"/>
              <a:gd name="T50" fmla="+- 0 1347 1297"/>
              <a:gd name="T51" fmla="*/ 1347 h 110"/>
              <a:gd name="T52" fmla="+- 0 2890 2463"/>
              <a:gd name="T53" fmla="*/ T52 w 518"/>
              <a:gd name="T54" fmla="+- 0 1347 1297"/>
              <a:gd name="T55" fmla="*/ 1347 h 110"/>
              <a:gd name="T56" fmla="+- 0 2890 2463"/>
              <a:gd name="T57" fmla="*/ T56 w 518"/>
              <a:gd name="T58" fmla="+- 0 1356 1297"/>
              <a:gd name="T59" fmla="*/ 1356 h 110"/>
              <a:gd name="T60" fmla="+- 0 2971 2463"/>
              <a:gd name="T61" fmla="*/ T60 w 518"/>
              <a:gd name="T62" fmla="+- 0 1356 1297"/>
              <a:gd name="T63" fmla="*/ 1356 h 110"/>
              <a:gd name="T64" fmla="+- 0 2981 2463"/>
              <a:gd name="T65" fmla="*/ T64 w 518"/>
              <a:gd name="T66" fmla="+- 0 1352 1297"/>
              <a:gd name="T67" fmla="*/ 1352 h 110"/>
              <a:gd name="T68" fmla="+- 0 2971 2463"/>
              <a:gd name="T69" fmla="*/ T68 w 518"/>
              <a:gd name="T70" fmla="+- 0 1347 1297"/>
              <a:gd name="T71" fmla="*/ 1347 h 1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18" h="110">
                <a:moveTo>
                  <a:pt x="408" y="0"/>
                </a:moveTo>
                <a:lnTo>
                  <a:pt x="408" y="109"/>
                </a:lnTo>
                <a:lnTo>
                  <a:pt x="508" y="59"/>
                </a:lnTo>
                <a:lnTo>
                  <a:pt x="427" y="59"/>
                </a:lnTo>
                <a:lnTo>
                  <a:pt x="427" y="50"/>
                </a:lnTo>
                <a:lnTo>
                  <a:pt x="508" y="50"/>
                </a:lnTo>
                <a:lnTo>
                  <a:pt x="408" y="0"/>
                </a:lnTo>
                <a:close/>
                <a:moveTo>
                  <a:pt x="408" y="50"/>
                </a:moveTo>
                <a:lnTo>
                  <a:pt x="0" y="50"/>
                </a:lnTo>
                <a:lnTo>
                  <a:pt x="0" y="59"/>
                </a:lnTo>
                <a:lnTo>
                  <a:pt x="408" y="59"/>
                </a:lnTo>
                <a:lnTo>
                  <a:pt x="408" y="50"/>
                </a:lnTo>
                <a:close/>
                <a:moveTo>
                  <a:pt x="508" y="50"/>
                </a:moveTo>
                <a:lnTo>
                  <a:pt x="427" y="50"/>
                </a:lnTo>
                <a:lnTo>
                  <a:pt x="427" y="59"/>
                </a:lnTo>
                <a:lnTo>
                  <a:pt x="508" y="59"/>
                </a:lnTo>
                <a:lnTo>
                  <a:pt x="518" y="55"/>
                </a:lnTo>
                <a:lnTo>
                  <a:pt x="5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AutoShape 15">
            <a:extLst>
              <a:ext uri="{FF2B5EF4-FFF2-40B4-BE49-F238E27FC236}">
                <a16:creationId xmlns:a16="http://schemas.microsoft.com/office/drawing/2014/main" id="{2FD63D72-E769-46E1-B745-654BF02C5C0A}"/>
              </a:ext>
            </a:extLst>
          </p:cNvPr>
          <p:cNvSpPr>
            <a:spLocks/>
          </p:cNvSpPr>
          <p:nvPr/>
        </p:nvSpPr>
        <p:spPr bwMode="auto">
          <a:xfrm>
            <a:off x="6444004" y="2734485"/>
            <a:ext cx="1088910" cy="347819"/>
          </a:xfrm>
          <a:custGeom>
            <a:avLst/>
            <a:gdLst>
              <a:gd name="T0" fmla="+- 0 4831 4422"/>
              <a:gd name="T1" fmla="*/ T0 w 518"/>
              <a:gd name="T2" fmla="+- 0 1300 1300"/>
              <a:gd name="T3" fmla="*/ 1300 h 110"/>
              <a:gd name="T4" fmla="+- 0 4831 4422"/>
              <a:gd name="T5" fmla="*/ T4 w 518"/>
              <a:gd name="T6" fmla="+- 0 1409 1300"/>
              <a:gd name="T7" fmla="*/ 1409 h 110"/>
              <a:gd name="T8" fmla="+- 0 4931 4422"/>
              <a:gd name="T9" fmla="*/ T8 w 518"/>
              <a:gd name="T10" fmla="+- 0 1359 1300"/>
              <a:gd name="T11" fmla="*/ 1359 h 110"/>
              <a:gd name="T12" fmla="+- 0 4849 4422"/>
              <a:gd name="T13" fmla="*/ T12 w 518"/>
              <a:gd name="T14" fmla="+- 0 1359 1300"/>
              <a:gd name="T15" fmla="*/ 1359 h 110"/>
              <a:gd name="T16" fmla="+- 0 4849 4422"/>
              <a:gd name="T17" fmla="*/ T16 w 518"/>
              <a:gd name="T18" fmla="+- 0 1350 1300"/>
              <a:gd name="T19" fmla="*/ 1350 h 110"/>
              <a:gd name="T20" fmla="+- 0 4931 4422"/>
              <a:gd name="T21" fmla="*/ T20 w 518"/>
              <a:gd name="T22" fmla="+- 0 1350 1300"/>
              <a:gd name="T23" fmla="*/ 1350 h 110"/>
              <a:gd name="T24" fmla="+- 0 4831 4422"/>
              <a:gd name="T25" fmla="*/ T24 w 518"/>
              <a:gd name="T26" fmla="+- 0 1300 1300"/>
              <a:gd name="T27" fmla="*/ 1300 h 110"/>
              <a:gd name="T28" fmla="+- 0 4831 4422"/>
              <a:gd name="T29" fmla="*/ T28 w 518"/>
              <a:gd name="T30" fmla="+- 0 1350 1300"/>
              <a:gd name="T31" fmla="*/ 1350 h 110"/>
              <a:gd name="T32" fmla="+- 0 4422 4422"/>
              <a:gd name="T33" fmla="*/ T32 w 518"/>
              <a:gd name="T34" fmla="+- 0 1350 1300"/>
              <a:gd name="T35" fmla="*/ 1350 h 110"/>
              <a:gd name="T36" fmla="+- 0 4422 4422"/>
              <a:gd name="T37" fmla="*/ T36 w 518"/>
              <a:gd name="T38" fmla="+- 0 1359 1300"/>
              <a:gd name="T39" fmla="*/ 1359 h 110"/>
              <a:gd name="T40" fmla="+- 0 4831 4422"/>
              <a:gd name="T41" fmla="*/ T40 w 518"/>
              <a:gd name="T42" fmla="+- 0 1359 1300"/>
              <a:gd name="T43" fmla="*/ 1359 h 110"/>
              <a:gd name="T44" fmla="+- 0 4831 4422"/>
              <a:gd name="T45" fmla="*/ T44 w 518"/>
              <a:gd name="T46" fmla="+- 0 1350 1300"/>
              <a:gd name="T47" fmla="*/ 1350 h 110"/>
              <a:gd name="T48" fmla="+- 0 4931 4422"/>
              <a:gd name="T49" fmla="*/ T48 w 518"/>
              <a:gd name="T50" fmla="+- 0 1350 1300"/>
              <a:gd name="T51" fmla="*/ 1350 h 110"/>
              <a:gd name="T52" fmla="+- 0 4849 4422"/>
              <a:gd name="T53" fmla="*/ T52 w 518"/>
              <a:gd name="T54" fmla="+- 0 1350 1300"/>
              <a:gd name="T55" fmla="*/ 1350 h 110"/>
              <a:gd name="T56" fmla="+- 0 4849 4422"/>
              <a:gd name="T57" fmla="*/ T56 w 518"/>
              <a:gd name="T58" fmla="+- 0 1359 1300"/>
              <a:gd name="T59" fmla="*/ 1359 h 110"/>
              <a:gd name="T60" fmla="+- 0 4931 4422"/>
              <a:gd name="T61" fmla="*/ T60 w 518"/>
              <a:gd name="T62" fmla="+- 0 1359 1300"/>
              <a:gd name="T63" fmla="*/ 1359 h 110"/>
              <a:gd name="T64" fmla="+- 0 4940 4422"/>
              <a:gd name="T65" fmla="*/ T64 w 518"/>
              <a:gd name="T66" fmla="+- 0 1354 1300"/>
              <a:gd name="T67" fmla="*/ 1354 h 110"/>
              <a:gd name="T68" fmla="+- 0 4931 4422"/>
              <a:gd name="T69" fmla="*/ T68 w 518"/>
              <a:gd name="T70" fmla="+- 0 1350 1300"/>
              <a:gd name="T71" fmla="*/ 1350 h 1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18" h="110">
                <a:moveTo>
                  <a:pt x="409" y="0"/>
                </a:moveTo>
                <a:lnTo>
                  <a:pt x="409" y="109"/>
                </a:lnTo>
                <a:lnTo>
                  <a:pt x="509" y="59"/>
                </a:lnTo>
                <a:lnTo>
                  <a:pt x="427" y="59"/>
                </a:lnTo>
                <a:lnTo>
                  <a:pt x="427" y="50"/>
                </a:lnTo>
                <a:lnTo>
                  <a:pt x="509" y="50"/>
                </a:lnTo>
                <a:lnTo>
                  <a:pt x="409" y="0"/>
                </a:lnTo>
                <a:close/>
                <a:moveTo>
                  <a:pt x="409" y="50"/>
                </a:moveTo>
                <a:lnTo>
                  <a:pt x="0" y="50"/>
                </a:lnTo>
                <a:lnTo>
                  <a:pt x="0" y="59"/>
                </a:lnTo>
                <a:lnTo>
                  <a:pt x="409" y="59"/>
                </a:lnTo>
                <a:lnTo>
                  <a:pt x="409" y="50"/>
                </a:lnTo>
                <a:close/>
                <a:moveTo>
                  <a:pt x="509" y="50"/>
                </a:moveTo>
                <a:lnTo>
                  <a:pt x="427" y="50"/>
                </a:lnTo>
                <a:lnTo>
                  <a:pt x="427" y="59"/>
                </a:lnTo>
                <a:lnTo>
                  <a:pt x="509" y="59"/>
                </a:lnTo>
                <a:lnTo>
                  <a:pt x="518" y="54"/>
                </a:lnTo>
                <a:lnTo>
                  <a:pt x="50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AutoShape 14">
            <a:extLst>
              <a:ext uri="{FF2B5EF4-FFF2-40B4-BE49-F238E27FC236}">
                <a16:creationId xmlns:a16="http://schemas.microsoft.com/office/drawing/2014/main" id="{620EAFAC-81D0-4F69-81B0-ED59B0E4B989}"/>
              </a:ext>
            </a:extLst>
          </p:cNvPr>
          <p:cNvSpPr>
            <a:spLocks/>
          </p:cNvSpPr>
          <p:nvPr/>
        </p:nvSpPr>
        <p:spPr bwMode="auto">
          <a:xfrm>
            <a:off x="9324414" y="2817966"/>
            <a:ext cx="834678" cy="397085"/>
          </a:xfrm>
          <a:custGeom>
            <a:avLst/>
            <a:gdLst>
              <a:gd name="T0" fmla="+- 0 6795 6387"/>
              <a:gd name="T1" fmla="*/ T0 w 518"/>
              <a:gd name="T2" fmla="+- 0 1312 1312"/>
              <a:gd name="T3" fmla="*/ 1312 h 110"/>
              <a:gd name="T4" fmla="+- 0 6795 6387"/>
              <a:gd name="T5" fmla="*/ T4 w 518"/>
              <a:gd name="T6" fmla="+- 0 1421 1312"/>
              <a:gd name="T7" fmla="*/ 1421 h 110"/>
              <a:gd name="T8" fmla="+- 0 6895 6387"/>
              <a:gd name="T9" fmla="*/ T8 w 518"/>
              <a:gd name="T10" fmla="+- 0 1371 1312"/>
              <a:gd name="T11" fmla="*/ 1371 h 110"/>
              <a:gd name="T12" fmla="+- 0 6813 6387"/>
              <a:gd name="T13" fmla="*/ T12 w 518"/>
              <a:gd name="T14" fmla="+- 0 1371 1312"/>
              <a:gd name="T15" fmla="*/ 1371 h 110"/>
              <a:gd name="T16" fmla="+- 0 6813 6387"/>
              <a:gd name="T17" fmla="*/ T16 w 518"/>
              <a:gd name="T18" fmla="+- 0 1362 1312"/>
              <a:gd name="T19" fmla="*/ 1362 h 110"/>
              <a:gd name="T20" fmla="+- 0 6895 6387"/>
              <a:gd name="T21" fmla="*/ T20 w 518"/>
              <a:gd name="T22" fmla="+- 0 1362 1312"/>
              <a:gd name="T23" fmla="*/ 1362 h 110"/>
              <a:gd name="T24" fmla="+- 0 6795 6387"/>
              <a:gd name="T25" fmla="*/ T24 w 518"/>
              <a:gd name="T26" fmla="+- 0 1312 1312"/>
              <a:gd name="T27" fmla="*/ 1312 h 110"/>
              <a:gd name="T28" fmla="+- 0 6795 6387"/>
              <a:gd name="T29" fmla="*/ T28 w 518"/>
              <a:gd name="T30" fmla="+- 0 1362 1312"/>
              <a:gd name="T31" fmla="*/ 1362 h 110"/>
              <a:gd name="T32" fmla="+- 0 6387 6387"/>
              <a:gd name="T33" fmla="*/ T32 w 518"/>
              <a:gd name="T34" fmla="+- 0 1362 1312"/>
              <a:gd name="T35" fmla="*/ 1362 h 110"/>
              <a:gd name="T36" fmla="+- 0 6387 6387"/>
              <a:gd name="T37" fmla="*/ T36 w 518"/>
              <a:gd name="T38" fmla="+- 0 1371 1312"/>
              <a:gd name="T39" fmla="*/ 1371 h 110"/>
              <a:gd name="T40" fmla="+- 0 6795 6387"/>
              <a:gd name="T41" fmla="*/ T40 w 518"/>
              <a:gd name="T42" fmla="+- 0 1371 1312"/>
              <a:gd name="T43" fmla="*/ 1371 h 110"/>
              <a:gd name="T44" fmla="+- 0 6795 6387"/>
              <a:gd name="T45" fmla="*/ T44 w 518"/>
              <a:gd name="T46" fmla="+- 0 1362 1312"/>
              <a:gd name="T47" fmla="*/ 1362 h 110"/>
              <a:gd name="T48" fmla="+- 0 6895 6387"/>
              <a:gd name="T49" fmla="*/ T48 w 518"/>
              <a:gd name="T50" fmla="+- 0 1362 1312"/>
              <a:gd name="T51" fmla="*/ 1362 h 110"/>
              <a:gd name="T52" fmla="+- 0 6813 6387"/>
              <a:gd name="T53" fmla="*/ T52 w 518"/>
              <a:gd name="T54" fmla="+- 0 1362 1312"/>
              <a:gd name="T55" fmla="*/ 1362 h 110"/>
              <a:gd name="T56" fmla="+- 0 6813 6387"/>
              <a:gd name="T57" fmla="*/ T56 w 518"/>
              <a:gd name="T58" fmla="+- 0 1371 1312"/>
              <a:gd name="T59" fmla="*/ 1371 h 110"/>
              <a:gd name="T60" fmla="+- 0 6895 6387"/>
              <a:gd name="T61" fmla="*/ T60 w 518"/>
              <a:gd name="T62" fmla="+- 0 1371 1312"/>
              <a:gd name="T63" fmla="*/ 1371 h 110"/>
              <a:gd name="T64" fmla="+- 0 6904 6387"/>
              <a:gd name="T65" fmla="*/ T64 w 518"/>
              <a:gd name="T66" fmla="+- 0 1366 1312"/>
              <a:gd name="T67" fmla="*/ 1366 h 110"/>
              <a:gd name="T68" fmla="+- 0 6895 6387"/>
              <a:gd name="T69" fmla="*/ T68 w 518"/>
              <a:gd name="T70" fmla="+- 0 1362 1312"/>
              <a:gd name="T71" fmla="*/ 1362 h 1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18" h="110">
                <a:moveTo>
                  <a:pt x="408" y="0"/>
                </a:moveTo>
                <a:lnTo>
                  <a:pt x="408" y="109"/>
                </a:lnTo>
                <a:lnTo>
                  <a:pt x="508" y="59"/>
                </a:lnTo>
                <a:lnTo>
                  <a:pt x="426" y="59"/>
                </a:lnTo>
                <a:lnTo>
                  <a:pt x="426" y="50"/>
                </a:lnTo>
                <a:lnTo>
                  <a:pt x="508" y="50"/>
                </a:lnTo>
                <a:lnTo>
                  <a:pt x="408" y="0"/>
                </a:lnTo>
                <a:close/>
                <a:moveTo>
                  <a:pt x="408" y="50"/>
                </a:moveTo>
                <a:lnTo>
                  <a:pt x="0" y="50"/>
                </a:lnTo>
                <a:lnTo>
                  <a:pt x="0" y="59"/>
                </a:lnTo>
                <a:lnTo>
                  <a:pt x="408" y="59"/>
                </a:lnTo>
                <a:lnTo>
                  <a:pt x="408" y="50"/>
                </a:lnTo>
                <a:close/>
                <a:moveTo>
                  <a:pt x="508" y="50"/>
                </a:moveTo>
                <a:lnTo>
                  <a:pt x="426" y="50"/>
                </a:lnTo>
                <a:lnTo>
                  <a:pt x="426" y="59"/>
                </a:lnTo>
                <a:lnTo>
                  <a:pt x="508" y="59"/>
                </a:lnTo>
                <a:lnTo>
                  <a:pt x="517" y="54"/>
                </a:lnTo>
                <a:lnTo>
                  <a:pt x="50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AutoShape 13">
            <a:extLst>
              <a:ext uri="{FF2B5EF4-FFF2-40B4-BE49-F238E27FC236}">
                <a16:creationId xmlns:a16="http://schemas.microsoft.com/office/drawing/2014/main" id="{F6F12B05-DB9C-4E39-AAE1-2E237BE070C5}"/>
              </a:ext>
            </a:extLst>
          </p:cNvPr>
          <p:cNvSpPr>
            <a:spLocks/>
          </p:cNvSpPr>
          <p:nvPr/>
        </p:nvSpPr>
        <p:spPr bwMode="auto">
          <a:xfrm>
            <a:off x="10724135" y="3373853"/>
            <a:ext cx="259035" cy="653229"/>
          </a:xfrm>
          <a:custGeom>
            <a:avLst/>
            <a:gdLst>
              <a:gd name="T0" fmla="+- 0 7677 7627"/>
              <a:gd name="T1" fmla="*/ T0 w 110"/>
              <a:gd name="T2" fmla="+- 0 2080 1727"/>
              <a:gd name="T3" fmla="*/ 2080 h 462"/>
              <a:gd name="T4" fmla="+- 0 7627 7627"/>
              <a:gd name="T5" fmla="*/ T4 w 110"/>
              <a:gd name="T6" fmla="+- 0 2080 1727"/>
              <a:gd name="T7" fmla="*/ 2080 h 462"/>
              <a:gd name="T8" fmla="+- 0 7682 7627"/>
              <a:gd name="T9" fmla="*/ T8 w 110"/>
              <a:gd name="T10" fmla="+- 0 2189 1727"/>
              <a:gd name="T11" fmla="*/ 2189 h 462"/>
              <a:gd name="T12" fmla="+- 0 7727 7627"/>
              <a:gd name="T13" fmla="*/ T12 w 110"/>
              <a:gd name="T14" fmla="+- 0 2098 1727"/>
              <a:gd name="T15" fmla="*/ 2098 h 462"/>
              <a:gd name="T16" fmla="+- 0 7677 7627"/>
              <a:gd name="T17" fmla="*/ T16 w 110"/>
              <a:gd name="T18" fmla="+- 0 2098 1727"/>
              <a:gd name="T19" fmla="*/ 2098 h 462"/>
              <a:gd name="T20" fmla="+- 0 7677 7627"/>
              <a:gd name="T21" fmla="*/ T20 w 110"/>
              <a:gd name="T22" fmla="+- 0 2080 1727"/>
              <a:gd name="T23" fmla="*/ 2080 h 462"/>
              <a:gd name="T24" fmla="+- 0 7686 7627"/>
              <a:gd name="T25" fmla="*/ T24 w 110"/>
              <a:gd name="T26" fmla="+- 0 1727 1727"/>
              <a:gd name="T27" fmla="*/ 1727 h 462"/>
              <a:gd name="T28" fmla="+- 0 7677 7627"/>
              <a:gd name="T29" fmla="*/ T28 w 110"/>
              <a:gd name="T30" fmla="+- 0 1727 1727"/>
              <a:gd name="T31" fmla="*/ 1727 h 462"/>
              <a:gd name="T32" fmla="+- 0 7677 7627"/>
              <a:gd name="T33" fmla="*/ T32 w 110"/>
              <a:gd name="T34" fmla="+- 0 2098 1727"/>
              <a:gd name="T35" fmla="*/ 2098 h 462"/>
              <a:gd name="T36" fmla="+- 0 7686 7627"/>
              <a:gd name="T37" fmla="*/ T36 w 110"/>
              <a:gd name="T38" fmla="+- 0 2098 1727"/>
              <a:gd name="T39" fmla="*/ 2098 h 462"/>
              <a:gd name="T40" fmla="+- 0 7686 7627"/>
              <a:gd name="T41" fmla="*/ T40 w 110"/>
              <a:gd name="T42" fmla="+- 0 1727 1727"/>
              <a:gd name="T43" fmla="*/ 1727 h 462"/>
              <a:gd name="T44" fmla="+- 0 7736 7627"/>
              <a:gd name="T45" fmla="*/ T44 w 110"/>
              <a:gd name="T46" fmla="+- 0 2080 1727"/>
              <a:gd name="T47" fmla="*/ 2080 h 462"/>
              <a:gd name="T48" fmla="+- 0 7686 7627"/>
              <a:gd name="T49" fmla="*/ T48 w 110"/>
              <a:gd name="T50" fmla="+- 0 2080 1727"/>
              <a:gd name="T51" fmla="*/ 2080 h 462"/>
              <a:gd name="T52" fmla="+- 0 7686 7627"/>
              <a:gd name="T53" fmla="*/ T52 w 110"/>
              <a:gd name="T54" fmla="+- 0 2098 1727"/>
              <a:gd name="T55" fmla="*/ 2098 h 462"/>
              <a:gd name="T56" fmla="+- 0 7727 7627"/>
              <a:gd name="T57" fmla="*/ T56 w 110"/>
              <a:gd name="T58" fmla="+- 0 2098 1727"/>
              <a:gd name="T59" fmla="*/ 2098 h 462"/>
              <a:gd name="T60" fmla="+- 0 7736 7627"/>
              <a:gd name="T61" fmla="*/ T60 w 110"/>
              <a:gd name="T62" fmla="+- 0 2080 1727"/>
              <a:gd name="T63" fmla="*/ 2080 h 4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10" h="462">
                <a:moveTo>
                  <a:pt x="50" y="353"/>
                </a:moveTo>
                <a:lnTo>
                  <a:pt x="0" y="353"/>
                </a:lnTo>
                <a:lnTo>
                  <a:pt x="55" y="462"/>
                </a:lnTo>
                <a:lnTo>
                  <a:pt x="100" y="371"/>
                </a:lnTo>
                <a:lnTo>
                  <a:pt x="50" y="371"/>
                </a:lnTo>
                <a:lnTo>
                  <a:pt x="50" y="353"/>
                </a:lnTo>
                <a:close/>
                <a:moveTo>
                  <a:pt x="59" y="0"/>
                </a:moveTo>
                <a:lnTo>
                  <a:pt x="50" y="0"/>
                </a:lnTo>
                <a:lnTo>
                  <a:pt x="50" y="371"/>
                </a:lnTo>
                <a:lnTo>
                  <a:pt x="59" y="371"/>
                </a:lnTo>
                <a:lnTo>
                  <a:pt x="59" y="0"/>
                </a:lnTo>
                <a:close/>
                <a:moveTo>
                  <a:pt x="109" y="353"/>
                </a:moveTo>
                <a:lnTo>
                  <a:pt x="59" y="353"/>
                </a:lnTo>
                <a:lnTo>
                  <a:pt x="59" y="371"/>
                </a:lnTo>
                <a:lnTo>
                  <a:pt x="100" y="371"/>
                </a:lnTo>
                <a:lnTo>
                  <a:pt x="109" y="3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Text Box 12">
            <a:extLst>
              <a:ext uri="{FF2B5EF4-FFF2-40B4-BE49-F238E27FC236}">
                <a16:creationId xmlns:a16="http://schemas.microsoft.com/office/drawing/2014/main" id="{77E41157-8341-4659-A6C8-78A5814E0A1D}"/>
              </a:ext>
            </a:extLst>
          </p:cNvPr>
          <p:cNvSpPr txBox="1">
            <a:spLocks noChangeArrowheads="1"/>
          </p:cNvSpPr>
          <p:nvPr/>
        </p:nvSpPr>
        <p:spPr bwMode="auto">
          <a:xfrm>
            <a:off x="4042111" y="2474590"/>
            <a:ext cx="2236338" cy="877587"/>
          </a:xfrm>
          <a:prstGeom prst="rect">
            <a:avLst/>
          </a:prstGeom>
          <a:noFill/>
          <a:ln w="2896">
            <a:solidFill>
              <a:srgbClr val="2F528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ea typeface="Times New Roman" panose="02020603050405020304" pitchFamily="18"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Image processing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4" name="Text Box 11">
            <a:extLst>
              <a:ext uri="{FF2B5EF4-FFF2-40B4-BE49-F238E27FC236}">
                <a16:creationId xmlns:a16="http://schemas.microsoft.com/office/drawing/2014/main" id="{9417C3DB-47F1-4F6D-B609-7466EBF2405F}"/>
              </a:ext>
            </a:extLst>
          </p:cNvPr>
          <p:cNvSpPr txBox="1">
            <a:spLocks noChangeArrowheads="1"/>
          </p:cNvSpPr>
          <p:nvPr/>
        </p:nvSpPr>
        <p:spPr bwMode="auto">
          <a:xfrm>
            <a:off x="391522" y="2348595"/>
            <a:ext cx="2223319" cy="1003579"/>
          </a:xfrm>
          <a:prstGeom prst="rect">
            <a:avLst/>
          </a:prstGeom>
          <a:noFill/>
          <a:ln w="2896">
            <a:solidFill>
              <a:srgbClr val="2F528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Face Input Image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5" name="Rectangle 20">
            <a:extLst>
              <a:ext uri="{FF2B5EF4-FFF2-40B4-BE49-F238E27FC236}">
                <a16:creationId xmlns:a16="http://schemas.microsoft.com/office/drawing/2014/main" id="{4A396CBE-BCA8-49DA-A1AD-58BD7946D674}"/>
              </a:ext>
            </a:extLst>
          </p:cNvPr>
          <p:cNvSpPr>
            <a:spLocks noChangeArrowheads="1"/>
          </p:cNvSpPr>
          <p:nvPr/>
        </p:nvSpPr>
        <p:spPr bwMode="auto">
          <a:xfrm>
            <a:off x="1578883" y="46912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2142" tIns="98394" rIns="91440" bIns="45720" numCol="1" anchor="ctr" anchorCtr="0" compatLnSpc="1">
            <a:prstTxWarp prst="textNoShape">
              <a:avLst/>
            </a:prstTxWarp>
            <a:spAutoFit/>
          </a:bodyPr>
          <a:lstStyle/>
          <a:p>
            <a:endParaRPr lang="en-IN"/>
          </a:p>
        </p:txBody>
      </p:sp>
      <p:sp>
        <p:nvSpPr>
          <p:cNvPr id="27" name="Rectangle 26">
            <a:extLst>
              <a:ext uri="{FF2B5EF4-FFF2-40B4-BE49-F238E27FC236}">
                <a16:creationId xmlns:a16="http://schemas.microsoft.com/office/drawing/2014/main" id="{0F7946A6-68B8-4924-AC0C-B8CC0D2D10D2}"/>
              </a:ext>
            </a:extLst>
          </p:cNvPr>
          <p:cNvSpPr>
            <a:spLocks noChangeArrowheads="1"/>
          </p:cNvSpPr>
          <p:nvPr/>
        </p:nvSpPr>
        <p:spPr bwMode="auto">
          <a:xfrm>
            <a:off x="1578883" y="5148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42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alpha val="2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E0F0-60AC-4B82-BE5E-8538C5B73CEF}"/>
              </a:ext>
            </a:extLst>
          </p:cNvPr>
          <p:cNvSpPr txBox="1">
            <a:spLocks/>
          </p:cNvSpPr>
          <p:nvPr/>
        </p:nvSpPr>
        <p:spPr>
          <a:xfrm>
            <a:off x="292100" y="719831"/>
            <a:ext cx="11607800" cy="702570"/>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b="0" kern="1200" cap="all" spc="150" baseline="0">
                <a:solidFill>
                  <a:schemeClr val="bg1"/>
                </a:solidFill>
                <a:latin typeface="+mj-lt"/>
                <a:ea typeface="+mj-ea"/>
                <a:cs typeface="+mj-cs"/>
              </a:defRPr>
            </a:lvl1pPr>
          </a:lstStyle>
          <a:p>
            <a:r>
              <a:rPr lang="en-US" sz="4000" b="1" dirty="0">
                <a:solidFill>
                  <a:schemeClr val="tx1"/>
                </a:solidFill>
                <a:latin typeface="Segoe UI" panose="020B0502040204020203" pitchFamily="34" charset="0"/>
                <a:cs typeface="Segoe UI" panose="020B0502040204020203" pitchFamily="34" charset="0"/>
              </a:rPr>
              <a:t>CONCLUSION AND FUTURE ENHANCEMENT</a:t>
            </a:r>
          </a:p>
        </p:txBody>
      </p:sp>
      <p:sp>
        <p:nvSpPr>
          <p:cNvPr id="3" name="Rectangle 2">
            <a:extLst>
              <a:ext uri="{FF2B5EF4-FFF2-40B4-BE49-F238E27FC236}">
                <a16:creationId xmlns:a16="http://schemas.microsoft.com/office/drawing/2014/main" id="{F7415320-365E-43B1-BC03-390FC5A8D917}"/>
              </a:ext>
            </a:extLst>
          </p:cNvPr>
          <p:cNvSpPr/>
          <p:nvPr/>
        </p:nvSpPr>
        <p:spPr>
          <a:xfrm>
            <a:off x="304800" y="2613392"/>
            <a:ext cx="11607800" cy="1569660"/>
          </a:xfrm>
          <a:prstGeom prst="rect">
            <a:avLst/>
          </a:prstGeom>
          <a:noFill/>
        </p:spPr>
        <p:txBody>
          <a:bodyPr wrap="square" lIns="91440" tIns="45720" rIns="91440" bIns="45720">
            <a:spAutoFit/>
          </a:bodyPr>
          <a:lstStyle/>
          <a:p>
            <a:pPr algn="ctr"/>
            <a:r>
              <a:rPr lang="en-US" sz="3200" dirty="0"/>
              <a:t>A simple system is proposed here for the music player using face emotion recognition. It’s play music by extracting different facial emotion of a person: Happy, Anger, Surprise, Neutral, Fear, Sad.</a:t>
            </a:r>
            <a:endParaRPr lang="en-US" sz="3200" b="0" cap="none" spc="0" dirty="0">
              <a:ln w="0"/>
              <a:solidFill>
                <a:schemeClr val="accent1"/>
              </a:solidFill>
              <a:latin typeface="Franklin Gothic Medium" panose="020B0603020102020204" pitchFamily="34" charset="0"/>
              <a:cs typeface="Segoe UI" panose="020B0502040204020203" pitchFamily="34" charset="0"/>
            </a:endParaRPr>
          </a:p>
        </p:txBody>
      </p:sp>
      <p:sp>
        <p:nvSpPr>
          <p:cNvPr id="4" name="Title 3" hidden="1">
            <a:extLst>
              <a:ext uri="{FF2B5EF4-FFF2-40B4-BE49-F238E27FC236}">
                <a16:creationId xmlns:a16="http://schemas.microsoft.com/office/drawing/2014/main" id="{F79FAF45-13A0-4F4F-AB85-62EA000EC2BC}"/>
              </a:ext>
            </a:extLst>
          </p:cNvPr>
          <p:cNvSpPr>
            <a:spLocks noGrp="1"/>
          </p:cNvSpPr>
          <p:nvPr>
            <p:ph type="title"/>
          </p:nvPr>
        </p:nvSpPr>
        <p:spPr/>
        <p:txBody>
          <a:bodyPr/>
          <a:lstStyle/>
          <a:p>
            <a:r>
              <a:rPr lang="en-US" dirty="0"/>
              <a:t>Slide 7</a:t>
            </a:r>
          </a:p>
        </p:txBody>
      </p:sp>
    </p:spTree>
    <p:extLst>
      <p:ext uri="{BB962C8B-B14F-4D97-AF65-F5344CB8AC3E}">
        <p14:creationId xmlns:p14="http://schemas.microsoft.com/office/powerpoint/2010/main" val="61460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55630B-69FA-4067-84E1-3DB13D68DE46}"/>
              </a:ext>
            </a:extLst>
          </p:cNvPr>
          <p:cNvSpPr txBox="1">
            <a:spLocks/>
          </p:cNvSpPr>
          <p:nvPr/>
        </p:nvSpPr>
        <p:spPr>
          <a:xfrm>
            <a:off x="2455949" y="286116"/>
            <a:ext cx="6505171" cy="561783"/>
          </a:xfrm>
          <a:prstGeom prst="rect">
            <a:avLst/>
          </a:prstGeom>
        </p:spPr>
        <p:txBody>
          <a:bodyPr vert="horz" lIns="91440" tIns="45720" rIns="91440" bIns="45720" rtlCol="0" anchor="ctr">
            <a:noAutofit/>
          </a:bodyPr>
          <a:lstStyle>
            <a:lvl1pPr algn="ctr" defTabSz="914400" rtl="0" eaLnBrk="1" latinLnBrk="0" hangingPunct="1">
              <a:lnSpc>
                <a:spcPct val="80000"/>
              </a:lnSpc>
              <a:spcBef>
                <a:spcPct val="0"/>
              </a:spcBef>
              <a:buNone/>
              <a:defRPr sz="6000" b="0" kern="1200" cap="all" spc="150" baseline="0">
                <a:solidFill>
                  <a:schemeClr val="bg1"/>
                </a:solidFill>
                <a:latin typeface="+mj-lt"/>
                <a:ea typeface="+mj-ea"/>
                <a:cs typeface="+mj-cs"/>
              </a:defRPr>
            </a:lvl1pPr>
          </a:lstStyle>
          <a:p>
            <a:r>
              <a:rPr lang="en-US" dirty="0">
                <a:solidFill>
                  <a:schemeClr val="accent1"/>
                </a:solidFill>
                <a:latin typeface="Franklin Gothic Medium" panose="020B0603020102020204" pitchFamily="34" charset="0"/>
                <a:cs typeface="Segoe UI" panose="020B0502040204020203" pitchFamily="34" charset="0"/>
              </a:rPr>
              <a:t>Introduction</a:t>
            </a:r>
          </a:p>
        </p:txBody>
      </p:sp>
      <p:sp>
        <p:nvSpPr>
          <p:cNvPr id="8" name="TextBox 7">
            <a:extLst>
              <a:ext uri="{FF2B5EF4-FFF2-40B4-BE49-F238E27FC236}">
                <a16:creationId xmlns:a16="http://schemas.microsoft.com/office/drawing/2014/main" id="{F8540C20-87AE-49A1-9A3F-020212122988}"/>
              </a:ext>
            </a:extLst>
          </p:cNvPr>
          <p:cNvSpPr txBox="1"/>
          <p:nvPr/>
        </p:nvSpPr>
        <p:spPr>
          <a:xfrm>
            <a:off x="149629" y="1113906"/>
            <a:ext cx="12042371" cy="2677656"/>
          </a:xfrm>
          <a:prstGeom prst="rect">
            <a:avLst/>
          </a:prstGeom>
          <a:noFill/>
        </p:spPr>
        <p:txBody>
          <a:bodyPr wrap="square" rtlCol="0">
            <a:spAutoFit/>
          </a:bodyPr>
          <a:lstStyle/>
          <a:p>
            <a:r>
              <a:rPr lang="en-US" sz="2400" b="1" dirty="0">
                <a:latin typeface="Arial Black" panose="020B0A04020102020204" pitchFamily="34" charset="0"/>
              </a:rPr>
              <a:t>Current research in the field of music psychology has shown that music induces a clear emotional response in its listeners . Musical preferences have been demonstrated to be highly correlated with personality traits and moods. The meter, timber, rhythm and pitch of music are managed in areas of the brain that deal with emotions and mood.</a:t>
            </a:r>
            <a:r>
              <a:rPr lang="en-US" sz="2400" dirty="0">
                <a:latin typeface="Arial Black" panose="020B0A04020102020204" pitchFamily="34" charset="0"/>
              </a:rPr>
              <a:t> Current research in emotion based music player system focuses on two main aspects, lyrics and audio features.</a:t>
            </a:r>
            <a:endParaRPr lang="en-IN" sz="2400" b="1" dirty="0">
              <a:latin typeface="Arial Black" panose="020B0A04020102020204" pitchFamily="34" charset="0"/>
            </a:endParaRPr>
          </a:p>
        </p:txBody>
      </p:sp>
    </p:spTree>
    <p:extLst>
      <p:ext uri="{BB962C8B-B14F-4D97-AF65-F5344CB8AC3E}">
        <p14:creationId xmlns:p14="http://schemas.microsoft.com/office/powerpoint/2010/main" val="8274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91353-4CB0-4384-A64B-0E3EAB36209B}"/>
              </a:ext>
            </a:extLst>
          </p:cNvPr>
          <p:cNvSpPr txBox="1"/>
          <p:nvPr/>
        </p:nvSpPr>
        <p:spPr>
          <a:xfrm>
            <a:off x="504967" y="204716"/>
            <a:ext cx="3548417" cy="584775"/>
          </a:xfrm>
          <a:prstGeom prst="rect">
            <a:avLst/>
          </a:prstGeom>
          <a:noFill/>
        </p:spPr>
        <p:txBody>
          <a:bodyPr wrap="square" rtlCol="0">
            <a:spAutoFit/>
          </a:bodyPr>
          <a:lstStyle/>
          <a:p>
            <a:r>
              <a:rPr lang="en-IN" sz="3200" dirty="0"/>
              <a:t> Emotion Basics</a:t>
            </a:r>
          </a:p>
        </p:txBody>
      </p:sp>
      <p:sp>
        <p:nvSpPr>
          <p:cNvPr id="4" name="TextBox 3">
            <a:extLst>
              <a:ext uri="{FF2B5EF4-FFF2-40B4-BE49-F238E27FC236}">
                <a16:creationId xmlns:a16="http://schemas.microsoft.com/office/drawing/2014/main" id="{DA8C3595-21A9-4E9C-85A9-8BA0DA442218}"/>
              </a:ext>
            </a:extLst>
          </p:cNvPr>
          <p:cNvSpPr txBox="1"/>
          <p:nvPr/>
        </p:nvSpPr>
        <p:spPr>
          <a:xfrm>
            <a:off x="627797" y="1105469"/>
            <a:ext cx="10658902" cy="2246769"/>
          </a:xfrm>
          <a:prstGeom prst="rect">
            <a:avLst/>
          </a:prstGeom>
          <a:noFill/>
        </p:spPr>
        <p:txBody>
          <a:bodyPr wrap="square" rtlCol="0">
            <a:spAutoFit/>
          </a:bodyPr>
          <a:lstStyle/>
          <a:p>
            <a:r>
              <a:rPr lang="en-IN" sz="2800" dirty="0"/>
              <a:t>This music player provides songs , based on various classes of emotions and moods. </a:t>
            </a:r>
          </a:p>
          <a:p>
            <a:r>
              <a:rPr lang="en-IN" sz="2800" dirty="0"/>
              <a:t>Facial expression is the most ancient and natural way of expressing feeling, emotions and mood and it’s algorithm requires less computational, time and cost. </a:t>
            </a:r>
          </a:p>
        </p:txBody>
      </p:sp>
      <p:sp>
        <p:nvSpPr>
          <p:cNvPr id="5" name="TextBox 4">
            <a:extLst>
              <a:ext uri="{FF2B5EF4-FFF2-40B4-BE49-F238E27FC236}">
                <a16:creationId xmlns:a16="http://schemas.microsoft.com/office/drawing/2014/main" id="{0C61089D-B657-493E-9F1F-63771CAD656D}"/>
              </a:ext>
            </a:extLst>
          </p:cNvPr>
          <p:cNvSpPr txBox="1"/>
          <p:nvPr/>
        </p:nvSpPr>
        <p:spPr>
          <a:xfrm>
            <a:off x="627797" y="3668216"/>
            <a:ext cx="10222173" cy="954107"/>
          </a:xfrm>
          <a:prstGeom prst="rect">
            <a:avLst/>
          </a:prstGeom>
          <a:noFill/>
        </p:spPr>
        <p:txBody>
          <a:bodyPr wrap="square" rtlCol="0">
            <a:spAutoFit/>
          </a:bodyPr>
          <a:lstStyle/>
          <a:p>
            <a:r>
              <a:rPr lang="en-IN" sz="2800" dirty="0"/>
              <a:t>The facial expressions categorize in six different emotion.</a:t>
            </a:r>
          </a:p>
          <a:p>
            <a:r>
              <a:rPr lang="en-IN" sz="2800" dirty="0"/>
              <a:t>Anger, Neutral, Surprise, Sad, Fear, Happy.</a:t>
            </a:r>
          </a:p>
        </p:txBody>
      </p:sp>
    </p:spTree>
    <p:extLst>
      <p:ext uri="{BB962C8B-B14F-4D97-AF65-F5344CB8AC3E}">
        <p14:creationId xmlns:p14="http://schemas.microsoft.com/office/powerpoint/2010/main" val="26536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alpha val="6000"/>
          </a:srgbClr>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D9FAC9F-7FB8-4F61-A789-4491865AA0B1}"/>
              </a:ext>
            </a:extLst>
          </p:cNvPr>
          <p:cNvSpPr>
            <a:spLocks noGrp="1"/>
          </p:cNvSpPr>
          <p:nvPr>
            <p:ph type="title"/>
          </p:nvPr>
        </p:nvSpPr>
        <p:spPr/>
        <p:txBody>
          <a:bodyPr/>
          <a:lstStyle/>
          <a:p>
            <a:r>
              <a:rPr lang="en-US" dirty="0"/>
              <a:t>Slide 3</a:t>
            </a:r>
          </a:p>
        </p:txBody>
      </p:sp>
      <p:sp>
        <p:nvSpPr>
          <p:cNvPr id="7" name="TextBox 6">
            <a:extLst>
              <a:ext uri="{FF2B5EF4-FFF2-40B4-BE49-F238E27FC236}">
                <a16:creationId xmlns:a16="http://schemas.microsoft.com/office/drawing/2014/main" id="{B91D3068-3814-439B-B39F-2CB9817084D6}"/>
              </a:ext>
            </a:extLst>
          </p:cNvPr>
          <p:cNvSpPr txBox="1"/>
          <p:nvPr/>
        </p:nvSpPr>
        <p:spPr>
          <a:xfrm>
            <a:off x="0" y="301300"/>
            <a:ext cx="5384799" cy="923330"/>
          </a:xfrm>
          <a:prstGeom prst="rect">
            <a:avLst/>
          </a:prstGeom>
          <a:noFill/>
        </p:spPr>
        <p:txBody>
          <a:bodyPr wrap="square" rtlCol="0">
            <a:spAutoFit/>
          </a:bodyPr>
          <a:lstStyle/>
          <a:p>
            <a:r>
              <a:rPr lang="en-IN" sz="5400" dirty="0"/>
              <a:t>    Keywords</a:t>
            </a:r>
          </a:p>
        </p:txBody>
      </p:sp>
      <p:sp>
        <p:nvSpPr>
          <p:cNvPr id="8" name="TextBox 7">
            <a:extLst>
              <a:ext uri="{FF2B5EF4-FFF2-40B4-BE49-F238E27FC236}">
                <a16:creationId xmlns:a16="http://schemas.microsoft.com/office/drawing/2014/main" id="{36BD755F-B2C5-44EA-9BCE-5CCA1E9A5506}"/>
              </a:ext>
            </a:extLst>
          </p:cNvPr>
          <p:cNvSpPr txBox="1"/>
          <p:nvPr/>
        </p:nvSpPr>
        <p:spPr>
          <a:xfrm>
            <a:off x="638629" y="1860267"/>
            <a:ext cx="9433419" cy="954107"/>
          </a:xfrm>
          <a:prstGeom prst="rect">
            <a:avLst/>
          </a:prstGeom>
          <a:noFill/>
        </p:spPr>
        <p:txBody>
          <a:bodyPr wrap="square" rtlCol="0">
            <a:spAutoFit/>
          </a:bodyPr>
          <a:lstStyle/>
          <a:p>
            <a:r>
              <a:rPr lang="en-IN" sz="2800" dirty="0"/>
              <a:t>Recognition, Artificial Intelligence, OpenCV , Web browser, Keras.models,  Numpy,  Tensorflow ,Flask Libraries.</a:t>
            </a:r>
          </a:p>
        </p:txBody>
      </p:sp>
      <p:sp>
        <p:nvSpPr>
          <p:cNvPr id="9" name="TextBox 8">
            <a:extLst>
              <a:ext uri="{FF2B5EF4-FFF2-40B4-BE49-F238E27FC236}">
                <a16:creationId xmlns:a16="http://schemas.microsoft.com/office/drawing/2014/main" id="{2D785CCB-FC89-4AF6-86F0-22E5BD3FAC80}"/>
              </a:ext>
            </a:extLst>
          </p:cNvPr>
          <p:cNvSpPr txBox="1"/>
          <p:nvPr/>
        </p:nvSpPr>
        <p:spPr>
          <a:xfrm>
            <a:off x="762000" y="3028390"/>
            <a:ext cx="6945086" cy="923330"/>
          </a:xfrm>
          <a:prstGeom prst="rect">
            <a:avLst/>
          </a:prstGeom>
          <a:noFill/>
        </p:spPr>
        <p:txBody>
          <a:bodyPr wrap="square" rtlCol="0">
            <a:spAutoFit/>
          </a:bodyPr>
          <a:lstStyle/>
          <a:p>
            <a:r>
              <a:rPr lang="en-IN" sz="5400" dirty="0"/>
              <a:t>Technologies are Used</a:t>
            </a:r>
          </a:p>
        </p:txBody>
      </p:sp>
      <p:sp>
        <p:nvSpPr>
          <p:cNvPr id="10" name="TextBox 9">
            <a:extLst>
              <a:ext uri="{FF2B5EF4-FFF2-40B4-BE49-F238E27FC236}">
                <a16:creationId xmlns:a16="http://schemas.microsoft.com/office/drawing/2014/main" id="{471101E6-98CC-4533-B1EA-5BFE43757F36}"/>
              </a:ext>
            </a:extLst>
          </p:cNvPr>
          <p:cNvSpPr txBox="1"/>
          <p:nvPr/>
        </p:nvSpPr>
        <p:spPr>
          <a:xfrm>
            <a:off x="638629" y="4404119"/>
            <a:ext cx="9869714" cy="1077218"/>
          </a:xfrm>
          <a:prstGeom prst="rect">
            <a:avLst/>
          </a:prstGeom>
          <a:noFill/>
        </p:spPr>
        <p:txBody>
          <a:bodyPr wrap="square" rtlCol="0">
            <a:spAutoFit/>
          </a:bodyPr>
          <a:lstStyle/>
          <a:p>
            <a:r>
              <a:rPr lang="en-IN" sz="3200" b="0" i="0" dirty="0">
                <a:solidFill>
                  <a:srgbClr val="202124"/>
                </a:solidFill>
                <a:effectLst/>
                <a:latin typeface="Google Sans"/>
              </a:rPr>
              <a:t>Pycharm , Webcam , Face Recognition Algorithms, Youtube Database.   </a:t>
            </a:r>
            <a:endParaRPr lang="en-IN" sz="3200" dirty="0"/>
          </a:p>
        </p:txBody>
      </p:sp>
    </p:spTree>
    <p:extLst>
      <p:ext uri="{BB962C8B-B14F-4D97-AF65-F5344CB8AC3E}">
        <p14:creationId xmlns:p14="http://schemas.microsoft.com/office/powerpoint/2010/main" val="86784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6C3F08-14DC-48A6-8CEB-7EC9E7516BAE}"/>
              </a:ext>
            </a:extLst>
          </p:cNvPr>
          <p:cNvSpPr txBox="1"/>
          <p:nvPr/>
        </p:nvSpPr>
        <p:spPr>
          <a:xfrm>
            <a:off x="450376" y="177420"/>
            <a:ext cx="3043451" cy="707886"/>
          </a:xfrm>
          <a:prstGeom prst="rect">
            <a:avLst/>
          </a:prstGeom>
          <a:noFill/>
        </p:spPr>
        <p:txBody>
          <a:bodyPr wrap="square" rtlCol="0">
            <a:spAutoFit/>
          </a:bodyPr>
          <a:lstStyle/>
          <a:p>
            <a:r>
              <a:rPr lang="en-IN" sz="4000" dirty="0"/>
              <a:t> Accuracy</a:t>
            </a:r>
          </a:p>
        </p:txBody>
      </p:sp>
      <p:sp>
        <p:nvSpPr>
          <p:cNvPr id="2" name="TextBox 1">
            <a:extLst>
              <a:ext uri="{FF2B5EF4-FFF2-40B4-BE49-F238E27FC236}">
                <a16:creationId xmlns:a16="http://schemas.microsoft.com/office/drawing/2014/main" id="{7B602625-21F8-454B-B643-C4CA9E74A926}"/>
              </a:ext>
            </a:extLst>
          </p:cNvPr>
          <p:cNvSpPr txBox="1"/>
          <p:nvPr/>
        </p:nvSpPr>
        <p:spPr>
          <a:xfrm>
            <a:off x="275230" y="1351508"/>
            <a:ext cx="11641540" cy="4154984"/>
          </a:xfrm>
          <a:prstGeom prst="rect">
            <a:avLst/>
          </a:prstGeom>
          <a:noFill/>
        </p:spPr>
        <p:txBody>
          <a:bodyPr wrap="square" rtlCol="0">
            <a:spAutoFit/>
          </a:bodyPr>
          <a:lstStyle/>
          <a:p>
            <a:r>
              <a:rPr lang="en-US" sz="2400" dirty="0"/>
              <a:t>The system has also been able to grab the new images of the user and appropriately update its classifier and training dataset. </a:t>
            </a:r>
          </a:p>
          <a:p>
            <a:endParaRPr lang="en-US" sz="2400" dirty="0"/>
          </a:p>
          <a:p>
            <a:r>
              <a:rPr lang="en-US" sz="2400" dirty="0"/>
              <a:t>The system was designed using the facial landmarks scheme and is tested under various scenarios for the result that would be obtained. </a:t>
            </a:r>
          </a:p>
          <a:p>
            <a:endParaRPr lang="en-US" sz="2400" dirty="0"/>
          </a:p>
          <a:p>
            <a:r>
              <a:rPr lang="en-US" sz="2400" dirty="0"/>
              <a:t>It is seen that the classifier has an accuracy of more than 80 percent for most of the test cases, which is pretty good accuracy in terms of emotion classification. </a:t>
            </a:r>
          </a:p>
          <a:p>
            <a:endParaRPr lang="en-US" sz="2400" dirty="0"/>
          </a:p>
          <a:p>
            <a:r>
              <a:rPr lang="en-US" sz="2400" dirty="0"/>
              <a:t>It can also be seen that the classifier can accurately predict the expression of the user in a real-time scenario when tested live for a user. </a:t>
            </a:r>
            <a:endParaRPr lang="en-IN" sz="2400" dirty="0"/>
          </a:p>
        </p:txBody>
      </p:sp>
    </p:spTree>
    <p:extLst>
      <p:ext uri="{BB962C8B-B14F-4D97-AF65-F5344CB8AC3E}">
        <p14:creationId xmlns:p14="http://schemas.microsoft.com/office/powerpoint/2010/main" val="51708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A73DA-7EAE-4E43-970F-D0B87500AD65}"/>
              </a:ext>
            </a:extLst>
          </p:cNvPr>
          <p:cNvSpPr txBox="1"/>
          <p:nvPr/>
        </p:nvSpPr>
        <p:spPr>
          <a:xfrm>
            <a:off x="491319" y="122830"/>
            <a:ext cx="4380932" cy="646331"/>
          </a:xfrm>
          <a:prstGeom prst="rect">
            <a:avLst/>
          </a:prstGeom>
          <a:noFill/>
        </p:spPr>
        <p:txBody>
          <a:bodyPr wrap="square" rtlCol="0">
            <a:spAutoFit/>
          </a:bodyPr>
          <a:lstStyle/>
          <a:p>
            <a:r>
              <a:rPr lang="en-IN" sz="3600" dirty="0"/>
              <a:t>Con…</a:t>
            </a:r>
          </a:p>
        </p:txBody>
      </p:sp>
      <p:sp>
        <p:nvSpPr>
          <p:cNvPr id="3" name="TextBox 2">
            <a:extLst>
              <a:ext uri="{FF2B5EF4-FFF2-40B4-BE49-F238E27FC236}">
                <a16:creationId xmlns:a16="http://schemas.microsoft.com/office/drawing/2014/main" id="{1FBD6C8A-5AE0-43A5-85CA-935F3CF80225}"/>
              </a:ext>
            </a:extLst>
          </p:cNvPr>
          <p:cNvSpPr txBox="1"/>
          <p:nvPr/>
        </p:nvSpPr>
        <p:spPr>
          <a:xfrm>
            <a:off x="354842" y="1050877"/>
            <a:ext cx="10986448" cy="4031873"/>
          </a:xfrm>
          <a:prstGeom prst="rect">
            <a:avLst/>
          </a:prstGeom>
          <a:noFill/>
        </p:spPr>
        <p:txBody>
          <a:bodyPr wrap="square" rtlCol="0">
            <a:spAutoFit/>
          </a:bodyPr>
          <a:lstStyle/>
          <a:p>
            <a:r>
              <a:rPr lang="en-US" sz="3200" dirty="0"/>
              <a:t>Instructions Explained to the User. In this scenario the users were given instructions as to what is to be done to perform the prediction of the emotion expressed which provided the following results. </a:t>
            </a:r>
          </a:p>
          <a:p>
            <a:endParaRPr lang="en-US" sz="3200" dirty="0"/>
          </a:p>
          <a:p>
            <a:r>
              <a:rPr lang="en-US" sz="3200" dirty="0"/>
              <a:t>Sometimes in cases where the inner emotion is sad and facial expression is happy it resulted in a fail case. The values are given in Table.</a:t>
            </a:r>
            <a:endParaRPr lang="en-IN" sz="3200" dirty="0"/>
          </a:p>
        </p:txBody>
      </p:sp>
    </p:spTree>
    <p:extLst>
      <p:ext uri="{BB962C8B-B14F-4D97-AF65-F5344CB8AC3E}">
        <p14:creationId xmlns:p14="http://schemas.microsoft.com/office/powerpoint/2010/main" val="418603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2ED658-EE3D-4434-8D1B-D81EFF0C46EA}"/>
              </a:ext>
            </a:extLst>
          </p:cNvPr>
          <p:cNvGraphicFramePr>
            <a:graphicFrameLocks noGrp="1"/>
          </p:cNvGraphicFramePr>
          <p:nvPr>
            <p:ph idx="1"/>
            <p:extLst>
              <p:ext uri="{D42A27DB-BD31-4B8C-83A1-F6EECF244321}">
                <p14:modId xmlns:p14="http://schemas.microsoft.com/office/powerpoint/2010/main" val="4032865292"/>
              </p:ext>
            </p:extLst>
          </p:nvPr>
        </p:nvGraphicFramePr>
        <p:xfrm>
          <a:off x="573206" y="2179899"/>
          <a:ext cx="10795376" cy="2824350"/>
        </p:xfrm>
        <a:graphic>
          <a:graphicData uri="http://schemas.openxmlformats.org/drawingml/2006/table">
            <a:tbl>
              <a:tblPr firstRow="1" bandRow="1">
                <a:tableStyleId>{5C22544A-7EE6-4342-B048-85BDC9FD1C3A}</a:tableStyleId>
              </a:tblPr>
              <a:tblGrid>
                <a:gridCol w="2698844">
                  <a:extLst>
                    <a:ext uri="{9D8B030D-6E8A-4147-A177-3AD203B41FA5}">
                      <a16:colId xmlns:a16="http://schemas.microsoft.com/office/drawing/2014/main" val="1601322513"/>
                    </a:ext>
                  </a:extLst>
                </a:gridCol>
                <a:gridCol w="2698844">
                  <a:extLst>
                    <a:ext uri="{9D8B030D-6E8A-4147-A177-3AD203B41FA5}">
                      <a16:colId xmlns:a16="http://schemas.microsoft.com/office/drawing/2014/main" val="798606365"/>
                    </a:ext>
                  </a:extLst>
                </a:gridCol>
                <a:gridCol w="2698844">
                  <a:extLst>
                    <a:ext uri="{9D8B030D-6E8A-4147-A177-3AD203B41FA5}">
                      <a16:colId xmlns:a16="http://schemas.microsoft.com/office/drawing/2014/main" val="23569051"/>
                    </a:ext>
                  </a:extLst>
                </a:gridCol>
                <a:gridCol w="2698844">
                  <a:extLst>
                    <a:ext uri="{9D8B030D-6E8A-4147-A177-3AD203B41FA5}">
                      <a16:colId xmlns:a16="http://schemas.microsoft.com/office/drawing/2014/main" val="3326468405"/>
                    </a:ext>
                  </a:extLst>
                </a:gridCol>
              </a:tblGrid>
              <a:tr h="564870">
                <a:tc>
                  <a:txBody>
                    <a:bodyPr/>
                    <a:lstStyle/>
                    <a:p>
                      <a:r>
                        <a:rPr lang="en-IN" dirty="0"/>
                        <a:t>              User</a:t>
                      </a:r>
                    </a:p>
                  </a:txBody>
                  <a:tcPr/>
                </a:tc>
                <a:tc>
                  <a:txBody>
                    <a:bodyPr/>
                    <a:lstStyle/>
                    <a:p>
                      <a:r>
                        <a:rPr lang="en-IN" dirty="0"/>
                        <a:t>           Emotion</a:t>
                      </a:r>
                    </a:p>
                  </a:txBody>
                  <a:tcPr/>
                </a:tc>
                <a:tc>
                  <a:txBody>
                    <a:bodyPr/>
                    <a:lstStyle/>
                    <a:p>
                      <a:r>
                        <a:rPr lang="en-IN" dirty="0"/>
                        <a:t>     Facial  Expression</a:t>
                      </a:r>
                    </a:p>
                  </a:txBody>
                  <a:tcPr/>
                </a:tc>
                <a:tc>
                  <a:txBody>
                    <a:bodyPr/>
                    <a:lstStyle/>
                    <a:p>
                      <a:r>
                        <a:rPr lang="en-IN" dirty="0"/>
                        <a:t>            Accuracy</a:t>
                      </a:r>
                    </a:p>
                  </a:txBody>
                  <a:tcPr/>
                </a:tc>
                <a:extLst>
                  <a:ext uri="{0D108BD9-81ED-4DB2-BD59-A6C34878D82A}">
                    <a16:rowId xmlns:a16="http://schemas.microsoft.com/office/drawing/2014/main" val="1717015027"/>
                  </a:ext>
                </a:extLst>
              </a:tr>
              <a:tr h="564870">
                <a:tc>
                  <a:txBody>
                    <a:bodyPr/>
                    <a:lstStyle/>
                    <a:p>
                      <a:r>
                        <a:rPr lang="en-IN" dirty="0"/>
                        <a:t>               </a:t>
                      </a:r>
                      <a:r>
                        <a:rPr lang="en-IN" sz="2800" dirty="0">
                          <a:latin typeface="Aharoni" panose="02010803020104030203" pitchFamily="2" charset="-79"/>
                          <a:cs typeface="Aharoni" panose="02010803020104030203" pitchFamily="2" charset="-79"/>
                        </a:rPr>
                        <a:t>1</a:t>
                      </a:r>
                    </a:p>
                  </a:txBody>
                  <a:tcPr/>
                </a:tc>
                <a:tc>
                  <a:txBody>
                    <a:bodyPr/>
                    <a:lstStyle/>
                    <a:p>
                      <a:r>
                        <a:rPr lang="en-IN" dirty="0"/>
                        <a:t>         Happy </a:t>
                      </a:r>
                    </a:p>
                  </a:txBody>
                  <a:tcPr/>
                </a:tc>
                <a:tc>
                  <a:txBody>
                    <a:bodyPr/>
                    <a:lstStyle/>
                    <a:p>
                      <a:r>
                        <a:rPr lang="en-IN" dirty="0"/>
                        <a:t>        Happy</a:t>
                      </a:r>
                    </a:p>
                  </a:txBody>
                  <a:tcPr/>
                </a:tc>
                <a:tc>
                  <a:txBody>
                    <a:bodyPr/>
                    <a:lstStyle/>
                    <a:p>
                      <a:r>
                        <a:rPr lang="en-IN" dirty="0"/>
                        <a:t>             </a:t>
                      </a:r>
                      <a:r>
                        <a:rPr lang="en-IN" sz="2000" dirty="0">
                          <a:latin typeface="Abadi" panose="020B0604020202020204" pitchFamily="34" charset="0"/>
                          <a:cs typeface="Aharoni" panose="02010803020104030203" pitchFamily="2" charset="-79"/>
                        </a:rPr>
                        <a:t>100</a:t>
                      </a:r>
                    </a:p>
                  </a:txBody>
                  <a:tcPr/>
                </a:tc>
                <a:extLst>
                  <a:ext uri="{0D108BD9-81ED-4DB2-BD59-A6C34878D82A}">
                    <a16:rowId xmlns:a16="http://schemas.microsoft.com/office/drawing/2014/main" val="842053087"/>
                  </a:ext>
                </a:extLst>
              </a:tr>
              <a:tr h="564870">
                <a:tc>
                  <a:txBody>
                    <a:bodyPr/>
                    <a:lstStyle/>
                    <a:p>
                      <a:r>
                        <a:rPr lang="en-IN" dirty="0"/>
                        <a:t>               </a:t>
                      </a:r>
                      <a:r>
                        <a:rPr lang="en-IN" b="1" dirty="0"/>
                        <a:t>2</a:t>
                      </a:r>
                    </a:p>
                  </a:txBody>
                  <a:tcPr/>
                </a:tc>
                <a:tc>
                  <a:txBody>
                    <a:bodyPr/>
                    <a:lstStyle/>
                    <a:p>
                      <a:r>
                        <a:rPr lang="en-IN" dirty="0"/>
                        <a:t>           Sad</a:t>
                      </a:r>
                    </a:p>
                  </a:txBody>
                  <a:tcPr/>
                </a:tc>
                <a:tc>
                  <a:txBody>
                    <a:bodyPr/>
                    <a:lstStyle/>
                    <a:p>
                      <a:r>
                        <a:rPr lang="en-IN" dirty="0"/>
                        <a:t>        Happy</a:t>
                      </a:r>
                    </a:p>
                  </a:txBody>
                  <a:tcPr/>
                </a:tc>
                <a:tc>
                  <a:txBody>
                    <a:bodyPr/>
                    <a:lstStyle/>
                    <a:p>
                      <a:r>
                        <a:rPr lang="en-IN" dirty="0"/>
                        <a:t>               </a:t>
                      </a:r>
                      <a:r>
                        <a:rPr lang="en-IN" dirty="0">
                          <a:latin typeface="Abadi" panose="020B0604020202020204" pitchFamily="34" charset="0"/>
                        </a:rPr>
                        <a:t>0</a:t>
                      </a:r>
                    </a:p>
                  </a:txBody>
                  <a:tcPr/>
                </a:tc>
                <a:extLst>
                  <a:ext uri="{0D108BD9-81ED-4DB2-BD59-A6C34878D82A}">
                    <a16:rowId xmlns:a16="http://schemas.microsoft.com/office/drawing/2014/main" val="1758053667"/>
                  </a:ext>
                </a:extLst>
              </a:tr>
              <a:tr h="564870">
                <a:tc>
                  <a:txBody>
                    <a:bodyPr/>
                    <a:lstStyle/>
                    <a:p>
                      <a:r>
                        <a:rPr lang="en-IN" dirty="0"/>
                        <a:t>               </a:t>
                      </a:r>
                      <a:r>
                        <a:rPr lang="en-IN" b="1" dirty="0"/>
                        <a:t>3</a:t>
                      </a:r>
                    </a:p>
                  </a:txBody>
                  <a:tcPr/>
                </a:tc>
                <a:tc>
                  <a:txBody>
                    <a:bodyPr/>
                    <a:lstStyle/>
                    <a:p>
                      <a:r>
                        <a:rPr lang="en-IN" dirty="0"/>
                        <a:t>         Happy</a:t>
                      </a:r>
                    </a:p>
                  </a:txBody>
                  <a:tcPr/>
                </a:tc>
                <a:tc>
                  <a:txBody>
                    <a:bodyPr/>
                    <a:lstStyle/>
                    <a:p>
                      <a:r>
                        <a:rPr lang="en-IN" dirty="0"/>
                        <a:t>        Happy</a:t>
                      </a:r>
                    </a:p>
                  </a:txBody>
                  <a:tcPr/>
                </a:tc>
                <a:tc>
                  <a:txBody>
                    <a:bodyPr/>
                    <a:lstStyle/>
                    <a:p>
                      <a:r>
                        <a:rPr lang="en-IN" dirty="0"/>
                        <a:t>             </a:t>
                      </a:r>
                      <a:r>
                        <a:rPr lang="en-IN" dirty="0">
                          <a:latin typeface="Abadi" panose="020B0604020202020204" pitchFamily="34" charset="0"/>
                        </a:rPr>
                        <a:t>100</a:t>
                      </a:r>
                    </a:p>
                  </a:txBody>
                  <a:tcPr/>
                </a:tc>
                <a:extLst>
                  <a:ext uri="{0D108BD9-81ED-4DB2-BD59-A6C34878D82A}">
                    <a16:rowId xmlns:a16="http://schemas.microsoft.com/office/drawing/2014/main" val="1017340793"/>
                  </a:ext>
                </a:extLst>
              </a:tr>
              <a:tr h="564870">
                <a:tc>
                  <a:txBody>
                    <a:bodyPr/>
                    <a:lstStyle/>
                    <a:p>
                      <a:r>
                        <a:rPr lang="en-IN" dirty="0"/>
                        <a:t>               4</a:t>
                      </a:r>
                    </a:p>
                  </a:txBody>
                  <a:tcPr/>
                </a:tc>
                <a:tc>
                  <a:txBody>
                    <a:bodyPr/>
                    <a:lstStyle/>
                    <a:p>
                      <a:r>
                        <a:rPr lang="en-IN" dirty="0"/>
                        <a:t>           Sad</a:t>
                      </a:r>
                    </a:p>
                  </a:txBody>
                  <a:tcPr/>
                </a:tc>
                <a:tc>
                  <a:txBody>
                    <a:bodyPr/>
                    <a:lstStyle/>
                    <a:p>
                      <a:r>
                        <a:rPr lang="en-IN" dirty="0"/>
                        <a:t>         Sad</a:t>
                      </a:r>
                    </a:p>
                  </a:txBody>
                  <a:tcPr/>
                </a:tc>
                <a:tc>
                  <a:txBody>
                    <a:bodyPr/>
                    <a:lstStyle/>
                    <a:p>
                      <a:r>
                        <a:rPr lang="en-IN" dirty="0"/>
                        <a:t>             </a:t>
                      </a:r>
                      <a:r>
                        <a:rPr lang="en-IN" dirty="0">
                          <a:latin typeface="Abadi" panose="020B0604020202020204" pitchFamily="34" charset="0"/>
                        </a:rPr>
                        <a:t>100</a:t>
                      </a:r>
                    </a:p>
                  </a:txBody>
                  <a:tcPr/>
                </a:tc>
                <a:extLst>
                  <a:ext uri="{0D108BD9-81ED-4DB2-BD59-A6C34878D82A}">
                    <a16:rowId xmlns:a16="http://schemas.microsoft.com/office/drawing/2014/main" val="4235072534"/>
                  </a:ext>
                </a:extLst>
              </a:tr>
            </a:tbl>
          </a:graphicData>
        </a:graphic>
      </p:graphicFrame>
      <p:sp>
        <p:nvSpPr>
          <p:cNvPr id="5" name="TextBox 4">
            <a:extLst>
              <a:ext uri="{FF2B5EF4-FFF2-40B4-BE49-F238E27FC236}">
                <a16:creationId xmlns:a16="http://schemas.microsoft.com/office/drawing/2014/main" id="{D8AE7046-6759-4241-A970-5ABF0639552C}"/>
              </a:ext>
            </a:extLst>
          </p:cNvPr>
          <p:cNvSpPr txBox="1"/>
          <p:nvPr/>
        </p:nvSpPr>
        <p:spPr>
          <a:xfrm>
            <a:off x="1310184" y="313899"/>
            <a:ext cx="3370997" cy="584775"/>
          </a:xfrm>
          <a:prstGeom prst="rect">
            <a:avLst/>
          </a:prstGeom>
          <a:noFill/>
        </p:spPr>
        <p:txBody>
          <a:bodyPr wrap="square" rtlCol="0">
            <a:spAutoFit/>
          </a:bodyPr>
          <a:lstStyle/>
          <a:p>
            <a:r>
              <a:rPr lang="en-IN" sz="3200" b="1" dirty="0"/>
              <a:t>Result Analysis</a:t>
            </a:r>
          </a:p>
        </p:txBody>
      </p:sp>
      <p:sp>
        <p:nvSpPr>
          <p:cNvPr id="7" name="TextBox 6">
            <a:extLst>
              <a:ext uri="{FF2B5EF4-FFF2-40B4-BE49-F238E27FC236}">
                <a16:creationId xmlns:a16="http://schemas.microsoft.com/office/drawing/2014/main" id="{D55CDD61-4F5F-4656-9676-93BB8745B4E9}"/>
              </a:ext>
            </a:extLst>
          </p:cNvPr>
          <p:cNvSpPr txBox="1"/>
          <p:nvPr/>
        </p:nvSpPr>
        <p:spPr>
          <a:xfrm>
            <a:off x="3029803" y="1201003"/>
            <a:ext cx="6132394" cy="523220"/>
          </a:xfrm>
          <a:prstGeom prst="rect">
            <a:avLst/>
          </a:prstGeom>
          <a:noFill/>
        </p:spPr>
        <p:txBody>
          <a:bodyPr wrap="square" rtlCol="0">
            <a:spAutoFit/>
          </a:bodyPr>
          <a:lstStyle/>
          <a:p>
            <a:r>
              <a:rPr lang="en-US" sz="2800" b="1" dirty="0"/>
              <a:t>Instructions Explained to the User</a:t>
            </a:r>
            <a:endParaRPr lang="en-IN" sz="2800" b="1" dirty="0"/>
          </a:p>
        </p:txBody>
      </p:sp>
    </p:spTree>
    <p:extLst>
      <p:ext uri="{BB962C8B-B14F-4D97-AF65-F5344CB8AC3E}">
        <p14:creationId xmlns:p14="http://schemas.microsoft.com/office/powerpoint/2010/main" val="263839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5E1A5-B5EB-4982-BF0E-4CF607517DF5}"/>
              </a:ext>
            </a:extLst>
          </p:cNvPr>
          <p:cNvPicPr>
            <a:picLocks noGrp="1" noChangeAspect="1"/>
          </p:cNvPicPr>
          <p:nvPr>
            <p:ph idx="1"/>
          </p:nvPr>
        </p:nvPicPr>
        <p:blipFill>
          <a:blip r:embed="rId2"/>
          <a:stretch>
            <a:fillRect/>
          </a:stretch>
        </p:blipFill>
        <p:spPr>
          <a:xfrm>
            <a:off x="1383453" y="1172062"/>
            <a:ext cx="9687820" cy="4075187"/>
          </a:xfrm>
        </p:spPr>
      </p:pic>
      <p:sp>
        <p:nvSpPr>
          <p:cNvPr id="6" name="TextBox 5">
            <a:extLst>
              <a:ext uri="{FF2B5EF4-FFF2-40B4-BE49-F238E27FC236}">
                <a16:creationId xmlns:a16="http://schemas.microsoft.com/office/drawing/2014/main" id="{5E7A4A93-07BC-4F05-9B15-BE1FDD52FDDF}"/>
              </a:ext>
            </a:extLst>
          </p:cNvPr>
          <p:cNvSpPr txBox="1"/>
          <p:nvPr/>
        </p:nvSpPr>
        <p:spPr>
          <a:xfrm>
            <a:off x="1139483" y="126609"/>
            <a:ext cx="2996419" cy="584775"/>
          </a:xfrm>
          <a:prstGeom prst="rect">
            <a:avLst/>
          </a:prstGeom>
          <a:noFill/>
        </p:spPr>
        <p:txBody>
          <a:bodyPr wrap="square" rtlCol="0">
            <a:spAutoFit/>
          </a:bodyPr>
          <a:lstStyle/>
          <a:p>
            <a:r>
              <a:rPr lang="en-IN" sz="3200" b="1" dirty="0">
                <a:cs typeface="Aharoni" panose="02010803020104030203" pitchFamily="2" charset="-79"/>
              </a:rPr>
              <a:t>Con…</a:t>
            </a:r>
          </a:p>
        </p:txBody>
      </p:sp>
    </p:spTree>
    <p:extLst>
      <p:ext uri="{BB962C8B-B14F-4D97-AF65-F5344CB8AC3E}">
        <p14:creationId xmlns:p14="http://schemas.microsoft.com/office/powerpoint/2010/main" val="122319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E0274-6E94-4A1E-A8C4-9680DD69FE0F}"/>
              </a:ext>
            </a:extLst>
          </p:cNvPr>
          <p:cNvSpPr txBox="1"/>
          <p:nvPr/>
        </p:nvSpPr>
        <p:spPr>
          <a:xfrm>
            <a:off x="736979" y="136478"/>
            <a:ext cx="3753134" cy="523220"/>
          </a:xfrm>
          <a:prstGeom prst="rect">
            <a:avLst/>
          </a:prstGeom>
          <a:noFill/>
        </p:spPr>
        <p:txBody>
          <a:bodyPr wrap="square" rtlCol="0">
            <a:spAutoFit/>
          </a:bodyPr>
          <a:lstStyle/>
          <a:p>
            <a:r>
              <a:rPr lang="en-IN" sz="2800" b="1" dirty="0"/>
              <a:t>Con…</a:t>
            </a:r>
          </a:p>
        </p:txBody>
      </p:sp>
      <p:sp>
        <p:nvSpPr>
          <p:cNvPr id="3" name="TextBox 2">
            <a:extLst>
              <a:ext uri="{FF2B5EF4-FFF2-40B4-BE49-F238E27FC236}">
                <a16:creationId xmlns:a16="http://schemas.microsoft.com/office/drawing/2014/main" id="{A4AFD3D7-17DF-4BE4-8A2A-A2E0D3C2290C}"/>
              </a:ext>
            </a:extLst>
          </p:cNvPr>
          <p:cNvSpPr txBox="1"/>
          <p:nvPr/>
        </p:nvSpPr>
        <p:spPr>
          <a:xfrm>
            <a:off x="736979" y="873457"/>
            <a:ext cx="10099343" cy="3539430"/>
          </a:xfrm>
          <a:prstGeom prst="rect">
            <a:avLst/>
          </a:prstGeom>
          <a:noFill/>
        </p:spPr>
        <p:txBody>
          <a:bodyPr wrap="square" rtlCol="0">
            <a:spAutoFit/>
          </a:bodyPr>
          <a:lstStyle/>
          <a:p>
            <a:r>
              <a:rPr lang="en-US" sz="3200" dirty="0"/>
              <a:t>Instructions not given to the User. In this scenario the users were not given any instructions as to what is to be do and thus the inner emotions or the emotions recognized failed. </a:t>
            </a:r>
          </a:p>
          <a:p>
            <a:endParaRPr lang="en-US" sz="3200" dirty="0"/>
          </a:p>
          <a:p>
            <a:r>
              <a:rPr lang="en-US" sz="3200" dirty="0"/>
              <a:t>There were also cases where in the emotion matched with the facial expressions of the user. The values are given in Table.</a:t>
            </a:r>
            <a:endParaRPr lang="en-IN" sz="3200" dirty="0"/>
          </a:p>
        </p:txBody>
      </p:sp>
    </p:spTree>
    <p:extLst>
      <p:ext uri="{BB962C8B-B14F-4D97-AF65-F5344CB8AC3E}">
        <p14:creationId xmlns:p14="http://schemas.microsoft.com/office/powerpoint/2010/main" val="32715115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AC8BD7-946A-4C17-A395-21CB0265D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9B77A0-8658-45E5-8D19-24559500539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9E42AFF-377A-47D3-84EF-20B0692369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298</TotalTime>
  <Words>855</Words>
  <Application>Microsoft Office PowerPoint</Application>
  <PresentationFormat>Widescreen</PresentationFormat>
  <Paragraphs>136</Paragraphs>
  <Slides>17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Abadi</vt:lpstr>
      <vt:lpstr>Aharoni</vt:lpstr>
      <vt:lpstr>Arial</vt:lpstr>
      <vt:lpstr>Arial Black</vt:lpstr>
      <vt:lpstr>Arial Rounded MT Bold</vt:lpstr>
      <vt:lpstr>Calibri</vt:lpstr>
      <vt:lpstr>Franklin Gothic Medium</vt:lpstr>
      <vt:lpstr>Gill Sans MT</vt:lpstr>
      <vt:lpstr>Google Sans</vt:lpstr>
      <vt:lpstr>Segoe UI</vt:lpstr>
      <vt:lpstr>Wingdings</vt:lpstr>
      <vt:lpstr>Gallery</vt:lpstr>
      <vt:lpstr>Slide 1</vt:lpstr>
      <vt:lpstr>PowerPoint Presentation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5</vt:lpstr>
      <vt:lpstr>Slide 6</vt:lpstr>
      <vt:lpstr>Slide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satyam gupta</dc:creator>
  <cp:lastModifiedBy>satyam gupta</cp:lastModifiedBy>
  <cp:revision>10</cp:revision>
  <dcterms:created xsi:type="dcterms:W3CDTF">2021-09-26T17:31:22Z</dcterms:created>
  <dcterms:modified xsi:type="dcterms:W3CDTF">2021-12-01T18:14:23Z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