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50" d="100"/>
          <a:sy n="50" d="100"/>
        </p:scale>
        <p:origin x="1476" y="3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352800" y="2119786"/>
            <a:ext cx="5800851" cy="1001556"/>
          </a:xfrm>
          <a:prstGeom prst="rect">
            <a:avLst/>
          </a:prstGeom>
        </p:spPr>
        <p:txBody>
          <a:bodyPr vert="horz" wrap="square" lIns="0" tIns="16510" rIns="0" bIns="0" rtlCol="0">
            <a:spAutoFit/>
          </a:bodyPr>
          <a:lstStyle/>
          <a:p>
            <a:pPr marL="3213735">
              <a:lnSpc>
                <a:spcPct val="100000"/>
              </a:lnSpc>
              <a:spcBef>
                <a:spcPts val="130"/>
              </a:spcBef>
            </a:pPr>
            <a:r>
              <a:rPr lang="en-US" spc="15" dirty="0" err="1"/>
              <a:t>DharmavaramRajesh</a:t>
            </a:r>
            <a:endParaRPr lang="en-US" spc="15" dirty="0"/>
          </a:p>
        </p:txBody>
      </p:sp>
      <p:sp>
        <p:nvSpPr>
          <p:cNvPr id="8" name="object 8"/>
          <p:cNvSpPr txBox="1"/>
          <p:nvPr/>
        </p:nvSpPr>
        <p:spPr>
          <a:xfrm>
            <a:off x="6553200" y="312134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 name="TextBox 9">
            <a:extLst>
              <a:ext uri="{FF2B5EF4-FFF2-40B4-BE49-F238E27FC236}">
                <a16:creationId xmlns:a16="http://schemas.microsoft.com/office/drawing/2014/main" id="{2A97CA2F-81D7-C88B-C147-0E0D499973F4}"/>
              </a:ext>
            </a:extLst>
          </p:cNvPr>
          <p:cNvSpPr txBox="1"/>
          <p:nvPr/>
        </p:nvSpPr>
        <p:spPr>
          <a:xfrm>
            <a:off x="2526030" y="2115562"/>
            <a:ext cx="6103620" cy="3046988"/>
          </a:xfrm>
          <a:prstGeom prst="rect">
            <a:avLst/>
          </a:prstGeom>
          <a:noFill/>
        </p:spPr>
        <p:txBody>
          <a:bodyPr wrap="square">
            <a:spAutoFit/>
          </a:bodyPr>
          <a:lstStyle/>
          <a:p>
            <a:pPr>
              <a:buFont typeface="Arial" panose="020B0604020202020204" pitchFamily="34" charset="0"/>
              <a:buChar char="•"/>
            </a:pPr>
            <a:r>
              <a:rPr lang="en-US" sz="3200" dirty="0"/>
              <a:t>Successfully captures and records keypress events.</a:t>
            </a:r>
          </a:p>
          <a:p>
            <a:pPr>
              <a:buFont typeface="Arial" panose="020B0604020202020204" pitchFamily="34" charset="0"/>
              <a:buChar char="•"/>
            </a:pPr>
            <a:r>
              <a:rPr lang="en-US" sz="3200" dirty="0"/>
              <a:t>Outputs data in desired formats.</a:t>
            </a:r>
          </a:p>
          <a:p>
            <a:pPr>
              <a:buFont typeface="Arial" panose="020B0604020202020204" pitchFamily="34" charset="0"/>
              <a:buChar char="•"/>
            </a:pPr>
            <a:r>
              <a:rPr lang="en-US" sz="3200" dirty="0"/>
              <a:t>User-friendly interface for controlling keylogging.</a:t>
            </a:r>
          </a:p>
          <a:p>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47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12700" algn="just">
              <a:spcBef>
                <a:spcPts val="130"/>
              </a:spcBef>
            </a:pPr>
            <a:r>
              <a:rPr lang="en-IN" sz="4000" b="1" dirty="0"/>
              <a:t>                                                  Keylogger </a:t>
            </a:r>
            <a:r>
              <a:rPr lang="en-IN" sz="4000" dirty="0"/>
              <a:t> </a:t>
            </a:r>
          </a:p>
          <a:p>
            <a:pPr marL="12700" algn="just">
              <a:spcBef>
                <a:spcPts val="130"/>
              </a:spcBef>
            </a:pPr>
            <a:endParaRPr lang="en-US" sz="4000" spc="5"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4800600" y="153903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21"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CA205B55-D555-C3CC-924C-060458B0A1D5}"/>
              </a:ext>
            </a:extLst>
          </p:cNvPr>
          <p:cNvSpPr txBox="1"/>
          <p:nvPr/>
        </p:nvSpPr>
        <p:spPr>
          <a:xfrm>
            <a:off x="3052011" y="2148370"/>
            <a:ext cx="6104020"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Problem Statement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Project Overview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End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Solution and Value Proposition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Wow Factor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Results </a:t>
            </a:r>
          </a:p>
          <a:p>
            <a:pPr lvl="0">
              <a:lnSpc>
                <a:spcPct val="100000"/>
              </a:lnSpc>
              <a:spcBef>
                <a:spcPct val="0"/>
              </a:spcBef>
              <a:spcAft>
                <a:spcPct val="35000"/>
              </a:spcAft>
            </a:pPr>
            <a:endParaRPr lang="en-IN" sz="24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123A5E02-2FB6-DDF5-89DB-B4B2A09AFF1C}"/>
              </a:ext>
            </a:extLst>
          </p:cNvPr>
          <p:cNvSpPr txBox="1"/>
          <p:nvPr/>
        </p:nvSpPr>
        <p:spPr>
          <a:xfrm>
            <a:off x="2538730" y="1603946"/>
            <a:ext cx="6104020" cy="1962204"/>
          </a:xfrm>
          <a:prstGeom prst="rect">
            <a:avLst/>
          </a:prstGeom>
          <a:noFill/>
        </p:spPr>
        <p:txBody>
          <a:bodyPr wrap="square">
            <a:spAutoFit/>
          </a:bodyPr>
          <a:lstStyle/>
          <a:p>
            <a:pPr algn="just">
              <a:lnSpc>
                <a:spcPct val="150000"/>
              </a:lnSpc>
            </a:pPr>
            <a:r>
              <a:rPr lang="en-US" sz="2800" dirty="0"/>
              <a:t>Identify and monitor keypress events on a system for security analysis and user behavior monitoring.</a:t>
            </a:r>
            <a:endParaRPr lang="en-US" sz="2800" dirty="0">
              <a:latin typeface="Times New Roman" panose="02020603050405020304" pitchFamily="18" charset="0"/>
              <a:ea typeface="Calibri" panose="020F0502020204030204"/>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886266A-9D42-ED7E-8979-FA9729B1F3A6}"/>
              </a:ext>
            </a:extLst>
          </p:cNvPr>
          <p:cNvSpPr txBox="1"/>
          <p:nvPr/>
        </p:nvSpPr>
        <p:spPr>
          <a:xfrm>
            <a:off x="2901868" y="2103692"/>
            <a:ext cx="6104020" cy="3046988"/>
          </a:xfrm>
          <a:prstGeom prst="rect">
            <a:avLst/>
          </a:prstGeom>
          <a:noFill/>
        </p:spPr>
        <p:txBody>
          <a:bodyPr wrap="square">
            <a:spAutoFit/>
          </a:bodyPr>
          <a:lstStyle/>
          <a:p>
            <a:r>
              <a:rPr lang="en-US" sz="3200" dirty="0"/>
              <a:t>The keylogger application is designed to capture keypress events, store them in a text file and a JSON file, and provide a user interface to start and stop the keylogging process.</a:t>
            </a:r>
            <a:endParaRPr lang="en-IN"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254E19E2-8EB5-30EA-E8EB-38745A5D4A42}"/>
              </a:ext>
            </a:extLst>
          </p:cNvPr>
          <p:cNvSpPr txBox="1"/>
          <p:nvPr/>
        </p:nvSpPr>
        <p:spPr>
          <a:xfrm>
            <a:off x="2538730" y="2078772"/>
            <a:ext cx="6104020" cy="35394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IT Security Analysts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Employers monitoring company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Parents monitoring children's computer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Researchers analysis typing patterns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2C27D42-F01C-A359-69CA-579758177E5D}"/>
              </a:ext>
            </a:extLst>
          </p:cNvPr>
          <p:cNvSpPr txBox="1"/>
          <p:nvPr/>
        </p:nvSpPr>
        <p:spPr>
          <a:xfrm>
            <a:off x="3052011" y="2148370"/>
            <a:ext cx="6104020" cy="4524315"/>
          </a:xfrm>
          <a:prstGeom prst="rect">
            <a:avLst/>
          </a:prstGeom>
          <a:noFill/>
        </p:spPr>
        <p:txBody>
          <a:bodyPr wrap="square">
            <a:spAutoFit/>
          </a:bodyPr>
          <a:lstStyle/>
          <a:p>
            <a:r>
              <a:rPr lang="en-US" sz="2400" i="0" dirty="0">
                <a:effectLst/>
                <a:highlight>
                  <a:srgbClr val="C0C0C0"/>
                </a:highlight>
                <a:latin typeface="Times New Roman" panose="02020603050405020304" pitchFamily="18" charset="0"/>
                <a:cs typeface="Times New Roman" panose="02020603050405020304" pitchFamily="18" charset="0"/>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i="0" dirty="0" err="1">
                <a:effectLst/>
                <a:highlight>
                  <a:srgbClr val="C0C0C0"/>
                </a:highlight>
                <a:latin typeface="Times New Roman" panose="02020603050405020304" pitchFamily="18" charset="0"/>
                <a:cs typeface="Times New Roman" panose="02020603050405020304" pitchFamily="18" charset="0"/>
              </a:rPr>
              <a:t>TheOneSpy</a:t>
            </a:r>
            <a:r>
              <a:rPr lang="en-US" sz="2400" i="0" dirty="0">
                <a:effectLst/>
                <a:highlight>
                  <a:srgbClr val="C0C0C0"/>
                </a:highlight>
                <a:latin typeface="Times New Roman" panose="02020603050405020304" pitchFamily="18" charset="0"/>
                <a:cs typeface="Times New Roman" panose="02020603050405020304" pitchFamily="18" charset="0"/>
              </a:rPr>
              <a:t>. Individuals use it as an opportunity to guarantee the assurance of their families, organizations, and the ones they care about</a:t>
            </a:r>
            <a:r>
              <a:rPr lang="en-US" sz="2400" b="0" i="0" dirty="0">
                <a:effectLst/>
                <a:highlight>
                  <a:srgbClr val="C0C0C0"/>
                </a:highlight>
                <a:latin typeface="Times New Roman" panose="02020603050405020304" pitchFamily="18" charset="0"/>
                <a:cs typeface="Times New Roman" panose="02020603050405020304" pitchFamily="18" charset="0"/>
              </a:rPr>
              <a:t>.</a:t>
            </a:r>
            <a:endParaRPr lang="en-IN" sz="2400" dirty="0">
              <a:highlight>
                <a:srgbClr val="C0C0C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0" name="TextBox 9">
            <a:extLst>
              <a:ext uri="{FF2B5EF4-FFF2-40B4-BE49-F238E27FC236}">
                <a16:creationId xmlns:a16="http://schemas.microsoft.com/office/drawing/2014/main" id="{52603843-BAD3-E5D9-7AE5-D5696FF8E141}"/>
              </a:ext>
            </a:extLst>
          </p:cNvPr>
          <p:cNvSpPr txBox="1"/>
          <p:nvPr/>
        </p:nvSpPr>
        <p:spPr>
          <a:xfrm>
            <a:off x="2891790" y="1572070"/>
            <a:ext cx="6103620" cy="2554545"/>
          </a:xfrm>
          <a:prstGeom prst="rect">
            <a:avLst/>
          </a:prstGeom>
          <a:noFill/>
        </p:spPr>
        <p:txBody>
          <a:bodyPr wrap="square">
            <a:spAutoFit/>
          </a:bodyPr>
          <a:lstStyle/>
          <a:p>
            <a:pPr>
              <a:buFont typeface="Arial" panose="020B0604020202020204" pitchFamily="34" charset="0"/>
              <a:buChar char="•"/>
            </a:pPr>
            <a:r>
              <a:rPr lang="en-US" sz="3200" dirty="0"/>
              <a:t>Real-time keylogging with start/stop control.</a:t>
            </a:r>
          </a:p>
          <a:p>
            <a:pPr>
              <a:buFont typeface="Arial" panose="020B0604020202020204" pitchFamily="34" charset="0"/>
              <a:buChar char="•"/>
            </a:pPr>
            <a:r>
              <a:rPr lang="en-US" sz="3200" dirty="0"/>
              <a:t>Dual data storage format for flexible usage.</a:t>
            </a:r>
          </a:p>
          <a:p>
            <a:pPr>
              <a:buFont typeface="Arial" panose="020B0604020202020204" pitchFamily="34" charset="0"/>
              <a:buChar char="•"/>
            </a:pPr>
            <a:r>
              <a:rPr lang="en-US" sz="3200" dirty="0"/>
              <a:t>Simple and intuitive GUI.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1" name="TextBox 10">
            <a:extLst>
              <a:ext uri="{FF2B5EF4-FFF2-40B4-BE49-F238E27FC236}">
                <a16:creationId xmlns:a16="http://schemas.microsoft.com/office/drawing/2014/main" id="{F1BDEC80-9382-EED1-AAC5-7681D7A7279D}"/>
              </a:ext>
            </a:extLst>
          </p:cNvPr>
          <p:cNvSpPr txBox="1"/>
          <p:nvPr/>
        </p:nvSpPr>
        <p:spPr>
          <a:xfrm>
            <a:off x="1295400" y="1244128"/>
            <a:ext cx="9144000" cy="3970318"/>
          </a:xfrm>
          <a:prstGeom prst="rect">
            <a:avLst/>
          </a:prstGeom>
          <a:noFill/>
        </p:spPr>
        <p:txBody>
          <a:bodyPr wrap="square">
            <a:spAutoFit/>
          </a:bodyPr>
          <a:lstStyle/>
          <a:p>
            <a:r>
              <a:rPr lang="en-IN" sz="2800" b="1" dirty="0"/>
              <a:t>Architecture:</a:t>
            </a:r>
            <a:endParaRPr lang="en-IN" sz="2800" dirty="0"/>
          </a:p>
          <a:p>
            <a:pPr>
              <a:buFont typeface="Arial" panose="020B0604020202020204" pitchFamily="34" charset="0"/>
              <a:buChar char="•"/>
            </a:pPr>
            <a:r>
              <a:rPr lang="en-IN" sz="2800" dirty="0"/>
              <a:t>GUI: </a:t>
            </a:r>
            <a:r>
              <a:rPr lang="en-IN" sz="2800" dirty="0" err="1"/>
              <a:t>Tkinter</a:t>
            </a:r>
            <a:r>
              <a:rPr lang="en-IN" sz="2800" dirty="0"/>
              <a:t> for user interaction.</a:t>
            </a:r>
          </a:p>
          <a:p>
            <a:pPr>
              <a:buFont typeface="Arial" panose="020B0604020202020204" pitchFamily="34" charset="0"/>
              <a:buChar char="•"/>
            </a:pPr>
            <a:r>
              <a:rPr lang="en-IN" sz="2800" dirty="0"/>
              <a:t>Keylogging: </a:t>
            </a:r>
            <a:r>
              <a:rPr lang="en-IN" sz="2800" dirty="0" err="1"/>
              <a:t>pynput</a:t>
            </a:r>
            <a:r>
              <a:rPr lang="en-IN" sz="2800" dirty="0"/>
              <a:t> for capturing key events.</a:t>
            </a:r>
          </a:p>
          <a:p>
            <a:pPr>
              <a:buFont typeface="Arial" panose="020B0604020202020204" pitchFamily="34" charset="0"/>
              <a:buChar char="•"/>
            </a:pPr>
            <a:r>
              <a:rPr lang="en-IN" sz="2800" dirty="0"/>
              <a:t>Data Storage: Writes to both text and JSON files.</a:t>
            </a:r>
          </a:p>
          <a:p>
            <a:r>
              <a:rPr lang="en-IN" sz="2800" b="1" dirty="0"/>
              <a:t>Flow:</a:t>
            </a:r>
            <a:endParaRPr lang="en-IN" sz="2800" dirty="0"/>
          </a:p>
          <a:p>
            <a:pPr>
              <a:buFont typeface="+mj-lt"/>
              <a:buAutoNum type="arabicPeriod"/>
            </a:pPr>
            <a:r>
              <a:rPr lang="en-IN" sz="2800" dirty="0"/>
              <a:t>User starts keylogger via GUI.</a:t>
            </a:r>
          </a:p>
          <a:p>
            <a:pPr>
              <a:buFont typeface="+mj-lt"/>
              <a:buAutoNum type="arabicPeriod"/>
            </a:pPr>
            <a:r>
              <a:rPr lang="en-IN" sz="2800" dirty="0"/>
              <a:t>Key events are captured and recorded.</a:t>
            </a:r>
          </a:p>
          <a:p>
            <a:pPr>
              <a:buFont typeface="+mj-lt"/>
              <a:buAutoNum type="arabicPeriod"/>
            </a:pPr>
            <a:r>
              <a:rPr lang="en-IN" sz="2800" dirty="0"/>
              <a:t>Data is saved in real-time.</a:t>
            </a:r>
          </a:p>
          <a:p>
            <a:pPr>
              <a:buFont typeface="+mj-lt"/>
              <a:buAutoNum type="arabicPeriod"/>
            </a:pPr>
            <a:r>
              <a:rPr lang="en-IN" sz="2800" dirty="0"/>
              <a:t>User stops keylogger via GUI.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338</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DharmavaramRajesh</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Jangala Suchitra</dc:creator>
  <cp:lastModifiedBy>Dharmavaram Rajesh</cp:lastModifiedBy>
  <cp:revision>7</cp:revision>
  <dcterms:created xsi:type="dcterms:W3CDTF">2024-06-03T05:48:00Z</dcterms:created>
  <dcterms:modified xsi:type="dcterms:W3CDTF">2024-06-13T08:09:32Z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08B1B6ECE6D04021A7DE2D5E2CD72ED6_12</vt:lpwstr>
  </property>
  <property fmtid="{D5CDD505-2E9C-101B-9397-08002B2CF9AE}" pid="5" name="KSOProductBuildVer">
    <vt:lpwstr>1033-12.2.0.17119</vt:lpwstr>
  </property>
</Properties>
</file>