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3258800" cy="20104100"/>
  <p:notesSz cx="132588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4410" y="6232271"/>
            <a:ext cx="1126998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88820" y="11258296"/>
            <a:ext cx="928116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62940" y="4623943"/>
            <a:ext cx="57675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828282" y="4623943"/>
            <a:ext cx="57675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72197"/>
            <a:ext cx="13258800" cy="3647440"/>
          </a:xfrm>
          <a:custGeom>
            <a:avLst/>
            <a:gdLst/>
            <a:ahLst/>
            <a:cxnLst/>
            <a:rect l="l" t="t" r="r" b="b"/>
            <a:pathLst>
              <a:path w="13258800" h="3647440">
                <a:moveTo>
                  <a:pt x="0" y="3646992"/>
                </a:moveTo>
                <a:lnTo>
                  <a:pt x="13258533" y="3646992"/>
                </a:lnTo>
                <a:lnTo>
                  <a:pt x="13258533" y="0"/>
                </a:lnTo>
                <a:lnTo>
                  <a:pt x="0" y="0"/>
                </a:lnTo>
                <a:lnTo>
                  <a:pt x="0" y="3646992"/>
                </a:lnTo>
                <a:close/>
              </a:path>
            </a:pathLst>
          </a:custGeom>
          <a:solidFill>
            <a:srgbClr val="FDD5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113345"/>
            <a:ext cx="13258800" cy="3559810"/>
          </a:xfrm>
          <a:custGeom>
            <a:avLst/>
            <a:gdLst/>
            <a:ahLst/>
            <a:cxnLst/>
            <a:rect l="l" t="t" r="r" b="b"/>
            <a:pathLst>
              <a:path w="13258800" h="3559809">
                <a:moveTo>
                  <a:pt x="13258534" y="0"/>
                </a:moveTo>
                <a:lnTo>
                  <a:pt x="0" y="0"/>
                </a:lnTo>
                <a:lnTo>
                  <a:pt x="0" y="3559304"/>
                </a:lnTo>
                <a:lnTo>
                  <a:pt x="13258534" y="3559304"/>
                </a:lnTo>
                <a:lnTo>
                  <a:pt x="13258534" y="0"/>
                </a:lnTo>
                <a:close/>
              </a:path>
            </a:pathLst>
          </a:custGeom>
          <a:solidFill>
            <a:srgbClr val="BEE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678495"/>
            <a:ext cx="13258800" cy="3804920"/>
          </a:xfrm>
          <a:custGeom>
            <a:avLst/>
            <a:gdLst/>
            <a:ahLst/>
            <a:cxnLst/>
            <a:rect l="l" t="t" r="r" b="b"/>
            <a:pathLst>
              <a:path w="13258800" h="3804919">
                <a:moveTo>
                  <a:pt x="0" y="3804755"/>
                </a:moveTo>
                <a:lnTo>
                  <a:pt x="13258533" y="3804755"/>
                </a:lnTo>
                <a:lnTo>
                  <a:pt x="13258533" y="0"/>
                </a:lnTo>
                <a:lnTo>
                  <a:pt x="0" y="0"/>
                </a:lnTo>
                <a:lnTo>
                  <a:pt x="0" y="3804755"/>
                </a:lnTo>
                <a:close/>
              </a:path>
            </a:pathLst>
          </a:custGeom>
          <a:solidFill>
            <a:srgbClr val="FFCF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3483250"/>
            <a:ext cx="13258800" cy="3284854"/>
          </a:xfrm>
          <a:custGeom>
            <a:avLst/>
            <a:gdLst/>
            <a:ahLst/>
            <a:cxnLst/>
            <a:rect l="l" t="t" r="r" b="b"/>
            <a:pathLst>
              <a:path w="13258800" h="3284855">
                <a:moveTo>
                  <a:pt x="0" y="0"/>
                </a:moveTo>
                <a:lnTo>
                  <a:pt x="0" y="3284624"/>
                </a:lnTo>
                <a:lnTo>
                  <a:pt x="13258533" y="3284624"/>
                </a:lnTo>
                <a:lnTo>
                  <a:pt x="13258533" y="0"/>
                </a:lnTo>
                <a:lnTo>
                  <a:pt x="0" y="0"/>
                </a:lnTo>
                <a:close/>
              </a:path>
            </a:pathLst>
          </a:custGeom>
          <a:solidFill>
            <a:srgbClr val="FBDC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6779550"/>
            <a:ext cx="13258800" cy="3324860"/>
          </a:xfrm>
          <a:custGeom>
            <a:avLst/>
            <a:gdLst/>
            <a:ahLst/>
            <a:cxnLst/>
            <a:rect l="l" t="t" r="r" b="b"/>
            <a:pathLst>
              <a:path w="13258800" h="3324859">
                <a:moveTo>
                  <a:pt x="13258533" y="3324546"/>
                </a:moveTo>
                <a:lnTo>
                  <a:pt x="13258533" y="0"/>
                </a:lnTo>
                <a:lnTo>
                  <a:pt x="0" y="0"/>
                </a:lnTo>
                <a:lnTo>
                  <a:pt x="0" y="3324546"/>
                </a:lnTo>
                <a:lnTo>
                  <a:pt x="13258533" y="3324546"/>
                </a:lnTo>
                <a:close/>
              </a:path>
            </a:pathLst>
          </a:custGeom>
          <a:solidFill>
            <a:srgbClr val="D6F5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2940" y="804164"/>
            <a:ext cx="1193292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940" y="4623943"/>
            <a:ext cx="1193292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07992" y="18696814"/>
            <a:ext cx="424281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2940" y="18696814"/>
            <a:ext cx="304952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46336" y="18696814"/>
            <a:ext cx="304952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749" y="2691388"/>
            <a:ext cx="2613660" cy="339090"/>
          </a:xfrm>
          <a:prstGeom prst="rect">
            <a:avLst/>
          </a:prstGeom>
          <a:solidFill>
            <a:srgbClr val="FFFF00"/>
          </a:solidFill>
          <a:ln w="7795">
            <a:solidFill>
              <a:srgbClr val="41709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5"/>
              </a:spcBef>
            </a:pPr>
            <a:r>
              <a:rPr dirty="0" sz="1700" spc="-5" b="1">
                <a:latin typeface="Times New Roman"/>
                <a:cs typeface="Times New Roman"/>
              </a:rPr>
              <a:t>INTRODUCTION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37" y="1548777"/>
            <a:ext cx="13241019" cy="923925"/>
          </a:xfrm>
          <a:custGeom>
            <a:avLst/>
            <a:gdLst/>
            <a:ahLst/>
            <a:cxnLst/>
            <a:rect l="l" t="t" r="r" b="b"/>
            <a:pathLst>
              <a:path w="13241019" h="923925">
                <a:moveTo>
                  <a:pt x="13240996" y="0"/>
                </a:moveTo>
                <a:lnTo>
                  <a:pt x="0" y="0"/>
                </a:lnTo>
                <a:lnTo>
                  <a:pt x="0" y="923420"/>
                </a:lnTo>
                <a:lnTo>
                  <a:pt x="13240996" y="923420"/>
                </a:lnTo>
                <a:lnTo>
                  <a:pt x="1324099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8667" y="9734001"/>
            <a:ext cx="1502410" cy="339090"/>
          </a:xfrm>
          <a:prstGeom prst="rect">
            <a:avLst/>
          </a:prstGeom>
          <a:solidFill>
            <a:srgbClr val="FFFF00"/>
          </a:solidFill>
          <a:ln w="7795">
            <a:solidFill>
              <a:srgbClr val="41709C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60"/>
              </a:spcBef>
            </a:pPr>
            <a:r>
              <a:rPr dirty="0" sz="1700" spc="-10" b="1"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20" y="13673211"/>
            <a:ext cx="4735195" cy="339090"/>
          </a:xfrm>
          <a:prstGeom prst="rect">
            <a:avLst/>
          </a:prstGeom>
          <a:solidFill>
            <a:srgbClr val="FFFF00"/>
          </a:solidFill>
          <a:ln w="7795">
            <a:solidFill>
              <a:srgbClr val="41709C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260"/>
              </a:spcBef>
            </a:pPr>
            <a:r>
              <a:rPr dirty="0" sz="1700" spc="-5" b="1">
                <a:latin typeface="Times New Roman"/>
                <a:cs typeface="Times New Roman"/>
              </a:rPr>
              <a:t>DISCUSSION</a:t>
            </a:r>
            <a:r>
              <a:rPr dirty="0" sz="1700" spc="-55" b="1">
                <a:latin typeface="Times New Roman"/>
                <a:cs typeface="Times New Roman"/>
              </a:rPr>
              <a:t> </a:t>
            </a:r>
            <a:r>
              <a:rPr dirty="0" sz="1700" spc="5" b="1">
                <a:latin typeface="Times New Roman"/>
                <a:cs typeface="Times New Roman"/>
              </a:rPr>
              <a:t>AND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211" y="17051284"/>
            <a:ext cx="2426335" cy="339090"/>
          </a:xfrm>
          <a:prstGeom prst="rect">
            <a:avLst/>
          </a:prstGeom>
          <a:solidFill>
            <a:srgbClr val="FFFF00"/>
          </a:solidFill>
          <a:ln w="7795">
            <a:solidFill>
              <a:srgbClr val="41709C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229"/>
              </a:spcBef>
            </a:pPr>
            <a:r>
              <a:rPr dirty="0" sz="1700" spc="-5" b="1">
                <a:latin typeface="Times New Roman"/>
                <a:cs typeface="Times New Roman"/>
              </a:rPr>
              <a:t>BIBLIOGRAPHY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561" y="1571776"/>
            <a:ext cx="12704445" cy="69596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5065395" marR="5080" indent="-5053330">
              <a:lnSpc>
                <a:spcPts val="2620"/>
              </a:lnSpc>
              <a:spcBef>
                <a:spcPts val="210"/>
              </a:spcBef>
            </a:pPr>
            <a:r>
              <a:rPr dirty="0" sz="2200" spc="10" b="1">
                <a:latin typeface="Times New Roman"/>
                <a:cs typeface="Times New Roman"/>
              </a:rPr>
              <a:t>Smart </a:t>
            </a:r>
            <a:r>
              <a:rPr dirty="0" sz="2200" spc="-5" b="1">
                <a:latin typeface="Times New Roman"/>
                <a:cs typeface="Times New Roman"/>
              </a:rPr>
              <a:t>traffic </a:t>
            </a:r>
            <a:r>
              <a:rPr dirty="0" sz="2200" spc="-15" b="1">
                <a:latin typeface="Times New Roman"/>
                <a:cs typeface="Times New Roman"/>
              </a:rPr>
              <a:t>light Scheduling </a:t>
            </a:r>
            <a:r>
              <a:rPr dirty="0" sz="2200" b="1">
                <a:latin typeface="Times New Roman"/>
                <a:cs typeface="Times New Roman"/>
              </a:rPr>
              <a:t>Algorithms </a:t>
            </a:r>
            <a:r>
              <a:rPr dirty="0" sz="2200" spc="-5" b="1">
                <a:latin typeface="Times New Roman"/>
                <a:cs typeface="Times New Roman"/>
              </a:rPr>
              <a:t>Using </a:t>
            </a:r>
            <a:r>
              <a:rPr dirty="0" sz="2200" spc="5" b="1">
                <a:latin typeface="Times New Roman"/>
                <a:cs typeface="Times New Roman"/>
              </a:rPr>
              <a:t>Dynamic </a:t>
            </a:r>
            <a:r>
              <a:rPr dirty="0" sz="2200" spc="-30" b="1">
                <a:latin typeface="Times New Roman"/>
                <a:cs typeface="Times New Roman"/>
              </a:rPr>
              <a:t>Traffic </a:t>
            </a:r>
            <a:r>
              <a:rPr dirty="0" sz="2200" spc="-5" b="1">
                <a:latin typeface="Times New Roman"/>
                <a:cs typeface="Times New Roman"/>
              </a:rPr>
              <a:t>Signal </a:t>
            </a:r>
            <a:r>
              <a:rPr dirty="0" sz="2200" spc="-10" b="1">
                <a:latin typeface="Times New Roman"/>
                <a:cs typeface="Times New Roman"/>
              </a:rPr>
              <a:t>Control </a:t>
            </a:r>
            <a:r>
              <a:rPr dirty="0" sz="2200" spc="10" b="1">
                <a:latin typeface="Times New Roman"/>
                <a:cs typeface="Times New Roman"/>
              </a:rPr>
              <a:t>(DTSC) </a:t>
            </a:r>
            <a:r>
              <a:rPr dirty="0" sz="2200" spc="-10" b="1">
                <a:latin typeface="Times New Roman"/>
                <a:cs typeface="Times New Roman"/>
              </a:rPr>
              <a:t>with </a:t>
            </a:r>
            <a:r>
              <a:rPr dirty="0" sz="2200" spc="-15" b="1">
                <a:latin typeface="Times New Roman"/>
                <a:cs typeface="Times New Roman"/>
              </a:rPr>
              <a:t>ciso’s </a:t>
            </a:r>
            <a:r>
              <a:rPr dirty="0" sz="2200" spc="10" b="1">
                <a:latin typeface="Times New Roman"/>
                <a:cs typeface="Times New Roman"/>
              </a:rPr>
              <a:t>Smart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90" b="1">
                <a:latin typeface="Times New Roman"/>
                <a:cs typeface="Times New Roman"/>
              </a:rPr>
              <a:t>To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Improve</a:t>
            </a:r>
            <a:r>
              <a:rPr dirty="0" sz="2200" spc="-19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Accuracy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0603" y="6274076"/>
            <a:ext cx="4156710" cy="339090"/>
          </a:xfrm>
          <a:custGeom>
            <a:avLst/>
            <a:gdLst/>
            <a:ahLst/>
            <a:cxnLst/>
            <a:rect l="l" t="t" r="r" b="b"/>
            <a:pathLst>
              <a:path w="4156710" h="339090">
                <a:moveTo>
                  <a:pt x="4156445" y="0"/>
                </a:moveTo>
                <a:lnTo>
                  <a:pt x="0" y="0"/>
                </a:lnTo>
                <a:lnTo>
                  <a:pt x="0" y="338977"/>
                </a:lnTo>
                <a:lnTo>
                  <a:pt x="4156445" y="338977"/>
                </a:lnTo>
                <a:lnTo>
                  <a:pt x="415644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30603" y="6274076"/>
            <a:ext cx="4156710" cy="339090"/>
          </a:xfrm>
          <a:prstGeom prst="rect">
            <a:avLst/>
          </a:prstGeom>
          <a:ln w="7795">
            <a:solidFill>
              <a:srgbClr val="41709C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245"/>
              </a:spcBef>
            </a:pPr>
            <a:r>
              <a:rPr dirty="0" sz="1700" spc="45" b="1">
                <a:latin typeface="Times New Roman"/>
                <a:cs typeface="Times New Roman"/>
              </a:rPr>
              <a:t>M</a:t>
            </a:r>
            <a:r>
              <a:rPr dirty="0" sz="1700" spc="-125" b="1">
                <a:latin typeface="Times New Roman"/>
                <a:cs typeface="Times New Roman"/>
              </a:rPr>
              <a:t>A</a:t>
            </a:r>
            <a:r>
              <a:rPr dirty="0" sz="1700" spc="15" b="1">
                <a:latin typeface="Times New Roman"/>
                <a:cs typeface="Times New Roman"/>
              </a:rPr>
              <a:t>TE</a:t>
            </a:r>
            <a:r>
              <a:rPr dirty="0" sz="1700" spc="10" b="1">
                <a:latin typeface="Times New Roman"/>
                <a:cs typeface="Times New Roman"/>
              </a:rPr>
              <a:t>R</a:t>
            </a:r>
            <a:r>
              <a:rPr dirty="0" sz="1700" spc="-65" b="1">
                <a:latin typeface="Times New Roman"/>
                <a:cs typeface="Times New Roman"/>
              </a:rPr>
              <a:t>I</a:t>
            </a:r>
            <a:r>
              <a:rPr dirty="0" sz="1700" spc="10" b="1">
                <a:latin typeface="Times New Roman"/>
                <a:cs typeface="Times New Roman"/>
              </a:rPr>
              <a:t>A</a:t>
            </a:r>
            <a:r>
              <a:rPr dirty="0" sz="1700" spc="15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85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AN</a:t>
            </a:r>
            <a:r>
              <a:rPr dirty="0" sz="1700" b="1">
                <a:latin typeface="Times New Roman"/>
                <a:cs typeface="Times New Roman"/>
              </a:rPr>
              <a:t>D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spc="45" b="1">
                <a:latin typeface="Times New Roman"/>
                <a:cs typeface="Times New Roman"/>
              </a:rPr>
              <a:t>M</a:t>
            </a:r>
            <a:r>
              <a:rPr dirty="0" sz="1700" spc="15" b="1">
                <a:latin typeface="Times New Roman"/>
                <a:cs typeface="Times New Roman"/>
              </a:rPr>
              <a:t>ET</a:t>
            </a:r>
            <a:r>
              <a:rPr dirty="0" sz="1700" spc="10" b="1">
                <a:latin typeface="Times New Roman"/>
                <a:cs typeface="Times New Roman"/>
              </a:rPr>
              <a:t>HO</a:t>
            </a:r>
            <a:r>
              <a:rPr dirty="0" sz="1700" spc="10" b="1">
                <a:latin typeface="Times New Roman"/>
                <a:cs typeface="Times New Roman"/>
              </a:rPr>
              <a:t>D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753" y="3435999"/>
            <a:ext cx="7383780" cy="1823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2885" marR="268605" indent="-21082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Traffic</a:t>
            </a:r>
            <a:r>
              <a:rPr dirty="0" sz="1450" spc="-14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congestion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is</a:t>
            </a:r>
            <a:r>
              <a:rPr dirty="0" sz="1450" spc="3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 significant</a:t>
            </a:r>
            <a:r>
              <a:rPr dirty="0" sz="1450" spc="-7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issue</a:t>
            </a:r>
            <a:r>
              <a:rPr dirty="0" sz="1450" spc="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in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urban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areas,</a:t>
            </a:r>
            <a:r>
              <a:rPr dirty="0" sz="1450" spc="5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leading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 </a:t>
            </a:r>
            <a:r>
              <a:rPr dirty="0" sz="1450" spc="-5" b="1">
                <a:latin typeface="Times New Roman"/>
                <a:cs typeface="Times New Roman"/>
              </a:rPr>
              <a:t>delays,</a:t>
            </a:r>
            <a:r>
              <a:rPr dirty="0" sz="1450" spc="50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increased</a:t>
            </a:r>
            <a:r>
              <a:rPr dirty="0" sz="1450" spc="60" b="1">
                <a:latin typeface="Times New Roman"/>
                <a:cs typeface="Times New Roman"/>
              </a:rPr>
              <a:t> </a:t>
            </a:r>
            <a:r>
              <a:rPr dirty="0" sz="1450" spc="20" b="1">
                <a:latin typeface="Times New Roman"/>
                <a:cs typeface="Times New Roman"/>
              </a:rPr>
              <a:t>fuel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consumption,</a:t>
            </a:r>
            <a:r>
              <a:rPr dirty="0" sz="1450" spc="-4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 </a:t>
            </a:r>
            <a:r>
              <a:rPr dirty="0" sz="1450" spc="5" b="1">
                <a:latin typeface="Times New Roman"/>
                <a:cs typeface="Times New Roman"/>
              </a:rPr>
              <a:t>environmental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pollution.</a:t>
            </a:r>
            <a:endParaRPr sz="1450">
              <a:latin typeface="Times New Roman"/>
              <a:cs typeface="Times New Roman"/>
            </a:endParaRPr>
          </a:p>
          <a:p>
            <a:pPr marL="222885" marR="171450" indent="-210820">
              <a:lnSpc>
                <a:spcPct val="100000"/>
              </a:lnSpc>
              <a:spcBef>
                <a:spcPts val="65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10" b="1">
                <a:latin typeface="Times New Roman"/>
                <a:cs typeface="Times New Roman"/>
              </a:rPr>
              <a:t>raditional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fixed-time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0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control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systems</a:t>
            </a:r>
            <a:r>
              <a:rPr dirty="0" sz="1450" spc="80" b="1">
                <a:latin typeface="Times New Roman"/>
                <a:cs typeface="Times New Roman"/>
              </a:rPr>
              <a:t> </a:t>
            </a:r>
            <a:r>
              <a:rPr dirty="0" sz="1450" spc="20" b="1">
                <a:latin typeface="Times New Roman"/>
                <a:cs typeface="Times New Roman"/>
              </a:rPr>
              <a:t>often</a:t>
            </a:r>
            <a:r>
              <a:rPr dirty="0" sz="1450" spc="-75" b="1">
                <a:latin typeface="Times New Roman"/>
                <a:cs typeface="Times New Roman"/>
              </a:rPr>
              <a:t> </a:t>
            </a:r>
            <a:r>
              <a:rPr dirty="0" sz="1450" spc="20" b="1">
                <a:latin typeface="Times New Roman"/>
                <a:cs typeface="Times New Roman"/>
              </a:rPr>
              <a:t>fail</a:t>
            </a:r>
            <a:r>
              <a:rPr dirty="0" sz="1450" spc="-8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 adapt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changing </a:t>
            </a:r>
            <a:r>
              <a:rPr dirty="0" sz="1450" spc="25" b="1">
                <a:latin typeface="Times New Roman"/>
                <a:cs typeface="Times New Roman"/>
              </a:rPr>
              <a:t>traffic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conditions,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exacerbating congestion</a:t>
            </a:r>
            <a:r>
              <a:rPr dirty="0" sz="1450" spc="10" b="1">
                <a:latin typeface="Times New Roman"/>
                <a:cs typeface="Times New Roman"/>
              </a:rPr>
              <a:t> and </a:t>
            </a:r>
            <a:r>
              <a:rPr dirty="0" sz="1450" b="1">
                <a:latin typeface="Times New Roman"/>
                <a:cs typeface="Times New Roman"/>
              </a:rPr>
              <a:t>inefficiency.</a:t>
            </a:r>
            <a:endParaRPr sz="145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Dynamic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Traffic</a:t>
            </a:r>
            <a:r>
              <a:rPr dirty="0" sz="1450" spc="-9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Signal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Control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(DTSC)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algorithms,</a:t>
            </a:r>
            <a:r>
              <a:rPr dirty="0" sz="1450" spc="-3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such</a:t>
            </a:r>
            <a:r>
              <a:rPr dirty="0" sz="1450" spc="6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as</a:t>
            </a:r>
            <a:r>
              <a:rPr dirty="0" sz="1450" spc="4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ciso's</a:t>
            </a:r>
            <a:r>
              <a:rPr dirty="0" sz="1450" spc="4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Smart,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utilize</a:t>
            </a:r>
            <a:r>
              <a:rPr dirty="0" sz="1450" spc="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real-time</a:t>
            </a:r>
            <a:endParaRPr sz="14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55"/>
              </a:spcBef>
            </a:pPr>
            <a:r>
              <a:rPr dirty="0" sz="1450" spc="15" b="1">
                <a:latin typeface="Times New Roman"/>
                <a:cs typeface="Times New Roman"/>
              </a:rPr>
              <a:t>data</a:t>
            </a:r>
            <a:r>
              <a:rPr dirty="0" sz="1450" spc="-4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to </a:t>
            </a:r>
            <a:r>
              <a:rPr dirty="0" sz="1450" spc="5" b="1">
                <a:latin typeface="Times New Roman"/>
                <a:cs typeface="Times New Roman"/>
              </a:rPr>
              <a:t>dynamically adjust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timings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optimize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flow.</a:t>
            </a:r>
            <a:endParaRPr sz="1450">
              <a:latin typeface="Times New Roman"/>
              <a:cs typeface="Times New Roman"/>
            </a:endParaRPr>
          </a:p>
          <a:p>
            <a:pPr marL="222885" marR="295275" indent="-210820">
              <a:lnSpc>
                <a:spcPts val="1800"/>
              </a:lnSpc>
              <a:spcBef>
                <a:spcPts val="2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This study </a:t>
            </a:r>
            <a:r>
              <a:rPr dirty="0" sz="1450" spc="-5" b="1">
                <a:latin typeface="Times New Roman"/>
                <a:cs typeface="Times New Roman"/>
              </a:rPr>
              <a:t>explores </a:t>
            </a:r>
            <a:r>
              <a:rPr dirty="0" sz="1450" spc="15" b="1">
                <a:latin typeface="Times New Roman"/>
                <a:cs typeface="Times New Roman"/>
              </a:rPr>
              <a:t>the </a:t>
            </a:r>
            <a:r>
              <a:rPr dirty="0" sz="1450" spc="10" b="1">
                <a:latin typeface="Times New Roman"/>
                <a:cs typeface="Times New Roman"/>
              </a:rPr>
              <a:t>application </a:t>
            </a:r>
            <a:r>
              <a:rPr dirty="0" sz="1450" spc="5" b="1">
                <a:latin typeface="Times New Roman"/>
                <a:cs typeface="Times New Roman"/>
              </a:rPr>
              <a:t>of </a:t>
            </a:r>
            <a:r>
              <a:rPr dirty="0" sz="1450" b="1">
                <a:latin typeface="Times New Roman"/>
                <a:cs typeface="Times New Roman"/>
              </a:rPr>
              <a:t>ciso's </a:t>
            </a:r>
            <a:r>
              <a:rPr dirty="0" sz="1450" spc="10" b="1">
                <a:latin typeface="Times New Roman"/>
                <a:cs typeface="Times New Roman"/>
              </a:rPr>
              <a:t>Smart DTSC algorithm to </a:t>
            </a:r>
            <a:r>
              <a:rPr dirty="0" sz="1450" spc="5" b="1">
                <a:latin typeface="Times New Roman"/>
                <a:cs typeface="Times New Roman"/>
              </a:rPr>
              <a:t>improve </a:t>
            </a:r>
            <a:r>
              <a:rPr dirty="0" sz="1450" spc="25" b="1">
                <a:latin typeface="Times New Roman"/>
                <a:cs typeface="Times New Roman"/>
              </a:rPr>
              <a:t>traffic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management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 </a:t>
            </a:r>
            <a:r>
              <a:rPr dirty="0" sz="1450" spc="5" b="1">
                <a:latin typeface="Times New Roman"/>
                <a:cs typeface="Times New Roman"/>
              </a:rPr>
              <a:t>alleviate</a:t>
            </a:r>
            <a:r>
              <a:rPr dirty="0" sz="1450" spc="-5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congestion</a:t>
            </a:r>
            <a:r>
              <a:rPr dirty="0" sz="1450" spc="4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in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urban</a:t>
            </a:r>
            <a:r>
              <a:rPr dirty="0" sz="1450" spc="-3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areas.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0105" y="7790815"/>
            <a:ext cx="210756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10" b="1">
                <a:latin typeface="Times New Roman"/>
                <a:cs typeface="Times New Roman"/>
              </a:rPr>
              <a:t>D</a:t>
            </a:r>
            <a:r>
              <a:rPr dirty="0" sz="1250" spc="15" b="1">
                <a:latin typeface="Times New Roman"/>
                <a:cs typeface="Times New Roman"/>
              </a:rPr>
              <a:t>a</a:t>
            </a:r>
            <a:r>
              <a:rPr dirty="0" sz="1250" spc="-5" b="1">
                <a:latin typeface="Times New Roman"/>
                <a:cs typeface="Times New Roman"/>
              </a:rPr>
              <a:t>ta</a:t>
            </a:r>
            <a:r>
              <a:rPr dirty="0" sz="1250" spc="-110" b="1">
                <a:latin typeface="Times New Roman"/>
                <a:cs typeface="Times New Roman"/>
              </a:rPr>
              <a:t> </a:t>
            </a:r>
            <a:r>
              <a:rPr dirty="0" sz="1250" spc="10" b="1">
                <a:latin typeface="Times New Roman"/>
                <a:cs typeface="Times New Roman"/>
              </a:rPr>
              <a:t>C</a:t>
            </a:r>
            <a:r>
              <a:rPr dirty="0" sz="1250" spc="15" b="1">
                <a:latin typeface="Times New Roman"/>
                <a:cs typeface="Times New Roman"/>
              </a:rPr>
              <a:t>oll</a:t>
            </a:r>
            <a:r>
              <a:rPr dirty="0" sz="1250" spc="-5" b="1">
                <a:latin typeface="Times New Roman"/>
                <a:cs typeface="Times New Roman"/>
              </a:rPr>
              <a:t>ect</a:t>
            </a:r>
            <a:r>
              <a:rPr dirty="0" sz="1250" spc="-30" b="1">
                <a:latin typeface="Times New Roman"/>
                <a:cs typeface="Times New Roman"/>
              </a:rPr>
              <a:t>io</a:t>
            </a:r>
            <a:r>
              <a:rPr dirty="0" sz="1250" spc="-5" b="1">
                <a:latin typeface="Times New Roman"/>
                <a:cs typeface="Times New Roman"/>
              </a:rPr>
              <a:t>n</a:t>
            </a:r>
            <a:r>
              <a:rPr dirty="0" sz="1250" spc="-130" b="1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a</a:t>
            </a:r>
            <a:r>
              <a:rPr dirty="0" sz="1250" spc="-5" b="1">
                <a:latin typeface="Times New Roman"/>
                <a:cs typeface="Times New Roman"/>
              </a:rPr>
              <a:t>nd</a:t>
            </a:r>
            <a:r>
              <a:rPr dirty="0" sz="1250" spc="-85" b="1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P</a:t>
            </a:r>
            <a:r>
              <a:rPr dirty="0" sz="1250" spc="-5" b="1">
                <a:latin typeface="Times New Roman"/>
                <a:cs typeface="Times New Roman"/>
              </a:rPr>
              <a:t>r</a:t>
            </a:r>
            <a:r>
              <a:rPr dirty="0" sz="1250" spc="15" b="1">
                <a:latin typeface="Times New Roman"/>
                <a:cs typeface="Times New Roman"/>
              </a:rPr>
              <a:t>o</a:t>
            </a:r>
            <a:r>
              <a:rPr dirty="0" sz="1250" spc="-5" b="1">
                <a:latin typeface="Times New Roman"/>
                <a:cs typeface="Times New Roman"/>
              </a:rPr>
              <a:t>ce</a:t>
            </a:r>
            <a:r>
              <a:rPr dirty="0" sz="1250" spc="15" b="1">
                <a:latin typeface="Times New Roman"/>
                <a:cs typeface="Times New Roman"/>
              </a:rPr>
              <a:t>s</a:t>
            </a:r>
            <a:r>
              <a:rPr dirty="0" sz="1250" spc="15" b="1">
                <a:latin typeface="Times New Roman"/>
                <a:cs typeface="Times New Roman"/>
              </a:rPr>
              <a:t>s</a:t>
            </a:r>
            <a:r>
              <a:rPr dirty="0" sz="1250" spc="-30" b="1">
                <a:latin typeface="Times New Roman"/>
                <a:cs typeface="Times New Roman"/>
              </a:rPr>
              <a:t>i</a:t>
            </a:r>
            <a:r>
              <a:rPr dirty="0" sz="1250" spc="-5" b="1">
                <a:latin typeface="Times New Roman"/>
                <a:cs typeface="Times New Roman"/>
              </a:rPr>
              <a:t>ng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382" y="10408617"/>
            <a:ext cx="8141970" cy="226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885" marR="477520" indent="-210820">
              <a:lnSpc>
                <a:spcPct val="101400"/>
              </a:lnSpc>
              <a:spcBef>
                <a:spcPts val="95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Implementing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smart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light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scheduling</a:t>
            </a:r>
            <a:r>
              <a:rPr dirty="0" sz="1450" spc="10" b="1">
                <a:latin typeface="Times New Roman"/>
                <a:cs typeface="Times New Roman"/>
              </a:rPr>
              <a:t> algorithms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using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Dynamic Traffic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Signal </a:t>
            </a:r>
            <a:r>
              <a:rPr dirty="0" sz="1450" b="1">
                <a:latin typeface="Times New Roman"/>
                <a:cs typeface="Times New Roman"/>
              </a:rPr>
              <a:t>Control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(DTSC) with </a:t>
            </a:r>
            <a:r>
              <a:rPr dirty="0" sz="1450" b="1">
                <a:latin typeface="Times New Roman"/>
                <a:cs typeface="Times New Roman"/>
              </a:rPr>
              <a:t>Cisco's </a:t>
            </a:r>
            <a:r>
              <a:rPr dirty="0" sz="1450" spc="10" b="1">
                <a:latin typeface="Times New Roman"/>
                <a:cs typeface="Times New Roman"/>
              </a:rPr>
              <a:t>Smart </a:t>
            </a:r>
            <a:r>
              <a:rPr dirty="0" sz="1450" spc="-5" b="1">
                <a:latin typeface="Times New Roman"/>
                <a:cs typeface="Times New Roman"/>
              </a:rPr>
              <a:t>technology, </a:t>
            </a:r>
            <a:r>
              <a:rPr dirty="0" sz="1450" spc="10" b="1">
                <a:latin typeface="Times New Roman"/>
                <a:cs typeface="Times New Roman"/>
              </a:rPr>
              <a:t>augmented by </a:t>
            </a:r>
            <a:r>
              <a:rPr dirty="0" sz="1450" spc="15" b="1">
                <a:latin typeface="Times New Roman"/>
                <a:cs typeface="Times New Roman"/>
              </a:rPr>
              <a:t>the </a:t>
            </a:r>
            <a:r>
              <a:rPr dirty="0" sz="1450" spc="5" b="1">
                <a:latin typeface="Times New Roman"/>
                <a:cs typeface="Times New Roman"/>
              </a:rPr>
              <a:t>Belief-Desire-Intention (BDI) 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architecture </a:t>
            </a:r>
            <a:r>
              <a:rPr dirty="0" sz="1450" spc="10" b="1">
                <a:latin typeface="Times New Roman"/>
                <a:cs typeface="Times New Roman"/>
              </a:rPr>
              <a:t>and </a:t>
            </a:r>
            <a:r>
              <a:rPr dirty="0" sz="1450" spc="15" b="1">
                <a:latin typeface="Times New Roman"/>
                <a:cs typeface="Times New Roman"/>
              </a:rPr>
              <a:t>the </a:t>
            </a:r>
            <a:r>
              <a:rPr dirty="0" sz="1450" spc="5" b="1">
                <a:latin typeface="Times New Roman"/>
                <a:cs typeface="Times New Roman"/>
              </a:rPr>
              <a:t>Urban Traffic </a:t>
            </a:r>
            <a:r>
              <a:rPr dirty="0" sz="1450" spc="15" b="1">
                <a:latin typeface="Times New Roman"/>
                <a:cs typeface="Times New Roman"/>
              </a:rPr>
              <a:t>Management </a:t>
            </a:r>
            <a:r>
              <a:rPr dirty="0" sz="1450" spc="10" b="1">
                <a:latin typeface="Times New Roman"/>
                <a:cs typeface="Times New Roman"/>
              </a:rPr>
              <a:t>and </a:t>
            </a:r>
            <a:r>
              <a:rPr dirty="0" sz="1450" b="1">
                <a:latin typeface="Times New Roman"/>
                <a:cs typeface="Times New Roman"/>
              </a:rPr>
              <a:t>Control </a:t>
            </a:r>
            <a:r>
              <a:rPr dirty="0" sz="1450" spc="15" b="1">
                <a:latin typeface="Times New Roman"/>
                <a:cs typeface="Times New Roman"/>
              </a:rPr>
              <a:t>(UTMC) </a:t>
            </a:r>
            <a:r>
              <a:rPr dirty="0" sz="1450" spc="-5" b="1">
                <a:latin typeface="Times New Roman"/>
                <a:cs typeface="Times New Roman"/>
              </a:rPr>
              <a:t>system, </a:t>
            </a:r>
            <a:r>
              <a:rPr dirty="0" sz="1450" spc="10" b="1">
                <a:latin typeface="Times New Roman"/>
                <a:cs typeface="Times New Roman"/>
              </a:rPr>
              <a:t>significantly 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enhances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0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management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accuracy.</a:t>
            </a:r>
            <a:endParaRPr sz="145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25" b="1">
                <a:latin typeface="Times New Roman"/>
                <a:cs typeface="Times New Roman"/>
              </a:rPr>
              <a:t>By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integrating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real-time </a:t>
            </a:r>
            <a:r>
              <a:rPr dirty="0" sz="1450" spc="15" b="1">
                <a:latin typeface="Times New Roman"/>
                <a:cs typeface="Times New Roman"/>
              </a:rPr>
              <a:t>data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analysis</a:t>
            </a:r>
            <a:r>
              <a:rPr dirty="0" sz="1450" spc="9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with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proactive</a:t>
            </a:r>
            <a:r>
              <a:rPr dirty="0" sz="1450" spc="5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decision-making,</a:t>
            </a:r>
            <a:r>
              <a:rPr dirty="0" sz="1450" spc="15" b="1">
                <a:latin typeface="Times New Roman"/>
                <a:cs typeface="Times New Roman"/>
              </a:rPr>
              <a:t> the</a:t>
            </a:r>
            <a:r>
              <a:rPr dirty="0" sz="1450" spc="-4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system</a:t>
            </a:r>
            <a:r>
              <a:rPr dirty="0" sz="1450" spc="114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dynamically</a:t>
            </a:r>
            <a:endParaRPr sz="1450">
              <a:latin typeface="Times New Roman"/>
              <a:cs typeface="Times New Roman"/>
            </a:endParaRPr>
          </a:p>
          <a:p>
            <a:pPr marL="222885" marR="173355">
              <a:lnSpc>
                <a:spcPct val="100000"/>
              </a:lnSpc>
              <a:spcBef>
                <a:spcPts val="60"/>
              </a:spcBef>
            </a:pPr>
            <a:r>
              <a:rPr dirty="0" sz="1450" spc="10" b="1">
                <a:latin typeface="Times New Roman"/>
                <a:cs typeface="Times New Roman"/>
              </a:rPr>
              <a:t>adjusts</a:t>
            </a:r>
            <a:r>
              <a:rPr dirty="0" sz="1450" spc="-1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10" b="1">
                <a:latin typeface="Times New Roman"/>
                <a:cs typeface="Times New Roman"/>
              </a:rPr>
              <a:t> timings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</a:t>
            </a:r>
            <a:r>
              <a:rPr dirty="0" sz="1450" spc="5" b="1">
                <a:latin typeface="Times New Roman"/>
                <a:cs typeface="Times New Roman"/>
              </a:rPr>
              <a:t> optimize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flow,</a:t>
            </a:r>
            <a:r>
              <a:rPr dirty="0" sz="1450" spc="-3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minimize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congestion,</a:t>
            </a:r>
            <a:r>
              <a:rPr dirty="0" sz="1450" spc="10" b="1">
                <a:latin typeface="Times New Roman"/>
                <a:cs typeface="Times New Roman"/>
              </a:rPr>
              <a:t> and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reduce</a:t>
            </a:r>
            <a:r>
              <a:rPr dirty="0" sz="1450" spc="3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travel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time </a:t>
            </a:r>
            <a:r>
              <a:rPr dirty="0" sz="1450" spc="-35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for</a:t>
            </a:r>
            <a:r>
              <a:rPr dirty="0" sz="1450" spc="-10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vehicles.</a:t>
            </a:r>
            <a:endParaRPr sz="1450">
              <a:latin typeface="Times New Roman"/>
              <a:cs typeface="Times New Roman"/>
            </a:endParaRPr>
          </a:p>
          <a:p>
            <a:pPr marL="222885" marR="5080" indent="-210820">
              <a:lnSpc>
                <a:spcPct val="100000"/>
              </a:lnSpc>
              <a:spcBef>
                <a:spcPts val="6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This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holistic </a:t>
            </a:r>
            <a:r>
              <a:rPr dirty="0" sz="1450" b="1">
                <a:latin typeface="Times New Roman"/>
                <a:cs typeface="Times New Roman"/>
              </a:rPr>
              <a:t>approach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ensures</a:t>
            </a:r>
            <a:r>
              <a:rPr dirty="0" sz="1450" spc="8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efficient</a:t>
            </a:r>
            <a:r>
              <a:rPr dirty="0" sz="1450" spc="-114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management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by </a:t>
            </a:r>
            <a:r>
              <a:rPr dirty="0" sz="1450" spc="5" b="1">
                <a:latin typeface="Times New Roman"/>
                <a:cs typeface="Times New Roman"/>
              </a:rPr>
              <a:t>leveraging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advanced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algorithms</a:t>
            </a:r>
            <a:r>
              <a:rPr dirty="0" sz="1450" spc="-6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comprehensive</a:t>
            </a:r>
            <a:r>
              <a:rPr dirty="0" sz="1450" spc="3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modeling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techniques,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resulting</a:t>
            </a:r>
            <a:r>
              <a:rPr dirty="0" sz="1450" spc="5" b="1">
                <a:latin typeface="Times New Roman"/>
                <a:cs typeface="Times New Roman"/>
              </a:rPr>
              <a:t> in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smoother</a:t>
            </a:r>
            <a:r>
              <a:rPr dirty="0" sz="1450" spc="-5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flow</a:t>
            </a:r>
            <a:r>
              <a:rPr dirty="0" sz="1450" spc="-4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improved</a:t>
            </a:r>
            <a:endParaRPr sz="14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20"/>
              </a:spcBef>
            </a:pPr>
            <a:r>
              <a:rPr dirty="0" sz="1450" spc="5" b="1">
                <a:latin typeface="Times New Roman"/>
                <a:cs typeface="Times New Roman"/>
              </a:rPr>
              <a:t>overall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urban</a:t>
            </a:r>
            <a:r>
              <a:rPr dirty="0" sz="1450" spc="-5" b="1">
                <a:latin typeface="Times New Roman"/>
                <a:cs typeface="Times New Roman"/>
              </a:rPr>
              <a:t> mobility.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917" y="14296539"/>
            <a:ext cx="12376150" cy="1823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Dynamic Traffic</a:t>
            </a:r>
            <a:r>
              <a:rPr dirty="0" sz="1450" spc="-9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Signal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Control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(DTSC)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algorithms,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such</a:t>
            </a:r>
            <a:r>
              <a:rPr dirty="0" sz="1450" spc="7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as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ciso's</a:t>
            </a:r>
            <a:r>
              <a:rPr dirty="0" sz="1450" spc="4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Smart,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aim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optimize</a:t>
            </a:r>
            <a:r>
              <a:rPr dirty="0" sz="1450" spc="5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3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flow</a:t>
            </a:r>
            <a:r>
              <a:rPr dirty="0" sz="1450" spc="-8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by </a:t>
            </a:r>
            <a:r>
              <a:rPr dirty="0" sz="1450" spc="5" b="1">
                <a:latin typeface="Times New Roman"/>
                <a:cs typeface="Times New Roman"/>
              </a:rPr>
              <a:t>dynamically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adjusting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timings</a:t>
            </a:r>
            <a:r>
              <a:rPr dirty="0" sz="1450" b="1">
                <a:latin typeface="Times New Roman"/>
                <a:cs typeface="Times New Roman"/>
              </a:rPr>
              <a:t> based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on</a:t>
            </a:r>
            <a:endParaRPr sz="14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10"/>
              </a:spcBef>
            </a:pPr>
            <a:r>
              <a:rPr dirty="0" sz="1450" spc="-50" b="1">
                <a:latin typeface="Times New Roman"/>
                <a:cs typeface="Times New Roman"/>
              </a:rPr>
              <a:t>r</a:t>
            </a:r>
            <a:r>
              <a:rPr dirty="0" sz="1450" spc="-5" b="1">
                <a:latin typeface="Times New Roman"/>
                <a:cs typeface="Times New Roman"/>
              </a:rPr>
              <a:t>e</a:t>
            </a:r>
            <a:r>
              <a:rPr dirty="0" sz="1450" spc="10" b="1">
                <a:latin typeface="Times New Roman"/>
                <a:cs typeface="Times New Roman"/>
              </a:rPr>
              <a:t>a</a:t>
            </a:r>
            <a:r>
              <a:rPr dirty="0" sz="1450" spc="10" b="1">
                <a:latin typeface="Times New Roman"/>
                <a:cs typeface="Times New Roman"/>
              </a:rPr>
              <a:t>l</a:t>
            </a:r>
            <a:r>
              <a:rPr dirty="0" sz="1450" spc="20" b="1">
                <a:latin typeface="Times New Roman"/>
                <a:cs typeface="Times New Roman"/>
              </a:rPr>
              <a:t>-</a:t>
            </a:r>
            <a:r>
              <a:rPr dirty="0" sz="1450" spc="15" b="1">
                <a:latin typeface="Times New Roman"/>
                <a:cs typeface="Times New Roman"/>
              </a:rPr>
              <a:t>t</a:t>
            </a:r>
            <a:r>
              <a:rPr dirty="0" sz="1450" spc="5" b="1">
                <a:latin typeface="Times New Roman"/>
                <a:cs typeface="Times New Roman"/>
              </a:rPr>
              <a:t>i</a:t>
            </a:r>
            <a:r>
              <a:rPr dirty="0" sz="1450" spc="35" b="1">
                <a:latin typeface="Times New Roman"/>
                <a:cs typeface="Times New Roman"/>
              </a:rPr>
              <a:t>m</a:t>
            </a:r>
            <a:r>
              <a:rPr dirty="0" sz="1450" spc="10" b="1">
                <a:latin typeface="Times New Roman"/>
                <a:cs typeface="Times New Roman"/>
              </a:rPr>
              <a:t>e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t</a:t>
            </a:r>
            <a:r>
              <a:rPr dirty="0" sz="1450" spc="-5" b="1">
                <a:latin typeface="Times New Roman"/>
                <a:cs typeface="Times New Roman"/>
              </a:rPr>
              <a:t>r</a:t>
            </a:r>
            <a:r>
              <a:rPr dirty="0" sz="1450" spc="10" b="1">
                <a:latin typeface="Times New Roman"/>
                <a:cs typeface="Times New Roman"/>
              </a:rPr>
              <a:t>a</a:t>
            </a:r>
            <a:r>
              <a:rPr dirty="0" sz="1450" spc="60" b="1">
                <a:latin typeface="Times New Roman"/>
                <a:cs typeface="Times New Roman"/>
              </a:rPr>
              <a:t>f</a:t>
            </a:r>
            <a:r>
              <a:rPr dirty="0" sz="1450" spc="65" b="1">
                <a:latin typeface="Times New Roman"/>
                <a:cs typeface="Times New Roman"/>
              </a:rPr>
              <a:t>f</a:t>
            </a:r>
            <a:r>
              <a:rPr dirty="0" sz="1450" spc="5" b="1">
                <a:latin typeface="Times New Roman"/>
                <a:cs typeface="Times New Roman"/>
              </a:rPr>
              <a:t>ic</a:t>
            </a:r>
            <a:r>
              <a:rPr dirty="0" sz="1450" spc="-140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c</a:t>
            </a:r>
            <a:r>
              <a:rPr dirty="0" sz="1450" spc="10" b="1">
                <a:latin typeface="Times New Roman"/>
                <a:cs typeface="Times New Roman"/>
              </a:rPr>
              <a:t>o</a:t>
            </a:r>
            <a:r>
              <a:rPr dirty="0" sz="1450" spc="15" b="1">
                <a:latin typeface="Times New Roman"/>
                <a:cs typeface="Times New Roman"/>
              </a:rPr>
              <a:t>n</a:t>
            </a:r>
            <a:r>
              <a:rPr dirty="0" sz="1450" spc="15" b="1">
                <a:latin typeface="Times New Roman"/>
                <a:cs typeface="Times New Roman"/>
              </a:rPr>
              <a:t>d</a:t>
            </a:r>
            <a:r>
              <a:rPr dirty="0" sz="1450" spc="5" b="1">
                <a:latin typeface="Times New Roman"/>
                <a:cs typeface="Times New Roman"/>
              </a:rPr>
              <a:t>i</a:t>
            </a:r>
            <a:r>
              <a:rPr dirty="0" sz="1450" spc="20" b="1">
                <a:latin typeface="Times New Roman"/>
                <a:cs typeface="Times New Roman"/>
              </a:rPr>
              <a:t>t</a:t>
            </a:r>
            <a:r>
              <a:rPr dirty="0" sz="1450" spc="5" b="1">
                <a:latin typeface="Times New Roman"/>
                <a:cs typeface="Times New Roman"/>
              </a:rPr>
              <a:t>io</a:t>
            </a:r>
            <a:r>
              <a:rPr dirty="0" sz="1450" spc="20" b="1">
                <a:latin typeface="Times New Roman"/>
                <a:cs typeface="Times New Roman"/>
              </a:rPr>
              <a:t>n</a:t>
            </a:r>
            <a:r>
              <a:rPr dirty="0" sz="1450" spc="-20" b="1">
                <a:latin typeface="Times New Roman"/>
                <a:cs typeface="Times New Roman"/>
              </a:rPr>
              <a:t>s</a:t>
            </a:r>
            <a:r>
              <a:rPr dirty="0" sz="1450" spc="5" b="1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spcBef>
                <a:spcPts val="55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Implementation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of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smart</a:t>
            </a:r>
            <a:r>
              <a:rPr dirty="0" sz="1450" spc="25" b="1">
                <a:latin typeface="Times New Roman"/>
                <a:cs typeface="Times New Roman"/>
              </a:rPr>
              <a:t> traffic</a:t>
            </a:r>
            <a:r>
              <a:rPr dirty="0" sz="1450" spc="-13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light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scheduling</a:t>
            </a:r>
            <a:r>
              <a:rPr dirty="0" sz="1450" spc="-3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algorithms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like</a:t>
            </a:r>
            <a:r>
              <a:rPr dirty="0" sz="1450" spc="9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ciso's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Smart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leads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to </a:t>
            </a:r>
            <a:r>
              <a:rPr dirty="0" sz="1450" spc="5" b="1">
                <a:latin typeface="Times New Roman"/>
                <a:cs typeface="Times New Roman"/>
              </a:rPr>
              <a:t>improved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accuracy</a:t>
            </a:r>
            <a:r>
              <a:rPr dirty="0" sz="1450" spc="10" b="1">
                <a:latin typeface="Times New Roman"/>
                <a:cs typeface="Times New Roman"/>
              </a:rPr>
              <a:t> in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predicting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3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patterns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optimizing</a:t>
            </a:r>
            <a:endParaRPr sz="14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10"/>
              </a:spcBef>
            </a:pP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timings</a:t>
            </a:r>
            <a:r>
              <a:rPr dirty="0" sz="1450" spc="-8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accordingly.</a:t>
            </a:r>
            <a:endParaRPr sz="1450">
              <a:latin typeface="Times New Roman"/>
              <a:cs typeface="Times New Roman"/>
            </a:endParaRPr>
          </a:p>
          <a:p>
            <a:pPr marL="222885" marR="5080" indent="-210820">
              <a:lnSpc>
                <a:spcPct val="100000"/>
              </a:lnSpc>
              <a:spcBef>
                <a:spcPts val="55"/>
              </a:spcBef>
              <a:buFont typeface="Wingdings"/>
              <a:buChar char=""/>
              <a:tabLst>
                <a:tab pos="270510" algn="l"/>
              </a:tabLst>
            </a:pPr>
            <a:r>
              <a:rPr dirty="0"/>
              <a:t>	</a:t>
            </a:r>
            <a:r>
              <a:rPr dirty="0" sz="1450" spc="5" b="1">
                <a:latin typeface="Times New Roman"/>
                <a:cs typeface="Times New Roman"/>
              </a:rPr>
              <a:t>Optimized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control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contributes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safer</a:t>
            </a:r>
            <a:r>
              <a:rPr dirty="0" sz="1450" spc="-4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road</a:t>
            </a:r>
            <a:r>
              <a:rPr dirty="0" sz="1450" spc="7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conditions</a:t>
            </a:r>
            <a:r>
              <a:rPr dirty="0" sz="1450" spc="-50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by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reducing</a:t>
            </a:r>
            <a:r>
              <a:rPr dirty="0" sz="1450" spc="15" b="1">
                <a:latin typeface="Times New Roman"/>
                <a:cs typeface="Times New Roman"/>
              </a:rPr>
              <a:t> the</a:t>
            </a:r>
            <a:r>
              <a:rPr dirty="0" sz="1450" spc="5" b="1">
                <a:latin typeface="Times New Roman"/>
                <a:cs typeface="Times New Roman"/>
              </a:rPr>
              <a:t> likelihood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of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accidents</a:t>
            </a:r>
            <a:r>
              <a:rPr dirty="0" sz="1450" spc="-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and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decreasing</a:t>
            </a:r>
            <a:r>
              <a:rPr dirty="0" sz="1450" spc="6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vehicle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emissions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through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smoother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5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flow.</a:t>
            </a:r>
            <a:endParaRPr sz="1450">
              <a:latin typeface="Times New Roman"/>
              <a:cs typeface="Times New Roman"/>
            </a:endParaRPr>
          </a:p>
          <a:p>
            <a:pPr marL="222885" marR="831215" indent="-210820">
              <a:lnSpc>
                <a:spcPts val="1800"/>
              </a:lnSpc>
              <a:spcBef>
                <a:spcPts val="30"/>
              </a:spcBef>
              <a:buFont typeface="Wingdings"/>
              <a:buChar char=""/>
              <a:tabLst>
                <a:tab pos="223520" algn="l"/>
              </a:tabLst>
            </a:pPr>
            <a:r>
              <a:rPr dirty="0" sz="1450" spc="5" b="1">
                <a:latin typeface="Times New Roman"/>
                <a:cs typeface="Times New Roman"/>
              </a:rPr>
              <a:t>Dynamic Traffic</a:t>
            </a:r>
            <a:r>
              <a:rPr dirty="0" sz="1450" spc="-9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Signal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Control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algorithms,</a:t>
            </a:r>
            <a:r>
              <a:rPr dirty="0" sz="1450" spc="-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such</a:t>
            </a:r>
            <a:r>
              <a:rPr dirty="0" sz="1450" spc="7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as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ciso's</a:t>
            </a:r>
            <a:r>
              <a:rPr dirty="0" sz="1450" spc="5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Smart,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30" b="1">
                <a:latin typeface="Times New Roman"/>
                <a:cs typeface="Times New Roman"/>
              </a:rPr>
              <a:t>offer</a:t>
            </a:r>
            <a:r>
              <a:rPr dirty="0" sz="1450" spc="-9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promising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approach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improve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3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management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and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efficiency</a:t>
            </a:r>
            <a:r>
              <a:rPr dirty="0" sz="1450" spc="-8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by </a:t>
            </a:r>
            <a:r>
              <a:rPr dirty="0" sz="1450" spc="-34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dynamically</a:t>
            </a:r>
            <a:r>
              <a:rPr dirty="0" sz="145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adjusting</a:t>
            </a:r>
            <a:r>
              <a:rPr dirty="0" sz="1450" spc="-4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 </a:t>
            </a:r>
            <a:r>
              <a:rPr dirty="0" sz="1450" spc="15" b="1">
                <a:latin typeface="Times New Roman"/>
                <a:cs typeface="Times New Roman"/>
              </a:rPr>
              <a:t>timings</a:t>
            </a:r>
            <a:r>
              <a:rPr dirty="0" sz="1450" spc="-6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based</a:t>
            </a:r>
            <a:r>
              <a:rPr dirty="0" sz="1450" spc="6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on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real-time</a:t>
            </a:r>
            <a:r>
              <a:rPr dirty="0" sz="1450" spc="-5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4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conditions.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443" y="17772419"/>
            <a:ext cx="12593955" cy="20097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81305" indent="-26924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281940" algn="l"/>
              </a:tabLst>
            </a:pPr>
            <a:r>
              <a:rPr dirty="0" sz="1450" b="1">
                <a:latin typeface="Times New Roman"/>
                <a:cs typeface="Times New Roman"/>
              </a:rPr>
              <a:t>Li,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J.,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Zhang,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X.,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Li,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S.,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Guo,</a:t>
            </a:r>
            <a:r>
              <a:rPr dirty="0" sz="1450" spc="6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Z.,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Guo,</a:t>
            </a:r>
            <a:r>
              <a:rPr dirty="0" sz="1450" spc="6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L.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(2017).</a:t>
            </a:r>
            <a:r>
              <a:rPr dirty="0" sz="1450" spc="15" b="1">
                <a:latin typeface="Times New Roman"/>
                <a:cs typeface="Times New Roman"/>
              </a:rPr>
              <a:t> "A</a:t>
            </a:r>
            <a:r>
              <a:rPr dirty="0" sz="1450" spc="-8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novel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3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signal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control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strategy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based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on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dynamic</a:t>
            </a:r>
            <a:r>
              <a:rPr dirty="0" sz="1450" spc="55" b="1">
                <a:latin typeface="Times New Roman"/>
                <a:cs typeface="Times New Roman"/>
              </a:rPr>
              <a:t> </a:t>
            </a:r>
            <a:r>
              <a:rPr dirty="0" sz="1450" spc="25" b="1">
                <a:latin typeface="Times New Roman"/>
                <a:cs typeface="Times New Roman"/>
              </a:rPr>
              <a:t>traffic</a:t>
            </a:r>
            <a:r>
              <a:rPr dirty="0" sz="1450" spc="-13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prediction."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spc="-15" b="1">
                <a:latin typeface="Times New Roman"/>
                <a:cs typeface="Times New Roman"/>
              </a:rPr>
              <a:t>IEEE</a:t>
            </a:r>
            <a:r>
              <a:rPr dirty="0" sz="1450" spc="95" b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Transactions</a:t>
            </a:r>
            <a:r>
              <a:rPr dirty="0" sz="1450" spc="4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on</a:t>
            </a:r>
            <a:endParaRPr sz="145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150"/>
              </a:spcBef>
            </a:pPr>
            <a:r>
              <a:rPr dirty="0" sz="1450" b="1">
                <a:latin typeface="Times New Roman"/>
                <a:cs typeface="Times New Roman"/>
              </a:rPr>
              <a:t>Intelligent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Transportation</a:t>
            </a:r>
            <a:r>
              <a:rPr dirty="0" sz="1450" spc="-1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Systems,</a:t>
            </a:r>
            <a:r>
              <a:rPr dirty="0" sz="1450" spc="11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18(3),</a:t>
            </a:r>
            <a:r>
              <a:rPr dirty="0" sz="1450" spc="-35" b="1">
                <a:latin typeface="Times New Roman"/>
                <a:cs typeface="Times New Roman"/>
              </a:rPr>
              <a:t> </a:t>
            </a:r>
            <a:r>
              <a:rPr dirty="0" sz="1450" spc="15" b="1">
                <a:latin typeface="Times New Roman"/>
                <a:cs typeface="Times New Roman"/>
              </a:rPr>
              <a:t>597-609.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DOI:</a:t>
            </a:r>
            <a:r>
              <a:rPr dirty="0" sz="1450" spc="7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10.1109/TITS.2016.2593649</a:t>
            </a:r>
            <a:endParaRPr sz="1450">
              <a:latin typeface="Times New Roman"/>
              <a:cs typeface="Times New Roman"/>
            </a:endParaRPr>
          </a:p>
          <a:p>
            <a:pPr marL="187960" marR="5080" indent="-175895">
              <a:lnSpc>
                <a:spcPct val="109200"/>
              </a:lnSpc>
              <a:spcBef>
                <a:spcPts val="520"/>
              </a:spcBef>
              <a:buFont typeface="Wingdings"/>
              <a:buChar char=""/>
              <a:tabLst>
                <a:tab pos="188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Lu,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L.,</a:t>
            </a:r>
            <a:r>
              <a:rPr dirty="0" sz="1300" spc="40" b="1">
                <a:latin typeface="Times New Roman"/>
                <a:cs typeface="Times New Roman"/>
              </a:rPr>
              <a:t> </a:t>
            </a:r>
            <a:r>
              <a:rPr dirty="0" sz="1300" spc="-30" b="1">
                <a:latin typeface="Times New Roman"/>
                <a:cs typeface="Times New Roman"/>
              </a:rPr>
              <a:t>Wu,</a:t>
            </a:r>
            <a:r>
              <a:rPr dirty="0" sz="1300" spc="17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L.,</a:t>
            </a:r>
            <a:r>
              <a:rPr dirty="0" sz="1300" spc="4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Liu,</a:t>
            </a:r>
            <a:r>
              <a:rPr dirty="0" sz="1300" spc="85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X.,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25" b="1">
                <a:latin typeface="Times New Roman"/>
                <a:cs typeface="Times New Roman"/>
              </a:rPr>
              <a:t>&amp;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25" b="1">
                <a:latin typeface="Times New Roman"/>
                <a:cs typeface="Times New Roman"/>
              </a:rPr>
              <a:t>Wang,</a:t>
            </a:r>
            <a:r>
              <a:rPr dirty="0" sz="1300" spc="130" b="1">
                <a:latin typeface="Times New Roman"/>
                <a:cs typeface="Times New Roman"/>
              </a:rPr>
              <a:t> </a:t>
            </a:r>
            <a:r>
              <a:rPr dirty="0" sz="1300" spc="-55" b="1">
                <a:latin typeface="Times New Roman"/>
                <a:cs typeface="Times New Roman"/>
              </a:rPr>
              <a:t>Y.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25" b="1">
                <a:latin typeface="Times New Roman"/>
                <a:cs typeface="Times New Roman"/>
              </a:rPr>
              <a:t>(2015).</a:t>
            </a:r>
            <a:r>
              <a:rPr dirty="0" sz="1300" spc="-105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"Dynamic</a:t>
            </a:r>
            <a:r>
              <a:rPr dirty="0" sz="1300" spc="14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traffic</a:t>
            </a:r>
            <a:r>
              <a:rPr dirty="0" sz="1300" spc="5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signal</a:t>
            </a:r>
            <a:r>
              <a:rPr dirty="0" sz="1300" spc="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control</a:t>
            </a:r>
            <a:r>
              <a:rPr dirty="0" sz="1300" spc="18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for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urban</a:t>
            </a:r>
            <a:r>
              <a:rPr dirty="0" sz="1300" spc="90" b="1">
                <a:latin typeface="Times New Roman"/>
                <a:cs typeface="Times New Roman"/>
              </a:rPr>
              <a:t> </a:t>
            </a:r>
            <a:r>
              <a:rPr dirty="0" sz="1300" spc="-20" b="1">
                <a:latin typeface="Times New Roman"/>
                <a:cs typeface="Times New Roman"/>
              </a:rPr>
              <a:t>road</a:t>
            </a:r>
            <a:r>
              <a:rPr dirty="0" sz="1300" spc="1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networks</a:t>
            </a:r>
            <a:r>
              <a:rPr dirty="0" sz="1300" spc="22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with</a:t>
            </a:r>
            <a:r>
              <a:rPr dirty="0" sz="1300" spc="4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traffic</a:t>
            </a:r>
            <a:r>
              <a:rPr dirty="0" sz="1300" spc="5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estimation</a:t>
            </a:r>
            <a:r>
              <a:rPr dirty="0" sz="1300" spc="9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uncertainty."</a:t>
            </a:r>
            <a:r>
              <a:rPr dirty="0" sz="1300" spc="1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Transportation</a:t>
            </a:r>
            <a:r>
              <a:rPr dirty="0" sz="1300" spc="23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Research</a:t>
            </a:r>
            <a:r>
              <a:rPr dirty="0" sz="1300" spc="13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Part</a:t>
            </a:r>
            <a:r>
              <a:rPr dirty="0" sz="1300" spc="110" b="1">
                <a:latin typeface="Times New Roman"/>
                <a:cs typeface="Times New Roman"/>
              </a:rPr>
              <a:t> </a:t>
            </a:r>
            <a:r>
              <a:rPr dirty="0" sz="1300" spc="15" b="1">
                <a:latin typeface="Times New Roman"/>
                <a:cs typeface="Times New Roman"/>
              </a:rPr>
              <a:t>C: </a:t>
            </a:r>
            <a:r>
              <a:rPr dirty="0" sz="1300" spc="2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Emerging</a:t>
            </a:r>
            <a:r>
              <a:rPr dirty="0" sz="1300" spc="6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Technologies,</a:t>
            </a:r>
            <a:r>
              <a:rPr dirty="0" sz="1300" spc="210" b="1">
                <a:latin typeface="Times New Roman"/>
                <a:cs typeface="Times New Roman"/>
              </a:rPr>
              <a:t> </a:t>
            </a:r>
            <a:r>
              <a:rPr dirty="0" sz="1300" spc="25" b="1">
                <a:latin typeface="Times New Roman"/>
                <a:cs typeface="Times New Roman"/>
              </a:rPr>
              <a:t>52,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20" b="1">
                <a:latin typeface="Times New Roman"/>
                <a:cs typeface="Times New Roman"/>
              </a:rPr>
              <a:t>117-136.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DOI:</a:t>
            </a:r>
            <a:r>
              <a:rPr dirty="0" sz="1300" spc="55" b="1">
                <a:latin typeface="Times New Roman"/>
                <a:cs typeface="Times New Roman"/>
              </a:rPr>
              <a:t> </a:t>
            </a:r>
            <a:r>
              <a:rPr dirty="0" sz="1300" spc="20" b="1">
                <a:latin typeface="Times New Roman"/>
                <a:cs typeface="Times New Roman"/>
              </a:rPr>
              <a:t>10.1016/j.trc.2015.01.013.</a:t>
            </a:r>
            <a:endParaRPr sz="1300">
              <a:latin typeface="Times New Roman"/>
              <a:cs typeface="Times New Roman"/>
            </a:endParaRPr>
          </a:p>
          <a:p>
            <a:pPr marL="187960" marR="636905" indent="-175895">
              <a:lnSpc>
                <a:spcPct val="109200"/>
              </a:lnSpc>
              <a:spcBef>
                <a:spcPts val="555"/>
              </a:spcBef>
              <a:buFont typeface="Wingdings"/>
              <a:buChar char=""/>
              <a:tabLst>
                <a:tab pos="188595" algn="l"/>
              </a:tabLst>
            </a:pPr>
            <a:r>
              <a:rPr dirty="0" sz="1300" spc="15" b="1">
                <a:latin typeface="Times New Roman"/>
                <a:cs typeface="Times New Roman"/>
              </a:rPr>
              <a:t>Ren, </a:t>
            </a:r>
            <a:r>
              <a:rPr dirty="0" sz="1300" spc="-65" b="1">
                <a:latin typeface="Times New Roman"/>
                <a:cs typeface="Times New Roman"/>
              </a:rPr>
              <a:t>W.,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Cao, </a:t>
            </a:r>
            <a:r>
              <a:rPr dirty="0" sz="1300" spc="10" b="1">
                <a:latin typeface="Times New Roman"/>
                <a:cs typeface="Times New Roman"/>
              </a:rPr>
              <a:t>D., </a:t>
            </a:r>
            <a:r>
              <a:rPr dirty="0" sz="1300" spc="25" b="1">
                <a:latin typeface="Times New Roman"/>
                <a:cs typeface="Times New Roman"/>
              </a:rPr>
              <a:t>&amp; </a:t>
            </a:r>
            <a:r>
              <a:rPr dirty="0" sz="1300" spc="15" b="1">
                <a:latin typeface="Times New Roman"/>
                <a:cs typeface="Times New Roman"/>
              </a:rPr>
              <a:t>Du, </a:t>
            </a:r>
            <a:r>
              <a:rPr dirty="0" sz="1300" spc="20" b="1">
                <a:latin typeface="Times New Roman"/>
                <a:cs typeface="Times New Roman"/>
              </a:rPr>
              <a:t>J. </a:t>
            </a:r>
            <a:r>
              <a:rPr dirty="0" sz="1300" spc="25" b="1">
                <a:latin typeface="Times New Roman"/>
                <a:cs typeface="Times New Roman"/>
              </a:rPr>
              <a:t>(2018). </a:t>
            </a:r>
            <a:r>
              <a:rPr dirty="0" sz="1300" b="1">
                <a:latin typeface="Times New Roman"/>
                <a:cs typeface="Times New Roman"/>
              </a:rPr>
              <a:t>"An adaptive</a:t>
            </a:r>
            <a:r>
              <a:rPr dirty="0" sz="1300" spc="5" b="1">
                <a:latin typeface="Times New Roman"/>
                <a:cs typeface="Times New Roman"/>
              </a:rPr>
              <a:t> traffic signal </a:t>
            </a:r>
            <a:r>
              <a:rPr dirty="0" sz="1300" spc="-5" b="1">
                <a:latin typeface="Times New Roman"/>
                <a:cs typeface="Times New Roman"/>
              </a:rPr>
              <a:t>control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strategy </a:t>
            </a:r>
            <a:r>
              <a:rPr dirty="0" sz="1300" spc="5" b="1">
                <a:latin typeface="Times New Roman"/>
                <a:cs typeface="Times New Roman"/>
              </a:rPr>
              <a:t>based on </a:t>
            </a:r>
            <a:r>
              <a:rPr dirty="0" sz="1300" spc="10" b="1">
                <a:latin typeface="Times New Roman"/>
                <a:cs typeface="Times New Roman"/>
              </a:rPr>
              <a:t>deep </a:t>
            </a:r>
            <a:r>
              <a:rPr dirty="0" sz="1300" spc="-5" b="1">
                <a:latin typeface="Times New Roman"/>
                <a:cs typeface="Times New Roman"/>
              </a:rPr>
              <a:t>reinforcement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learning." </a:t>
            </a:r>
            <a:r>
              <a:rPr dirty="0" sz="1300" b="1">
                <a:latin typeface="Times New Roman"/>
                <a:cs typeface="Times New Roman"/>
              </a:rPr>
              <a:t>Transportation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Research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Part </a:t>
            </a:r>
            <a:r>
              <a:rPr dirty="0" sz="1300" spc="15" b="1">
                <a:latin typeface="Times New Roman"/>
                <a:cs typeface="Times New Roman"/>
              </a:rPr>
              <a:t>C: </a:t>
            </a:r>
            <a:r>
              <a:rPr dirty="0" sz="1300" spc="10" b="1">
                <a:latin typeface="Times New Roman"/>
                <a:cs typeface="Times New Roman"/>
              </a:rPr>
              <a:t>Emerging </a:t>
            </a:r>
            <a:r>
              <a:rPr dirty="0" sz="1300" spc="-31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Technologies,</a:t>
            </a:r>
            <a:r>
              <a:rPr dirty="0" sz="1300" spc="165" b="1">
                <a:latin typeface="Times New Roman"/>
                <a:cs typeface="Times New Roman"/>
              </a:rPr>
              <a:t> </a:t>
            </a:r>
            <a:r>
              <a:rPr dirty="0" sz="1300" spc="25" b="1">
                <a:latin typeface="Times New Roman"/>
                <a:cs typeface="Times New Roman"/>
              </a:rPr>
              <a:t>90,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35" b="1">
                <a:latin typeface="Times New Roman"/>
                <a:cs typeface="Times New Roman"/>
              </a:rPr>
              <a:t>166-179.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DOI:</a:t>
            </a:r>
            <a:r>
              <a:rPr dirty="0" sz="1300" spc="55" b="1">
                <a:latin typeface="Times New Roman"/>
                <a:cs typeface="Times New Roman"/>
              </a:rPr>
              <a:t> </a:t>
            </a:r>
            <a:r>
              <a:rPr dirty="0" sz="1300" spc="20" b="1">
                <a:latin typeface="Times New Roman"/>
                <a:cs typeface="Times New Roman"/>
              </a:rPr>
              <a:t>10.1016/j.trc.2018.03.002.</a:t>
            </a:r>
            <a:endParaRPr sz="1300">
              <a:latin typeface="Times New Roman"/>
              <a:cs typeface="Times New Roman"/>
            </a:endParaRPr>
          </a:p>
          <a:p>
            <a:pPr marL="187960" marR="198120" indent="-175895">
              <a:lnSpc>
                <a:spcPct val="112100"/>
              </a:lnSpc>
              <a:spcBef>
                <a:spcPts val="459"/>
              </a:spcBef>
              <a:buFont typeface="Wingdings"/>
              <a:buChar char=""/>
              <a:tabLst>
                <a:tab pos="188595" algn="l"/>
              </a:tabLst>
            </a:pPr>
            <a:r>
              <a:rPr dirty="0" sz="1300" spc="5" b="1">
                <a:latin typeface="Times New Roman"/>
                <a:cs typeface="Times New Roman"/>
              </a:rPr>
              <a:t>Li, </a:t>
            </a:r>
            <a:r>
              <a:rPr dirty="0" sz="1300" spc="10" b="1">
                <a:latin typeface="Times New Roman"/>
                <a:cs typeface="Times New Roman"/>
              </a:rPr>
              <a:t>X., </a:t>
            </a:r>
            <a:r>
              <a:rPr dirty="0" sz="1300" spc="-25" b="1">
                <a:latin typeface="Times New Roman"/>
                <a:cs typeface="Times New Roman"/>
              </a:rPr>
              <a:t>Wang, </a:t>
            </a:r>
            <a:r>
              <a:rPr dirty="0" sz="1300" spc="-40" b="1">
                <a:latin typeface="Times New Roman"/>
                <a:cs typeface="Times New Roman"/>
              </a:rPr>
              <a:t>Y.,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25" b="1">
                <a:latin typeface="Times New Roman"/>
                <a:cs typeface="Times New Roman"/>
              </a:rPr>
              <a:t>&amp; </a:t>
            </a:r>
            <a:r>
              <a:rPr dirty="0" sz="1300" spc="5" b="1">
                <a:latin typeface="Times New Roman"/>
                <a:cs typeface="Times New Roman"/>
              </a:rPr>
              <a:t>Li, </a:t>
            </a:r>
            <a:r>
              <a:rPr dirty="0" sz="1300" spc="15" b="1">
                <a:latin typeface="Times New Roman"/>
                <a:cs typeface="Times New Roman"/>
              </a:rPr>
              <a:t>X. </a:t>
            </a:r>
            <a:r>
              <a:rPr dirty="0" sz="1300" spc="25" b="1">
                <a:latin typeface="Times New Roman"/>
                <a:cs typeface="Times New Roman"/>
              </a:rPr>
              <a:t>(2019). </a:t>
            </a:r>
            <a:r>
              <a:rPr dirty="0" sz="1300" spc="15" b="1">
                <a:latin typeface="Times New Roman"/>
                <a:cs typeface="Times New Roman"/>
              </a:rPr>
              <a:t>"Multi-objective </a:t>
            </a:r>
            <a:r>
              <a:rPr dirty="0" sz="1300" b="1">
                <a:latin typeface="Times New Roman"/>
                <a:cs typeface="Times New Roman"/>
              </a:rPr>
              <a:t>optimization</a:t>
            </a:r>
            <a:r>
              <a:rPr dirty="0" sz="1300" spc="5" b="1">
                <a:latin typeface="Times New Roman"/>
                <a:cs typeface="Times New Roman"/>
              </a:rPr>
              <a:t> for real-time traffic signal </a:t>
            </a:r>
            <a:r>
              <a:rPr dirty="0" sz="1300" spc="-5" b="1">
                <a:latin typeface="Times New Roman"/>
                <a:cs typeface="Times New Roman"/>
              </a:rPr>
              <a:t>control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in </a:t>
            </a:r>
            <a:r>
              <a:rPr dirty="0" sz="1300" b="1">
                <a:latin typeface="Times New Roman"/>
                <a:cs typeface="Times New Roman"/>
              </a:rPr>
              <a:t>urban </a:t>
            </a:r>
            <a:r>
              <a:rPr dirty="0" sz="1300" spc="-20" b="1">
                <a:latin typeface="Times New Roman"/>
                <a:cs typeface="Times New Roman"/>
              </a:rPr>
              <a:t>road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networks."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Transportation</a:t>
            </a:r>
            <a:r>
              <a:rPr dirty="0" sz="1300" b="1">
                <a:latin typeface="Times New Roman"/>
                <a:cs typeface="Times New Roman"/>
              </a:rPr>
              <a:t> Research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Part </a:t>
            </a:r>
            <a:r>
              <a:rPr dirty="0" sz="1300" spc="15" b="1">
                <a:latin typeface="Times New Roman"/>
                <a:cs typeface="Times New Roman"/>
              </a:rPr>
              <a:t>C: </a:t>
            </a:r>
            <a:r>
              <a:rPr dirty="0" sz="1300" spc="10" b="1">
                <a:latin typeface="Times New Roman"/>
                <a:cs typeface="Times New Roman"/>
              </a:rPr>
              <a:t>Emerging </a:t>
            </a:r>
            <a:r>
              <a:rPr dirty="0" sz="1300" spc="-31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Technologies,</a:t>
            </a:r>
            <a:r>
              <a:rPr dirty="0" sz="1300" spc="165" b="1">
                <a:latin typeface="Times New Roman"/>
                <a:cs typeface="Times New Roman"/>
              </a:rPr>
              <a:t> </a:t>
            </a:r>
            <a:r>
              <a:rPr dirty="0" sz="1300" spc="30" b="1">
                <a:latin typeface="Times New Roman"/>
                <a:cs typeface="Times New Roman"/>
              </a:rPr>
              <a:t>103,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30" b="1">
                <a:latin typeface="Times New Roman"/>
                <a:cs typeface="Times New Roman"/>
              </a:rPr>
              <a:t>27-48.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DOI:</a:t>
            </a:r>
            <a:r>
              <a:rPr dirty="0" sz="1300" spc="55" b="1">
                <a:latin typeface="Times New Roman"/>
                <a:cs typeface="Times New Roman"/>
              </a:rPr>
              <a:t> </a:t>
            </a:r>
            <a:r>
              <a:rPr dirty="0" sz="1300" spc="20" b="1">
                <a:latin typeface="Times New Roman"/>
                <a:cs typeface="Times New Roman"/>
              </a:rPr>
              <a:t>10.1016/j.trc.2019.03.017.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6421" y="9101859"/>
            <a:ext cx="231140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5" b="1">
                <a:latin typeface="Times New Roman"/>
                <a:cs typeface="Times New Roman"/>
              </a:rPr>
              <a:t>Dynamic</a:t>
            </a:r>
            <a:r>
              <a:rPr dirty="0" sz="1300" spc="75" b="1">
                <a:latin typeface="Times New Roman"/>
                <a:cs typeface="Times New Roman"/>
              </a:rPr>
              <a:t> </a:t>
            </a:r>
            <a:r>
              <a:rPr dirty="0" sz="1300" spc="-15" b="1">
                <a:latin typeface="Times New Roman"/>
                <a:cs typeface="Times New Roman"/>
              </a:rPr>
              <a:t>Traffic</a:t>
            </a:r>
            <a:r>
              <a:rPr dirty="0" sz="1300" spc="125" b="1">
                <a:latin typeface="Times New Roman"/>
                <a:cs typeface="Times New Roman"/>
              </a:rPr>
              <a:t> </a:t>
            </a:r>
            <a:r>
              <a:rPr dirty="0" sz="1300" spc="10" b="1">
                <a:latin typeface="Times New Roman"/>
                <a:cs typeface="Times New Roman"/>
              </a:rPr>
              <a:t>Signal</a:t>
            </a:r>
            <a:r>
              <a:rPr dirty="0" sz="1300" spc="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Control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8152" y="8132602"/>
            <a:ext cx="1561465" cy="882650"/>
          </a:xfrm>
          <a:prstGeom prst="rect">
            <a:avLst/>
          </a:prstGeom>
          <a:solidFill>
            <a:srgbClr val="BEE7FF"/>
          </a:solidFill>
          <a:ln w="779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just" marL="55244" marR="55244" indent="28575">
              <a:lnSpc>
                <a:spcPct val="103299"/>
              </a:lnSpc>
              <a:spcBef>
                <a:spcPts val="990"/>
              </a:spcBef>
            </a:pPr>
            <a:r>
              <a:rPr dirty="0" sz="1300" spc="5" b="1">
                <a:latin typeface="Times New Roman"/>
                <a:cs typeface="Times New Roman"/>
              </a:rPr>
              <a:t>Utilize ciso's </a:t>
            </a:r>
            <a:r>
              <a:rPr dirty="0" sz="1300" b="1">
                <a:latin typeface="Times New Roman"/>
                <a:cs typeface="Times New Roman"/>
              </a:rPr>
              <a:t>Smart </a:t>
            </a:r>
            <a:r>
              <a:rPr dirty="0" sz="1300" spc="-310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Algorithm for </a:t>
            </a:r>
            <a:r>
              <a:rPr dirty="0" sz="1300" spc="10" b="1">
                <a:latin typeface="Times New Roman"/>
                <a:cs typeface="Times New Roman"/>
              </a:rPr>
              <a:t>Real- </a:t>
            </a:r>
            <a:r>
              <a:rPr dirty="0" sz="1300" spc="-310" b="1">
                <a:latin typeface="Times New Roman"/>
                <a:cs typeface="Times New Roman"/>
              </a:rPr>
              <a:t> </a:t>
            </a:r>
            <a:r>
              <a:rPr dirty="0" sz="1300" spc="-15" b="1">
                <a:latin typeface="Times New Roman"/>
                <a:cs typeface="Times New Roman"/>
              </a:rPr>
              <a:t>Time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Adjustment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0673" y="8150139"/>
            <a:ext cx="1414780" cy="876935"/>
          </a:xfrm>
          <a:prstGeom prst="rect">
            <a:avLst/>
          </a:prstGeom>
          <a:solidFill>
            <a:srgbClr val="BEE7FF"/>
          </a:solidFill>
          <a:ln w="77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175">
              <a:lnSpc>
                <a:spcPts val="1575"/>
              </a:lnSpc>
            </a:pPr>
            <a:r>
              <a:rPr dirty="0" sz="1450" spc="5" b="1">
                <a:latin typeface="Calibri"/>
                <a:cs typeface="Calibri"/>
              </a:rPr>
              <a:t>Monitor</a:t>
            </a:r>
            <a:r>
              <a:rPr dirty="0" sz="1450" spc="-6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Traffic</a:t>
            </a:r>
            <a:endParaRPr sz="145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10"/>
              </a:spcBef>
            </a:pPr>
            <a:r>
              <a:rPr dirty="0" sz="1450" spc="5" b="1">
                <a:latin typeface="Calibri"/>
                <a:cs typeface="Calibri"/>
              </a:rPr>
              <a:t>Conditions</a:t>
            </a:r>
            <a:r>
              <a:rPr dirty="0" sz="1450" spc="-50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and</a:t>
            </a:r>
            <a:endParaRPr sz="1450">
              <a:latin typeface="Calibri"/>
              <a:cs typeface="Calibri"/>
            </a:endParaRPr>
          </a:p>
          <a:p>
            <a:pPr algn="ctr" marL="169545" marR="160655">
              <a:lnSpc>
                <a:spcPct val="100000"/>
              </a:lnSpc>
              <a:spcBef>
                <a:spcPts val="55"/>
              </a:spcBef>
            </a:pPr>
            <a:r>
              <a:rPr dirty="0" sz="1450" spc="5" b="1">
                <a:latin typeface="Calibri"/>
                <a:cs typeface="Calibri"/>
              </a:rPr>
              <a:t>Update</a:t>
            </a:r>
            <a:r>
              <a:rPr dirty="0" sz="1450" spc="-70" b="1">
                <a:latin typeface="Calibri"/>
                <a:cs typeface="Calibri"/>
              </a:rPr>
              <a:t> </a:t>
            </a:r>
            <a:r>
              <a:rPr dirty="0" sz="1450" spc="5" b="1">
                <a:latin typeface="Calibri"/>
                <a:cs typeface="Calibri"/>
              </a:rPr>
              <a:t>Signal </a:t>
            </a:r>
            <a:r>
              <a:rPr dirty="0" sz="1450" spc="-315" b="1">
                <a:latin typeface="Calibri"/>
                <a:cs typeface="Calibri"/>
              </a:rPr>
              <a:t> </a:t>
            </a:r>
            <a:r>
              <a:rPr dirty="0" sz="1450" spc="5" b="1">
                <a:latin typeface="Calibri"/>
                <a:cs typeface="Calibri"/>
              </a:rPr>
              <a:t>Timings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52917" y="8064169"/>
            <a:ext cx="2276475" cy="1066165"/>
            <a:chOff x="9252917" y="8064169"/>
            <a:chExt cx="2276475" cy="1066165"/>
          </a:xfrm>
        </p:grpSpPr>
        <p:sp>
          <p:nvSpPr>
            <p:cNvPr id="19" name="object 19"/>
            <p:cNvSpPr/>
            <p:nvPr/>
          </p:nvSpPr>
          <p:spPr>
            <a:xfrm>
              <a:off x="9257044" y="8068297"/>
              <a:ext cx="2268220" cy="1057910"/>
            </a:xfrm>
            <a:custGeom>
              <a:avLst/>
              <a:gdLst/>
              <a:ahLst/>
              <a:cxnLst/>
              <a:rect l="l" t="t" r="r" b="b"/>
              <a:pathLst>
                <a:path w="2268220" h="1057909">
                  <a:moveTo>
                    <a:pt x="2091824" y="0"/>
                  </a:moveTo>
                  <a:lnTo>
                    <a:pt x="176312" y="0"/>
                  </a:lnTo>
                  <a:lnTo>
                    <a:pt x="129422" y="6299"/>
                  </a:lnTo>
                  <a:lnTo>
                    <a:pt x="87298" y="24076"/>
                  </a:lnTo>
                  <a:lnTo>
                    <a:pt x="51619" y="51648"/>
                  </a:lnTo>
                  <a:lnTo>
                    <a:pt x="24059" y="87333"/>
                  </a:lnTo>
                  <a:lnTo>
                    <a:pt x="6294" y="129449"/>
                  </a:lnTo>
                  <a:lnTo>
                    <a:pt x="0" y="176312"/>
                  </a:lnTo>
                  <a:lnTo>
                    <a:pt x="0" y="881563"/>
                  </a:lnTo>
                  <a:lnTo>
                    <a:pt x="6294" y="928427"/>
                  </a:lnTo>
                  <a:lnTo>
                    <a:pt x="24059" y="970543"/>
                  </a:lnTo>
                  <a:lnTo>
                    <a:pt x="51619" y="1006228"/>
                  </a:lnTo>
                  <a:lnTo>
                    <a:pt x="87298" y="1033800"/>
                  </a:lnTo>
                  <a:lnTo>
                    <a:pt x="129422" y="1051577"/>
                  </a:lnTo>
                  <a:lnTo>
                    <a:pt x="176312" y="1057876"/>
                  </a:lnTo>
                  <a:lnTo>
                    <a:pt x="2091824" y="1057876"/>
                  </a:lnTo>
                  <a:lnTo>
                    <a:pt x="2138720" y="1051577"/>
                  </a:lnTo>
                  <a:lnTo>
                    <a:pt x="2180858" y="1033800"/>
                  </a:lnTo>
                  <a:lnTo>
                    <a:pt x="2216556" y="1006228"/>
                  </a:lnTo>
                  <a:lnTo>
                    <a:pt x="2244135" y="970543"/>
                  </a:lnTo>
                  <a:lnTo>
                    <a:pt x="2261915" y="928427"/>
                  </a:lnTo>
                  <a:lnTo>
                    <a:pt x="2268214" y="881563"/>
                  </a:lnTo>
                  <a:lnTo>
                    <a:pt x="2268214" y="176312"/>
                  </a:lnTo>
                  <a:lnTo>
                    <a:pt x="2261915" y="129449"/>
                  </a:lnTo>
                  <a:lnTo>
                    <a:pt x="2244135" y="87333"/>
                  </a:lnTo>
                  <a:lnTo>
                    <a:pt x="2216556" y="51648"/>
                  </a:lnTo>
                  <a:lnTo>
                    <a:pt x="2180858" y="24076"/>
                  </a:lnTo>
                  <a:lnTo>
                    <a:pt x="2138720" y="6299"/>
                  </a:lnTo>
                  <a:lnTo>
                    <a:pt x="2091824" y="0"/>
                  </a:lnTo>
                  <a:close/>
                </a:path>
              </a:pathLst>
            </a:custGeom>
            <a:solidFill>
              <a:srgbClr val="BEE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57044" y="8068297"/>
              <a:ext cx="2268220" cy="1057910"/>
            </a:xfrm>
            <a:custGeom>
              <a:avLst/>
              <a:gdLst/>
              <a:ahLst/>
              <a:cxnLst/>
              <a:rect l="l" t="t" r="r" b="b"/>
              <a:pathLst>
                <a:path w="2268220" h="1057909">
                  <a:moveTo>
                    <a:pt x="0" y="176312"/>
                  </a:moveTo>
                  <a:lnTo>
                    <a:pt x="6294" y="129449"/>
                  </a:lnTo>
                  <a:lnTo>
                    <a:pt x="24059" y="87333"/>
                  </a:lnTo>
                  <a:lnTo>
                    <a:pt x="51619" y="51648"/>
                  </a:lnTo>
                  <a:lnTo>
                    <a:pt x="87298" y="24076"/>
                  </a:lnTo>
                  <a:lnTo>
                    <a:pt x="129422" y="6299"/>
                  </a:lnTo>
                  <a:lnTo>
                    <a:pt x="176312" y="0"/>
                  </a:lnTo>
                  <a:lnTo>
                    <a:pt x="2091824" y="0"/>
                  </a:lnTo>
                  <a:lnTo>
                    <a:pt x="2138720" y="6299"/>
                  </a:lnTo>
                  <a:lnTo>
                    <a:pt x="2180858" y="24076"/>
                  </a:lnTo>
                  <a:lnTo>
                    <a:pt x="2216556" y="51648"/>
                  </a:lnTo>
                  <a:lnTo>
                    <a:pt x="2244135" y="87333"/>
                  </a:lnTo>
                  <a:lnTo>
                    <a:pt x="2261915" y="129449"/>
                  </a:lnTo>
                  <a:lnTo>
                    <a:pt x="2268214" y="176312"/>
                  </a:lnTo>
                  <a:lnTo>
                    <a:pt x="2268214" y="881563"/>
                  </a:lnTo>
                  <a:lnTo>
                    <a:pt x="2261915" y="928427"/>
                  </a:lnTo>
                  <a:lnTo>
                    <a:pt x="2244135" y="970543"/>
                  </a:lnTo>
                  <a:lnTo>
                    <a:pt x="2216556" y="1006228"/>
                  </a:lnTo>
                  <a:lnTo>
                    <a:pt x="2180858" y="1033800"/>
                  </a:lnTo>
                  <a:lnTo>
                    <a:pt x="2138720" y="1051577"/>
                  </a:lnTo>
                  <a:lnTo>
                    <a:pt x="2091824" y="1057876"/>
                  </a:lnTo>
                  <a:lnTo>
                    <a:pt x="176312" y="1057876"/>
                  </a:lnTo>
                  <a:lnTo>
                    <a:pt x="129422" y="1051577"/>
                  </a:lnTo>
                  <a:lnTo>
                    <a:pt x="87298" y="1033800"/>
                  </a:lnTo>
                  <a:lnTo>
                    <a:pt x="51619" y="1006228"/>
                  </a:lnTo>
                  <a:lnTo>
                    <a:pt x="24059" y="970543"/>
                  </a:lnTo>
                  <a:lnTo>
                    <a:pt x="6294" y="928427"/>
                  </a:lnTo>
                  <a:lnTo>
                    <a:pt x="0" y="881563"/>
                  </a:lnTo>
                  <a:lnTo>
                    <a:pt x="0" y="176312"/>
                  </a:lnTo>
                  <a:close/>
                </a:path>
              </a:pathLst>
            </a:custGeom>
            <a:ln w="7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378567" y="8345788"/>
            <a:ext cx="2028825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b="1">
                <a:latin typeface="Calibri"/>
                <a:cs typeface="Calibri"/>
              </a:rPr>
              <a:t>Iteratively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5" b="1">
                <a:latin typeface="Calibri"/>
                <a:cs typeface="Calibri"/>
              </a:rPr>
              <a:t>Repeat</a:t>
            </a:r>
            <a:r>
              <a:rPr dirty="0" sz="1450" spc="-20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Process</a:t>
            </a:r>
            <a:endParaRPr sz="145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55"/>
              </a:spcBef>
            </a:pPr>
            <a:r>
              <a:rPr dirty="0" sz="1450" b="1">
                <a:latin typeface="Calibri"/>
                <a:cs typeface="Calibri"/>
              </a:rPr>
              <a:t>for</a:t>
            </a:r>
            <a:r>
              <a:rPr dirty="0" sz="1450" spc="-40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Optimal</a:t>
            </a:r>
            <a:r>
              <a:rPr dirty="0" sz="1450" spc="-10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Traffic</a:t>
            </a:r>
            <a:r>
              <a:rPr dirty="0" sz="1450" spc="5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Flow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691" y="0"/>
            <a:ext cx="13241019" cy="8627110"/>
            <a:chOff x="11691" y="0"/>
            <a:chExt cx="13241019" cy="8627110"/>
          </a:xfrm>
        </p:grpSpPr>
        <p:sp>
          <p:nvSpPr>
            <p:cNvPr id="23" name="object 23"/>
            <p:cNvSpPr/>
            <p:nvPr/>
          </p:nvSpPr>
          <p:spPr>
            <a:xfrm>
              <a:off x="6295961" y="8552420"/>
              <a:ext cx="2959735" cy="74930"/>
            </a:xfrm>
            <a:custGeom>
              <a:avLst/>
              <a:gdLst/>
              <a:ahLst/>
              <a:cxnLst/>
              <a:rect l="l" t="t" r="r" b="b"/>
              <a:pathLst>
                <a:path w="2959734" h="74929">
                  <a:moveTo>
                    <a:pt x="773303" y="34925"/>
                  </a:moveTo>
                  <a:lnTo>
                    <a:pt x="718502" y="1638"/>
                  </a:lnTo>
                  <a:lnTo>
                    <a:pt x="715695" y="0"/>
                  </a:lnTo>
                  <a:lnTo>
                    <a:pt x="712114" y="863"/>
                  </a:lnTo>
                  <a:lnTo>
                    <a:pt x="710476" y="3670"/>
                  </a:lnTo>
                  <a:lnTo>
                    <a:pt x="708761" y="6388"/>
                  </a:lnTo>
                  <a:lnTo>
                    <a:pt x="709625" y="9982"/>
                  </a:lnTo>
                  <a:lnTo>
                    <a:pt x="740232" y="28536"/>
                  </a:lnTo>
                  <a:lnTo>
                    <a:pt x="165" y="15595"/>
                  </a:lnTo>
                  <a:lnTo>
                    <a:pt x="0" y="27279"/>
                  </a:lnTo>
                  <a:lnTo>
                    <a:pt x="739965" y="40233"/>
                  </a:lnTo>
                  <a:lnTo>
                    <a:pt x="708837" y="57683"/>
                  </a:lnTo>
                  <a:lnTo>
                    <a:pt x="707821" y="61264"/>
                  </a:lnTo>
                  <a:lnTo>
                    <a:pt x="710946" y="66878"/>
                  </a:lnTo>
                  <a:lnTo>
                    <a:pt x="714527" y="67894"/>
                  </a:lnTo>
                  <a:lnTo>
                    <a:pt x="763168" y="40614"/>
                  </a:lnTo>
                  <a:lnTo>
                    <a:pt x="773303" y="34925"/>
                  </a:lnTo>
                  <a:close/>
                </a:path>
                <a:path w="2959734" h="74929">
                  <a:moveTo>
                    <a:pt x="2959671" y="40995"/>
                  </a:moveTo>
                  <a:lnTo>
                    <a:pt x="2901835" y="6477"/>
                  </a:lnTo>
                  <a:lnTo>
                    <a:pt x="2898254" y="7404"/>
                  </a:lnTo>
                  <a:lnTo>
                    <a:pt x="2896616" y="10134"/>
                  </a:lnTo>
                  <a:lnTo>
                    <a:pt x="2894901" y="12941"/>
                  </a:lnTo>
                  <a:lnTo>
                    <a:pt x="2895841" y="16522"/>
                  </a:lnTo>
                  <a:lnTo>
                    <a:pt x="2898648" y="18161"/>
                  </a:lnTo>
                  <a:lnTo>
                    <a:pt x="2926588" y="34861"/>
                  </a:lnTo>
                  <a:lnTo>
                    <a:pt x="2186533" y="27279"/>
                  </a:lnTo>
                  <a:lnTo>
                    <a:pt x="2186381" y="38976"/>
                  </a:lnTo>
                  <a:lnTo>
                    <a:pt x="2926296" y="46545"/>
                  </a:lnTo>
                  <a:lnTo>
                    <a:pt x="2898178" y="62585"/>
                  </a:lnTo>
                  <a:lnTo>
                    <a:pt x="2895371" y="64223"/>
                  </a:lnTo>
                  <a:lnTo>
                    <a:pt x="2894355" y="67818"/>
                  </a:lnTo>
                  <a:lnTo>
                    <a:pt x="2895993" y="70624"/>
                  </a:lnTo>
                  <a:lnTo>
                    <a:pt x="2897555" y="73431"/>
                  </a:lnTo>
                  <a:lnTo>
                    <a:pt x="2901137" y="74358"/>
                  </a:lnTo>
                  <a:lnTo>
                    <a:pt x="2903944" y="72796"/>
                  </a:lnTo>
                  <a:lnTo>
                    <a:pt x="2949562" y="46774"/>
                  </a:lnTo>
                  <a:lnTo>
                    <a:pt x="2959671" y="40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691" y="0"/>
              <a:ext cx="13241019" cy="1543050"/>
            </a:xfrm>
            <a:custGeom>
              <a:avLst/>
              <a:gdLst/>
              <a:ahLst/>
              <a:cxnLst/>
              <a:rect l="l" t="t" r="r" b="b"/>
              <a:pathLst>
                <a:path w="13241019" h="1543050">
                  <a:moveTo>
                    <a:pt x="0" y="1542930"/>
                  </a:moveTo>
                  <a:lnTo>
                    <a:pt x="13240997" y="1542930"/>
                  </a:lnTo>
                  <a:lnTo>
                    <a:pt x="13240997" y="0"/>
                  </a:lnTo>
                  <a:lnTo>
                    <a:pt x="0" y="0"/>
                  </a:lnTo>
                  <a:lnTo>
                    <a:pt x="0" y="154293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01" y="0"/>
              <a:ext cx="12855166" cy="148447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782521" y="880556"/>
            <a:ext cx="2195195" cy="6381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730885">
              <a:lnSpc>
                <a:spcPct val="103299"/>
              </a:lnSpc>
              <a:spcBef>
                <a:spcPts val="80"/>
              </a:spcBef>
            </a:pPr>
            <a:r>
              <a:rPr dirty="0" sz="1300" spc="10" b="1">
                <a:solidFill>
                  <a:srgbClr val="FFFFFF"/>
                </a:solidFill>
                <a:latin typeface="Times New Roman"/>
                <a:cs typeface="Times New Roman"/>
              </a:rPr>
              <a:t>Name: 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Mr.B.Rajesh </a:t>
            </a:r>
            <a:r>
              <a:rPr dirty="0" sz="1300" spc="-3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15" b="1">
                <a:solidFill>
                  <a:srgbClr val="FFFFFF"/>
                </a:solidFill>
                <a:latin typeface="Times New Roman"/>
                <a:cs typeface="Times New Roman"/>
              </a:rPr>
              <a:t>Register </a:t>
            </a:r>
            <a:r>
              <a:rPr dirty="0" sz="1300" spc="5" b="1">
                <a:solidFill>
                  <a:srgbClr val="FFFFFF"/>
                </a:solidFill>
                <a:latin typeface="Times New Roman"/>
                <a:cs typeface="Times New Roman"/>
              </a:rPr>
              <a:t>Number: </a:t>
            </a:r>
            <a:r>
              <a:rPr dirty="0" sz="1300" spc="25" b="1">
                <a:solidFill>
                  <a:srgbClr val="FFFFFF"/>
                </a:solidFill>
                <a:latin typeface="Times New Roman"/>
                <a:cs typeface="Times New Roman"/>
              </a:rPr>
              <a:t>192311443 </a:t>
            </a:r>
            <a:r>
              <a:rPr dirty="0" sz="1300" spc="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imes New Roman"/>
                <a:cs typeface="Times New Roman"/>
              </a:rPr>
              <a:t>Guided</a:t>
            </a:r>
            <a:r>
              <a:rPr dirty="0" sz="1300" spc="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10" b="1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3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45" b="1">
                <a:solidFill>
                  <a:srgbClr val="FFFFFF"/>
                </a:solidFill>
                <a:latin typeface="Times New Roman"/>
                <a:cs typeface="Times New Roman"/>
              </a:rPr>
              <a:t>Dr.</a:t>
            </a:r>
            <a:r>
              <a:rPr dirty="0" sz="1300" spc="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5" b="1">
                <a:solidFill>
                  <a:srgbClr val="FFFFFF"/>
                </a:solidFill>
                <a:latin typeface="Times New Roman"/>
                <a:cs typeface="Times New Roman"/>
              </a:rPr>
              <a:t>M.Buvanesvari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1176" y="8155985"/>
            <a:ext cx="1561465" cy="882650"/>
          </a:xfrm>
          <a:prstGeom prst="rect">
            <a:avLst/>
          </a:prstGeom>
          <a:solidFill>
            <a:srgbClr val="BEE7FF"/>
          </a:solidFill>
          <a:ln w="77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25"/>
              </a:lnSpc>
            </a:pPr>
            <a:r>
              <a:rPr dirty="0" sz="1450" spc="-5" b="1">
                <a:latin typeface="Times New Roman"/>
                <a:cs typeface="Times New Roman"/>
              </a:rPr>
              <a:t>Analyze</a:t>
            </a:r>
            <a:r>
              <a:rPr dirty="0" sz="1450" spc="1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Traffic</a:t>
            </a:r>
            <a:endParaRPr sz="14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0"/>
              </a:spcBef>
            </a:pPr>
            <a:r>
              <a:rPr dirty="0" sz="1450" spc="10" b="1">
                <a:latin typeface="Times New Roman"/>
                <a:cs typeface="Times New Roman"/>
              </a:rPr>
              <a:t>Data</a:t>
            </a:r>
            <a:r>
              <a:rPr dirty="0" sz="1450" spc="-20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to</a:t>
            </a:r>
            <a:r>
              <a:rPr dirty="0" sz="1450" spc="-65" b="1">
                <a:latin typeface="Times New Roman"/>
                <a:cs typeface="Times New Roman"/>
              </a:rPr>
              <a:t> </a:t>
            </a:r>
            <a:r>
              <a:rPr dirty="0" sz="1450" spc="5" b="1">
                <a:latin typeface="Times New Roman"/>
                <a:cs typeface="Times New Roman"/>
              </a:rPr>
              <a:t>Identify</a:t>
            </a:r>
            <a:endParaRPr sz="1450">
              <a:latin typeface="Times New Roman"/>
              <a:cs typeface="Times New Roman"/>
            </a:endParaRPr>
          </a:p>
          <a:p>
            <a:pPr algn="ctr" marL="263525" marR="267970">
              <a:lnSpc>
                <a:spcPct val="100000"/>
              </a:lnSpc>
              <a:spcBef>
                <a:spcPts val="55"/>
              </a:spcBef>
            </a:pPr>
            <a:r>
              <a:rPr dirty="0" sz="1450" spc="25" b="1">
                <a:latin typeface="Times New Roman"/>
                <a:cs typeface="Times New Roman"/>
              </a:rPr>
              <a:t>P</a:t>
            </a:r>
            <a:r>
              <a:rPr dirty="0" sz="1450" spc="10" b="1">
                <a:latin typeface="Times New Roman"/>
                <a:cs typeface="Times New Roman"/>
              </a:rPr>
              <a:t>a</a:t>
            </a:r>
            <a:r>
              <a:rPr dirty="0" sz="1450" spc="15" b="1">
                <a:latin typeface="Times New Roman"/>
                <a:cs typeface="Times New Roman"/>
              </a:rPr>
              <a:t>tt</a:t>
            </a:r>
            <a:r>
              <a:rPr dirty="0" sz="1450" spc="-5" b="1">
                <a:latin typeface="Times New Roman"/>
                <a:cs typeface="Times New Roman"/>
              </a:rPr>
              <a:t>er</a:t>
            </a:r>
            <a:r>
              <a:rPr dirty="0" sz="1450" spc="15" b="1">
                <a:latin typeface="Times New Roman"/>
                <a:cs typeface="Times New Roman"/>
              </a:rPr>
              <a:t>n</a:t>
            </a:r>
            <a:r>
              <a:rPr dirty="0" sz="1450" spc="5" b="1">
                <a:latin typeface="Times New Roman"/>
                <a:cs typeface="Times New Roman"/>
              </a:rPr>
              <a:t>s</a:t>
            </a:r>
            <a:r>
              <a:rPr dirty="0" sz="1450" spc="-65" b="1">
                <a:latin typeface="Times New Roman"/>
                <a:cs typeface="Times New Roman"/>
              </a:rPr>
              <a:t> </a:t>
            </a:r>
            <a:r>
              <a:rPr dirty="0" sz="1450" spc="10" b="1">
                <a:latin typeface="Times New Roman"/>
                <a:cs typeface="Times New Roman"/>
              </a:rPr>
              <a:t>a</a:t>
            </a:r>
            <a:r>
              <a:rPr dirty="0" sz="1450" spc="15" b="1">
                <a:latin typeface="Times New Roman"/>
                <a:cs typeface="Times New Roman"/>
              </a:rPr>
              <a:t>n</a:t>
            </a:r>
            <a:r>
              <a:rPr dirty="0" sz="1450" spc="5" b="1">
                <a:latin typeface="Times New Roman"/>
                <a:cs typeface="Times New Roman"/>
              </a:rPr>
              <a:t>d  </a:t>
            </a:r>
            <a:r>
              <a:rPr dirty="0" sz="1450" spc="-20" b="1">
                <a:latin typeface="Times New Roman"/>
                <a:cs typeface="Times New Roman"/>
              </a:rPr>
              <a:t>Trends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60534" y="6494271"/>
            <a:ext cx="1374775" cy="2112645"/>
          </a:xfrm>
          <a:custGeom>
            <a:avLst/>
            <a:gdLst/>
            <a:ahLst/>
            <a:cxnLst/>
            <a:rect l="l" t="t" r="r" b="b"/>
            <a:pathLst>
              <a:path w="1374775" h="2112645">
                <a:moveTo>
                  <a:pt x="10680" y="2336"/>
                </a:moveTo>
                <a:lnTo>
                  <a:pt x="8267" y="0"/>
                </a:lnTo>
                <a:lnTo>
                  <a:pt x="2413" y="0"/>
                </a:lnTo>
                <a:lnTo>
                  <a:pt x="0" y="2336"/>
                </a:lnTo>
                <a:lnTo>
                  <a:pt x="0" y="8267"/>
                </a:lnTo>
                <a:lnTo>
                  <a:pt x="2413" y="10604"/>
                </a:lnTo>
                <a:lnTo>
                  <a:pt x="8267" y="10604"/>
                </a:lnTo>
                <a:lnTo>
                  <a:pt x="10680" y="8267"/>
                </a:lnTo>
                <a:lnTo>
                  <a:pt x="10680" y="5295"/>
                </a:lnTo>
                <a:lnTo>
                  <a:pt x="10680" y="2336"/>
                </a:lnTo>
                <a:close/>
              </a:path>
              <a:path w="1374775" h="2112645">
                <a:moveTo>
                  <a:pt x="1369237" y="2084806"/>
                </a:moveTo>
                <a:lnTo>
                  <a:pt x="1368412" y="2084806"/>
                </a:lnTo>
                <a:lnTo>
                  <a:pt x="1357439" y="2084806"/>
                </a:lnTo>
                <a:lnTo>
                  <a:pt x="1320012" y="2106320"/>
                </a:lnTo>
                <a:lnTo>
                  <a:pt x="1318602" y="2107184"/>
                </a:lnTo>
                <a:lnTo>
                  <a:pt x="1318145" y="2108898"/>
                </a:lnTo>
                <a:lnTo>
                  <a:pt x="1318996" y="2110295"/>
                </a:lnTo>
                <a:lnTo>
                  <a:pt x="1319771" y="2111705"/>
                </a:lnTo>
                <a:lnTo>
                  <a:pt x="1321574" y="2112238"/>
                </a:lnTo>
                <a:lnTo>
                  <a:pt x="1322971" y="2111387"/>
                </a:lnTo>
                <a:lnTo>
                  <a:pt x="1369237" y="2084806"/>
                </a:lnTo>
                <a:close/>
              </a:path>
              <a:path w="1374775" h="2112645">
                <a:moveTo>
                  <a:pt x="1374267" y="2081923"/>
                </a:moveTo>
                <a:lnTo>
                  <a:pt x="1323289" y="2051761"/>
                </a:lnTo>
                <a:lnTo>
                  <a:pt x="1321879" y="2050973"/>
                </a:lnTo>
                <a:lnTo>
                  <a:pt x="1320088" y="2051443"/>
                </a:lnTo>
                <a:lnTo>
                  <a:pt x="1319314" y="2052853"/>
                </a:lnTo>
                <a:lnTo>
                  <a:pt x="1318450" y="2054250"/>
                </a:lnTo>
                <a:lnTo>
                  <a:pt x="1318920" y="2056041"/>
                </a:lnTo>
                <a:lnTo>
                  <a:pt x="1320317" y="2056828"/>
                </a:lnTo>
                <a:lnTo>
                  <a:pt x="1357718" y="2078901"/>
                </a:lnTo>
                <a:lnTo>
                  <a:pt x="453961" y="2073744"/>
                </a:lnTo>
                <a:lnTo>
                  <a:pt x="453885" y="2079586"/>
                </a:lnTo>
                <a:lnTo>
                  <a:pt x="1357553" y="2084743"/>
                </a:lnTo>
                <a:lnTo>
                  <a:pt x="1368412" y="2084806"/>
                </a:lnTo>
                <a:lnTo>
                  <a:pt x="1369352" y="2084743"/>
                </a:lnTo>
                <a:lnTo>
                  <a:pt x="1374267" y="2081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271176" y="6735764"/>
            <a:ext cx="1561465" cy="736600"/>
          </a:xfrm>
          <a:prstGeom prst="rect">
            <a:avLst/>
          </a:prstGeom>
          <a:solidFill>
            <a:srgbClr val="BEE7FF"/>
          </a:solidFill>
          <a:ln w="7795">
            <a:solidFill>
              <a:srgbClr val="000000"/>
            </a:solidFill>
          </a:ln>
        </p:spPr>
        <p:txBody>
          <a:bodyPr wrap="square" lIns="0" tIns="129539" rIns="0" bIns="0" rtlCol="0" vert="horz">
            <a:spAutoFit/>
          </a:bodyPr>
          <a:lstStyle/>
          <a:p>
            <a:pPr marL="334010" marR="78105" indent="-216535">
              <a:lnSpc>
                <a:spcPct val="100000"/>
              </a:lnSpc>
              <a:spcBef>
                <a:spcPts val="1019"/>
              </a:spcBef>
            </a:pPr>
            <a:r>
              <a:rPr dirty="0" sz="1450" spc="5" b="1">
                <a:latin typeface="Calibri"/>
                <a:cs typeface="Calibri"/>
              </a:rPr>
              <a:t>Collect</a:t>
            </a:r>
            <a:r>
              <a:rPr dirty="0" sz="1450" spc="-35" b="1">
                <a:latin typeface="Calibri"/>
                <a:cs typeface="Calibri"/>
              </a:rPr>
              <a:t> </a:t>
            </a:r>
            <a:r>
              <a:rPr dirty="0" sz="1450" spc="10" b="1">
                <a:latin typeface="Calibri"/>
                <a:cs typeface="Calibri"/>
              </a:rPr>
              <a:t>Real-Time </a:t>
            </a:r>
            <a:r>
              <a:rPr dirty="0" sz="1450" spc="-315" b="1">
                <a:latin typeface="Calibri"/>
                <a:cs typeface="Calibri"/>
              </a:rPr>
              <a:t> </a:t>
            </a:r>
            <a:r>
              <a:rPr dirty="0" sz="1450" spc="-15" b="1">
                <a:latin typeface="Calibri"/>
                <a:cs typeface="Calibri"/>
              </a:rPr>
              <a:t>Traffic</a:t>
            </a:r>
            <a:r>
              <a:rPr dirty="0" sz="1450" spc="5" b="1">
                <a:latin typeface="Calibri"/>
                <a:cs typeface="Calibri"/>
              </a:rPr>
              <a:t> Data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38152" y="6735764"/>
            <a:ext cx="1561465" cy="736600"/>
          </a:xfrm>
          <a:prstGeom prst="rect">
            <a:avLst/>
          </a:prstGeom>
          <a:solidFill>
            <a:srgbClr val="BEE7FF"/>
          </a:solidFill>
          <a:ln w="7795">
            <a:solidFill>
              <a:srgbClr val="213E58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algn="ctr" marL="142875" marR="141605" indent="46990">
              <a:lnSpc>
                <a:spcPct val="101800"/>
              </a:lnSpc>
              <a:spcBef>
                <a:spcPts val="105"/>
              </a:spcBef>
            </a:pPr>
            <a:r>
              <a:rPr dirty="0" sz="1450" b="1">
                <a:latin typeface="Calibri"/>
                <a:cs typeface="Calibri"/>
              </a:rPr>
              <a:t>Process </a:t>
            </a:r>
            <a:r>
              <a:rPr dirty="0" sz="1450" spc="5" b="1">
                <a:latin typeface="Calibri"/>
                <a:cs typeface="Calibri"/>
              </a:rPr>
              <a:t>Data to </a:t>
            </a:r>
            <a:r>
              <a:rPr dirty="0" sz="1450" spc="-315" b="1">
                <a:latin typeface="Calibri"/>
                <a:cs typeface="Calibri"/>
              </a:rPr>
              <a:t> </a:t>
            </a:r>
            <a:r>
              <a:rPr dirty="0" sz="1450" b="1">
                <a:latin typeface="Calibri"/>
                <a:cs typeface="Calibri"/>
              </a:rPr>
              <a:t>Extract</a:t>
            </a:r>
            <a:r>
              <a:rPr dirty="0" sz="1450" spc="-30" b="1">
                <a:latin typeface="Calibri"/>
                <a:cs typeface="Calibri"/>
              </a:rPr>
              <a:t> </a:t>
            </a:r>
            <a:r>
              <a:rPr dirty="0" sz="1450" spc="5" b="1">
                <a:latin typeface="Calibri"/>
                <a:cs typeface="Calibri"/>
              </a:rPr>
              <a:t>Relevant </a:t>
            </a:r>
            <a:r>
              <a:rPr dirty="0" sz="1450" spc="-310" b="1">
                <a:latin typeface="Calibri"/>
                <a:cs typeface="Calibri"/>
              </a:rPr>
              <a:t> </a:t>
            </a:r>
            <a:r>
              <a:rPr dirty="0" sz="1450" spc="5" b="1">
                <a:latin typeface="Calibri"/>
                <a:cs typeface="Calibri"/>
              </a:rPr>
              <a:t>Information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28512" y="6735764"/>
            <a:ext cx="1257300" cy="736600"/>
          </a:xfrm>
          <a:prstGeom prst="rect">
            <a:avLst/>
          </a:prstGeom>
          <a:solidFill>
            <a:srgbClr val="BEE7FF"/>
          </a:solidFill>
          <a:ln w="77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00"/>
              </a:lnSpc>
            </a:pPr>
            <a:r>
              <a:rPr dirty="0" sz="1250" spc="-25" b="1">
                <a:latin typeface="Calibri"/>
                <a:cs typeface="Calibri"/>
              </a:rPr>
              <a:t>A</a:t>
            </a:r>
            <a:r>
              <a:rPr dirty="0" sz="1250" spc="-30" b="1">
                <a:latin typeface="Calibri"/>
                <a:cs typeface="Calibri"/>
              </a:rPr>
              <a:t>n</a:t>
            </a:r>
            <a:r>
              <a:rPr dirty="0" sz="1250" spc="-25" b="1">
                <a:latin typeface="Calibri"/>
                <a:cs typeface="Calibri"/>
              </a:rPr>
              <a:t>a</a:t>
            </a:r>
            <a:r>
              <a:rPr dirty="0" sz="1250" spc="10" b="1">
                <a:latin typeface="Calibri"/>
                <a:cs typeface="Calibri"/>
              </a:rPr>
              <a:t>l</a:t>
            </a:r>
            <a:r>
              <a:rPr dirty="0" sz="1250" b="1">
                <a:latin typeface="Calibri"/>
                <a:cs typeface="Calibri"/>
              </a:rPr>
              <a:t>y</a:t>
            </a:r>
            <a:r>
              <a:rPr dirty="0" sz="1250" spc="5" b="1">
                <a:latin typeface="Calibri"/>
                <a:cs typeface="Calibri"/>
              </a:rPr>
              <a:t>z</a:t>
            </a:r>
            <a:r>
              <a:rPr dirty="0" sz="1250" spc="-5" b="1">
                <a:latin typeface="Calibri"/>
                <a:cs typeface="Calibri"/>
              </a:rPr>
              <a:t>e</a:t>
            </a:r>
            <a:r>
              <a:rPr dirty="0" sz="1250" spc="-85" b="1">
                <a:latin typeface="Calibri"/>
                <a:cs typeface="Calibri"/>
              </a:rPr>
              <a:t> </a:t>
            </a:r>
            <a:r>
              <a:rPr dirty="0" sz="1250" spc="-70" b="1">
                <a:latin typeface="Calibri"/>
                <a:cs typeface="Calibri"/>
              </a:rPr>
              <a:t>T</a:t>
            </a:r>
            <a:r>
              <a:rPr dirty="0" sz="1250" spc="-35" b="1">
                <a:latin typeface="Calibri"/>
                <a:cs typeface="Calibri"/>
              </a:rPr>
              <a:t>r</a:t>
            </a:r>
            <a:r>
              <a:rPr dirty="0" sz="1250" spc="-25" b="1">
                <a:latin typeface="Calibri"/>
                <a:cs typeface="Calibri"/>
              </a:rPr>
              <a:t>a</a:t>
            </a:r>
            <a:r>
              <a:rPr dirty="0" sz="1250" spc="10" b="1">
                <a:latin typeface="Calibri"/>
                <a:cs typeface="Calibri"/>
              </a:rPr>
              <a:t>ffi</a:t>
            </a:r>
            <a:r>
              <a:rPr dirty="0" sz="1250" spc="-5" b="1">
                <a:latin typeface="Calibri"/>
                <a:cs typeface="Calibri"/>
              </a:rPr>
              <a:t>c</a:t>
            </a:r>
            <a:endParaRPr sz="1250">
              <a:latin typeface="Calibri"/>
              <a:cs typeface="Calibri"/>
            </a:endParaRPr>
          </a:p>
          <a:p>
            <a:pPr algn="ctr" marL="117475" marR="116205">
              <a:lnSpc>
                <a:spcPts val="1470"/>
              </a:lnSpc>
              <a:spcBef>
                <a:spcPts val="60"/>
              </a:spcBef>
            </a:pPr>
            <a:r>
              <a:rPr dirty="0" sz="1250" spc="-10" b="1">
                <a:latin typeface="Calibri"/>
                <a:cs typeface="Calibri"/>
              </a:rPr>
              <a:t>D</a:t>
            </a:r>
            <a:r>
              <a:rPr dirty="0" sz="1250" spc="-25" b="1">
                <a:latin typeface="Calibri"/>
                <a:cs typeface="Calibri"/>
              </a:rPr>
              <a:t>at</a:t>
            </a:r>
            <a:r>
              <a:rPr dirty="0" sz="1250" spc="-5" b="1">
                <a:latin typeface="Calibri"/>
                <a:cs typeface="Calibri"/>
              </a:rPr>
              <a:t>a</a:t>
            </a:r>
            <a:r>
              <a:rPr dirty="0" sz="1250" spc="-25" b="1">
                <a:latin typeface="Calibri"/>
                <a:cs typeface="Calibri"/>
              </a:rPr>
              <a:t> </a:t>
            </a:r>
            <a:r>
              <a:rPr dirty="0" sz="1250" spc="-25" b="1">
                <a:latin typeface="Calibri"/>
                <a:cs typeface="Calibri"/>
              </a:rPr>
              <a:t>t</a:t>
            </a:r>
            <a:r>
              <a:rPr dirty="0" sz="1250" spc="-5" b="1">
                <a:latin typeface="Calibri"/>
                <a:cs typeface="Calibri"/>
              </a:rPr>
              <a:t>o</a:t>
            </a:r>
            <a:r>
              <a:rPr dirty="0" sz="1250" spc="-35" b="1">
                <a:latin typeface="Calibri"/>
                <a:cs typeface="Calibri"/>
              </a:rPr>
              <a:t> </a:t>
            </a:r>
            <a:r>
              <a:rPr dirty="0" sz="1250" spc="-15" b="1">
                <a:latin typeface="Calibri"/>
                <a:cs typeface="Calibri"/>
              </a:rPr>
              <a:t>I</a:t>
            </a:r>
            <a:r>
              <a:rPr dirty="0" sz="1250" spc="-30" b="1">
                <a:latin typeface="Calibri"/>
                <a:cs typeface="Calibri"/>
              </a:rPr>
              <a:t>d</a:t>
            </a:r>
            <a:r>
              <a:rPr dirty="0" sz="1250" spc="10" b="1">
                <a:latin typeface="Calibri"/>
                <a:cs typeface="Calibri"/>
              </a:rPr>
              <a:t>e</a:t>
            </a:r>
            <a:r>
              <a:rPr dirty="0" sz="1250" spc="-30" b="1">
                <a:latin typeface="Calibri"/>
                <a:cs typeface="Calibri"/>
              </a:rPr>
              <a:t>n</a:t>
            </a:r>
            <a:r>
              <a:rPr dirty="0" sz="1250" spc="-25" b="1">
                <a:latin typeface="Calibri"/>
                <a:cs typeface="Calibri"/>
              </a:rPr>
              <a:t>t</a:t>
            </a:r>
            <a:r>
              <a:rPr dirty="0" sz="1250" spc="10" b="1">
                <a:latin typeface="Calibri"/>
                <a:cs typeface="Calibri"/>
              </a:rPr>
              <a:t>if</a:t>
            </a:r>
            <a:r>
              <a:rPr dirty="0" sz="1250" spc="-5" b="1">
                <a:latin typeface="Calibri"/>
                <a:cs typeface="Calibri"/>
              </a:rPr>
              <a:t>y  </a:t>
            </a:r>
            <a:r>
              <a:rPr dirty="0" sz="1250" spc="-70" b="1">
                <a:latin typeface="Calibri"/>
                <a:cs typeface="Calibri"/>
              </a:rPr>
              <a:t>P</a:t>
            </a:r>
            <a:r>
              <a:rPr dirty="0" sz="1250" spc="-25" b="1">
                <a:latin typeface="Calibri"/>
                <a:cs typeface="Calibri"/>
              </a:rPr>
              <a:t>att</a:t>
            </a:r>
            <a:r>
              <a:rPr dirty="0" sz="1250" spc="10" b="1">
                <a:latin typeface="Calibri"/>
                <a:cs typeface="Calibri"/>
              </a:rPr>
              <a:t>er</a:t>
            </a:r>
            <a:r>
              <a:rPr dirty="0" sz="1250" spc="-30" b="1">
                <a:latin typeface="Calibri"/>
                <a:cs typeface="Calibri"/>
              </a:rPr>
              <a:t>n</a:t>
            </a:r>
            <a:r>
              <a:rPr dirty="0" sz="1250" spc="-5" b="1">
                <a:latin typeface="Calibri"/>
                <a:cs typeface="Calibri"/>
              </a:rPr>
              <a:t>s</a:t>
            </a:r>
            <a:r>
              <a:rPr dirty="0" sz="1250" spc="-45" b="1">
                <a:latin typeface="Calibri"/>
                <a:cs typeface="Calibri"/>
              </a:rPr>
              <a:t> </a:t>
            </a:r>
            <a:r>
              <a:rPr dirty="0" sz="1250" spc="-25" b="1">
                <a:latin typeface="Calibri"/>
                <a:cs typeface="Calibri"/>
              </a:rPr>
              <a:t>a</a:t>
            </a:r>
            <a:r>
              <a:rPr dirty="0" sz="1250" spc="-30" b="1">
                <a:latin typeface="Calibri"/>
                <a:cs typeface="Calibri"/>
              </a:rPr>
              <a:t>n</a:t>
            </a:r>
            <a:r>
              <a:rPr dirty="0" sz="1250" spc="-5" b="1">
                <a:latin typeface="Calibri"/>
                <a:cs typeface="Calibri"/>
              </a:rPr>
              <a:t>d  </a:t>
            </a:r>
            <a:r>
              <a:rPr dirty="0" sz="1250" spc="-20" b="1">
                <a:latin typeface="Calibri"/>
                <a:cs typeface="Calibri"/>
              </a:rPr>
              <a:t>Trends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31958" y="2752724"/>
            <a:ext cx="9374505" cy="10397490"/>
            <a:chOff x="3831958" y="2752724"/>
            <a:chExt cx="9374505" cy="10397490"/>
          </a:xfrm>
        </p:grpSpPr>
        <p:sp>
          <p:nvSpPr>
            <p:cNvPr id="33" name="object 33"/>
            <p:cNvSpPr/>
            <p:nvPr/>
          </p:nvSpPr>
          <p:spPr>
            <a:xfrm>
              <a:off x="3831945" y="7073327"/>
              <a:ext cx="3399154" cy="61594"/>
            </a:xfrm>
            <a:custGeom>
              <a:avLst/>
              <a:gdLst/>
              <a:ahLst/>
              <a:cxnLst/>
              <a:rect l="l" t="t" r="r" b="b"/>
              <a:pathLst>
                <a:path w="3399154" h="61595">
                  <a:moveTo>
                    <a:pt x="905573" y="30632"/>
                  </a:moveTo>
                  <a:lnTo>
                    <a:pt x="900620" y="27749"/>
                  </a:lnTo>
                  <a:lnTo>
                    <a:pt x="854443" y="850"/>
                  </a:lnTo>
                  <a:lnTo>
                    <a:pt x="853122" y="0"/>
                  </a:lnTo>
                  <a:lnTo>
                    <a:pt x="851331" y="546"/>
                  </a:lnTo>
                  <a:lnTo>
                    <a:pt x="850468" y="1866"/>
                  </a:lnTo>
                  <a:lnTo>
                    <a:pt x="849693" y="3276"/>
                  </a:lnTo>
                  <a:lnTo>
                    <a:pt x="850163" y="5067"/>
                  </a:lnTo>
                  <a:lnTo>
                    <a:pt x="851560" y="5918"/>
                  </a:lnTo>
                  <a:lnTo>
                    <a:pt x="888974" y="27749"/>
                  </a:lnTo>
                  <a:lnTo>
                    <a:pt x="0" y="27749"/>
                  </a:lnTo>
                  <a:lnTo>
                    <a:pt x="0" y="33591"/>
                  </a:lnTo>
                  <a:lnTo>
                    <a:pt x="888974" y="33591"/>
                  </a:lnTo>
                  <a:lnTo>
                    <a:pt x="851560" y="55422"/>
                  </a:lnTo>
                  <a:lnTo>
                    <a:pt x="850163" y="56197"/>
                  </a:lnTo>
                  <a:lnTo>
                    <a:pt x="849693" y="57988"/>
                  </a:lnTo>
                  <a:lnTo>
                    <a:pt x="850468" y="59397"/>
                  </a:lnTo>
                  <a:lnTo>
                    <a:pt x="851331" y="60794"/>
                  </a:lnTo>
                  <a:lnTo>
                    <a:pt x="853122" y="61264"/>
                  </a:lnTo>
                  <a:lnTo>
                    <a:pt x="900506" y="33591"/>
                  </a:lnTo>
                  <a:lnTo>
                    <a:pt x="905573" y="30632"/>
                  </a:lnTo>
                  <a:close/>
                </a:path>
                <a:path w="3399154" h="61595">
                  <a:moveTo>
                    <a:pt x="3398583" y="30632"/>
                  </a:moveTo>
                  <a:lnTo>
                    <a:pt x="3393630" y="27749"/>
                  </a:lnTo>
                  <a:lnTo>
                    <a:pt x="3347453" y="850"/>
                  </a:lnTo>
                  <a:lnTo>
                    <a:pt x="3346056" y="0"/>
                  </a:lnTo>
                  <a:lnTo>
                    <a:pt x="3344265" y="546"/>
                  </a:lnTo>
                  <a:lnTo>
                    <a:pt x="3343478" y="1866"/>
                  </a:lnTo>
                  <a:lnTo>
                    <a:pt x="3342627" y="3276"/>
                  </a:lnTo>
                  <a:lnTo>
                    <a:pt x="3343084" y="5067"/>
                  </a:lnTo>
                  <a:lnTo>
                    <a:pt x="3344494" y="5918"/>
                  </a:lnTo>
                  <a:lnTo>
                    <a:pt x="3381895" y="27749"/>
                  </a:lnTo>
                  <a:lnTo>
                    <a:pt x="2466987" y="27749"/>
                  </a:lnTo>
                  <a:lnTo>
                    <a:pt x="2466987" y="33591"/>
                  </a:lnTo>
                  <a:lnTo>
                    <a:pt x="3381895" y="33591"/>
                  </a:lnTo>
                  <a:lnTo>
                    <a:pt x="3344494" y="55422"/>
                  </a:lnTo>
                  <a:lnTo>
                    <a:pt x="3343084" y="56197"/>
                  </a:lnTo>
                  <a:lnTo>
                    <a:pt x="3342627" y="57988"/>
                  </a:lnTo>
                  <a:lnTo>
                    <a:pt x="3343478" y="59397"/>
                  </a:lnTo>
                  <a:lnTo>
                    <a:pt x="3344265" y="60794"/>
                  </a:lnTo>
                  <a:lnTo>
                    <a:pt x="3346056" y="61264"/>
                  </a:lnTo>
                  <a:lnTo>
                    <a:pt x="3347453" y="60490"/>
                  </a:lnTo>
                  <a:lnTo>
                    <a:pt x="3393516" y="33591"/>
                  </a:lnTo>
                  <a:lnTo>
                    <a:pt x="3398583" y="30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7482" y="10087632"/>
              <a:ext cx="4308438" cy="30624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2859" y="2752724"/>
              <a:ext cx="3945992" cy="2974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2024-04-15T10:31:42Z</dcterms:created>
  <dcterms:modified xsi:type="dcterms:W3CDTF">2024-04-15T10:31:42Z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2024-04-14T00:00:00Z</vt:filetime>
  </property>
  <property fmtid="{D5CDD505-2E9C-101B-9397-08002B2CF9AE}" pid="3" name="LastSaved">
    <vt:filetime>2024-04-15T00:00:00Z</vt:filetime>
  </property>
</Properties>
</file>