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jeshXT/IBM-DATA-SCIENCE-PROFESSIONA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jeshXT/IBM-DATA-SCIENCE-PROFESSION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jeshXT/IBM-DATA-SCIENCE-PROFESSIONA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jeshXT/IBM-DATA-SCIENCE-PROFESSIONA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rajeshXT/IBM-DATA-SCIENCE-PROFESSION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rajeshXT/IBM-DATA-SCIENCE-PROFESSIONAL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dirty="0">
                <a:solidFill>
                  <a:srgbClr val="FFC000"/>
                </a:solidFill>
                <a:latin typeface="Arial"/>
                <a:cs typeface="Arial"/>
              </a:rPr>
              <a:t>Rajesh Hugar</a:t>
            </a:r>
            <a:endParaRPr sz="2400" dirty="0">
              <a:solidFill>
                <a:srgbClr val="FFC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FFC000"/>
                </a:solidFill>
                <a:latin typeface="Arial"/>
                <a:cs typeface="Arial"/>
              </a:rPr>
              <a:t>https://github.com/rajeshXT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endParaRPr sz="2400" dirty="0">
              <a:solidFill>
                <a:srgbClr val="FFC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2193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chemeClr val="tx1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chemeClr val="tx1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chemeClr val="tx1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0.</a:t>
            </a: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Location’</a:t>
            </a:r>
            <a:endParaRPr sz="20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chemeClr val="tx1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chemeClr val="tx1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chemeClr val="tx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chemeClr val="tx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chemeClr val="tx1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chemeClr val="tx1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chemeClr val="tx1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chemeClr val="tx1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chemeClr val="tx1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1</a:t>
            </a: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chemeClr val="tx1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chemeClr val="tx1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chemeClr val="tx1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chemeClr val="tx1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chemeClr val="tx1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0</a:t>
            </a: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chemeClr val="tx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endParaRPr lang="en-IN" sz="2000" u="heavy" spc="-5" dirty="0">
              <a:solidFill>
                <a:schemeClr val="tx1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 algn="l" rtl="0">
              <a:lnSpc>
                <a:spcPct val="148000"/>
              </a:lnSpc>
            </a:pPr>
            <a:r>
              <a:rPr lang="en-IN" sz="1800" kern="1200" dirty="0">
                <a:solidFill>
                  <a:schemeClr val="tx1"/>
                </a:solidFill>
                <a:effectLst/>
                <a:latin typeface="Carlito"/>
                <a:ea typeface="+mn-ea"/>
                <a:cs typeface="Carlito"/>
                <a:hlinkClick r:id="rId2"/>
              </a:rPr>
              <a:t>https://github.com/rajeshXT/IBM-DATA-SCIENCE-PROFESSIONAL</a:t>
            </a:r>
            <a:endParaRPr lang="en-IN" sz="1800" kern="1200" dirty="0">
              <a:solidFill>
                <a:schemeClr val="tx1"/>
              </a:solidFill>
              <a:effectLst/>
              <a:latin typeface="Carlito"/>
              <a:ea typeface="+mn-ea"/>
              <a:cs typeface="Carlito"/>
            </a:endParaRPr>
          </a:p>
          <a:p>
            <a:pPr marL="16510" marR="1900555" algn="l" rtl="0">
              <a:lnSpc>
                <a:spcPct val="148000"/>
              </a:lnSpc>
            </a:pPr>
            <a:endParaRPr lang="en-IN" sz="800" dirty="0">
              <a:solidFill>
                <a:schemeClr val="tx1"/>
              </a:solidFill>
              <a:effectLst/>
            </a:endParaRPr>
          </a:p>
          <a:p>
            <a:pPr marL="16510" marR="1900555">
              <a:lnSpc>
                <a:spcPct val="148000"/>
              </a:lnSpc>
            </a:pPr>
            <a:endParaRPr sz="2000" dirty="0">
              <a:solidFill>
                <a:schemeClr val="tx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308231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latin typeface="Carlito"/>
                <a:cs typeface="Carlito"/>
              </a:rPr>
              <a:t>Exploratory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15" dirty="0">
                <a:latin typeface="Carlito"/>
                <a:cs typeface="Carlito"/>
              </a:rPr>
              <a:t>Analysis </a:t>
            </a:r>
            <a:r>
              <a:rPr sz="2000" spc="-20" dirty="0">
                <a:latin typeface="Carlito"/>
                <a:cs typeface="Carlito"/>
              </a:rPr>
              <a:t>performed </a:t>
            </a:r>
            <a:r>
              <a:rPr sz="2000" spc="-5" dirty="0">
                <a:latin typeface="Carlito"/>
                <a:cs typeface="Carlito"/>
              </a:rPr>
              <a:t>on variables </a:t>
            </a: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spc="-50" dirty="0">
                <a:latin typeface="Carlito"/>
                <a:cs typeface="Carlito"/>
              </a:rPr>
              <a:t>Number,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 </a:t>
            </a:r>
            <a:r>
              <a:rPr sz="2000" spc="-5" dirty="0">
                <a:latin typeface="Carlito"/>
                <a:cs typeface="Carlito"/>
              </a:rPr>
              <a:t>Orbit, Class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30" dirty="0"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Mass, </a:t>
            </a:r>
            <a:r>
              <a:rPr sz="2000" spc="-10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 </a:t>
            </a:r>
            <a:r>
              <a:rPr sz="2000" spc="-5" dirty="0">
                <a:latin typeface="Carlito"/>
                <a:cs typeface="Carlito"/>
              </a:rPr>
              <a:t>Orbit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20" dirty="0">
                <a:latin typeface="Carlito"/>
                <a:cs typeface="Carlito"/>
              </a:rPr>
              <a:t>Rate, </a:t>
            </a:r>
            <a:r>
              <a:rPr sz="2000" spc="-10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spc="-15" dirty="0">
                <a:latin typeface="Carlito"/>
                <a:cs typeface="Carlito"/>
              </a:rPr>
              <a:t>vs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dirty="0">
                <a:latin typeface="Carlito"/>
                <a:cs typeface="Carlito"/>
              </a:rPr>
              <a:t>and Success </a:t>
            </a:r>
            <a:r>
              <a:rPr sz="2000" spc="-60" dirty="0">
                <a:latin typeface="Carlito"/>
                <a:cs typeface="Carlito"/>
              </a:rPr>
              <a:t>Yearly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60" dirty="0"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plots, line </a:t>
            </a:r>
            <a:r>
              <a:rPr sz="2000" dirty="0">
                <a:latin typeface="Carlito"/>
                <a:cs typeface="Carlito"/>
              </a:rPr>
              <a:t>charts, and </a:t>
            </a:r>
            <a:r>
              <a:rPr sz="2000" spc="-5" dirty="0">
                <a:latin typeface="Carlito"/>
                <a:cs typeface="Carlito"/>
              </a:rPr>
              <a:t>bar plots </a:t>
            </a:r>
            <a:r>
              <a:rPr sz="2000" spc="-20" dirty="0">
                <a:latin typeface="Carlito"/>
                <a:cs typeface="Carlito"/>
              </a:rPr>
              <a:t>were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0" dirty="0">
                <a:latin typeface="Carlito"/>
                <a:cs typeface="Carlito"/>
              </a:rPr>
              <a:t>to compare </a:t>
            </a:r>
            <a:r>
              <a:rPr sz="2000" spc="-5" dirty="0">
                <a:latin typeface="Carlito"/>
                <a:cs typeface="Carlito"/>
              </a:rPr>
              <a:t>relationships between variables</a:t>
            </a:r>
            <a:r>
              <a:rPr sz="2000" spc="-20" dirty="0"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decide if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relationship </a:t>
            </a:r>
            <a:r>
              <a:rPr sz="2000" spc="-25" dirty="0">
                <a:latin typeface="Carlito"/>
                <a:cs typeface="Carlito"/>
              </a:rPr>
              <a:t>exists </a:t>
            </a:r>
            <a:r>
              <a:rPr sz="2000" dirty="0">
                <a:latin typeface="Carlito"/>
                <a:cs typeface="Carlito"/>
              </a:rPr>
              <a:t>so </a:t>
            </a:r>
            <a:r>
              <a:rPr sz="2000" spc="-5" dirty="0">
                <a:latin typeface="Carlito"/>
                <a:cs typeface="Carlito"/>
              </a:rPr>
              <a:t>that they could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used in </a:t>
            </a:r>
            <a:r>
              <a:rPr sz="2000" spc="-10" dirty="0">
                <a:latin typeface="Carlito"/>
                <a:cs typeface="Carlito"/>
              </a:rPr>
              <a:t>training </a:t>
            </a:r>
            <a:r>
              <a:rPr sz="2000" dirty="0">
                <a:latin typeface="Carlito"/>
                <a:cs typeface="Carlito"/>
              </a:rPr>
              <a:t>the machine </a:t>
            </a:r>
            <a:r>
              <a:rPr sz="2000" spc="-5" dirty="0">
                <a:latin typeface="Carlito"/>
                <a:cs typeface="Carlito"/>
              </a:rPr>
              <a:t>learning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spcBef>
                <a:spcPts val="110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spcBef>
                <a:spcPts val="1105"/>
              </a:spcBef>
            </a:pPr>
            <a:r>
              <a:rPr lang="en-IN" sz="1800" kern="1200" dirty="0">
                <a:effectLst/>
                <a:latin typeface="Carlito"/>
                <a:ea typeface="+mn-ea"/>
                <a:cs typeface="Carlito"/>
                <a:hlinkClick r:id="rId2"/>
              </a:rPr>
              <a:t>https://github.com/rajeshXT/IBM-DATA-SCIENCE-PROFESSIONAL</a:t>
            </a:r>
            <a:endParaRPr lang="en-IN" sz="1800" kern="1200" dirty="0">
              <a:effectLst/>
              <a:latin typeface="Carlito"/>
              <a:ea typeface="+mn-ea"/>
              <a:cs typeface="Carlito"/>
            </a:endParaRPr>
          </a:p>
          <a:p>
            <a:pPr marL="12700" marR="5080">
              <a:spcBef>
                <a:spcPts val="1105"/>
              </a:spcBef>
            </a:pPr>
            <a:endParaRPr lang="en-IN" sz="2000" dirty="0">
              <a:effectLst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lang="en-IN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57817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</a:t>
            </a:r>
            <a:r>
              <a:rPr lang="en-IN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b</a:t>
            </a:r>
            <a:r>
              <a:rPr lang="en-IN"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https://github.com/rajeshXT/IBM-DATA-SCIENCE-PROFESSIONAL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985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https://github.com/rajeshXT/IBM-DATA-SCIENCE-PROFESSIONAL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latin typeface="Carlito"/>
                <a:cs typeface="Carlito"/>
              </a:rPr>
              <a:t>Executive </a:t>
            </a:r>
            <a:r>
              <a:rPr sz="2200" spc="-15" dirty="0">
                <a:latin typeface="Carlito"/>
                <a:cs typeface="Carlito"/>
              </a:rPr>
              <a:t>Summary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rlito"/>
                <a:cs typeface="Carlito"/>
              </a:rPr>
              <a:t>Introduction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Methodology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rlito"/>
                <a:cs typeface="Carlito"/>
              </a:rPr>
              <a:t>Results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Conclusion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Appendix</a:t>
            </a:r>
            <a:r>
              <a:rPr sz="2200" spc="-9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(47)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rlito"/>
                <a:cs typeface="Carlito"/>
              </a:rPr>
              <a:t>Collected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from </a:t>
            </a:r>
            <a:r>
              <a:rPr sz="2200" spc="-15" dirty="0">
                <a:latin typeface="Carlito"/>
                <a:cs typeface="Carlito"/>
              </a:rPr>
              <a:t>public SpaceX </a:t>
            </a:r>
            <a:r>
              <a:rPr sz="2200" spc="-5" dirty="0">
                <a:latin typeface="Carlito"/>
                <a:cs typeface="Carlito"/>
              </a:rPr>
              <a:t>API and </a:t>
            </a:r>
            <a:r>
              <a:rPr sz="2200" spc="-10" dirty="0">
                <a:latin typeface="Carlito"/>
                <a:cs typeface="Carlito"/>
              </a:rPr>
              <a:t>SpaceX </a:t>
            </a:r>
            <a:r>
              <a:rPr sz="2200" spc="-5" dirty="0">
                <a:latin typeface="Carlito"/>
                <a:cs typeface="Carlito"/>
              </a:rPr>
              <a:t>Wikipedia </a:t>
            </a:r>
            <a:r>
              <a:rPr sz="2200" spc="-20" dirty="0">
                <a:latin typeface="Carlito"/>
                <a:cs typeface="Carlito"/>
              </a:rPr>
              <a:t>page. </a:t>
            </a:r>
            <a:r>
              <a:rPr sz="2200" spc="-25" dirty="0">
                <a:latin typeface="Carlito"/>
                <a:cs typeface="Carlito"/>
              </a:rPr>
              <a:t>Created </a:t>
            </a:r>
            <a:r>
              <a:rPr sz="2200" spc="-5" dirty="0">
                <a:latin typeface="Carlito"/>
                <a:cs typeface="Carlito"/>
              </a:rPr>
              <a:t>labels  </a:t>
            </a:r>
            <a:r>
              <a:rPr sz="2200" spc="-20" dirty="0">
                <a:latin typeface="Carlito"/>
                <a:cs typeface="Carlito"/>
              </a:rPr>
              <a:t>column </a:t>
            </a:r>
            <a:r>
              <a:rPr sz="2200" spc="-35" dirty="0">
                <a:latin typeface="Carlito"/>
                <a:cs typeface="Carlito"/>
              </a:rPr>
              <a:t>‘class’ </a:t>
            </a:r>
            <a:r>
              <a:rPr sz="2200" spc="-5" dirty="0">
                <a:latin typeface="Carlito"/>
                <a:cs typeface="Carlito"/>
              </a:rPr>
              <a:t>which classifies </a:t>
            </a:r>
            <a:r>
              <a:rPr sz="2200" spc="-20" dirty="0">
                <a:latin typeface="Carlito"/>
                <a:cs typeface="Carlito"/>
              </a:rPr>
              <a:t>successful </a:t>
            </a:r>
            <a:r>
              <a:rPr sz="2200" spc="-5" dirty="0">
                <a:latin typeface="Carlito"/>
                <a:cs typeface="Carlito"/>
              </a:rPr>
              <a:t>landings. </a:t>
            </a:r>
            <a:r>
              <a:rPr sz="2200" spc="-20" dirty="0">
                <a:latin typeface="Carlito"/>
                <a:cs typeface="Carlito"/>
              </a:rPr>
              <a:t>Explored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10" dirty="0">
                <a:latin typeface="Carlito"/>
                <a:cs typeface="Carlito"/>
              </a:rPr>
              <a:t>using </a:t>
            </a:r>
            <a:r>
              <a:rPr sz="2200" dirty="0">
                <a:latin typeface="Carlito"/>
                <a:cs typeface="Carlito"/>
              </a:rPr>
              <a:t>SQL,  </a:t>
            </a:r>
            <a:r>
              <a:rPr sz="2200" spc="-20" dirty="0">
                <a:latin typeface="Carlito"/>
                <a:cs typeface="Carlito"/>
              </a:rPr>
              <a:t>visualization, </a:t>
            </a:r>
            <a:r>
              <a:rPr sz="2200" spc="-25" dirty="0">
                <a:latin typeface="Carlito"/>
                <a:cs typeface="Carlito"/>
              </a:rPr>
              <a:t>folium </a:t>
            </a:r>
            <a:r>
              <a:rPr sz="2200" spc="-15" dirty="0">
                <a:latin typeface="Carlito"/>
                <a:cs typeface="Carlito"/>
              </a:rPr>
              <a:t>maps,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dashboards. </a:t>
            </a:r>
            <a:r>
              <a:rPr sz="2200" spc="-25" dirty="0">
                <a:latin typeface="Carlito"/>
                <a:cs typeface="Carlito"/>
              </a:rPr>
              <a:t>Gathered </a:t>
            </a:r>
            <a:r>
              <a:rPr sz="2200" spc="-30" dirty="0">
                <a:latin typeface="Carlito"/>
                <a:cs typeface="Carlito"/>
              </a:rPr>
              <a:t>relevant </a:t>
            </a:r>
            <a:r>
              <a:rPr sz="2200" spc="-20" dirty="0">
                <a:latin typeface="Carlito"/>
                <a:cs typeface="Carlito"/>
              </a:rPr>
              <a:t>columns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5" dirty="0">
                <a:latin typeface="Carlito"/>
                <a:cs typeface="Carlito"/>
              </a:rPr>
              <a:t>as  </a:t>
            </a:r>
            <a:r>
              <a:rPr sz="2200" spc="-30" dirty="0">
                <a:latin typeface="Carlito"/>
                <a:cs typeface="Carlito"/>
              </a:rPr>
              <a:t>features. </a:t>
            </a:r>
            <a:r>
              <a:rPr sz="2200" spc="-20" dirty="0">
                <a:latin typeface="Carlito"/>
                <a:cs typeface="Carlito"/>
              </a:rPr>
              <a:t>Changed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5" dirty="0">
                <a:latin typeface="Carlito"/>
                <a:cs typeface="Carlito"/>
              </a:rPr>
              <a:t>categorical </a:t>
            </a:r>
            <a:r>
              <a:rPr sz="2200" spc="-20" dirty="0">
                <a:latin typeface="Carlito"/>
                <a:cs typeface="Carlito"/>
              </a:rPr>
              <a:t>variables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binary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5" dirty="0">
                <a:latin typeface="Carlito"/>
                <a:cs typeface="Carlito"/>
              </a:rPr>
              <a:t>one hot </a:t>
            </a:r>
            <a:r>
              <a:rPr sz="2200" spc="-20" dirty="0">
                <a:latin typeface="Carlito"/>
                <a:cs typeface="Carlito"/>
              </a:rPr>
              <a:t>encoding.  </a:t>
            </a:r>
            <a:r>
              <a:rPr sz="2200" spc="-25" dirty="0">
                <a:latin typeface="Carlito"/>
                <a:cs typeface="Carlito"/>
              </a:rPr>
              <a:t>Standardized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GridSearchCV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find </a:t>
            </a:r>
            <a:r>
              <a:rPr sz="2200" spc="-20" dirty="0">
                <a:latin typeface="Carlito"/>
                <a:cs typeface="Carlito"/>
              </a:rPr>
              <a:t>best </a:t>
            </a:r>
            <a:r>
              <a:rPr sz="2200" spc="-40" dirty="0">
                <a:latin typeface="Carlito"/>
                <a:cs typeface="Carlito"/>
              </a:rPr>
              <a:t>parameters </a:t>
            </a:r>
            <a:r>
              <a:rPr sz="2200" spc="-35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machine learning  models. </a:t>
            </a:r>
            <a:r>
              <a:rPr sz="2200" spc="-20" dirty="0">
                <a:latin typeface="Carlito"/>
                <a:cs typeface="Carlito"/>
              </a:rPr>
              <a:t>Visualize </a:t>
            </a:r>
            <a:r>
              <a:rPr sz="2200" spc="-25" dirty="0">
                <a:latin typeface="Carlito"/>
                <a:cs typeface="Carlito"/>
              </a:rPr>
              <a:t>accuracy score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all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rlito"/>
                <a:cs typeface="Carlito"/>
              </a:rPr>
              <a:t>Four </a:t>
            </a:r>
            <a:r>
              <a:rPr sz="2200" spc="-15" dirty="0">
                <a:latin typeface="Carlito"/>
                <a:cs typeface="Carlito"/>
              </a:rPr>
              <a:t>machine </a:t>
            </a:r>
            <a:r>
              <a:rPr sz="2200" spc="-5" dirty="0">
                <a:latin typeface="Carlito"/>
                <a:cs typeface="Carlito"/>
              </a:rPr>
              <a:t>learning models </a:t>
            </a:r>
            <a:r>
              <a:rPr sz="2200" spc="-25" dirty="0">
                <a:latin typeface="Carlito"/>
                <a:cs typeface="Carlito"/>
              </a:rPr>
              <a:t>were </a:t>
            </a:r>
            <a:r>
              <a:rPr sz="2200" spc="-20" dirty="0">
                <a:latin typeface="Carlito"/>
                <a:cs typeface="Carlito"/>
              </a:rPr>
              <a:t>produced: </a:t>
            </a:r>
            <a:r>
              <a:rPr sz="2200" spc="-5" dirty="0">
                <a:latin typeface="Carlito"/>
                <a:cs typeface="Carlito"/>
              </a:rPr>
              <a:t>Logistic </a:t>
            </a:r>
            <a:r>
              <a:rPr sz="2200" spc="-20" dirty="0">
                <a:latin typeface="Carlito"/>
                <a:cs typeface="Carlito"/>
              </a:rPr>
              <a:t>Regression, </a:t>
            </a:r>
            <a:r>
              <a:rPr sz="2200" spc="-15" dirty="0">
                <a:latin typeface="Carlito"/>
                <a:cs typeface="Carlito"/>
              </a:rPr>
              <a:t>Support </a:t>
            </a:r>
            <a:r>
              <a:rPr sz="2200" spc="-50" dirty="0">
                <a:latin typeface="Carlito"/>
                <a:cs typeface="Carlito"/>
              </a:rPr>
              <a:t>Vector  </a:t>
            </a:r>
            <a:r>
              <a:rPr sz="2200" spc="-5" dirty="0">
                <a:latin typeface="Carlito"/>
                <a:cs typeface="Carlito"/>
              </a:rPr>
              <a:t>Machine, </a:t>
            </a:r>
            <a:r>
              <a:rPr sz="2200" spc="-15" dirty="0">
                <a:latin typeface="Carlito"/>
                <a:cs typeface="Carlito"/>
              </a:rPr>
              <a:t>Decision </a:t>
            </a:r>
            <a:r>
              <a:rPr sz="2200" spc="-80" dirty="0">
                <a:latin typeface="Carlito"/>
                <a:cs typeface="Carlito"/>
              </a:rPr>
              <a:t>Tree </a:t>
            </a:r>
            <a:r>
              <a:rPr sz="2200" spc="-45" dirty="0">
                <a:latin typeface="Carlito"/>
                <a:cs typeface="Carlito"/>
              </a:rPr>
              <a:t>Classifier, </a:t>
            </a:r>
            <a:r>
              <a:rPr sz="2200" spc="-5" dirty="0">
                <a:latin typeface="Carlito"/>
                <a:cs typeface="Carlito"/>
              </a:rPr>
              <a:t>and K </a:t>
            </a:r>
            <a:r>
              <a:rPr sz="2200" spc="-20" dirty="0">
                <a:latin typeface="Carlito"/>
                <a:cs typeface="Carlito"/>
              </a:rPr>
              <a:t>Nearest Neighbors.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0" dirty="0">
                <a:latin typeface="Carlito"/>
                <a:cs typeface="Carlito"/>
              </a:rPr>
              <a:t>produced </a:t>
            </a:r>
            <a:r>
              <a:rPr sz="2200" spc="-15" dirty="0">
                <a:latin typeface="Carlito"/>
                <a:cs typeface="Carlito"/>
              </a:rPr>
              <a:t>similar </a:t>
            </a:r>
            <a:r>
              <a:rPr sz="2200" spc="-20" dirty="0">
                <a:latin typeface="Carlito"/>
                <a:cs typeface="Carlito"/>
              </a:rPr>
              <a:t>results 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25" dirty="0">
                <a:latin typeface="Carlito"/>
                <a:cs typeface="Carlito"/>
              </a:rPr>
              <a:t>accuracy </a:t>
            </a:r>
            <a:r>
              <a:rPr sz="2200" spc="-45" dirty="0">
                <a:latin typeface="Carlito"/>
                <a:cs typeface="Carlito"/>
              </a:rPr>
              <a:t>rate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about 83.33%. All models </a:t>
            </a:r>
            <a:r>
              <a:rPr sz="2200" spc="-20" dirty="0">
                <a:latin typeface="Carlito"/>
                <a:cs typeface="Carlito"/>
              </a:rPr>
              <a:t>over </a:t>
            </a:r>
            <a:r>
              <a:rPr sz="2200" spc="-25" dirty="0">
                <a:latin typeface="Carlito"/>
                <a:cs typeface="Carlito"/>
              </a:rPr>
              <a:t>predicted </a:t>
            </a:r>
            <a:r>
              <a:rPr sz="2200" spc="-20" dirty="0">
                <a:latin typeface="Carlito"/>
                <a:cs typeface="Carlito"/>
              </a:rPr>
              <a:t>successful </a:t>
            </a:r>
            <a:r>
              <a:rPr sz="2200" spc="-5" dirty="0">
                <a:latin typeface="Carlito"/>
                <a:cs typeface="Carlito"/>
              </a:rPr>
              <a:t>landings. </a:t>
            </a:r>
            <a:r>
              <a:rPr sz="2200" spc="-20" dirty="0">
                <a:latin typeface="Carlito"/>
                <a:cs typeface="Carlito"/>
              </a:rPr>
              <a:t>More 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5" dirty="0">
                <a:latin typeface="Carlito"/>
                <a:cs typeface="Carlito"/>
              </a:rPr>
              <a:t>needed </a:t>
            </a:r>
            <a:r>
              <a:rPr sz="2200" spc="-35" dirty="0">
                <a:latin typeface="Carlito"/>
                <a:cs typeface="Carlito"/>
              </a:rPr>
              <a:t>for </a:t>
            </a:r>
            <a:r>
              <a:rPr sz="2200" spc="-40" dirty="0">
                <a:latin typeface="Carlito"/>
                <a:cs typeface="Carlito"/>
              </a:rPr>
              <a:t>better </a:t>
            </a:r>
            <a:r>
              <a:rPr sz="2200" spc="-5" dirty="0">
                <a:latin typeface="Carlito"/>
                <a:cs typeface="Carlito"/>
              </a:rPr>
              <a:t>model </a:t>
            </a:r>
            <a:r>
              <a:rPr sz="2200" spc="-20" dirty="0">
                <a:latin typeface="Carlito"/>
                <a:cs typeface="Carlito"/>
              </a:rPr>
              <a:t>determination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204" dirty="0">
                <a:latin typeface="Carlito"/>
                <a:cs typeface="Carlito"/>
              </a:rPr>
              <a:t> </a:t>
            </a:r>
            <a:r>
              <a:rPr sz="2200" spc="-50" dirty="0"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latin typeface="Carlito"/>
                <a:cs typeface="Carlito"/>
              </a:rPr>
              <a:t>Commercial </a:t>
            </a: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25" dirty="0">
                <a:latin typeface="Carlito"/>
                <a:cs typeface="Carlito"/>
              </a:rPr>
              <a:t>Age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X </a:t>
            </a:r>
            <a:r>
              <a:rPr sz="2200" spc="-15" dirty="0">
                <a:latin typeface="Carlito"/>
                <a:cs typeface="Carlito"/>
              </a:rPr>
              <a:t>has </a:t>
            </a:r>
            <a:r>
              <a:rPr sz="2200" spc="-20" dirty="0">
                <a:latin typeface="Carlito"/>
                <a:cs typeface="Carlito"/>
              </a:rPr>
              <a:t>best pricing </a:t>
            </a:r>
            <a:r>
              <a:rPr sz="2200" spc="-15" dirty="0">
                <a:latin typeface="Carlito"/>
                <a:cs typeface="Carlito"/>
              </a:rPr>
              <a:t>($62 </a:t>
            </a:r>
            <a:r>
              <a:rPr sz="2200" spc="-5" dirty="0">
                <a:latin typeface="Carlito"/>
                <a:cs typeface="Carlito"/>
              </a:rPr>
              <a:t>million </a:t>
            </a:r>
            <a:r>
              <a:rPr sz="2200" spc="-15" dirty="0">
                <a:latin typeface="Carlito"/>
                <a:cs typeface="Carlito"/>
              </a:rPr>
              <a:t>vs. </a:t>
            </a:r>
            <a:r>
              <a:rPr sz="2200" spc="-5" dirty="0">
                <a:latin typeface="Carlito"/>
                <a:cs typeface="Carlito"/>
              </a:rPr>
              <a:t>$165 million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latin typeface="Carlito"/>
                <a:cs typeface="Carlito"/>
              </a:rPr>
              <a:t>Largely </a:t>
            </a:r>
            <a:r>
              <a:rPr sz="2200" spc="-15" dirty="0">
                <a:latin typeface="Carlito"/>
                <a:cs typeface="Carlito"/>
              </a:rPr>
              <a:t>due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ability </a:t>
            </a:r>
            <a:r>
              <a:rPr sz="2200" spc="-30" dirty="0">
                <a:latin typeface="Carlito"/>
                <a:cs typeface="Carlito"/>
              </a:rPr>
              <a:t>to recover </a:t>
            </a:r>
            <a:r>
              <a:rPr sz="2200" spc="-15" dirty="0">
                <a:latin typeface="Carlito"/>
                <a:cs typeface="Carlito"/>
              </a:rPr>
              <a:t>part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45" dirty="0">
                <a:latin typeface="Carlito"/>
                <a:cs typeface="Carlito"/>
              </a:rPr>
              <a:t>rocket </a:t>
            </a:r>
            <a:r>
              <a:rPr sz="2200" spc="-25" dirty="0">
                <a:latin typeface="Carlito"/>
                <a:cs typeface="Carlito"/>
              </a:rPr>
              <a:t>(Stage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wants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compete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10" dirty="0">
                <a:latin typeface="Carlito"/>
                <a:cs typeface="Carlito"/>
              </a:rPr>
              <a:t>Space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tasks </a:t>
            </a:r>
            <a:r>
              <a:rPr sz="2200" spc="-5" dirty="0">
                <a:latin typeface="Carlito"/>
                <a:cs typeface="Carlito"/>
              </a:rPr>
              <a:t>us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train </a:t>
            </a:r>
            <a:r>
              <a:rPr sz="2200" spc="-5" dirty="0">
                <a:latin typeface="Carlito"/>
                <a:cs typeface="Carlito"/>
              </a:rPr>
              <a:t>a machine learning model </a:t>
            </a:r>
            <a:r>
              <a:rPr sz="2200" spc="-60" dirty="0">
                <a:latin typeface="Carlito"/>
                <a:cs typeface="Carlito"/>
              </a:rPr>
              <a:t>to  </a:t>
            </a:r>
            <a:r>
              <a:rPr sz="2200" spc="-20" dirty="0">
                <a:latin typeface="Carlito"/>
                <a:cs typeface="Carlito"/>
              </a:rPr>
              <a:t>predict successful </a:t>
            </a:r>
            <a:r>
              <a:rPr sz="2200" spc="-25" dirty="0">
                <a:latin typeface="Carlito"/>
                <a:cs typeface="Carlito"/>
              </a:rPr>
              <a:t>Stage </a:t>
            </a:r>
            <a:r>
              <a:rPr sz="2200" spc="-5" dirty="0">
                <a:latin typeface="Carlito"/>
                <a:cs typeface="Carlito"/>
              </a:rPr>
              <a:t>1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85939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IN" sz="17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IN" sz="1750" dirty="0">
                <a:latin typeface="Carlito"/>
                <a:cs typeface="Carlito"/>
                <a:hlinkClick r:id="rId2"/>
              </a:rPr>
              <a:t>https://github.com/rajeshXT/IBM-DATA-SCIENCE-PROFESSIONAL</a:t>
            </a:r>
            <a:endParaRPr lang="en-IN" sz="17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collection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Combined </a:t>
            </a:r>
            <a:r>
              <a:rPr sz="1800" spc="-20" dirty="0">
                <a:latin typeface="Carlito"/>
                <a:cs typeface="Carlito"/>
              </a:rPr>
              <a:t>data from </a:t>
            </a:r>
            <a:r>
              <a:rPr sz="1800" spc="-5" dirty="0">
                <a:latin typeface="Carlito"/>
                <a:cs typeface="Carlito"/>
              </a:rPr>
              <a:t>SpaceX public </a:t>
            </a:r>
            <a:r>
              <a:rPr sz="1800" dirty="0">
                <a:latin typeface="Carlito"/>
                <a:cs typeface="Carlito"/>
              </a:rPr>
              <a:t>API and </a:t>
            </a:r>
            <a:r>
              <a:rPr sz="1800" spc="-5" dirty="0">
                <a:latin typeface="Carlito"/>
                <a:cs typeface="Carlito"/>
              </a:rPr>
              <a:t>SpaceX Wikipedia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35" dirty="0">
                <a:latin typeface="Carlito"/>
                <a:cs typeface="Carlito"/>
              </a:rPr>
              <a:t>data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Classifying true landings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successful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unsuccessful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25" dirty="0">
                <a:latin typeface="Carlito"/>
                <a:cs typeface="Carlito"/>
              </a:rPr>
              <a:t>exploratory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analysis </a:t>
            </a:r>
            <a:r>
              <a:rPr sz="2200" spc="-25" dirty="0">
                <a:latin typeface="Carlito"/>
                <a:cs typeface="Carlito"/>
              </a:rPr>
              <a:t>(EDA)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visualization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15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30" dirty="0">
                <a:latin typeface="Carlito"/>
                <a:cs typeface="Carlito"/>
              </a:rPr>
              <a:t>interactive </a:t>
            </a:r>
            <a:r>
              <a:rPr sz="2200" spc="-5" dirty="0">
                <a:latin typeface="Carlito"/>
                <a:cs typeface="Carlito"/>
              </a:rPr>
              <a:t>visual analytics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Folium </a:t>
            </a:r>
            <a:r>
              <a:rPr sz="2200" spc="-5" dirty="0">
                <a:latin typeface="Carlito"/>
                <a:cs typeface="Carlito"/>
              </a:rPr>
              <a:t>and Plotly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25" dirty="0">
                <a:latin typeface="Carlito"/>
                <a:cs typeface="Carlito"/>
              </a:rPr>
              <a:t>predictive </a:t>
            </a:r>
            <a:r>
              <a:rPr sz="2200" spc="-20" dirty="0">
                <a:latin typeface="Carlito"/>
                <a:cs typeface="Carlito"/>
              </a:rPr>
              <a:t>analysis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classification</a:t>
            </a:r>
            <a:r>
              <a:rPr sz="2200" spc="1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latin typeface="Carlito"/>
                <a:cs typeface="Carlito"/>
              </a:rPr>
              <a:t>Tuned </a:t>
            </a:r>
            <a:r>
              <a:rPr sz="1800" dirty="0">
                <a:latin typeface="Carlito"/>
                <a:cs typeface="Carlito"/>
              </a:rPr>
              <a:t>models </a:t>
            </a:r>
            <a:r>
              <a:rPr sz="1800" spc="-5" dirty="0">
                <a:latin typeface="Carlito"/>
                <a:cs typeface="Carlito"/>
              </a:rPr>
              <a:t>using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4050665" cy="6858000"/>
          </a:xfrm>
          <a:custGeom>
            <a:avLst/>
            <a:gdLst/>
            <a:ahLst/>
            <a:cxnLst/>
            <a:rect l="l" t="t" r="r" b="b"/>
            <a:pathLst>
              <a:path w="4050665" h="6858000">
                <a:moveTo>
                  <a:pt x="4050284" y="0"/>
                </a:moveTo>
                <a:lnTo>
                  <a:pt x="0" y="0"/>
                </a:lnTo>
                <a:lnTo>
                  <a:pt x="0" y="6858000"/>
                </a:lnTo>
                <a:lnTo>
                  <a:pt x="4050284" y="6858000"/>
                </a:lnTo>
                <a:lnTo>
                  <a:pt x="4050284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44935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</a:rPr>
              <a:t>https://github.com/rajeshXT/IBM-DATA-SCIENCE-PROFESSIONAL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1" y="0"/>
            <a:ext cx="4808734" cy="6858000"/>
          </a:xfrm>
          <a:custGeom>
            <a:avLst/>
            <a:gdLst/>
            <a:ahLst/>
            <a:cxnLst/>
            <a:rect l="l" t="t" r="r" b="b"/>
            <a:pathLst>
              <a:path w="4050665" h="6858000">
                <a:moveTo>
                  <a:pt x="4050284" y="0"/>
                </a:moveTo>
                <a:lnTo>
                  <a:pt x="0" y="0"/>
                </a:lnTo>
                <a:lnTo>
                  <a:pt x="0" y="6858000"/>
                </a:lnTo>
                <a:lnTo>
                  <a:pt x="4050284" y="6858000"/>
                </a:lnTo>
                <a:lnTo>
                  <a:pt x="4050284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9840" y="4789932"/>
            <a:ext cx="4629199" cy="1040798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800" kern="1200" dirty="0">
                <a:solidFill>
                  <a:srgbClr val="FFFFFF"/>
                </a:solidFill>
                <a:effectLst/>
                <a:latin typeface="Carlito"/>
                <a:ea typeface="+mn-ea"/>
                <a:cs typeface="Carlito"/>
                <a:hlinkClick r:id="rId17"/>
              </a:rPr>
              <a:t>https://github.com/rajeshXT/IBM-DATA-SCIENCE-PROFESSIONAL</a:t>
            </a:r>
            <a:endParaRPr lang="en-IN" sz="1800" kern="1200" dirty="0">
              <a:solidFill>
                <a:srgbClr val="FFFFFF"/>
              </a:solidFill>
              <a:effectLst/>
              <a:latin typeface="Carlito"/>
              <a:ea typeface="+mn-ea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280"/>
              </a:spcBef>
            </a:pPr>
            <a:endParaRPr lang="en-IN" sz="1600" dirty="0">
              <a:effectLst/>
            </a:endParaRPr>
          </a:p>
          <a:p>
            <a:pPr marL="12700" marR="5080">
              <a:lnSpc>
                <a:spcPct val="90000"/>
              </a:lnSpc>
              <a:spcBef>
                <a:spcPts val="280"/>
              </a:spcBef>
            </a:pP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2787</Words>
  <Application>Microsoft Office PowerPoint</Application>
  <PresentationFormat>Widescreen</PresentationFormat>
  <Paragraphs>291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RAJESH HUGAR</cp:lastModifiedBy>
  <cp:revision>2</cp:revision>
  <dcterms:created xsi:type="dcterms:W3CDTF">2021-08-26T16:53:12Z</dcterms:created>
  <dcterms:modified xsi:type="dcterms:W3CDTF">2022-12-27T16:56:00Z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