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37" r:id="rId15"/>
    <p:sldId id="638" r:id="rId16"/>
    <p:sldId id="639" r:id="rId17"/>
    <p:sldId id="640" r:id="rId18"/>
    <p:sldId id="641" r:id="rId19"/>
    <p:sldId id="645" r:id="rId20"/>
    <p:sldId id="642" r:id="rId21"/>
    <p:sldId id="643" r:id="rId22"/>
    <p:sldId id="644" r:id="rId23"/>
    <p:sldId id="614" r:id="rId24"/>
    <p:sldId id="646" r:id="rId25"/>
    <p:sldId id="647" r:id="rId26"/>
    <p:sldId id="648" r:id="rId27"/>
    <p:sldId id="649" r:id="rId28"/>
    <p:sldId id="650" r:id="rId29"/>
    <p:sldId id="651" r:id="rId30"/>
    <p:sldId id="619" r:id="rId31"/>
    <p:sldId id="623"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0" autoAdjust="0"/>
    <p:restoredTop sz="92503" autoAdjust="0"/>
  </p:normalViewPr>
  <p:slideViewPr>
    <p:cSldViewPr>
      <p:cViewPr varScale="1">
        <p:scale>
          <a:sx n="82" d="100"/>
          <a:sy n="82" d="100"/>
        </p:scale>
        <p:origin x="844" y="44"/>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2022/4/15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2022/4/15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23</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30</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10852" y="2128684"/>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Micro Credit Defaulter Report</a:t>
            </a:r>
          </a:p>
        </p:txBody>
      </p:sp>
      <p:sp>
        <p:nvSpPr>
          <p:cNvPr id="21" name="矩形 20"/>
          <p:cNvSpPr/>
          <p:nvPr/>
        </p:nvSpPr>
        <p:spPr>
          <a:xfrm>
            <a:off x="2915817" y="3517563"/>
            <a:ext cx="3312368"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92408" y="3508226"/>
            <a:ext cx="2752678"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Submitted by Rajesh Kamatham</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27362" y="2500159"/>
            <a:ext cx="7524836" cy="144526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The datates 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pic>
        <p:nvPicPr>
          <p:cNvPr id="5" name="Picture 4" descr="data_balance_3"/>
          <p:cNvPicPr>
            <a:picLocks noChangeAspect="1"/>
          </p:cNvPicPr>
          <p:nvPr/>
        </p:nvPicPr>
        <p:blipFill>
          <a:blip r:embed="rId3"/>
          <a:stretch>
            <a:fillRect/>
          </a:stretch>
        </p:blipFill>
        <p:spPr>
          <a:xfrm>
            <a:off x="5436235" y="771525"/>
            <a:ext cx="3491865" cy="3354070"/>
          </a:xfrm>
          <a:prstGeom prst="rect">
            <a:avLst/>
          </a:prstGeom>
        </p:spPr>
      </p:pic>
      <p:sp>
        <p:nvSpPr>
          <p:cNvPr id="6" name="Text Box 5"/>
          <p:cNvSpPr txBox="1"/>
          <p:nvPr/>
        </p:nvSpPr>
        <p:spPr>
          <a:xfrm>
            <a:off x="835025" y="3975100"/>
            <a:ext cx="7698105" cy="922020"/>
          </a:xfrm>
          <a:prstGeom prst="rect">
            <a:avLst/>
          </a:prstGeom>
          <a:noFill/>
        </p:spPr>
        <p:txBody>
          <a:bodyPr wrap="square" rtlCol="0">
            <a:spAutoFit/>
          </a:bodyPr>
          <a:lstStyle/>
          <a:p>
            <a:pPr marL="285750" indent="-285750">
              <a:buFont typeface="Arial" panose="020B0604020202020204" pitchFamily="34" charset="0"/>
              <a:buChar char="•"/>
            </a:pPr>
            <a:r>
              <a:rPr lang="en-US"/>
              <a:t>As per the observation, approx 87.5% users paid back the credit amount and 1.5% users failed to pay the credit.</a:t>
            </a:r>
          </a:p>
          <a:p>
            <a:pPr marL="285750" indent="-285750">
              <a:buFont typeface="Arial" panose="020B0604020202020204" pitchFamily="34" charset="0"/>
              <a:buChar char="•"/>
            </a:pPr>
            <a:r>
              <a:rPr lang="en-US"/>
              <a:t>This shows that the target column is imbalanced.</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the realtionship of age on cellular network with target column.</a:t>
            </a:r>
          </a:p>
        </p:txBody>
      </p:sp>
      <p:pic>
        <p:nvPicPr>
          <p:cNvPr id="3" name="Picture 2" descr="age"/>
          <p:cNvPicPr>
            <a:picLocks noChangeAspect="1"/>
          </p:cNvPicPr>
          <p:nvPr/>
        </p:nvPicPr>
        <p:blipFill>
          <a:blip r:embed="rId2"/>
          <a:stretch>
            <a:fillRect/>
          </a:stretch>
        </p:blipFill>
        <p:spPr>
          <a:xfrm>
            <a:off x="827405" y="1129030"/>
            <a:ext cx="3931920" cy="3369310"/>
          </a:xfrm>
          <a:prstGeom prst="rect">
            <a:avLst/>
          </a:prstGeom>
        </p:spPr>
      </p:pic>
      <p:sp>
        <p:nvSpPr>
          <p:cNvPr id="4" name="Text Box 3"/>
          <p:cNvSpPr txBox="1"/>
          <p:nvPr/>
        </p:nvSpPr>
        <p:spPr>
          <a:xfrm>
            <a:off x="4821555" y="1551940"/>
            <a:ext cx="3656330" cy="1753235"/>
          </a:xfrm>
          <a:prstGeom prst="rect">
            <a:avLst/>
          </a:prstGeom>
          <a:noFill/>
        </p:spPr>
        <p:txBody>
          <a:bodyPr wrap="square" rtlCol="0">
            <a:spAutoFit/>
          </a:bodyPr>
          <a:lstStyle/>
          <a:p>
            <a:pPr marL="285750" indent="-285750">
              <a:buFont typeface="Arial" panose="020B0604020202020204" pitchFamily="34" charset="0"/>
              <a:buChar char="•"/>
            </a:pPr>
            <a:r>
              <a:rPr lang="en-US"/>
              <a:t>we can say that as the number of days of users increases the chances of defaulters also increases. This is for the users who have taken the loan in last 30 days.</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8323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look for the relation between average main account balance of users in last 30 days and daily amount spend in last 30 days.</a:t>
            </a:r>
          </a:p>
        </p:txBody>
      </p:sp>
      <p:pic>
        <p:nvPicPr>
          <p:cNvPr id="3" name="Picture 2" descr="rental30"/>
          <p:cNvPicPr>
            <a:picLocks noChangeAspect="1"/>
          </p:cNvPicPr>
          <p:nvPr/>
        </p:nvPicPr>
        <p:blipFill>
          <a:blip r:embed="rId2"/>
          <a:stretch>
            <a:fillRect/>
          </a:stretch>
        </p:blipFill>
        <p:spPr>
          <a:xfrm>
            <a:off x="899795" y="1275715"/>
            <a:ext cx="3970020" cy="3571240"/>
          </a:xfrm>
          <a:prstGeom prst="rect">
            <a:avLst/>
          </a:prstGeom>
        </p:spPr>
      </p:pic>
      <p:sp>
        <p:nvSpPr>
          <p:cNvPr id="4" name="Text Box 3"/>
          <p:cNvSpPr txBox="1"/>
          <p:nvPr/>
        </p:nvSpPr>
        <p:spPr>
          <a:xfrm>
            <a:off x="5085715" y="1635760"/>
            <a:ext cx="3368040" cy="3138170"/>
          </a:xfrm>
          <a:prstGeom prst="rect">
            <a:avLst/>
          </a:prstGeom>
          <a:noFill/>
        </p:spPr>
        <p:txBody>
          <a:bodyPr wrap="square" rtlCol="0">
            <a:spAutoFit/>
          </a:bodyPr>
          <a:lstStyle/>
          <a:p>
            <a:pPr marL="285750" indent="-285750">
              <a:buFont typeface="Arial" panose="020B0604020202020204" pitchFamily="34" charset="0"/>
              <a:buChar char="•"/>
            </a:pPr>
            <a:r>
              <a:rPr lang="en-US"/>
              <a:t>The graph shows that as the average main account balance of the users are increasing their spending are also increasing.</a:t>
            </a:r>
          </a:p>
          <a:p>
            <a:pPr marL="285750" indent="-285750">
              <a:buFont typeface="Arial" panose="020B0604020202020204" pitchFamily="34" charset="0"/>
              <a:buChar char="•"/>
            </a:pPr>
            <a:r>
              <a:rPr lang="en-US"/>
              <a:t>If we talk about the credit defaulters, it is more for the users who is spending less and the average main balance in the last 30 days is below 50,000.</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55650" y="411480"/>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compare the total amount of loan taken and the number of loan taken by the users in last 30 days.</a:t>
            </a:r>
          </a:p>
        </p:txBody>
      </p:sp>
      <p:pic>
        <p:nvPicPr>
          <p:cNvPr id="3" name="Picture 2" descr="amnt30"/>
          <p:cNvPicPr>
            <a:picLocks noChangeAspect="1"/>
          </p:cNvPicPr>
          <p:nvPr/>
        </p:nvPicPr>
        <p:blipFill>
          <a:blip r:embed="rId2"/>
          <a:stretch>
            <a:fillRect/>
          </a:stretch>
        </p:blipFill>
        <p:spPr>
          <a:xfrm>
            <a:off x="683895" y="1347470"/>
            <a:ext cx="3849370" cy="3429000"/>
          </a:xfrm>
          <a:prstGeom prst="rect">
            <a:avLst/>
          </a:prstGeom>
        </p:spPr>
      </p:pic>
      <p:sp>
        <p:nvSpPr>
          <p:cNvPr id="4" name="Text Box 3"/>
          <p:cNvSpPr txBox="1"/>
          <p:nvPr/>
        </p:nvSpPr>
        <p:spPr>
          <a:xfrm>
            <a:off x="4533265" y="1551940"/>
            <a:ext cx="3944620" cy="2306955"/>
          </a:xfrm>
          <a:prstGeom prst="rect">
            <a:avLst/>
          </a:prstGeom>
          <a:noFill/>
        </p:spPr>
        <p:txBody>
          <a:bodyPr wrap="square" rtlCol="0">
            <a:spAutoFit/>
          </a:bodyPr>
          <a:lstStyle/>
          <a:p>
            <a:pPr marL="285750" indent="-285750">
              <a:buFont typeface="Arial" panose="020B0604020202020204" pitchFamily="34" charset="0"/>
              <a:buChar char="•"/>
            </a:pPr>
            <a:r>
              <a:rPr lang="en-US"/>
              <a:t>We can see that as the amount is increasing the number of loan is also increasing.</a:t>
            </a:r>
          </a:p>
          <a:p>
            <a:pPr marL="285750" indent="-285750">
              <a:buFont typeface="Arial" panose="020B0604020202020204" pitchFamily="34" charset="0"/>
              <a:buChar char="•"/>
            </a:pPr>
            <a:r>
              <a:rPr lang="en-US"/>
              <a:t>Users who have taken less number of loans (below 20) and for less amount (below or equal to 100) some of them have failed to pay back the amount.</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mount_90"/>
          <p:cNvPicPr>
            <a:picLocks noChangeAspect="1"/>
          </p:cNvPicPr>
          <p:nvPr/>
        </p:nvPicPr>
        <p:blipFill>
          <a:blip r:embed="rId2"/>
          <a:stretch>
            <a:fillRect/>
          </a:stretch>
        </p:blipFill>
        <p:spPr>
          <a:xfrm>
            <a:off x="971550" y="1212215"/>
            <a:ext cx="3935095" cy="3522345"/>
          </a:xfrm>
          <a:prstGeom prst="rect">
            <a:avLst/>
          </a:prstGeom>
        </p:spPr>
      </p:pic>
      <p:sp>
        <p:nvSpPr>
          <p:cNvPr id="2" name="Text Box 1"/>
          <p:cNvSpPr txBox="1"/>
          <p:nvPr/>
        </p:nvSpPr>
        <p:spPr>
          <a:xfrm>
            <a:off x="779780" y="619125"/>
            <a:ext cx="7698105" cy="645160"/>
          </a:xfrm>
          <a:prstGeom prst="rect">
            <a:avLst/>
          </a:prstGeom>
          <a:noFill/>
        </p:spPr>
        <p:txBody>
          <a:bodyPr wrap="square" rtlCol="0">
            <a:spAutoFit/>
          </a:bodyPr>
          <a:lstStyle/>
          <a:p>
            <a:pPr marL="285750" indent="-285750">
              <a:buFont typeface="Arial" panose="020B0604020202020204" pitchFamily="34" charset="0"/>
              <a:buChar char="•"/>
            </a:pPr>
            <a:r>
              <a:rPr lang="en-US"/>
              <a:t>Let’s check for the relation between total amount of loan taken by the users in 90 days and number of loan taken.</a:t>
            </a:r>
          </a:p>
        </p:txBody>
      </p:sp>
      <p:sp>
        <p:nvSpPr>
          <p:cNvPr id="4" name="Text Box 3"/>
          <p:cNvSpPr txBox="1"/>
          <p:nvPr/>
        </p:nvSpPr>
        <p:spPr>
          <a:xfrm>
            <a:off x="5076190" y="1635760"/>
            <a:ext cx="3527425" cy="1198880"/>
          </a:xfrm>
          <a:prstGeom prst="rect">
            <a:avLst/>
          </a:prstGeom>
          <a:noFill/>
        </p:spPr>
        <p:txBody>
          <a:bodyPr wrap="square" rtlCol="0">
            <a:spAutoFit/>
          </a:bodyPr>
          <a:lstStyle/>
          <a:p>
            <a:pPr marL="285750" indent="-285750">
              <a:buFont typeface="Arial" panose="020B0604020202020204" pitchFamily="34" charset="0"/>
              <a:buChar char="•"/>
            </a:pPr>
            <a:r>
              <a:rPr lang="en-US"/>
              <a:t>We found that the number of defaulters are more for 90 days but the loan amount is below 100.</a:t>
            </a:r>
          </a:p>
        </p:txBody>
      </p:sp>
    </p:spTree>
  </p:cSld>
  <p:clrMapOvr>
    <a:masterClrMapping/>
  </p:clrMapOvr>
  <mc:AlternateContent xmlns:mc="http://schemas.openxmlformats.org/markup-compatibility/2006" xmlns:p14="http://schemas.microsoft.com/office/powerpoint/2010/main">
    <mc:Choice Requires="p14">
      <p:transition spd="slow" p14:dur="3250" advClick="0" advTm="0">
        <p:cut/>
      </p:transition>
    </mc:Choice>
    <mc:Fallback xmlns="">
      <p:transition spd="slow" advClick="0" advTm="0">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3090" y="339090"/>
            <a:ext cx="7957820" cy="645160"/>
          </a:xfrm>
          <a:prstGeom prst="rect">
            <a:avLst/>
          </a:prstGeom>
          <a:noFill/>
        </p:spPr>
        <p:txBody>
          <a:bodyPr wrap="square" rtlCol="0" anchor="t">
            <a:spAutoFit/>
          </a:bodyPr>
          <a:lstStyle/>
          <a:p>
            <a:r>
              <a:rPr lang="en-US"/>
              <a:t>- We found that the number of defaulters are more for 90 days but the loan amount is below 100. </a:t>
            </a:r>
          </a:p>
        </p:txBody>
      </p:sp>
      <p:pic>
        <p:nvPicPr>
          <p:cNvPr id="3" name="Picture 2" descr="payback_de"/>
          <p:cNvPicPr>
            <a:picLocks noChangeAspect="1"/>
          </p:cNvPicPr>
          <p:nvPr/>
        </p:nvPicPr>
        <p:blipFill>
          <a:blip r:embed="rId2"/>
          <a:stretch>
            <a:fillRect/>
          </a:stretch>
        </p:blipFill>
        <p:spPr>
          <a:xfrm>
            <a:off x="899795" y="1275715"/>
            <a:ext cx="3968115" cy="3551555"/>
          </a:xfrm>
          <a:prstGeom prst="rect">
            <a:avLst/>
          </a:prstGeom>
        </p:spPr>
      </p:pic>
      <p:sp>
        <p:nvSpPr>
          <p:cNvPr id="4" name="Text Box 3"/>
          <p:cNvSpPr txBox="1"/>
          <p:nvPr/>
        </p:nvSpPr>
        <p:spPr>
          <a:xfrm>
            <a:off x="5076190" y="1779270"/>
            <a:ext cx="3180080" cy="1753235"/>
          </a:xfrm>
          <a:prstGeom prst="rect">
            <a:avLst/>
          </a:prstGeom>
          <a:noFill/>
        </p:spPr>
        <p:txBody>
          <a:bodyPr wrap="square" rtlCol="0" anchor="t">
            <a:spAutoFit/>
          </a:bodyPr>
          <a:lstStyle/>
          <a:p>
            <a:pPr marL="285750" indent="-285750">
              <a:buFont typeface="Arial" panose="020B0604020202020204" pitchFamily="34" charset="0"/>
              <a:buChar char="•"/>
            </a:pPr>
            <a:r>
              <a:rPr lang="en-US"/>
              <a:t>From the graph we can say that as the number of days of pay back is increasing the nuumber of defaulters are also increasing. </a:t>
            </a:r>
          </a:p>
        </p:txBody>
      </p:sp>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Stastical Summary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Correlation Table</a:t>
            </a:r>
          </a:p>
        </p:txBody>
      </p:sp>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376680" cy="3683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07235" cy="368300"/>
          </a:xfrm>
          <a:prstGeom prst="rect">
            <a:avLst/>
          </a:prstGeom>
          <a:noFill/>
        </p:spPr>
        <p:txBody>
          <a:bodyPr wrap="none" rtlCol="0">
            <a:spAutoFit/>
          </a:bodyPr>
          <a:lstStyle/>
          <a:p>
            <a:r>
              <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2900680" cy="6604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9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4775" cy="383540"/>
          </a:xfrm>
          <a:prstGeom prst="rect">
            <a:avLst/>
          </a:prstGeom>
          <a:noFill/>
        </p:spPr>
        <p:txBody>
          <a:bodyPr wrap="none" rtlCol="0">
            <a:spAutoFit/>
          </a:bodyPr>
          <a:lstStyle/>
          <a:p>
            <a:r>
              <a:rPr lang="en-US" altLang="zh-CN" sz="1900"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900"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6186" y="1942473"/>
            <a:ext cx="3042637" cy="1323439"/>
            <a:chOff x="530201" y="1790225"/>
            <a:chExt cx="3042637" cy="1323439"/>
          </a:xfrm>
        </p:grpSpPr>
        <p:sp>
          <p:nvSpPr>
            <p:cNvPr id="40" name="文本框 39"/>
            <p:cNvSpPr txBox="1"/>
            <p:nvPr/>
          </p:nvSpPr>
          <p:spPr>
            <a:xfrm>
              <a:off x="530201" y="1790225"/>
              <a:ext cx="3042637" cy="1323439"/>
            </a:xfrm>
            <a:prstGeom prst="rect">
              <a:avLst/>
            </a:prstGeom>
            <a:noFill/>
          </p:spPr>
          <p:txBody>
            <a:bodyPr wrap="square" rtlCol="0">
              <a:spAutoFit/>
            </a:bodyPr>
            <a:lstStyle/>
            <a:p>
              <a:pPr algn="ctr"/>
              <a:r>
                <a:rPr lang="en-US" altLang="zh-CN"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a:p>
              <a:pPr algn="ctr"/>
              <a:endParaRPr lang="zh-CN" altLang="en-US"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escription"/>
          <p:cNvPicPr>
            <a:picLocks noChangeAspect="1"/>
          </p:cNvPicPr>
          <p:nvPr/>
        </p:nvPicPr>
        <p:blipFill>
          <a:blip r:embed="rId2"/>
          <a:stretch>
            <a:fillRect/>
          </a:stretch>
        </p:blipFill>
        <p:spPr>
          <a:xfrm>
            <a:off x="344170" y="0"/>
            <a:ext cx="8455025" cy="5143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rr"/>
          <p:cNvPicPr>
            <a:picLocks noChangeAspect="1"/>
          </p:cNvPicPr>
          <p:nvPr/>
        </p:nvPicPr>
        <p:blipFill>
          <a:blip r:embed="rId2"/>
          <a:stretch>
            <a:fillRect/>
          </a:stretch>
        </p:blipFill>
        <p:spPr>
          <a:xfrm>
            <a:off x="0" y="960755"/>
            <a:ext cx="9144000" cy="3796030"/>
          </a:xfrm>
          <a:prstGeom prst="rect">
            <a:avLst/>
          </a:prstGeom>
        </p:spPr>
      </p:pic>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a:ln/>
                <a:solidFill>
                  <a:schemeClr val="accent4"/>
                </a:solidFill>
                <a:effectLst/>
              </a:rPr>
              <a:t>Correlation Table</a:t>
            </a:r>
          </a:p>
        </p:txBody>
      </p:sp>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
        <p:nvSpPr>
          <p:cNvPr id="2" name="Text Box 1"/>
          <p:cNvSpPr txBox="1"/>
          <p:nvPr/>
        </p:nvSpPr>
        <p:spPr>
          <a:xfrm>
            <a:off x="655320" y="848995"/>
            <a:ext cx="7660640" cy="368300"/>
          </a:xfrm>
          <a:prstGeom prst="rect">
            <a:avLst/>
          </a:prstGeom>
          <a:noFill/>
        </p:spPr>
        <p:txBody>
          <a:bodyPr wrap="square" rtlCol="0">
            <a:spAutoFit/>
          </a:bodyPr>
          <a:lstStyle/>
          <a:p>
            <a:r>
              <a:rPr lang="en-US" b="1">
                <a:ln/>
                <a:solidFill>
                  <a:schemeClr val="tx1"/>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56920" y="1419860"/>
            <a:ext cx="7630795" cy="3415030"/>
          </a:xfrm>
          <a:prstGeom prst="rect">
            <a:avLst/>
          </a:prstGeom>
          <a:noFill/>
        </p:spPr>
        <p:txBody>
          <a:bodyPr wrap="square" rtlCol="0">
            <a:spAutoFit/>
          </a:bodyPr>
          <a:lstStyle/>
          <a:p>
            <a:pPr marL="285750" indent="-285750">
              <a:buFont typeface="Wingdings" panose="05000000000000000000" charset="0"/>
              <a:buChar char="ü"/>
            </a:pPr>
            <a:r>
              <a:rPr lang="en-US"/>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2199804"/>
            <a:ext cx="7524836" cy="2122805"/>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1753235"/>
          </a:xfrm>
          <a:prstGeom prst="rect">
            <a:avLst/>
          </a:prstGeom>
          <a:noFill/>
        </p:spPr>
        <p:txBody>
          <a:bodyPr wrap="square" rtlCol="0">
            <a:spAutoFit/>
          </a:bodyPr>
          <a:lstStyle/>
          <a:p>
            <a:r>
              <a:rPr lang="en-US"/>
              <a:t>Below are the algorithms which we used for the training and testing:</a:t>
            </a:r>
          </a:p>
          <a:p>
            <a:pPr marL="342900" indent="-342900">
              <a:buAutoNum type="arabicPeriod"/>
            </a:pPr>
            <a:r>
              <a:rPr lang="en-US"/>
              <a:t>Logisstic Regression.</a:t>
            </a:r>
          </a:p>
          <a:p>
            <a:pPr marL="342900" indent="-342900">
              <a:buAutoNum type="arabicPeriod"/>
            </a:pPr>
            <a:r>
              <a:rPr lang="en-US"/>
              <a:t>Ridge Classifier.</a:t>
            </a:r>
          </a:p>
          <a:p>
            <a:pPr marL="342900" indent="-342900">
              <a:buAutoNum type="arabicPeriod"/>
            </a:pPr>
            <a:r>
              <a:rPr lang="en-US"/>
              <a:t>Random Forest Classifier.</a:t>
            </a:r>
          </a:p>
          <a:p>
            <a:pPr marL="342900" indent="-342900">
              <a:buAutoNum type="arabicPeriod"/>
            </a:pPr>
            <a:r>
              <a:rPr lang="en-US"/>
              <a:t>Decision Tree Classifier.</a:t>
            </a:r>
          </a:p>
          <a:p>
            <a:pPr marL="342900" indent="-342900">
              <a:buAutoNum type="arabicPeriod"/>
            </a:pPr>
            <a:r>
              <a:rPr lang="en-US"/>
              <a:t>Gaussian NB.</a:t>
            </a: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1. Logistic Regression:</a:t>
            </a:r>
          </a:p>
        </p:txBody>
      </p:sp>
      <p:pic>
        <p:nvPicPr>
          <p:cNvPr id="3" name="Picture 2" descr="LR_1"/>
          <p:cNvPicPr>
            <a:picLocks noChangeAspect="1"/>
          </p:cNvPicPr>
          <p:nvPr/>
        </p:nvPicPr>
        <p:blipFill>
          <a:blip r:embed="rId2"/>
          <a:stretch>
            <a:fillRect/>
          </a:stretch>
        </p:blipFill>
        <p:spPr>
          <a:xfrm>
            <a:off x="2267585" y="987425"/>
            <a:ext cx="4648200" cy="37433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2. Ridge Classifier:</a:t>
            </a:r>
          </a:p>
        </p:txBody>
      </p:sp>
      <p:pic>
        <p:nvPicPr>
          <p:cNvPr id="3" name="Picture 2" descr="ridge_1"/>
          <p:cNvPicPr>
            <a:picLocks noChangeAspect="1"/>
          </p:cNvPicPr>
          <p:nvPr/>
        </p:nvPicPr>
        <p:blipFill>
          <a:blip r:embed="rId2"/>
          <a:stretch>
            <a:fillRect/>
          </a:stretch>
        </p:blipFill>
        <p:spPr>
          <a:xfrm>
            <a:off x="2347595" y="771525"/>
            <a:ext cx="4448175" cy="376237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3. Decision Tree Classifier:</a:t>
            </a:r>
          </a:p>
        </p:txBody>
      </p:sp>
      <p:pic>
        <p:nvPicPr>
          <p:cNvPr id="3" name="Picture 2" descr="DT_1"/>
          <p:cNvPicPr>
            <a:picLocks noChangeAspect="1"/>
          </p:cNvPicPr>
          <p:nvPr/>
        </p:nvPicPr>
        <p:blipFill>
          <a:blip r:embed="rId2"/>
          <a:stretch>
            <a:fillRect/>
          </a:stretch>
        </p:blipFill>
        <p:spPr>
          <a:xfrm>
            <a:off x="2447925" y="771525"/>
            <a:ext cx="4248150" cy="3629025"/>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4. Random Forest Classifier:</a:t>
            </a:r>
          </a:p>
        </p:txBody>
      </p:sp>
      <p:pic>
        <p:nvPicPr>
          <p:cNvPr id="3" name="Picture 2" descr="RF_1"/>
          <p:cNvPicPr>
            <a:picLocks noChangeAspect="1"/>
          </p:cNvPicPr>
          <p:nvPr/>
        </p:nvPicPr>
        <p:blipFill>
          <a:blip r:embed="rId2"/>
          <a:stretch>
            <a:fillRect/>
          </a:stretch>
        </p:blipFill>
        <p:spPr>
          <a:xfrm>
            <a:off x="2324100" y="771525"/>
            <a:ext cx="4495800" cy="365760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a:solidFill>
                  <a:schemeClr val="accent1"/>
                </a:solidFill>
                <a:effectLst>
                  <a:outerShdw blurRad="38100" dist="25400" dir="5400000" algn="ctr" rotWithShape="0">
                    <a:srgbClr val="6E747A">
                      <a:alpha val="43000"/>
                    </a:srgbClr>
                  </a:outerShdw>
                </a:effectLst>
              </a:rPr>
              <a:t>5. Gussian NB:</a:t>
            </a:r>
          </a:p>
        </p:txBody>
      </p:sp>
      <p:pic>
        <p:nvPicPr>
          <p:cNvPr id="3" name="Picture 2" descr="gn_1"/>
          <p:cNvPicPr>
            <a:picLocks noChangeAspect="1"/>
          </p:cNvPicPr>
          <p:nvPr/>
        </p:nvPicPr>
        <p:blipFill>
          <a:blip r:embed="rId2"/>
          <a:stretch>
            <a:fillRect/>
          </a:stretch>
        </p:blipFill>
        <p:spPr>
          <a:xfrm>
            <a:off x="2333625" y="699135"/>
            <a:ext cx="4476750" cy="3790950"/>
          </a:xfrm>
          <a:prstGeom prst="rect">
            <a:avLst/>
          </a:prstGeom>
          <a:effectLst>
            <a:innerShdw blurRad="114300">
              <a:prstClr val="black"/>
            </a:innerShdw>
          </a:effec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99117" y="1923579"/>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2555141" y="10957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6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809582" y="2896859"/>
            <a:ext cx="7524836"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400">
                <a:sym typeface="+mn-ea"/>
              </a:rPr>
              <a:t>A case study to predict in terms of a probability for each loan transaction, whether the customer will be paying back the loaned amount within 5 days of insurance of loan.</a:t>
            </a:r>
            <a:endParaRPr lang="en-US" altLang="zh-CN" sz="1400"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1995969"/>
            <a:ext cx="7524836" cy="76835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Conclusion</a:t>
            </a: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91538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757555" y="2950210"/>
            <a:ext cx="7846695" cy="1476375"/>
          </a:xfrm>
          <a:prstGeom prst="rect">
            <a:avLst/>
          </a:prstGeom>
          <a:noFill/>
        </p:spPr>
        <p:txBody>
          <a:bodyPr wrap="square" rtlCol="0">
            <a:spAutoFit/>
          </a:bodyPr>
          <a:lstStyle/>
          <a:p>
            <a:r>
              <a:rPr lang="en-US" sz="1600" b="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Findings:</a:t>
            </a:r>
          </a:p>
          <a:p>
            <a:endParaRPr lang="en-US"/>
          </a:p>
          <a:p>
            <a:pPr marL="285750" indent="-285750">
              <a:buFont typeface="Wingdings" panose="05000000000000000000" charset="0"/>
              <a:buChar char="ü"/>
            </a:pPr>
            <a:r>
              <a:rPr lang="en-US" sz="1400"/>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79145" y="379730"/>
            <a:ext cx="7897495" cy="307340"/>
          </a:xfrm>
          <a:prstGeom prst="rect">
            <a:avLst/>
          </a:prstGeom>
          <a:noFill/>
        </p:spPr>
        <p:txBody>
          <a:bodyPr vert="horz" wrap="square" lIns="0" tIns="0" rIns="0" bIns="0" rtlCol="0" anchor="ctr" anchorCtr="0">
            <a:spAutoFit/>
          </a:bodyPr>
          <a:lstStyle/>
          <a:p>
            <a:pPr algn="ctr"/>
            <a:r>
              <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8510" y="1059815"/>
            <a:ext cx="7703185" cy="3253740"/>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dirty="0">
              <a:solidFill>
                <a:schemeClr val="tx1">
                  <a:lumMod val="65000"/>
                  <a:lumOff val="35000"/>
                </a:schemeClr>
              </a:solidFill>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251391" y="2428404"/>
            <a:ext cx="8748464" cy="829945"/>
          </a:xfrm>
          <a:prstGeom prst="rect">
            <a:avLst/>
          </a:prstGeom>
          <a:noFill/>
        </p:spPr>
        <p:txBody>
          <a:bodyPr wrap="square" rtlCol="0">
            <a:spAutoFit/>
          </a:bodyPr>
          <a:lstStyle/>
          <a:p>
            <a:pPr algn="ctr"/>
            <a:r>
              <a:rPr lang="en-US" altLang="zh-CN" sz="48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555240" y="772478"/>
            <a:ext cx="475488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107440" y="1635760"/>
            <a:ext cx="6928485" cy="2324735"/>
          </a:xfrm>
          <a:prstGeom prst="rect">
            <a:avLst/>
          </a:prstGeom>
          <a:noFill/>
        </p:spPr>
        <p:txBody>
          <a:bodyPr wrap="square" lIns="0" tIns="0" rIns="0" bIns="0" rtlCol="0" anchor="t">
            <a:spAutoFit/>
          </a:bodyPr>
          <a:lstStyle/>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back the loaned amount</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5 days of insurance of loan.</a:t>
            </a: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2" name="Picture 1" descr="microcredit"/>
          <p:cNvPicPr>
            <a:picLocks noChangeAspect="1"/>
          </p:cNvPicPr>
          <p:nvPr/>
        </p:nvPicPr>
        <p:blipFill>
          <a:blip r:embed="rId4"/>
          <a:stretch>
            <a:fillRect/>
          </a:stretch>
        </p:blipFill>
        <p:spPr>
          <a:xfrm>
            <a:off x="4932045" y="2355850"/>
            <a:ext cx="3543300" cy="2454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556260"/>
            <a:ext cx="4455160" cy="861695"/>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28485" cy="2656840"/>
          </a:xfrm>
          <a:prstGeom prst="rect">
            <a:avLst/>
          </a:prstGeom>
          <a:noFill/>
        </p:spPr>
        <p:txBody>
          <a:bodyPr wrap="square" lIns="0" tIns="0" rIns="0" bIns="0" rtlCol="0" anchor="t">
            <a:spAutoFit/>
          </a:bodyPr>
          <a:lstStyle/>
          <a:p>
            <a:pPr algn="l">
              <a:lnSpc>
                <a:spcPct val="120000"/>
              </a:lnSpc>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992630"/>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1410335">
                  <a:extLst>
                    <a:ext uri="{9D8B030D-6E8A-4147-A177-3AD203B41FA5}">
                      <a16:colId xmlns:a16="http://schemas.microsoft.com/office/drawing/2014/main" val="20001"/>
                    </a:ext>
                  </a:extLst>
                </a:gridCol>
                <a:gridCol w="3606165">
                  <a:extLst>
                    <a:ext uri="{9D8B030D-6E8A-4147-A177-3AD203B41FA5}">
                      <a16:colId xmlns:a16="http://schemas.microsoft.com/office/drawing/2014/main" val="20002"/>
                    </a:ext>
                  </a:extLst>
                </a:gridCol>
                <a:gridCol w="2207895">
                  <a:extLst>
                    <a:ext uri="{9D8B030D-6E8A-4147-A177-3AD203B41FA5}">
                      <a16:colId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1376680">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gridCol w="2155190">
                  <a:extLst>
                    <a:ext uri="{9D8B030D-6E8A-4147-A177-3AD203B41FA5}">
                      <a16:colId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a16="http://schemas.microsoft.com/office/drawing/2014/main" val="20000"/>
                    </a:ext>
                  </a:extLst>
                </a:gridCol>
                <a:gridCol w="1334135">
                  <a:extLst>
                    <a:ext uri="{9D8B030D-6E8A-4147-A177-3AD203B41FA5}">
                      <a16:colId xmlns:a16="http://schemas.microsoft.com/office/drawing/2014/main" val="20001"/>
                    </a:ext>
                  </a:extLst>
                </a:gridCol>
                <a:gridCol w="3411220">
                  <a:extLst>
                    <a:ext uri="{9D8B030D-6E8A-4147-A177-3AD203B41FA5}">
                      <a16:colId xmlns:a16="http://schemas.microsoft.com/office/drawing/2014/main" val="20002"/>
                    </a:ext>
                  </a:extLst>
                </a:gridCol>
                <a:gridCol w="2088515">
                  <a:extLst>
                    <a:ext uri="{9D8B030D-6E8A-4147-A177-3AD203B41FA5}">
                      <a16:colId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3625">
      <a:dk1>
        <a:srgbClr val="000000"/>
      </a:dk1>
      <a:lt1>
        <a:srgbClr val="FFFFFF"/>
      </a:lt1>
      <a:dk2>
        <a:srgbClr val="000000"/>
      </a:dk2>
      <a:lt2>
        <a:srgbClr val="FFFFFF"/>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1598</Words>
  <Application>Microsoft Office PowerPoint</Application>
  <PresentationFormat>On-screen Show (16:9)</PresentationFormat>
  <Paragraphs>229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Kamatham, Rajesh</cp:lastModifiedBy>
  <cp:revision>603</cp:revision>
  <dcterms:created xsi:type="dcterms:W3CDTF">2016-03-09T04:37:00Z</dcterms:created>
  <dcterms:modified xsi:type="dcterms:W3CDTF">2022-04-15T13:20:47Z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