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Maven Pro" panose="020B0604020202020204" charset="0"/>
      <p:regular r:id="rId32"/>
      <p:bold r:id="rId33"/>
    </p:embeddedFont>
    <p:embeddedFont>
      <p:font typeface="Nunito"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1141413" y="609600"/>
            <a:ext cx="9906000" cy="1905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275" name="Google Shape;275;p13"/>
          <p:cNvSpPr txBox="1">
            <a:spLocks noGrp="1"/>
          </p:cNvSpPr>
          <p:nvPr>
            <p:ph type="body" idx="1"/>
          </p:nvPr>
        </p:nvSpPr>
        <p:spPr>
          <a:xfrm>
            <a:off x="1141413" y="2666999"/>
            <a:ext cx="9906000" cy="3124200"/>
          </a:xfrm>
          <a:prstGeom prst="rect">
            <a:avLst/>
          </a:prstGeom>
          <a:noFill/>
          <a:ln>
            <a:noFill/>
          </a:ln>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76" name="Google Shape;276;p13"/>
          <p:cNvSpPr txBox="1">
            <a:spLocks noGrp="1"/>
          </p:cNvSpPr>
          <p:nvPr>
            <p:ph type="dt" idx="10"/>
          </p:nvPr>
        </p:nvSpPr>
        <p:spPr>
          <a:xfrm>
            <a:off x="8837612" y="5883275"/>
            <a:ext cx="1600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p13"/>
          <p:cNvSpPr txBox="1">
            <a:spLocks noGrp="1"/>
          </p:cNvSpPr>
          <p:nvPr>
            <p:ph type="ftr" idx="11"/>
          </p:nvPr>
        </p:nvSpPr>
        <p:spPr>
          <a:xfrm>
            <a:off x="1141412" y="5883275"/>
            <a:ext cx="7543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13"/>
          <p:cNvSpPr txBox="1">
            <a:spLocks noGrp="1"/>
          </p:cNvSpPr>
          <p:nvPr>
            <p:ph type="sldNum" idx="12"/>
          </p:nvPr>
        </p:nvSpPr>
        <p:spPr>
          <a:xfrm>
            <a:off x="10514012" y="5883275"/>
            <a:ext cx="5511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9"/>
        <p:cNvGrpSpPr/>
        <p:nvPr/>
      </p:nvGrpSpPr>
      <p:grpSpPr>
        <a:xfrm>
          <a:off x="0" y="0"/>
          <a:ext cx="0" cy="0"/>
          <a:chOff x="0" y="0"/>
          <a:chExt cx="0" cy="0"/>
        </a:xfrm>
      </p:grpSpPr>
      <p:sp>
        <p:nvSpPr>
          <p:cNvPr id="280" name="Google Shape;280;p14"/>
          <p:cNvSpPr txBox="1">
            <a:spLocks noGrp="1"/>
          </p:cNvSpPr>
          <p:nvPr>
            <p:ph type="title"/>
          </p:nvPr>
        </p:nvSpPr>
        <p:spPr>
          <a:xfrm>
            <a:off x="1141411" y="1600200"/>
            <a:ext cx="3549000" cy="1371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2400"/>
              <a:buFont typeface="Century Gothic"/>
              <a:buNone/>
              <a:defRPr sz="2400" b="0"/>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281" name="Google Shape;281;p14"/>
          <p:cNvSpPr txBox="1">
            <a:spLocks noGrp="1"/>
          </p:cNvSpPr>
          <p:nvPr>
            <p:ph type="body" idx="1"/>
          </p:nvPr>
        </p:nvSpPr>
        <p:spPr>
          <a:xfrm>
            <a:off x="5103812" y="609601"/>
            <a:ext cx="5943600" cy="5181600"/>
          </a:xfrm>
          <a:prstGeom prst="rect">
            <a:avLst/>
          </a:prstGeom>
          <a:noFill/>
          <a:ln>
            <a:noFill/>
          </a:ln>
        </p:spPr>
        <p:txBody>
          <a:bodyPr spcFirstLastPara="1" wrap="square" lIns="91425" tIns="45700" rIns="91425" bIns="45700" anchor="ctr" anchorCtr="0">
            <a:normAutofit/>
          </a:bodyPr>
          <a:lstStyle>
            <a:lvl1pPr marL="457200" lvl="0" indent="-355600" algn="l" rtl="0">
              <a:spcBef>
                <a:spcPts val="400"/>
              </a:spcBef>
              <a:spcAft>
                <a:spcPts val="0"/>
              </a:spcAft>
              <a:buSzPts val="2000"/>
              <a:buChar char="●"/>
              <a:defRPr sz="2000"/>
            </a:lvl1pPr>
            <a:lvl2pPr marL="914400" lvl="1" indent="-342900" algn="l" rtl="0">
              <a:spcBef>
                <a:spcPts val="600"/>
              </a:spcBef>
              <a:spcAft>
                <a:spcPts val="0"/>
              </a:spcAft>
              <a:buSzPts val="1800"/>
              <a:buChar char="○"/>
              <a:defRPr sz="1800"/>
            </a:lvl2pPr>
            <a:lvl3pPr marL="1371600" lvl="2" indent="-330200" algn="l" rtl="0">
              <a:spcBef>
                <a:spcPts val="600"/>
              </a:spcBef>
              <a:spcAft>
                <a:spcPts val="0"/>
              </a:spcAft>
              <a:buSzPts val="1600"/>
              <a:buChar char="■"/>
              <a:defRPr sz="1600"/>
            </a:lvl3pPr>
            <a:lvl4pPr marL="1828800" lvl="3" indent="-317500" algn="l" rtl="0">
              <a:spcBef>
                <a:spcPts val="600"/>
              </a:spcBef>
              <a:spcAft>
                <a:spcPts val="0"/>
              </a:spcAft>
              <a:buSzPts val="1400"/>
              <a:buChar char="●"/>
              <a:defRPr sz="1400"/>
            </a:lvl4pPr>
            <a:lvl5pPr marL="2286000" lvl="4" indent="-317500" algn="l" rtl="0">
              <a:spcBef>
                <a:spcPts val="600"/>
              </a:spcBef>
              <a:spcAft>
                <a:spcPts val="0"/>
              </a:spcAft>
              <a:buSzPts val="1400"/>
              <a:buChar char="○"/>
              <a:defRPr sz="1400"/>
            </a:lvl5pPr>
            <a:lvl6pPr marL="2743200" lvl="5" indent="-317500" algn="l" rtl="0">
              <a:spcBef>
                <a:spcPts val="600"/>
              </a:spcBef>
              <a:spcAft>
                <a:spcPts val="0"/>
              </a:spcAft>
              <a:buSzPts val="1400"/>
              <a:buChar char="■"/>
              <a:defRPr sz="1400"/>
            </a:lvl6pPr>
            <a:lvl7pPr marL="3200400" lvl="6" indent="-317500" algn="l" rtl="0">
              <a:spcBef>
                <a:spcPts val="600"/>
              </a:spcBef>
              <a:spcAft>
                <a:spcPts val="0"/>
              </a:spcAft>
              <a:buSzPts val="1400"/>
              <a:buChar char="●"/>
              <a:defRPr sz="1400"/>
            </a:lvl7pPr>
            <a:lvl8pPr marL="3657600" lvl="7" indent="-317500" algn="l" rtl="0">
              <a:spcBef>
                <a:spcPts val="600"/>
              </a:spcBef>
              <a:spcAft>
                <a:spcPts val="0"/>
              </a:spcAft>
              <a:buSzPts val="1400"/>
              <a:buChar char="○"/>
              <a:defRPr sz="1400"/>
            </a:lvl8pPr>
            <a:lvl9pPr marL="4114800" lvl="8" indent="-317500" algn="l" rtl="0">
              <a:spcBef>
                <a:spcPts val="600"/>
              </a:spcBef>
              <a:spcAft>
                <a:spcPts val="600"/>
              </a:spcAft>
              <a:buSzPts val="1400"/>
              <a:buChar char="■"/>
              <a:defRPr sz="1400"/>
            </a:lvl9pPr>
          </a:lstStyle>
          <a:p>
            <a:endParaRPr/>
          </a:p>
        </p:txBody>
      </p:sp>
      <p:sp>
        <p:nvSpPr>
          <p:cNvPr id="282" name="Google Shape;282;p14"/>
          <p:cNvSpPr txBox="1">
            <a:spLocks noGrp="1"/>
          </p:cNvSpPr>
          <p:nvPr>
            <p:ph type="body" idx="2"/>
          </p:nvPr>
        </p:nvSpPr>
        <p:spPr>
          <a:xfrm>
            <a:off x="1141411" y="2971800"/>
            <a:ext cx="3549000" cy="18288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320"/>
              </a:spcBef>
              <a:spcAft>
                <a:spcPts val="0"/>
              </a:spcAft>
              <a:buSzPts val="1600"/>
              <a:buNone/>
              <a:defRPr sz="16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283" name="Google Shape;283;p14"/>
          <p:cNvSpPr txBox="1">
            <a:spLocks noGrp="1"/>
          </p:cNvSpPr>
          <p:nvPr>
            <p:ph type="dt" idx="10"/>
          </p:nvPr>
        </p:nvSpPr>
        <p:spPr>
          <a:xfrm>
            <a:off x="8837612" y="5883275"/>
            <a:ext cx="1600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4" name="Google Shape;284;p14"/>
          <p:cNvSpPr txBox="1">
            <a:spLocks noGrp="1"/>
          </p:cNvSpPr>
          <p:nvPr>
            <p:ph type="ftr" idx="11"/>
          </p:nvPr>
        </p:nvSpPr>
        <p:spPr>
          <a:xfrm>
            <a:off x="1141412" y="5883275"/>
            <a:ext cx="7543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5" name="Google Shape;285;p14"/>
          <p:cNvSpPr txBox="1">
            <a:spLocks noGrp="1"/>
          </p:cNvSpPr>
          <p:nvPr>
            <p:ph type="sldNum" idx="12"/>
          </p:nvPr>
        </p:nvSpPr>
        <p:spPr>
          <a:xfrm>
            <a:off x="10514012" y="5883275"/>
            <a:ext cx="5511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6"/>
        <p:cNvGrpSpPr/>
        <p:nvPr/>
      </p:nvGrpSpPr>
      <p:grpSpPr>
        <a:xfrm>
          <a:off x="0" y="0"/>
          <a:ext cx="0" cy="0"/>
          <a:chOff x="0" y="0"/>
          <a:chExt cx="0" cy="0"/>
        </a:xfrm>
      </p:grpSpPr>
      <p:sp>
        <p:nvSpPr>
          <p:cNvPr id="287" name="Google Shape;287;p15"/>
          <p:cNvSpPr txBox="1">
            <a:spLocks noGrp="1"/>
          </p:cNvSpPr>
          <p:nvPr>
            <p:ph type="title"/>
          </p:nvPr>
        </p:nvSpPr>
        <p:spPr>
          <a:xfrm>
            <a:off x="1141413" y="609600"/>
            <a:ext cx="9906000" cy="1905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288" name="Google Shape;288;p15"/>
          <p:cNvSpPr txBox="1">
            <a:spLocks noGrp="1"/>
          </p:cNvSpPr>
          <p:nvPr>
            <p:ph type="body" idx="1"/>
          </p:nvPr>
        </p:nvSpPr>
        <p:spPr>
          <a:xfrm>
            <a:off x="1141412" y="2666999"/>
            <a:ext cx="4876800" cy="3124200"/>
          </a:xfrm>
          <a:prstGeom prst="rect">
            <a:avLst/>
          </a:prstGeom>
          <a:noFill/>
          <a:ln>
            <a:noFill/>
          </a:ln>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sz="1800"/>
            </a:lvl1pPr>
            <a:lvl2pPr marL="914400" lvl="1" indent="-330200" algn="l" rtl="0">
              <a:spcBef>
                <a:spcPts val="600"/>
              </a:spcBef>
              <a:spcAft>
                <a:spcPts val="0"/>
              </a:spcAft>
              <a:buSzPts val="1600"/>
              <a:buChar char="○"/>
              <a:defRPr sz="1600"/>
            </a:lvl2pPr>
            <a:lvl3pPr marL="1371600" lvl="2" indent="-317500" algn="l" rtl="0">
              <a:spcBef>
                <a:spcPts val="600"/>
              </a:spcBef>
              <a:spcAft>
                <a:spcPts val="0"/>
              </a:spcAft>
              <a:buSzPts val="1400"/>
              <a:buChar char="■"/>
              <a:defRPr sz="1400"/>
            </a:lvl3pPr>
            <a:lvl4pPr marL="1828800" lvl="3" indent="-304800" algn="l" rtl="0">
              <a:spcBef>
                <a:spcPts val="600"/>
              </a:spcBef>
              <a:spcAft>
                <a:spcPts val="0"/>
              </a:spcAft>
              <a:buSzPts val="1200"/>
              <a:buChar char="●"/>
              <a:defRPr sz="1200"/>
            </a:lvl4pPr>
            <a:lvl5pPr marL="2286000" lvl="4" indent="-304800" algn="l" rtl="0">
              <a:spcBef>
                <a:spcPts val="600"/>
              </a:spcBef>
              <a:spcAft>
                <a:spcPts val="0"/>
              </a:spcAft>
              <a:buSzPts val="1200"/>
              <a:buChar char="○"/>
              <a:defRPr sz="1200"/>
            </a:lvl5pPr>
            <a:lvl6pPr marL="2743200" lvl="5" indent="-304800" algn="l" rtl="0">
              <a:spcBef>
                <a:spcPts val="600"/>
              </a:spcBef>
              <a:spcAft>
                <a:spcPts val="0"/>
              </a:spcAft>
              <a:buSzPts val="1200"/>
              <a:buChar char="■"/>
              <a:defRPr sz="1200"/>
            </a:lvl6pPr>
            <a:lvl7pPr marL="3200400" lvl="6" indent="-304800" algn="l" rtl="0">
              <a:spcBef>
                <a:spcPts val="600"/>
              </a:spcBef>
              <a:spcAft>
                <a:spcPts val="0"/>
              </a:spcAft>
              <a:buSzPts val="1200"/>
              <a:buChar char="●"/>
              <a:defRPr sz="1200"/>
            </a:lvl7pPr>
            <a:lvl8pPr marL="3657600" lvl="7" indent="-304800" algn="l" rtl="0">
              <a:spcBef>
                <a:spcPts val="600"/>
              </a:spcBef>
              <a:spcAft>
                <a:spcPts val="0"/>
              </a:spcAft>
              <a:buSzPts val="1200"/>
              <a:buChar char="○"/>
              <a:defRPr sz="1200"/>
            </a:lvl8pPr>
            <a:lvl9pPr marL="4114800" lvl="8" indent="-304800" algn="l" rtl="0">
              <a:spcBef>
                <a:spcPts val="600"/>
              </a:spcBef>
              <a:spcAft>
                <a:spcPts val="600"/>
              </a:spcAft>
              <a:buSzPts val="1200"/>
              <a:buChar char="■"/>
              <a:defRPr sz="1200"/>
            </a:lvl9pPr>
          </a:lstStyle>
          <a:p>
            <a:endParaRPr/>
          </a:p>
        </p:txBody>
      </p:sp>
      <p:sp>
        <p:nvSpPr>
          <p:cNvPr id="289" name="Google Shape;289;p15"/>
          <p:cNvSpPr txBox="1">
            <a:spLocks noGrp="1"/>
          </p:cNvSpPr>
          <p:nvPr>
            <p:ph type="body" idx="2"/>
          </p:nvPr>
        </p:nvSpPr>
        <p:spPr>
          <a:xfrm>
            <a:off x="6170612" y="2667000"/>
            <a:ext cx="4876800" cy="3124200"/>
          </a:xfrm>
          <a:prstGeom prst="rect">
            <a:avLst/>
          </a:prstGeom>
          <a:noFill/>
          <a:ln>
            <a:noFill/>
          </a:ln>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sz="1800"/>
            </a:lvl1pPr>
            <a:lvl2pPr marL="914400" lvl="1" indent="-330200" algn="l" rtl="0">
              <a:spcBef>
                <a:spcPts val="600"/>
              </a:spcBef>
              <a:spcAft>
                <a:spcPts val="0"/>
              </a:spcAft>
              <a:buSzPts val="1600"/>
              <a:buChar char="○"/>
              <a:defRPr sz="1600"/>
            </a:lvl2pPr>
            <a:lvl3pPr marL="1371600" lvl="2" indent="-317500" algn="l" rtl="0">
              <a:spcBef>
                <a:spcPts val="600"/>
              </a:spcBef>
              <a:spcAft>
                <a:spcPts val="0"/>
              </a:spcAft>
              <a:buSzPts val="1400"/>
              <a:buChar char="■"/>
              <a:defRPr sz="1400"/>
            </a:lvl3pPr>
            <a:lvl4pPr marL="1828800" lvl="3" indent="-304800" algn="l" rtl="0">
              <a:spcBef>
                <a:spcPts val="600"/>
              </a:spcBef>
              <a:spcAft>
                <a:spcPts val="0"/>
              </a:spcAft>
              <a:buSzPts val="1200"/>
              <a:buChar char="●"/>
              <a:defRPr sz="1200"/>
            </a:lvl4pPr>
            <a:lvl5pPr marL="2286000" lvl="4" indent="-304800" algn="l" rtl="0">
              <a:spcBef>
                <a:spcPts val="600"/>
              </a:spcBef>
              <a:spcAft>
                <a:spcPts val="0"/>
              </a:spcAft>
              <a:buSzPts val="1200"/>
              <a:buChar char="○"/>
              <a:defRPr sz="1200"/>
            </a:lvl5pPr>
            <a:lvl6pPr marL="2743200" lvl="5" indent="-304800" algn="l" rtl="0">
              <a:spcBef>
                <a:spcPts val="600"/>
              </a:spcBef>
              <a:spcAft>
                <a:spcPts val="0"/>
              </a:spcAft>
              <a:buSzPts val="1200"/>
              <a:buChar char="■"/>
              <a:defRPr sz="1200"/>
            </a:lvl6pPr>
            <a:lvl7pPr marL="3200400" lvl="6" indent="-304800" algn="l" rtl="0">
              <a:spcBef>
                <a:spcPts val="600"/>
              </a:spcBef>
              <a:spcAft>
                <a:spcPts val="0"/>
              </a:spcAft>
              <a:buSzPts val="1200"/>
              <a:buChar char="●"/>
              <a:defRPr sz="1200"/>
            </a:lvl7pPr>
            <a:lvl8pPr marL="3657600" lvl="7" indent="-304800" algn="l" rtl="0">
              <a:spcBef>
                <a:spcPts val="600"/>
              </a:spcBef>
              <a:spcAft>
                <a:spcPts val="0"/>
              </a:spcAft>
              <a:buSzPts val="1200"/>
              <a:buChar char="○"/>
              <a:defRPr sz="1200"/>
            </a:lvl8pPr>
            <a:lvl9pPr marL="4114800" lvl="8" indent="-304800" algn="l" rtl="0">
              <a:spcBef>
                <a:spcPts val="600"/>
              </a:spcBef>
              <a:spcAft>
                <a:spcPts val="600"/>
              </a:spcAft>
              <a:buSzPts val="1200"/>
              <a:buChar char="■"/>
              <a:defRPr sz="1200"/>
            </a:lvl9pPr>
          </a:lstStyle>
          <a:p>
            <a:endParaRPr/>
          </a:p>
        </p:txBody>
      </p:sp>
      <p:sp>
        <p:nvSpPr>
          <p:cNvPr id="290" name="Google Shape;290;p15"/>
          <p:cNvSpPr txBox="1">
            <a:spLocks noGrp="1"/>
          </p:cNvSpPr>
          <p:nvPr>
            <p:ph type="dt" idx="10"/>
          </p:nvPr>
        </p:nvSpPr>
        <p:spPr>
          <a:xfrm>
            <a:off x="8837612" y="5883275"/>
            <a:ext cx="1600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1" name="Google Shape;291;p15"/>
          <p:cNvSpPr txBox="1">
            <a:spLocks noGrp="1"/>
          </p:cNvSpPr>
          <p:nvPr>
            <p:ph type="ftr" idx="11"/>
          </p:nvPr>
        </p:nvSpPr>
        <p:spPr>
          <a:xfrm>
            <a:off x="1141412" y="5883275"/>
            <a:ext cx="7543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2" name="Google Shape;292;p15"/>
          <p:cNvSpPr txBox="1">
            <a:spLocks noGrp="1"/>
          </p:cNvSpPr>
          <p:nvPr>
            <p:ph type="sldNum" idx="12"/>
          </p:nvPr>
        </p:nvSpPr>
        <p:spPr>
          <a:xfrm>
            <a:off x="10514012" y="5883275"/>
            <a:ext cx="5511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141413" y="609600"/>
            <a:ext cx="9906000" cy="1905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3200"/>
              <a:buFont typeface="Century Gothic"/>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295" name="Google Shape;295;p16"/>
          <p:cNvSpPr txBox="1">
            <a:spLocks noGrp="1"/>
          </p:cNvSpPr>
          <p:nvPr>
            <p:ph type="body" idx="1"/>
          </p:nvPr>
        </p:nvSpPr>
        <p:spPr>
          <a:xfrm>
            <a:off x="1429280" y="2658533"/>
            <a:ext cx="45888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560"/>
              </a:spcBef>
              <a:spcAft>
                <a:spcPts val="0"/>
              </a:spcAft>
              <a:buSzPts val="2800"/>
              <a:buNone/>
              <a:defRPr sz="2800" b="0"/>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SzPts val="1600"/>
              <a:buNone/>
              <a:defRPr sz="1600" b="1"/>
            </a:lvl6pPr>
            <a:lvl7pPr marL="3200400" lvl="6" indent="-228600" algn="l" rtl="0">
              <a:spcBef>
                <a:spcPts val="600"/>
              </a:spcBef>
              <a:spcAft>
                <a:spcPts val="0"/>
              </a:spcAft>
              <a:buSzPts val="1600"/>
              <a:buNone/>
              <a:defRPr sz="1600" b="1"/>
            </a:lvl7pPr>
            <a:lvl8pPr marL="3657600" lvl="7" indent="-228600" algn="l" rtl="0">
              <a:spcBef>
                <a:spcPts val="600"/>
              </a:spcBef>
              <a:spcAft>
                <a:spcPts val="0"/>
              </a:spcAft>
              <a:buSzPts val="1600"/>
              <a:buNone/>
              <a:defRPr sz="1600" b="1"/>
            </a:lvl8pPr>
            <a:lvl9pPr marL="4114800" lvl="8" indent="-228600" algn="l" rtl="0">
              <a:spcBef>
                <a:spcPts val="600"/>
              </a:spcBef>
              <a:spcAft>
                <a:spcPts val="600"/>
              </a:spcAft>
              <a:buSzPts val="1600"/>
              <a:buNone/>
              <a:defRPr sz="1600" b="1"/>
            </a:lvl9pPr>
          </a:lstStyle>
          <a:p>
            <a:endParaRPr/>
          </a:p>
        </p:txBody>
      </p:sp>
      <p:sp>
        <p:nvSpPr>
          <p:cNvPr id="296" name="Google Shape;296;p16"/>
          <p:cNvSpPr txBox="1">
            <a:spLocks noGrp="1"/>
          </p:cNvSpPr>
          <p:nvPr>
            <p:ph type="body" idx="2"/>
          </p:nvPr>
        </p:nvSpPr>
        <p:spPr>
          <a:xfrm>
            <a:off x="1141412" y="3243262"/>
            <a:ext cx="4876800" cy="25479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sz="1800"/>
            </a:lvl1pPr>
            <a:lvl2pPr marL="914400" lvl="1" indent="-330200" algn="l" rtl="0">
              <a:spcBef>
                <a:spcPts val="600"/>
              </a:spcBef>
              <a:spcAft>
                <a:spcPts val="0"/>
              </a:spcAft>
              <a:buSzPts val="1600"/>
              <a:buChar char="○"/>
              <a:defRPr sz="1600"/>
            </a:lvl2pPr>
            <a:lvl3pPr marL="1371600" lvl="2" indent="-317500" algn="l" rtl="0">
              <a:spcBef>
                <a:spcPts val="600"/>
              </a:spcBef>
              <a:spcAft>
                <a:spcPts val="0"/>
              </a:spcAft>
              <a:buSzPts val="1400"/>
              <a:buChar char="■"/>
              <a:defRPr sz="1400"/>
            </a:lvl3pPr>
            <a:lvl4pPr marL="1828800" lvl="3" indent="-304800" algn="l" rtl="0">
              <a:spcBef>
                <a:spcPts val="600"/>
              </a:spcBef>
              <a:spcAft>
                <a:spcPts val="0"/>
              </a:spcAft>
              <a:buSzPts val="1200"/>
              <a:buChar char="●"/>
              <a:defRPr sz="1200"/>
            </a:lvl4pPr>
            <a:lvl5pPr marL="2286000" lvl="4" indent="-304800" algn="l" rtl="0">
              <a:spcBef>
                <a:spcPts val="600"/>
              </a:spcBef>
              <a:spcAft>
                <a:spcPts val="0"/>
              </a:spcAft>
              <a:buSzPts val="1200"/>
              <a:buChar char="○"/>
              <a:defRPr sz="1200"/>
            </a:lvl5pPr>
            <a:lvl6pPr marL="2743200" lvl="5" indent="-304800" algn="l" rtl="0">
              <a:spcBef>
                <a:spcPts val="600"/>
              </a:spcBef>
              <a:spcAft>
                <a:spcPts val="0"/>
              </a:spcAft>
              <a:buSzPts val="1200"/>
              <a:buChar char="■"/>
              <a:defRPr sz="1200"/>
            </a:lvl6pPr>
            <a:lvl7pPr marL="3200400" lvl="6" indent="-304800" algn="l" rtl="0">
              <a:spcBef>
                <a:spcPts val="600"/>
              </a:spcBef>
              <a:spcAft>
                <a:spcPts val="0"/>
              </a:spcAft>
              <a:buSzPts val="1200"/>
              <a:buChar char="●"/>
              <a:defRPr sz="1200"/>
            </a:lvl7pPr>
            <a:lvl8pPr marL="3657600" lvl="7" indent="-304800" algn="l" rtl="0">
              <a:spcBef>
                <a:spcPts val="600"/>
              </a:spcBef>
              <a:spcAft>
                <a:spcPts val="0"/>
              </a:spcAft>
              <a:buSzPts val="1200"/>
              <a:buChar char="○"/>
              <a:defRPr sz="1200"/>
            </a:lvl8pPr>
            <a:lvl9pPr marL="4114800" lvl="8" indent="-304800" algn="l" rtl="0">
              <a:spcBef>
                <a:spcPts val="600"/>
              </a:spcBef>
              <a:spcAft>
                <a:spcPts val="600"/>
              </a:spcAft>
              <a:buSzPts val="1200"/>
              <a:buChar char="■"/>
              <a:defRPr sz="1200"/>
            </a:lvl9pPr>
          </a:lstStyle>
          <a:p>
            <a:endParaRPr/>
          </a:p>
        </p:txBody>
      </p:sp>
      <p:sp>
        <p:nvSpPr>
          <p:cNvPr id="297" name="Google Shape;297;p16"/>
          <p:cNvSpPr txBox="1">
            <a:spLocks noGrp="1"/>
          </p:cNvSpPr>
          <p:nvPr>
            <p:ph type="body" idx="3"/>
          </p:nvPr>
        </p:nvSpPr>
        <p:spPr>
          <a:xfrm>
            <a:off x="6443133" y="2667000"/>
            <a:ext cx="46044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560"/>
              </a:spcBef>
              <a:spcAft>
                <a:spcPts val="0"/>
              </a:spcAft>
              <a:buSzPts val="2800"/>
              <a:buNone/>
              <a:defRPr sz="2800" b="0"/>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SzPts val="1600"/>
              <a:buNone/>
              <a:defRPr sz="1600" b="1"/>
            </a:lvl6pPr>
            <a:lvl7pPr marL="3200400" lvl="6" indent="-228600" algn="l" rtl="0">
              <a:spcBef>
                <a:spcPts val="600"/>
              </a:spcBef>
              <a:spcAft>
                <a:spcPts val="0"/>
              </a:spcAft>
              <a:buSzPts val="1600"/>
              <a:buNone/>
              <a:defRPr sz="1600" b="1"/>
            </a:lvl7pPr>
            <a:lvl8pPr marL="3657600" lvl="7" indent="-228600" algn="l" rtl="0">
              <a:spcBef>
                <a:spcPts val="600"/>
              </a:spcBef>
              <a:spcAft>
                <a:spcPts val="0"/>
              </a:spcAft>
              <a:buSzPts val="1600"/>
              <a:buNone/>
              <a:defRPr sz="1600" b="1"/>
            </a:lvl8pPr>
            <a:lvl9pPr marL="4114800" lvl="8" indent="-228600" algn="l" rtl="0">
              <a:spcBef>
                <a:spcPts val="600"/>
              </a:spcBef>
              <a:spcAft>
                <a:spcPts val="600"/>
              </a:spcAft>
              <a:buSzPts val="1600"/>
              <a:buNone/>
              <a:defRPr sz="1600" b="1"/>
            </a:lvl9pPr>
          </a:lstStyle>
          <a:p>
            <a:endParaRPr/>
          </a:p>
        </p:txBody>
      </p:sp>
      <p:sp>
        <p:nvSpPr>
          <p:cNvPr id="298" name="Google Shape;298;p16"/>
          <p:cNvSpPr txBox="1">
            <a:spLocks noGrp="1"/>
          </p:cNvSpPr>
          <p:nvPr>
            <p:ph type="body" idx="4"/>
          </p:nvPr>
        </p:nvSpPr>
        <p:spPr>
          <a:xfrm>
            <a:off x="6170612" y="3243262"/>
            <a:ext cx="4876800" cy="25479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sz="1800"/>
            </a:lvl1pPr>
            <a:lvl2pPr marL="914400" lvl="1" indent="-330200" algn="l" rtl="0">
              <a:spcBef>
                <a:spcPts val="600"/>
              </a:spcBef>
              <a:spcAft>
                <a:spcPts val="0"/>
              </a:spcAft>
              <a:buSzPts val="1600"/>
              <a:buChar char="○"/>
              <a:defRPr sz="1600"/>
            </a:lvl2pPr>
            <a:lvl3pPr marL="1371600" lvl="2" indent="-317500" algn="l" rtl="0">
              <a:spcBef>
                <a:spcPts val="600"/>
              </a:spcBef>
              <a:spcAft>
                <a:spcPts val="0"/>
              </a:spcAft>
              <a:buSzPts val="1400"/>
              <a:buChar char="■"/>
              <a:defRPr sz="1400"/>
            </a:lvl3pPr>
            <a:lvl4pPr marL="1828800" lvl="3" indent="-304800" algn="l" rtl="0">
              <a:spcBef>
                <a:spcPts val="600"/>
              </a:spcBef>
              <a:spcAft>
                <a:spcPts val="0"/>
              </a:spcAft>
              <a:buSzPts val="1200"/>
              <a:buChar char="●"/>
              <a:defRPr sz="1200"/>
            </a:lvl4pPr>
            <a:lvl5pPr marL="2286000" lvl="4" indent="-304800" algn="l" rtl="0">
              <a:spcBef>
                <a:spcPts val="600"/>
              </a:spcBef>
              <a:spcAft>
                <a:spcPts val="0"/>
              </a:spcAft>
              <a:buSzPts val="1200"/>
              <a:buChar char="○"/>
              <a:defRPr sz="1200"/>
            </a:lvl5pPr>
            <a:lvl6pPr marL="2743200" lvl="5" indent="-304800" algn="l" rtl="0">
              <a:spcBef>
                <a:spcPts val="600"/>
              </a:spcBef>
              <a:spcAft>
                <a:spcPts val="0"/>
              </a:spcAft>
              <a:buSzPts val="1200"/>
              <a:buChar char="■"/>
              <a:defRPr sz="1200"/>
            </a:lvl6pPr>
            <a:lvl7pPr marL="3200400" lvl="6" indent="-304800" algn="l" rtl="0">
              <a:spcBef>
                <a:spcPts val="600"/>
              </a:spcBef>
              <a:spcAft>
                <a:spcPts val="0"/>
              </a:spcAft>
              <a:buSzPts val="1200"/>
              <a:buChar char="●"/>
              <a:defRPr sz="1200"/>
            </a:lvl7pPr>
            <a:lvl8pPr marL="3657600" lvl="7" indent="-304800" algn="l" rtl="0">
              <a:spcBef>
                <a:spcPts val="600"/>
              </a:spcBef>
              <a:spcAft>
                <a:spcPts val="0"/>
              </a:spcAft>
              <a:buSzPts val="1200"/>
              <a:buChar char="○"/>
              <a:defRPr sz="1200"/>
            </a:lvl8pPr>
            <a:lvl9pPr marL="4114800" lvl="8" indent="-304800" algn="l" rtl="0">
              <a:spcBef>
                <a:spcPts val="600"/>
              </a:spcBef>
              <a:spcAft>
                <a:spcPts val="600"/>
              </a:spcAft>
              <a:buSzPts val="1200"/>
              <a:buChar char="■"/>
              <a:defRPr sz="1200"/>
            </a:lvl9pPr>
          </a:lstStyle>
          <a:p>
            <a:endParaRPr/>
          </a:p>
        </p:txBody>
      </p:sp>
      <p:sp>
        <p:nvSpPr>
          <p:cNvPr id="299" name="Google Shape;299;p16"/>
          <p:cNvSpPr txBox="1">
            <a:spLocks noGrp="1"/>
          </p:cNvSpPr>
          <p:nvPr>
            <p:ph type="dt" idx="10"/>
          </p:nvPr>
        </p:nvSpPr>
        <p:spPr>
          <a:xfrm>
            <a:off x="8837612" y="5883275"/>
            <a:ext cx="1600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0" name="Google Shape;300;p16"/>
          <p:cNvSpPr txBox="1">
            <a:spLocks noGrp="1"/>
          </p:cNvSpPr>
          <p:nvPr>
            <p:ph type="ftr" idx="11"/>
          </p:nvPr>
        </p:nvSpPr>
        <p:spPr>
          <a:xfrm>
            <a:off x="1141412" y="5883275"/>
            <a:ext cx="7543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1" name="Google Shape;301;p16"/>
          <p:cNvSpPr txBox="1">
            <a:spLocks noGrp="1"/>
          </p:cNvSpPr>
          <p:nvPr>
            <p:ph type="sldNum" idx="12"/>
          </p:nvPr>
        </p:nvSpPr>
        <p:spPr>
          <a:xfrm>
            <a:off x="10514012" y="5883275"/>
            <a:ext cx="5511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ctrTitle"/>
          </p:nvPr>
        </p:nvSpPr>
        <p:spPr>
          <a:xfrm>
            <a:off x="753625" y="1912200"/>
            <a:ext cx="5673900" cy="1600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Century Gothic"/>
              <a:buNone/>
            </a:pPr>
            <a:r>
              <a:rPr lang="en-IN" i="1">
                <a:latin typeface="Calibri"/>
                <a:ea typeface="Calibri"/>
                <a:cs typeface="Calibri"/>
                <a:sym typeface="Calibri"/>
              </a:rPr>
              <a:t>HOUSING PRICE PREDICT PROJECT</a:t>
            </a:r>
            <a:endParaRPr>
              <a:latin typeface="Calibri"/>
              <a:ea typeface="Calibri"/>
              <a:cs typeface="Calibri"/>
              <a:sym typeface="Calibri"/>
            </a:endParaRPr>
          </a:p>
        </p:txBody>
      </p:sp>
      <p:sp>
        <p:nvSpPr>
          <p:cNvPr id="307" name="Google Shape;307;p17"/>
          <p:cNvSpPr txBox="1">
            <a:spLocks noGrp="1"/>
          </p:cNvSpPr>
          <p:nvPr>
            <p:ph type="subTitle" idx="1"/>
          </p:nvPr>
        </p:nvSpPr>
        <p:spPr>
          <a:xfrm>
            <a:off x="992777" y="4136571"/>
            <a:ext cx="8720355" cy="108857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100"/>
              <a:buNone/>
            </a:pPr>
            <a:r>
              <a:rPr lang="en-IN" b="1" i="1" dirty="0"/>
              <a:t>SUBMITTED BY :</a:t>
            </a:r>
            <a:endParaRPr dirty="0"/>
          </a:p>
          <a:p>
            <a:pPr marL="0" lvl="0" indent="0" algn="l" rtl="0">
              <a:spcBef>
                <a:spcPts val="1020"/>
              </a:spcBef>
              <a:spcAft>
                <a:spcPts val="0"/>
              </a:spcAft>
              <a:buSzPts val="2100"/>
              <a:buNone/>
            </a:pPr>
            <a:r>
              <a:rPr lang="en-IN" b="1" i="1"/>
              <a:t>Rajesh Kamatham</a:t>
            </a:r>
            <a:endParaRPr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title"/>
          </p:nvPr>
        </p:nvSpPr>
        <p:spPr>
          <a:xfrm>
            <a:off x="418600" y="609601"/>
            <a:ext cx="3549121" cy="1371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
        <p:nvSpPr>
          <p:cNvPr id="364" name="Google Shape;364;p26"/>
          <p:cNvSpPr txBox="1">
            <a:spLocks noGrp="1"/>
          </p:cNvSpPr>
          <p:nvPr>
            <p:ph type="body" idx="2"/>
          </p:nvPr>
        </p:nvSpPr>
        <p:spPr>
          <a:xfrm>
            <a:off x="279262" y="2397034"/>
            <a:ext cx="3549121" cy="3968931"/>
          </a:xfrm>
          <a:prstGeom prst="rect">
            <a:avLst/>
          </a:prstGeom>
          <a:noFill/>
          <a:ln>
            <a:noFill/>
          </a:ln>
        </p:spPr>
        <p:txBody>
          <a:bodyPr spcFirstLastPara="1" wrap="square" lIns="91425" tIns="45700" rIns="91425" bIns="45700" anchor="ctr" anchorCtr="0">
            <a:normAutofit fontScale="77500" lnSpcReduction="20000"/>
          </a:bodyPr>
          <a:lstStyle/>
          <a:p>
            <a:pPr marL="457200" lvl="0" indent="0" algn="l" rtl="0">
              <a:spcBef>
                <a:spcPts val="0"/>
              </a:spcBef>
              <a:spcAft>
                <a:spcPts val="0"/>
              </a:spcAft>
              <a:buSzPct val="100000"/>
              <a:buNone/>
            </a:pPr>
            <a:r>
              <a:rPr lang="en-IN" sz="2600" b="1">
                <a:latin typeface="Calibri"/>
                <a:ea typeface="Calibri"/>
                <a:cs typeface="Calibri"/>
                <a:sym typeface="Calibri"/>
              </a:rPr>
              <a:t>The below plot shows that rating of over all conditions of house which is greater than 5 has price of &gt; 1.5L and the house which has rating of &gt;8 of material and finishing of house price is &gt;30L. </a:t>
            </a:r>
            <a:endParaRPr sz="2600" b="1">
              <a:latin typeface="Calibri"/>
              <a:ea typeface="Calibri"/>
              <a:cs typeface="Calibri"/>
              <a:sym typeface="Calibri"/>
            </a:endParaRPr>
          </a:p>
          <a:p>
            <a:pPr marL="457200" lvl="0" indent="0" algn="l" rtl="0">
              <a:spcBef>
                <a:spcPts val="1042"/>
              </a:spcBef>
              <a:spcAft>
                <a:spcPts val="0"/>
              </a:spcAft>
              <a:buSzPct val="100000"/>
              <a:buNone/>
            </a:pPr>
            <a:r>
              <a:rPr lang="en-IN" sz="2600" b="1">
                <a:latin typeface="Calibri"/>
                <a:ea typeface="Calibri"/>
                <a:cs typeface="Calibri"/>
                <a:sym typeface="Calibri"/>
              </a:rPr>
              <a:t>Also, the plot shows that most of the house roof style is shed / hip / flat</a:t>
            </a:r>
            <a:r>
              <a:rPr lang="en-IN">
                <a:latin typeface="Calibri"/>
                <a:ea typeface="Calibri"/>
                <a:cs typeface="Calibri"/>
                <a:sym typeface="Calibri"/>
              </a:rPr>
              <a:t>.</a:t>
            </a:r>
            <a:endParaRPr>
              <a:latin typeface="Calibri"/>
              <a:ea typeface="Calibri"/>
              <a:cs typeface="Calibri"/>
              <a:sym typeface="Calibri"/>
            </a:endParaRPr>
          </a:p>
        </p:txBody>
      </p:sp>
      <p:sp>
        <p:nvSpPr>
          <p:cNvPr id="3" name="Text Placeholder 2">
            <a:extLst>
              <a:ext uri="{FF2B5EF4-FFF2-40B4-BE49-F238E27FC236}">
                <a16:creationId xmlns:a16="http://schemas.microsoft.com/office/drawing/2014/main" id="{D9143B7E-AE09-47CD-AC8C-B99AE456E3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1DF38C43-731F-4D3C-93AA-0445A558463E}"/>
              </a:ext>
            </a:extLst>
          </p:cNvPr>
          <p:cNvPicPr>
            <a:picLocks noChangeAspect="1"/>
          </p:cNvPicPr>
          <p:nvPr/>
        </p:nvPicPr>
        <p:blipFill>
          <a:blip r:embed="rId3"/>
          <a:stretch>
            <a:fillRect/>
          </a:stretch>
        </p:blipFill>
        <p:spPr>
          <a:xfrm>
            <a:off x="4755236" y="-1"/>
            <a:ext cx="7216765" cy="67273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27"/>
          <p:cNvSpPr txBox="1">
            <a:spLocks noGrp="1"/>
          </p:cNvSpPr>
          <p:nvPr>
            <p:ph type="body" idx="2"/>
          </p:nvPr>
        </p:nvSpPr>
        <p:spPr>
          <a:xfrm>
            <a:off x="479558" y="2285999"/>
            <a:ext cx="3549121" cy="4071257"/>
          </a:xfrm>
          <a:prstGeom prst="rect">
            <a:avLst/>
          </a:prstGeom>
          <a:noFill/>
          <a:ln>
            <a:noFill/>
          </a:ln>
        </p:spPr>
        <p:txBody>
          <a:bodyPr spcFirstLastPara="1" wrap="square" lIns="91425" tIns="45700" rIns="91425" bIns="45700" anchor="ctr" anchorCtr="0">
            <a:normAutofit/>
          </a:bodyPr>
          <a:lstStyle/>
          <a:p>
            <a:pPr marL="457200" lvl="0" indent="0" algn="l" rtl="0">
              <a:lnSpc>
                <a:spcPct val="107000"/>
              </a:lnSpc>
              <a:spcBef>
                <a:spcPts val="0"/>
              </a:spcBef>
              <a:spcAft>
                <a:spcPts val="0"/>
              </a:spcAft>
              <a:buSzPts val="1600"/>
              <a:buNone/>
            </a:pPr>
            <a:r>
              <a:rPr lang="en-IN" b="1">
                <a:latin typeface="Calibri"/>
                <a:ea typeface="Calibri"/>
                <a:cs typeface="Calibri"/>
                <a:sym typeface="Calibri"/>
              </a:rPr>
              <a:t>The below plot explains that most of the roof material in houses are Wood Shingles and the exterior used on houses are Imitation Stucco and Masonry veneer type of most of the houses are Stone and the houses which is satisfying these conditions are selling the house price &gt;25L.</a:t>
            </a:r>
            <a:endParaRPr b="1">
              <a:latin typeface="Calibri"/>
              <a:ea typeface="Calibri"/>
              <a:cs typeface="Calibri"/>
              <a:sym typeface="Calibri"/>
            </a:endParaRPr>
          </a:p>
        </p:txBody>
      </p:sp>
      <p:sp>
        <p:nvSpPr>
          <p:cNvPr id="371" name="Google Shape;371;p27"/>
          <p:cNvSpPr txBox="1">
            <a:spLocks noGrp="1"/>
          </p:cNvSpPr>
          <p:nvPr>
            <p:ph type="title"/>
          </p:nvPr>
        </p:nvSpPr>
        <p:spPr>
          <a:xfrm>
            <a:off x="418600" y="609601"/>
            <a:ext cx="3549000" cy="1371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
        <p:nvSpPr>
          <p:cNvPr id="3" name="Text Placeholder 2">
            <a:extLst>
              <a:ext uri="{FF2B5EF4-FFF2-40B4-BE49-F238E27FC236}">
                <a16:creationId xmlns:a16="http://schemas.microsoft.com/office/drawing/2014/main" id="{16F89F3B-BE38-4A5D-9205-1D473C3F3D4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3B3C4F4-220D-4F75-951E-29ED7031C470}"/>
              </a:ext>
            </a:extLst>
          </p:cNvPr>
          <p:cNvPicPr>
            <a:picLocks noChangeAspect="1"/>
          </p:cNvPicPr>
          <p:nvPr/>
        </p:nvPicPr>
        <p:blipFill>
          <a:blip r:embed="rId3"/>
          <a:stretch>
            <a:fillRect/>
          </a:stretch>
        </p:blipFill>
        <p:spPr>
          <a:xfrm>
            <a:off x="5103812" y="0"/>
            <a:ext cx="6608629"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p28"/>
          <p:cNvSpPr txBox="1">
            <a:spLocks noGrp="1"/>
          </p:cNvSpPr>
          <p:nvPr>
            <p:ph type="body" idx="2"/>
          </p:nvPr>
        </p:nvSpPr>
        <p:spPr>
          <a:xfrm>
            <a:off x="549227" y="2286001"/>
            <a:ext cx="4223070" cy="3801290"/>
          </a:xfrm>
          <a:prstGeom prst="rect">
            <a:avLst/>
          </a:prstGeom>
          <a:noFill/>
          <a:ln>
            <a:noFill/>
          </a:ln>
        </p:spPr>
        <p:txBody>
          <a:bodyPr spcFirstLastPara="1" wrap="square" lIns="91425" tIns="45700" rIns="91425" bIns="45700" anchor="ctr" anchorCtr="0">
            <a:normAutofit/>
          </a:bodyPr>
          <a:lstStyle/>
          <a:p>
            <a:pPr marL="400050" lvl="0" indent="-285750" algn="l" rtl="0">
              <a:lnSpc>
                <a:spcPct val="107000"/>
              </a:lnSpc>
              <a:spcBef>
                <a:spcPts val="0"/>
              </a:spcBef>
              <a:spcAft>
                <a:spcPts val="0"/>
              </a:spcAft>
              <a:buSzPts val="2400"/>
              <a:buNone/>
            </a:pPr>
            <a:r>
              <a:rPr lang="en-IN" b="1">
                <a:latin typeface="Calibri"/>
                <a:ea typeface="Calibri"/>
                <a:cs typeface="Calibri"/>
                <a:sym typeface="Calibri"/>
              </a:rPr>
              <a:t>The exterior condition and basement of house which is having rating of Excellent has price of &gt;20L. </a:t>
            </a:r>
            <a:endParaRPr b="1">
              <a:latin typeface="Calibri"/>
              <a:ea typeface="Calibri"/>
              <a:cs typeface="Calibri"/>
              <a:sym typeface="Calibri"/>
            </a:endParaRPr>
          </a:p>
          <a:p>
            <a:pPr marL="0" lvl="0" indent="0" algn="l" rtl="0">
              <a:spcBef>
                <a:spcPts val="1080"/>
              </a:spcBef>
              <a:spcAft>
                <a:spcPts val="0"/>
              </a:spcAft>
              <a:buSzPts val="2400"/>
              <a:buNone/>
            </a:pPr>
            <a:r>
              <a:rPr lang="en-IN" b="1">
                <a:latin typeface="Calibri"/>
                <a:ea typeface="Calibri"/>
                <a:cs typeface="Calibri"/>
                <a:sym typeface="Calibri"/>
              </a:rPr>
              <a:t>Most of the house possess the foundation type as Poured Concrete and it has the high price of &gt;20L.</a:t>
            </a:r>
            <a:endParaRPr b="1"/>
          </a:p>
        </p:txBody>
      </p:sp>
      <p:sp>
        <p:nvSpPr>
          <p:cNvPr id="378" name="Google Shape;378;p28"/>
          <p:cNvSpPr txBox="1">
            <a:spLocks noGrp="1"/>
          </p:cNvSpPr>
          <p:nvPr>
            <p:ph type="title"/>
          </p:nvPr>
        </p:nvSpPr>
        <p:spPr>
          <a:xfrm>
            <a:off x="418600" y="1337101"/>
            <a:ext cx="3549000" cy="644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
        <p:nvSpPr>
          <p:cNvPr id="3" name="Text Placeholder 2">
            <a:extLst>
              <a:ext uri="{FF2B5EF4-FFF2-40B4-BE49-F238E27FC236}">
                <a16:creationId xmlns:a16="http://schemas.microsoft.com/office/drawing/2014/main" id="{D3512A01-EFD6-41B2-A2A0-6FD7075E138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E9008EE2-671E-44A0-8EEB-10A6CE3CBFAC}"/>
              </a:ext>
            </a:extLst>
          </p:cNvPr>
          <p:cNvPicPr>
            <a:picLocks noChangeAspect="1"/>
          </p:cNvPicPr>
          <p:nvPr/>
        </p:nvPicPr>
        <p:blipFill>
          <a:blip r:embed="rId3"/>
          <a:stretch>
            <a:fillRect/>
          </a:stretch>
        </p:blipFill>
        <p:spPr>
          <a:xfrm>
            <a:off x="4772297" y="0"/>
            <a:ext cx="6911697"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29"/>
          <p:cNvSpPr txBox="1">
            <a:spLocks noGrp="1"/>
          </p:cNvSpPr>
          <p:nvPr>
            <p:ph type="body" idx="2"/>
          </p:nvPr>
        </p:nvSpPr>
        <p:spPr>
          <a:xfrm>
            <a:off x="399783" y="2188029"/>
            <a:ext cx="3549121" cy="3429000"/>
          </a:xfrm>
          <a:prstGeom prst="rect">
            <a:avLst/>
          </a:prstGeom>
          <a:noFill/>
          <a:ln>
            <a:noFill/>
          </a:ln>
        </p:spPr>
        <p:txBody>
          <a:bodyPr spcFirstLastPara="1" wrap="square" lIns="91425" tIns="45700" rIns="91425" bIns="45700" anchor="ctr" anchorCtr="0">
            <a:normAutofit/>
          </a:bodyPr>
          <a:lstStyle/>
          <a:p>
            <a:pPr marL="400050" lvl="0" indent="-285750" algn="l" rtl="0">
              <a:lnSpc>
                <a:spcPct val="107000"/>
              </a:lnSpc>
              <a:spcBef>
                <a:spcPts val="0"/>
              </a:spcBef>
              <a:spcAft>
                <a:spcPts val="0"/>
              </a:spcAft>
              <a:buSzPts val="2400"/>
              <a:buNone/>
            </a:pPr>
            <a:r>
              <a:rPr lang="en-IN" sz="2400">
                <a:latin typeface="Calibri"/>
                <a:ea typeface="Calibri"/>
                <a:cs typeface="Calibri"/>
                <a:sym typeface="Calibri"/>
              </a:rPr>
              <a:t>The plot shows that most of the house heating type is Gas forced warm air furnace and central air conditioned and fireplace quality should be excellent has price of &gt;1.5L.</a:t>
            </a:r>
            <a:endParaRPr sz="2400">
              <a:latin typeface="Calibri"/>
              <a:ea typeface="Calibri"/>
              <a:cs typeface="Calibri"/>
              <a:sym typeface="Calibri"/>
            </a:endParaRPr>
          </a:p>
        </p:txBody>
      </p:sp>
      <p:sp>
        <p:nvSpPr>
          <p:cNvPr id="385" name="Google Shape;385;p29"/>
          <p:cNvSpPr txBox="1">
            <a:spLocks noGrp="1"/>
          </p:cNvSpPr>
          <p:nvPr>
            <p:ph type="title"/>
          </p:nvPr>
        </p:nvSpPr>
        <p:spPr>
          <a:xfrm>
            <a:off x="418600" y="1337101"/>
            <a:ext cx="3549000" cy="644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
        <p:nvSpPr>
          <p:cNvPr id="3" name="Text Placeholder 2">
            <a:extLst>
              <a:ext uri="{FF2B5EF4-FFF2-40B4-BE49-F238E27FC236}">
                <a16:creationId xmlns:a16="http://schemas.microsoft.com/office/drawing/2014/main" id="{A97DE8DA-9ED3-4DF2-801E-BB29858B7AE3}"/>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8E200E6-B380-486D-9C7E-2667E201F883}"/>
              </a:ext>
            </a:extLst>
          </p:cNvPr>
          <p:cNvPicPr>
            <a:picLocks noChangeAspect="1"/>
          </p:cNvPicPr>
          <p:nvPr/>
        </p:nvPicPr>
        <p:blipFill>
          <a:blip r:embed="rId3"/>
          <a:stretch>
            <a:fillRect/>
          </a:stretch>
        </p:blipFill>
        <p:spPr>
          <a:xfrm>
            <a:off x="4653643" y="0"/>
            <a:ext cx="7538357"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30"/>
          <p:cNvPicPr preferRelativeResize="0">
            <a:picLocks noGrp="1"/>
          </p:cNvPicPr>
          <p:nvPr>
            <p:ph type="body" idx="1"/>
          </p:nvPr>
        </p:nvPicPr>
        <p:blipFill rotWithShape="1">
          <a:blip r:embed="rId3">
            <a:alphaModFix/>
          </a:blip>
          <a:srcRect/>
          <a:stretch/>
        </p:blipFill>
        <p:spPr>
          <a:xfrm>
            <a:off x="1141413" y="1854926"/>
            <a:ext cx="4876800" cy="4580700"/>
          </a:xfrm>
          <a:prstGeom prst="rect">
            <a:avLst/>
          </a:prstGeom>
          <a:noFill/>
          <a:ln>
            <a:noFill/>
          </a:ln>
        </p:spPr>
      </p:pic>
      <p:pic>
        <p:nvPicPr>
          <p:cNvPr id="391" name="Google Shape;391;p30"/>
          <p:cNvPicPr preferRelativeResize="0">
            <a:picLocks noGrp="1"/>
          </p:cNvPicPr>
          <p:nvPr>
            <p:ph type="body" idx="2"/>
          </p:nvPr>
        </p:nvPicPr>
        <p:blipFill rotWithShape="1">
          <a:blip r:embed="rId4">
            <a:alphaModFix/>
          </a:blip>
          <a:srcRect/>
          <a:stretch/>
        </p:blipFill>
        <p:spPr>
          <a:xfrm>
            <a:off x="6170613" y="1854926"/>
            <a:ext cx="4876800" cy="4580707"/>
          </a:xfrm>
          <a:prstGeom prst="rect">
            <a:avLst/>
          </a:prstGeom>
          <a:noFill/>
          <a:ln>
            <a:noFill/>
          </a:ln>
        </p:spPr>
      </p:pic>
      <p:sp>
        <p:nvSpPr>
          <p:cNvPr id="392" name="Google Shape;392;p30"/>
          <p:cNvSpPr txBox="1">
            <a:spLocks noGrp="1"/>
          </p:cNvSpPr>
          <p:nvPr>
            <p:ph type="title"/>
          </p:nvPr>
        </p:nvSpPr>
        <p:spPr>
          <a:xfrm>
            <a:off x="4321500" y="718876"/>
            <a:ext cx="3549000" cy="644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1"/>
          <p:cNvSpPr txBox="1">
            <a:spLocks noGrp="1"/>
          </p:cNvSpPr>
          <p:nvPr>
            <p:ph type="title"/>
          </p:nvPr>
        </p:nvSpPr>
        <p:spPr>
          <a:xfrm>
            <a:off x="436017" y="328749"/>
            <a:ext cx="3549121" cy="2057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000"/>
              <a:buFont typeface="Century Gothic"/>
              <a:buNone/>
            </a:pPr>
            <a:r>
              <a:rPr lang="en-IN" sz="2000"/>
              <a:t>STANDARD-SCALAR IS APPLIED TO STANDARDIZE THE INPUT DATA.</a:t>
            </a:r>
            <a:br>
              <a:rPr lang="en-IN" sz="2000"/>
            </a:br>
            <a:r>
              <a:rPr lang="en-IN" sz="2000"/>
              <a:t>SPLITTED THE TRAIN AND TEST DATA FOR MODEL BUILDING</a:t>
            </a:r>
            <a:endParaRPr sz="2000"/>
          </a:p>
        </p:txBody>
      </p:sp>
      <p:sp>
        <p:nvSpPr>
          <p:cNvPr id="398" name="Google Shape;398;p31"/>
          <p:cNvSpPr txBox="1">
            <a:spLocks noGrp="1"/>
          </p:cNvSpPr>
          <p:nvPr>
            <p:ph type="body" idx="2"/>
          </p:nvPr>
        </p:nvSpPr>
        <p:spPr>
          <a:xfrm>
            <a:off x="2674120" y="3169920"/>
            <a:ext cx="5816737" cy="243186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400"/>
              <a:buNone/>
            </a:pPr>
            <a:r>
              <a:rPr lang="en-IN" sz="2400" b="1"/>
              <a:t>After train test split, we apply the below Regression algorithms and cross Val score  to find the best scoring one.</a:t>
            </a:r>
            <a:endParaRPr/>
          </a:p>
          <a:p>
            <a:pPr marL="457200" lvl="0" indent="-457200" algn="just" rtl="0">
              <a:spcBef>
                <a:spcPts val="1080"/>
              </a:spcBef>
              <a:spcAft>
                <a:spcPts val="0"/>
              </a:spcAft>
              <a:buSzPts val="2400"/>
              <a:buFont typeface="Century Gothic"/>
              <a:buAutoNum type="arabicPeriod"/>
            </a:pPr>
            <a:r>
              <a:rPr lang="en-IN" sz="2400" b="1">
                <a:solidFill>
                  <a:srgbClr val="FF0000"/>
                </a:solidFill>
              </a:rPr>
              <a:t>Random Forest</a:t>
            </a:r>
            <a:endParaRPr/>
          </a:p>
          <a:p>
            <a:pPr marL="457200" lvl="0" indent="-457200" algn="just" rtl="0">
              <a:spcBef>
                <a:spcPts val="1080"/>
              </a:spcBef>
              <a:spcAft>
                <a:spcPts val="0"/>
              </a:spcAft>
              <a:buSzPts val="2400"/>
              <a:buFont typeface="Century Gothic"/>
              <a:buAutoNum type="arabicPeriod"/>
            </a:pPr>
            <a:r>
              <a:rPr lang="en-IN" sz="2400" b="1">
                <a:solidFill>
                  <a:srgbClr val="FF0000"/>
                </a:solidFill>
              </a:rPr>
              <a:t>K- Neighbors</a:t>
            </a:r>
            <a:endParaRPr/>
          </a:p>
          <a:p>
            <a:pPr marL="457200" lvl="0" indent="-457200" algn="just" rtl="0">
              <a:spcBef>
                <a:spcPts val="1080"/>
              </a:spcBef>
              <a:spcAft>
                <a:spcPts val="0"/>
              </a:spcAft>
              <a:buSzPts val="2400"/>
              <a:buFont typeface="Century Gothic"/>
              <a:buAutoNum type="arabicPeriod"/>
            </a:pPr>
            <a:r>
              <a:rPr lang="en-IN" sz="2400" b="1">
                <a:solidFill>
                  <a:srgbClr val="FF0000"/>
                </a:solidFill>
              </a:rPr>
              <a:t>Ada / Gradient Boost</a:t>
            </a:r>
            <a:endParaRPr/>
          </a:p>
          <a:p>
            <a:pPr marL="457200" lvl="0" indent="-457200" algn="just" rtl="0">
              <a:spcBef>
                <a:spcPts val="1080"/>
              </a:spcBef>
              <a:spcAft>
                <a:spcPts val="0"/>
              </a:spcAft>
              <a:buSzPts val="2400"/>
              <a:buFont typeface="Century Gothic"/>
              <a:buAutoNum type="arabicPeriod"/>
            </a:pPr>
            <a:r>
              <a:rPr lang="en-IN" sz="2400" b="1">
                <a:solidFill>
                  <a:srgbClr val="FF0000"/>
                </a:solidFill>
              </a:rPr>
              <a:t>Linear Regression</a:t>
            </a:r>
            <a:endParaRPr sz="2400" b="1">
              <a:solidFill>
                <a:srgbClr val="FF0000"/>
              </a:solidFill>
            </a:endParaRPr>
          </a:p>
        </p:txBody>
      </p:sp>
      <p:sp>
        <p:nvSpPr>
          <p:cNvPr id="3" name="Text Placeholder 2">
            <a:extLst>
              <a:ext uri="{FF2B5EF4-FFF2-40B4-BE49-F238E27FC236}">
                <a16:creationId xmlns:a16="http://schemas.microsoft.com/office/drawing/2014/main" id="{CF26CA87-C752-486F-A3C3-300398D9E5F8}"/>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6885F78-A8D6-4199-9DAE-EBE884AF6033}"/>
              </a:ext>
            </a:extLst>
          </p:cNvPr>
          <p:cNvPicPr>
            <a:picLocks noChangeAspect="1"/>
          </p:cNvPicPr>
          <p:nvPr/>
        </p:nvPicPr>
        <p:blipFill>
          <a:blip r:embed="rId3"/>
          <a:stretch>
            <a:fillRect/>
          </a:stretch>
        </p:blipFill>
        <p:spPr>
          <a:xfrm>
            <a:off x="4587050" y="539869"/>
            <a:ext cx="7239627" cy="1846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2"/>
          <p:cNvSpPr txBox="1">
            <a:spLocks noGrp="1"/>
          </p:cNvSpPr>
          <p:nvPr>
            <p:ph type="title"/>
          </p:nvPr>
        </p:nvSpPr>
        <p:spPr>
          <a:xfrm>
            <a:off x="1065212" y="97631"/>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Century Gothic"/>
              <a:buNone/>
            </a:pPr>
            <a:r>
              <a:rPr lang="en-IN" sz="4800" i="1">
                <a:latin typeface="Calibri"/>
                <a:ea typeface="Calibri"/>
                <a:cs typeface="Calibri"/>
                <a:sym typeface="Calibri"/>
              </a:rPr>
              <a:t>MODEL BUILDING:</a:t>
            </a:r>
            <a:endParaRPr sz="4800" i="1">
              <a:latin typeface="Calibri"/>
              <a:ea typeface="Calibri"/>
              <a:cs typeface="Calibri"/>
              <a:sym typeface="Calibri"/>
            </a:endParaRPr>
          </a:p>
        </p:txBody>
      </p:sp>
      <p:sp>
        <p:nvSpPr>
          <p:cNvPr id="405" name="Google Shape;405;p32"/>
          <p:cNvSpPr txBox="1">
            <a:spLocks noGrp="1"/>
          </p:cNvSpPr>
          <p:nvPr>
            <p:ph type="body" idx="1"/>
          </p:nvPr>
        </p:nvSpPr>
        <p:spPr>
          <a:xfrm>
            <a:off x="1429280" y="2658533"/>
            <a:ext cx="4588931"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endParaRPr/>
          </a:p>
        </p:txBody>
      </p:sp>
      <p:sp>
        <p:nvSpPr>
          <p:cNvPr id="406" name="Google Shape;406;p32"/>
          <p:cNvSpPr txBox="1">
            <a:spLocks noGrp="1"/>
          </p:cNvSpPr>
          <p:nvPr>
            <p:ph type="body" idx="3"/>
          </p:nvPr>
        </p:nvSpPr>
        <p:spPr>
          <a:xfrm>
            <a:off x="6443133" y="2667000"/>
            <a:ext cx="4604280"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endParaRPr/>
          </a:p>
        </p:txBody>
      </p:sp>
      <p:sp>
        <p:nvSpPr>
          <p:cNvPr id="3" name="Text Placeholder 2">
            <a:extLst>
              <a:ext uri="{FF2B5EF4-FFF2-40B4-BE49-F238E27FC236}">
                <a16:creationId xmlns:a16="http://schemas.microsoft.com/office/drawing/2014/main" id="{C259E1FB-4C20-4973-9624-21871458D040}"/>
              </a:ext>
            </a:extLst>
          </p:cNvPr>
          <p:cNvSpPr>
            <a:spLocks noGrp="1"/>
          </p:cNvSpPr>
          <p:nvPr>
            <p:ph type="body" idx="2"/>
          </p:nvPr>
        </p:nvSpPr>
        <p:spPr/>
        <p:txBody>
          <a:bodyPr/>
          <a:lstStyle/>
          <a:p>
            <a:endParaRPr lang="en-US"/>
          </a:p>
        </p:txBody>
      </p:sp>
      <p:pic>
        <p:nvPicPr>
          <p:cNvPr id="5" name="Picture 4">
            <a:extLst>
              <a:ext uri="{FF2B5EF4-FFF2-40B4-BE49-F238E27FC236}">
                <a16:creationId xmlns:a16="http://schemas.microsoft.com/office/drawing/2014/main" id="{61B3FF56-6886-4338-AD23-85F51F6E4711}"/>
              </a:ext>
            </a:extLst>
          </p:cNvPr>
          <p:cNvPicPr>
            <a:picLocks noChangeAspect="1"/>
          </p:cNvPicPr>
          <p:nvPr/>
        </p:nvPicPr>
        <p:blipFill>
          <a:blip r:embed="rId3"/>
          <a:stretch>
            <a:fillRect/>
          </a:stretch>
        </p:blipFill>
        <p:spPr>
          <a:xfrm>
            <a:off x="0" y="1540217"/>
            <a:ext cx="6072404" cy="5220152"/>
          </a:xfrm>
          <a:prstGeom prst="rect">
            <a:avLst/>
          </a:prstGeom>
        </p:spPr>
      </p:pic>
      <p:sp>
        <p:nvSpPr>
          <p:cNvPr id="7" name="Text Placeholder 6">
            <a:extLst>
              <a:ext uri="{FF2B5EF4-FFF2-40B4-BE49-F238E27FC236}">
                <a16:creationId xmlns:a16="http://schemas.microsoft.com/office/drawing/2014/main" id="{C1F08DA5-EDB1-415C-9ECE-FE1189D75DCA}"/>
              </a:ext>
            </a:extLst>
          </p:cNvPr>
          <p:cNvSpPr>
            <a:spLocks noGrp="1"/>
          </p:cNvSpPr>
          <p:nvPr>
            <p:ph type="body" idx="4"/>
          </p:nvPr>
        </p:nvSpPr>
        <p:spPr/>
        <p:txBody>
          <a:bodyPr/>
          <a:lstStyle/>
          <a:p>
            <a:endParaRPr lang="en-US"/>
          </a:p>
        </p:txBody>
      </p:sp>
      <p:pic>
        <p:nvPicPr>
          <p:cNvPr id="9" name="Picture 8">
            <a:extLst>
              <a:ext uri="{FF2B5EF4-FFF2-40B4-BE49-F238E27FC236}">
                <a16:creationId xmlns:a16="http://schemas.microsoft.com/office/drawing/2014/main" id="{CF2FD141-3B16-4720-8D99-145531016D12}"/>
              </a:ext>
            </a:extLst>
          </p:cNvPr>
          <p:cNvPicPr>
            <a:picLocks noChangeAspect="1"/>
          </p:cNvPicPr>
          <p:nvPr/>
        </p:nvPicPr>
        <p:blipFill>
          <a:blip r:embed="rId4"/>
          <a:stretch>
            <a:fillRect/>
          </a:stretch>
        </p:blipFill>
        <p:spPr>
          <a:xfrm>
            <a:off x="6006114" y="1540217"/>
            <a:ext cx="6185886" cy="52201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endParaRPr/>
          </a:p>
        </p:txBody>
      </p:sp>
      <p:sp>
        <p:nvSpPr>
          <p:cNvPr id="414" name="Google Shape;414;p33"/>
          <p:cNvSpPr txBox="1">
            <a:spLocks noGrp="1"/>
          </p:cNvSpPr>
          <p:nvPr>
            <p:ph type="body" idx="1"/>
          </p:nvPr>
        </p:nvSpPr>
        <p:spPr>
          <a:xfrm rot="10800000" flipH="1">
            <a:off x="1429280" y="339634"/>
            <a:ext cx="4588931" cy="231889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endParaRPr/>
          </a:p>
        </p:txBody>
      </p:sp>
      <p:sp>
        <p:nvSpPr>
          <p:cNvPr id="415" name="Google Shape;415;p33"/>
          <p:cNvSpPr txBox="1">
            <a:spLocks noGrp="1"/>
          </p:cNvSpPr>
          <p:nvPr>
            <p:ph type="body" idx="3"/>
          </p:nvPr>
        </p:nvSpPr>
        <p:spPr>
          <a:xfrm>
            <a:off x="6443133" y="2667000"/>
            <a:ext cx="4604280"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endParaRPr/>
          </a:p>
        </p:txBody>
      </p:sp>
      <p:sp>
        <p:nvSpPr>
          <p:cNvPr id="3" name="Text Placeholder 2">
            <a:extLst>
              <a:ext uri="{FF2B5EF4-FFF2-40B4-BE49-F238E27FC236}">
                <a16:creationId xmlns:a16="http://schemas.microsoft.com/office/drawing/2014/main" id="{91DD73E8-E6C8-42A9-9FF6-3DD8E9D38271}"/>
              </a:ext>
            </a:extLst>
          </p:cNvPr>
          <p:cNvSpPr>
            <a:spLocks noGrp="1"/>
          </p:cNvSpPr>
          <p:nvPr>
            <p:ph type="body" idx="2"/>
          </p:nvPr>
        </p:nvSpPr>
        <p:spPr/>
        <p:txBody>
          <a:bodyPr/>
          <a:lstStyle/>
          <a:p>
            <a:endParaRPr lang="en-US"/>
          </a:p>
        </p:txBody>
      </p:sp>
      <p:sp>
        <p:nvSpPr>
          <p:cNvPr id="5" name="Text Placeholder 4">
            <a:extLst>
              <a:ext uri="{FF2B5EF4-FFF2-40B4-BE49-F238E27FC236}">
                <a16:creationId xmlns:a16="http://schemas.microsoft.com/office/drawing/2014/main" id="{739F3922-2CF6-450F-BAE5-C7746D990168}"/>
              </a:ext>
            </a:extLst>
          </p:cNvPr>
          <p:cNvSpPr>
            <a:spLocks noGrp="1"/>
          </p:cNvSpPr>
          <p:nvPr>
            <p:ph type="body" idx="4"/>
          </p:nvPr>
        </p:nvSpPr>
        <p:spPr/>
        <p:txBody>
          <a:bodyPr/>
          <a:lstStyle/>
          <a:p>
            <a:endParaRPr lang="en-US"/>
          </a:p>
        </p:txBody>
      </p:sp>
      <p:pic>
        <p:nvPicPr>
          <p:cNvPr id="7" name="Picture 6">
            <a:extLst>
              <a:ext uri="{FF2B5EF4-FFF2-40B4-BE49-F238E27FC236}">
                <a16:creationId xmlns:a16="http://schemas.microsoft.com/office/drawing/2014/main" id="{9E75D8F2-24E7-4F23-8786-81D42009A301}"/>
              </a:ext>
            </a:extLst>
          </p:cNvPr>
          <p:cNvPicPr>
            <a:picLocks noChangeAspect="1"/>
          </p:cNvPicPr>
          <p:nvPr/>
        </p:nvPicPr>
        <p:blipFill>
          <a:blip r:embed="rId3"/>
          <a:stretch>
            <a:fillRect/>
          </a:stretch>
        </p:blipFill>
        <p:spPr>
          <a:xfrm>
            <a:off x="223770" y="857026"/>
            <a:ext cx="6219362" cy="5391373"/>
          </a:xfrm>
          <a:prstGeom prst="rect">
            <a:avLst/>
          </a:prstGeom>
        </p:spPr>
      </p:pic>
      <p:pic>
        <p:nvPicPr>
          <p:cNvPr id="9" name="Picture 8">
            <a:extLst>
              <a:ext uri="{FF2B5EF4-FFF2-40B4-BE49-F238E27FC236}">
                <a16:creationId xmlns:a16="http://schemas.microsoft.com/office/drawing/2014/main" id="{2D72457E-24CB-4DFD-A77C-1120DE87D59D}"/>
              </a:ext>
            </a:extLst>
          </p:cNvPr>
          <p:cNvPicPr>
            <a:picLocks noChangeAspect="1"/>
          </p:cNvPicPr>
          <p:nvPr/>
        </p:nvPicPr>
        <p:blipFill>
          <a:blip r:embed="rId4"/>
          <a:stretch>
            <a:fillRect/>
          </a:stretch>
        </p:blipFill>
        <p:spPr>
          <a:xfrm>
            <a:off x="6268003" y="857025"/>
            <a:ext cx="5769236" cy="53913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 name="Text Placeholder 2">
            <a:extLst>
              <a:ext uri="{FF2B5EF4-FFF2-40B4-BE49-F238E27FC236}">
                <a16:creationId xmlns:a16="http://schemas.microsoft.com/office/drawing/2014/main" id="{08157ED9-147D-4835-BB1F-D988329AC13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639F8963-F3DB-4647-AE49-217F14DC9219}"/>
              </a:ext>
            </a:extLst>
          </p:cNvPr>
          <p:cNvPicPr>
            <a:picLocks noChangeAspect="1"/>
          </p:cNvPicPr>
          <p:nvPr/>
        </p:nvPicPr>
        <p:blipFill>
          <a:blip r:embed="rId3"/>
          <a:stretch>
            <a:fillRect/>
          </a:stretch>
        </p:blipFill>
        <p:spPr>
          <a:xfrm>
            <a:off x="1141413" y="359229"/>
            <a:ext cx="9905999" cy="62048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5"/>
          <p:cNvSpPr txBox="1">
            <a:spLocks noGrp="1"/>
          </p:cNvSpPr>
          <p:nvPr>
            <p:ph type="title"/>
          </p:nvPr>
        </p:nvSpPr>
        <p:spPr>
          <a:xfrm>
            <a:off x="984659" y="174172"/>
            <a:ext cx="9905998" cy="1905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IN" sz="3600" i="1">
                <a:latin typeface="Calibri"/>
                <a:ea typeface="Calibri"/>
                <a:cs typeface="Calibri"/>
                <a:sym typeface="Calibri"/>
              </a:rPr>
              <a:t>HYPER PARAMETER TUNING FOR THE FINAL MODEL </a:t>
            </a:r>
            <a:br>
              <a:rPr lang="en-IN" sz="3600" i="1">
                <a:latin typeface="Calibri"/>
                <a:ea typeface="Calibri"/>
                <a:cs typeface="Calibri"/>
                <a:sym typeface="Calibri"/>
              </a:rPr>
            </a:br>
            <a:r>
              <a:rPr lang="en-IN" sz="3600" i="1">
                <a:latin typeface="Calibri"/>
                <a:ea typeface="Calibri"/>
                <a:cs typeface="Calibri"/>
                <a:sym typeface="Calibri"/>
              </a:rPr>
              <a:t>GRADIENT BOOST</a:t>
            </a:r>
            <a:endParaRPr sz="3600" i="1">
              <a:latin typeface="Calibri"/>
              <a:ea typeface="Calibri"/>
              <a:cs typeface="Calibri"/>
              <a:sym typeface="Calibri"/>
            </a:endParaRPr>
          </a:p>
        </p:txBody>
      </p:sp>
      <p:sp>
        <p:nvSpPr>
          <p:cNvPr id="3" name="Text Placeholder 2">
            <a:extLst>
              <a:ext uri="{FF2B5EF4-FFF2-40B4-BE49-F238E27FC236}">
                <a16:creationId xmlns:a16="http://schemas.microsoft.com/office/drawing/2014/main" id="{90B187A5-6A9D-4BF3-98BE-6AC511E2A71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A2F7A102-3A61-4CA8-B9F5-51C08FD82D34}"/>
              </a:ext>
            </a:extLst>
          </p:cNvPr>
          <p:cNvPicPr>
            <a:picLocks noChangeAspect="1"/>
          </p:cNvPicPr>
          <p:nvPr/>
        </p:nvPicPr>
        <p:blipFill>
          <a:blip r:embed="rId3"/>
          <a:stretch>
            <a:fillRect/>
          </a:stretch>
        </p:blipFill>
        <p:spPr>
          <a:xfrm>
            <a:off x="1141413" y="1959429"/>
            <a:ext cx="9906000" cy="4823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ctrTitle"/>
          </p:nvPr>
        </p:nvSpPr>
        <p:spPr>
          <a:xfrm>
            <a:off x="1751012" y="609601"/>
            <a:ext cx="8676222" cy="83602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Century Gothic"/>
              <a:buNone/>
            </a:pPr>
            <a:r>
              <a:rPr lang="en-IN" i="1">
                <a:latin typeface="Calibri"/>
                <a:ea typeface="Calibri"/>
                <a:cs typeface="Calibri"/>
                <a:sym typeface="Calibri"/>
              </a:rPr>
              <a:t>ACKNOWLEDGMENT</a:t>
            </a:r>
            <a:endParaRPr i="1">
              <a:latin typeface="Calibri"/>
              <a:ea typeface="Calibri"/>
              <a:cs typeface="Calibri"/>
              <a:sym typeface="Calibri"/>
            </a:endParaRPr>
          </a:p>
        </p:txBody>
      </p:sp>
      <p:sp>
        <p:nvSpPr>
          <p:cNvPr id="313" name="Google Shape;313;p18"/>
          <p:cNvSpPr txBox="1">
            <a:spLocks noGrp="1"/>
          </p:cNvSpPr>
          <p:nvPr>
            <p:ph type="subTitle" idx="1"/>
          </p:nvPr>
        </p:nvSpPr>
        <p:spPr>
          <a:xfrm>
            <a:off x="1751012" y="2290354"/>
            <a:ext cx="8676222" cy="35008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100"/>
              <a:buNone/>
            </a:pPr>
            <a:r>
              <a:rPr lang="en-IN" b="1"/>
              <a:t>Thanks for giving me the opportunity to work in FLIPROBO Technologies as Intern and would like to express my gratitude to Data Trained Institute as well for trained me in Data Science Domain. This helps me to do my projects well and understand the concepts.</a:t>
            </a:r>
            <a:endParaRPr/>
          </a:p>
          <a:p>
            <a:pPr marL="0" lvl="0" indent="0" algn="l" rtl="0">
              <a:spcBef>
                <a:spcPts val="1020"/>
              </a:spcBef>
              <a:spcAft>
                <a:spcPts val="0"/>
              </a:spcAft>
              <a:buSzPts val="2100"/>
              <a:buNone/>
            </a:pPr>
            <a:r>
              <a:rPr lang="en-IN" b="1"/>
              <a:t>Resources used – Seaborn.pydata, matplolib.org for visualization, Scikit-learn for machine learning algorithms, Blogs for conceptual referring.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6"/>
          <p:cNvSpPr txBox="1">
            <a:spLocks noGrp="1"/>
          </p:cNvSpPr>
          <p:nvPr>
            <p:ph type="title"/>
          </p:nvPr>
        </p:nvSpPr>
        <p:spPr>
          <a:xfrm>
            <a:off x="1071744" y="156754"/>
            <a:ext cx="9905998"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IN" sz="3600" i="1">
                <a:latin typeface="Calibri"/>
                <a:ea typeface="Calibri"/>
                <a:cs typeface="Calibri"/>
                <a:sym typeface="Calibri"/>
              </a:rPr>
              <a:t>FINALLY SAVING THE MODEL .PKL FILE  AND LOADING THE TEST DATA FILE</a:t>
            </a:r>
            <a:endParaRPr sz="3600" i="1">
              <a:latin typeface="Calibri"/>
              <a:ea typeface="Calibri"/>
              <a:cs typeface="Calibri"/>
              <a:sym typeface="Calibri"/>
            </a:endParaRPr>
          </a:p>
        </p:txBody>
      </p:sp>
      <p:sp>
        <p:nvSpPr>
          <p:cNvPr id="3" name="Text Placeholder 2">
            <a:extLst>
              <a:ext uri="{FF2B5EF4-FFF2-40B4-BE49-F238E27FC236}">
                <a16:creationId xmlns:a16="http://schemas.microsoft.com/office/drawing/2014/main" id="{7B1C8F3F-2EC3-4A1C-95E6-5FF7F7142CD7}"/>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FA1B0E18-B09B-4560-9112-6421CF60601A}"/>
              </a:ext>
            </a:extLst>
          </p:cNvPr>
          <p:cNvPicPr>
            <a:picLocks noChangeAspect="1"/>
          </p:cNvPicPr>
          <p:nvPr/>
        </p:nvPicPr>
        <p:blipFill>
          <a:blip r:embed="rId3"/>
          <a:stretch>
            <a:fillRect/>
          </a:stretch>
        </p:blipFill>
        <p:spPr>
          <a:xfrm>
            <a:off x="1141413" y="2205884"/>
            <a:ext cx="9906000" cy="44953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7"/>
          <p:cNvSpPr txBox="1">
            <a:spLocks noGrp="1"/>
          </p:cNvSpPr>
          <p:nvPr>
            <p:ph type="title"/>
          </p:nvPr>
        </p:nvSpPr>
        <p:spPr>
          <a:xfrm>
            <a:off x="1738400" y="798100"/>
            <a:ext cx="9374100" cy="1332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Century Gothic"/>
              <a:buNone/>
            </a:pPr>
            <a:r>
              <a:rPr lang="en-IN" sz="4800" b="1"/>
              <a:t>THANK YOU</a:t>
            </a:r>
            <a:endParaRPr sz="4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141413" y="139338"/>
            <a:ext cx="9905998" cy="176784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Century Gothic"/>
              <a:buNone/>
            </a:pPr>
            <a:r>
              <a:rPr lang="en-IN" sz="4800" i="1">
                <a:latin typeface="Calibri"/>
                <a:ea typeface="Calibri"/>
                <a:cs typeface="Calibri"/>
                <a:sym typeface="Calibri"/>
              </a:rPr>
              <a:t>BUSINESS PROBLEM </a:t>
            </a:r>
            <a:endParaRPr>
              <a:latin typeface="Calibri"/>
              <a:ea typeface="Calibri"/>
              <a:cs typeface="Calibri"/>
              <a:sym typeface="Calibri"/>
            </a:endParaRPr>
          </a:p>
        </p:txBody>
      </p:sp>
      <p:sp>
        <p:nvSpPr>
          <p:cNvPr id="319" name="Google Shape;319;p19"/>
          <p:cNvSpPr txBox="1">
            <a:spLocks noGrp="1"/>
          </p:cNvSpPr>
          <p:nvPr>
            <p:ph type="body" idx="1"/>
          </p:nvPr>
        </p:nvSpPr>
        <p:spPr>
          <a:xfrm>
            <a:off x="1141413" y="1715589"/>
            <a:ext cx="9905998" cy="4868091"/>
          </a:xfrm>
          <a:prstGeom prst="rect">
            <a:avLst/>
          </a:prstGeom>
          <a:noFill/>
          <a:ln>
            <a:noFill/>
          </a:ln>
        </p:spPr>
        <p:txBody>
          <a:bodyPr spcFirstLastPara="1" wrap="square" lIns="91425" tIns="45700" rIns="91425" bIns="45700" anchor="ctr" anchorCtr="0">
            <a:normAutofit/>
          </a:bodyPr>
          <a:lstStyle/>
          <a:p>
            <a:pPr marL="457200" lvl="0" indent="-285750" algn="l" rtl="0">
              <a:lnSpc>
                <a:spcPct val="107000"/>
              </a:lnSpc>
              <a:spcBef>
                <a:spcPts val="0"/>
              </a:spcBef>
              <a:spcAft>
                <a:spcPts val="0"/>
              </a:spcAft>
              <a:buSzPts val="2000"/>
              <a:buChar char="●"/>
            </a:pPr>
            <a:r>
              <a:rPr lang="en-IN">
                <a:latin typeface="Calibri"/>
                <a:ea typeface="Calibri"/>
                <a:cs typeface="Calibri"/>
                <a:sym typeface="Calibri"/>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a:latin typeface="Calibri"/>
              <a:ea typeface="Calibri"/>
              <a:cs typeface="Calibri"/>
              <a:sym typeface="Calibri"/>
            </a:endParaRPr>
          </a:p>
          <a:p>
            <a:pPr marL="457200" lvl="0" indent="-285750" algn="l" rtl="0">
              <a:lnSpc>
                <a:spcPct val="107000"/>
              </a:lnSpc>
              <a:spcBef>
                <a:spcPts val="1200"/>
              </a:spcBef>
              <a:spcAft>
                <a:spcPts val="0"/>
              </a:spcAft>
              <a:buSzPts val="2000"/>
              <a:buChar char="●"/>
            </a:pPr>
            <a:r>
              <a:rPr lang="en-IN">
                <a:latin typeface="Calibri"/>
                <a:ea typeface="Calibri"/>
                <a:cs typeface="Calibri"/>
                <a:sym typeface="Calibri"/>
              </a:rPr>
              <a:t>The company is looking at prospective properties to buy houses to enter the market. You are required to build a model using Machine Learning in order to predict the actual value of the prospective properties and decide whether to invest in them or not. </a:t>
            </a:r>
            <a:endParaRPr>
              <a:latin typeface="Calibri"/>
              <a:ea typeface="Calibri"/>
              <a:cs typeface="Calibri"/>
              <a:sym typeface="Calibri"/>
            </a:endParaRPr>
          </a:p>
          <a:p>
            <a:pPr marL="457200" lvl="0" indent="-285750" algn="l" rtl="0">
              <a:lnSpc>
                <a:spcPct val="107000"/>
              </a:lnSpc>
              <a:spcBef>
                <a:spcPts val="1200"/>
              </a:spcBef>
              <a:spcAft>
                <a:spcPts val="0"/>
              </a:spcAft>
              <a:buSzPts val="2000"/>
              <a:buChar char="●"/>
            </a:pPr>
            <a:r>
              <a:rPr lang="en-IN">
                <a:latin typeface="Calibri"/>
                <a:ea typeface="Calibri"/>
                <a:cs typeface="Calibri"/>
                <a:sym typeface="Calibri"/>
              </a:rPr>
              <a:t>For this company wants to know: </a:t>
            </a:r>
            <a:endParaRPr>
              <a:latin typeface="Calibri"/>
              <a:ea typeface="Calibri"/>
              <a:cs typeface="Calibri"/>
              <a:sym typeface="Calibri"/>
            </a:endParaRPr>
          </a:p>
          <a:p>
            <a:pPr marL="114300" lvl="0" indent="0" algn="ctr" rtl="0">
              <a:lnSpc>
                <a:spcPct val="107000"/>
              </a:lnSpc>
              <a:spcBef>
                <a:spcPts val="1200"/>
              </a:spcBef>
              <a:spcAft>
                <a:spcPts val="0"/>
              </a:spcAft>
              <a:buSzPts val="2000"/>
              <a:buNone/>
            </a:pPr>
            <a:r>
              <a:rPr lang="en-IN">
                <a:latin typeface="Calibri"/>
                <a:ea typeface="Calibri"/>
                <a:cs typeface="Calibri"/>
                <a:sym typeface="Calibri"/>
              </a:rPr>
              <a:t>           • Which variables are important to predict the price of variable? </a:t>
            </a:r>
            <a:endParaRPr>
              <a:latin typeface="Calibri"/>
              <a:ea typeface="Calibri"/>
              <a:cs typeface="Calibri"/>
              <a:sym typeface="Calibri"/>
            </a:endParaRPr>
          </a:p>
          <a:p>
            <a:pPr marL="114300" lvl="0" indent="0" algn="ctr" rtl="0">
              <a:lnSpc>
                <a:spcPct val="107000"/>
              </a:lnSpc>
              <a:spcBef>
                <a:spcPts val="1200"/>
              </a:spcBef>
              <a:spcAft>
                <a:spcPts val="0"/>
              </a:spcAft>
              <a:buSzPts val="2000"/>
              <a:buNone/>
            </a:pPr>
            <a:r>
              <a:rPr lang="en-IN">
                <a:latin typeface="Calibri"/>
                <a:ea typeface="Calibri"/>
                <a:cs typeface="Calibri"/>
                <a:sym typeface="Calibri"/>
              </a:rPr>
              <a:t>• How do these variables describe the price of the house?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ctrTitle"/>
          </p:nvPr>
        </p:nvSpPr>
        <p:spPr>
          <a:xfrm>
            <a:off x="1751012" y="767752"/>
            <a:ext cx="8124600" cy="16371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4800"/>
              <a:buFont typeface="Century Gothic"/>
              <a:buNone/>
            </a:pPr>
            <a:r>
              <a:rPr lang="en-IN" i="1">
                <a:latin typeface="Arial"/>
                <a:ea typeface="Arial"/>
                <a:cs typeface="Arial"/>
                <a:sym typeface="Arial"/>
              </a:rPr>
              <a:t>CONCEPTUAL BACKGROUND OF THE DOMAIN PROBLEM</a:t>
            </a:r>
            <a:endParaRPr>
              <a:latin typeface="Arial"/>
              <a:ea typeface="Arial"/>
              <a:cs typeface="Arial"/>
              <a:sym typeface="Arial"/>
            </a:endParaRPr>
          </a:p>
        </p:txBody>
      </p:sp>
      <p:sp>
        <p:nvSpPr>
          <p:cNvPr id="325" name="Google Shape;325;p20"/>
          <p:cNvSpPr txBox="1">
            <a:spLocks noGrp="1"/>
          </p:cNvSpPr>
          <p:nvPr>
            <p:ph type="subTitle" idx="1"/>
          </p:nvPr>
        </p:nvSpPr>
        <p:spPr>
          <a:xfrm>
            <a:off x="1751012" y="2560320"/>
            <a:ext cx="8676222" cy="3927566"/>
          </a:xfrm>
          <a:prstGeom prst="rect">
            <a:avLst/>
          </a:prstGeom>
          <a:noFill/>
          <a:ln>
            <a:noFill/>
          </a:ln>
        </p:spPr>
        <p:txBody>
          <a:bodyPr spcFirstLastPara="1" wrap="square" lIns="91425" tIns="45700" rIns="91425" bIns="45700" anchor="t" anchorCtr="0">
            <a:normAutofit fontScale="85000" lnSpcReduction="20000"/>
          </a:bodyPr>
          <a:lstStyle/>
          <a:p>
            <a:pPr marL="400050" lvl="0" indent="-285750" algn="l" rtl="0">
              <a:lnSpc>
                <a:spcPct val="107000"/>
              </a:lnSpc>
              <a:spcBef>
                <a:spcPts val="0"/>
              </a:spcBef>
              <a:spcAft>
                <a:spcPts val="0"/>
              </a:spcAft>
              <a:buSzPct val="100000"/>
              <a:buNone/>
            </a:pPr>
            <a:r>
              <a:rPr lang="en-IN" sz="2400" b="1">
                <a:latin typeface="Calibri"/>
                <a:ea typeface="Calibri"/>
                <a:cs typeface="Calibri"/>
                <a:sym typeface="Calibri"/>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The company is looking at prospective properties to buy houses to enter the market.</a:t>
            </a:r>
            <a:endParaRPr sz="2400" b="1">
              <a:latin typeface="Calibri"/>
              <a:ea typeface="Calibri"/>
              <a:cs typeface="Calibri"/>
              <a:sym typeface="Calibri"/>
            </a:endParaRPr>
          </a:p>
          <a:p>
            <a:pPr marL="400050" lvl="0" indent="-285750" algn="l" rtl="0">
              <a:lnSpc>
                <a:spcPct val="107000"/>
              </a:lnSpc>
              <a:spcBef>
                <a:spcPts val="1008"/>
              </a:spcBef>
              <a:spcAft>
                <a:spcPts val="0"/>
              </a:spcAft>
              <a:buSzPct val="100000"/>
              <a:buNone/>
            </a:pPr>
            <a:r>
              <a:rPr lang="en-IN" sz="2400" b="1">
                <a:latin typeface="Calibri"/>
                <a:ea typeface="Calibri"/>
                <a:cs typeface="Calibri"/>
                <a:sym typeface="Calibri"/>
              </a:rPr>
              <a:t>Data science comes as a very important tool to solve problems in the domain to help the companies increase their overall revenue, profits, improving their marketing strategies and focusing on changing trends in house sales and purchases.</a:t>
            </a:r>
            <a:endParaRPr/>
          </a:p>
          <a:p>
            <a:pPr marL="400050" lvl="0" indent="-285750" algn="l" rtl="0">
              <a:lnSpc>
                <a:spcPct val="107000"/>
              </a:lnSpc>
              <a:spcBef>
                <a:spcPts val="1008"/>
              </a:spcBef>
              <a:spcAft>
                <a:spcPts val="0"/>
              </a:spcAft>
              <a:buSzPct val="100000"/>
              <a:buNone/>
            </a:pPr>
            <a:r>
              <a:rPr lang="en-IN" sz="2400" b="1">
                <a:latin typeface="Calibri"/>
                <a:ea typeface="Calibri"/>
                <a:cs typeface="Calibri"/>
                <a:sym typeface="Calibri"/>
              </a:rPr>
              <a:t>A US-based housing company named Surprise Housing has decided to enter the Australian market. The company uses data analytics to purchase houses at a price below their actual values and flip them at a higher price.</a:t>
            </a:r>
            <a:endParaRPr sz="2400"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Century Gothic"/>
              <a:buNone/>
            </a:pPr>
            <a:r>
              <a:rPr lang="en-IN" sz="4800" i="1">
                <a:latin typeface="Calibri"/>
                <a:ea typeface="Calibri"/>
                <a:cs typeface="Calibri"/>
                <a:sym typeface="Calibri"/>
              </a:rPr>
              <a:t>MOTIVATION FOR THE PROBLEM UNDERTAKEN</a:t>
            </a:r>
            <a:endParaRPr>
              <a:latin typeface="Calibri"/>
              <a:ea typeface="Calibri"/>
              <a:cs typeface="Calibri"/>
              <a:sym typeface="Calibri"/>
            </a:endParaRPr>
          </a:p>
        </p:txBody>
      </p:sp>
      <p:sp>
        <p:nvSpPr>
          <p:cNvPr id="331" name="Google Shape;331;p21"/>
          <p:cNvSpPr txBox="1">
            <a:spLocks noGrp="1"/>
          </p:cNvSpPr>
          <p:nvPr>
            <p:ph type="body" idx="1"/>
          </p:nvPr>
        </p:nvSpPr>
        <p:spPr>
          <a:xfrm>
            <a:off x="1141413" y="1776549"/>
            <a:ext cx="9905998" cy="4632960"/>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IN" b="1"/>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141411" y="888274"/>
            <a:ext cx="3549121" cy="113211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400"/>
              <a:buFont typeface="Century Gothic"/>
              <a:buNone/>
            </a:pPr>
            <a:r>
              <a:rPr lang="en-IN" b="1" i="1">
                <a:latin typeface="Calibri"/>
                <a:ea typeface="Calibri"/>
                <a:cs typeface="Calibri"/>
                <a:sym typeface="Calibri"/>
              </a:rPr>
              <a:t>DATA SOURCES AND THEIR FORMATS</a:t>
            </a:r>
            <a:endParaRPr>
              <a:latin typeface="Calibri"/>
              <a:ea typeface="Calibri"/>
              <a:cs typeface="Calibri"/>
              <a:sym typeface="Calibri"/>
            </a:endParaRPr>
          </a:p>
        </p:txBody>
      </p:sp>
      <p:sp>
        <p:nvSpPr>
          <p:cNvPr id="338" name="Google Shape;338;p22"/>
          <p:cNvSpPr txBox="1">
            <a:spLocks noGrp="1"/>
          </p:cNvSpPr>
          <p:nvPr>
            <p:ph type="body" idx="2"/>
          </p:nvPr>
        </p:nvSpPr>
        <p:spPr>
          <a:xfrm>
            <a:off x="1141410" y="2094412"/>
            <a:ext cx="3549121" cy="403642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IN" sz="2000" b="1"/>
              <a:t>The sample data is provided to us from Flip Robo client database, and there are 2 Files – Train and Test datasets.</a:t>
            </a:r>
            <a:endParaRPr/>
          </a:p>
          <a:p>
            <a:pPr marL="0" lvl="0" indent="0" algn="l" rtl="0">
              <a:spcBef>
                <a:spcPts val="1000"/>
              </a:spcBef>
              <a:spcAft>
                <a:spcPts val="0"/>
              </a:spcAft>
              <a:buSzPts val="2000"/>
              <a:buNone/>
            </a:pPr>
            <a:r>
              <a:rPr lang="en-IN" sz="2000" b="1"/>
              <a:t>We need to train the data in Train dataset and predict the output using Test dataset.</a:t>
            </a:r>
            <a:endParaRPr sz="2000" b="1"/>
          </a:p>
        </p:txBody>
      </p:sp>
      <p:sp>
        <p:nvSpPr>
          <p:cNvPr id="3" name="Text Placeholder 2">
            <a:extLst>
              <a:ext uri="{FF2B5EF4-FFF2-40B4-BE49-F238E27FC236}">
                <a16:creationId xmlns:a16="http://schemas.microsoft.com/office/drawing/2014/main" id="{CACDFBEE-9399-417A-A22F-A9516F679DF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1EAADF4B-6FAC-4E9F-A75B-D96C1AF7F6A9}"/>
              </a:ext>
            </a:extLst>
          </p:cNvPr>
          <p:cNvPicPr>
            <a:picLocks noChangeAspect="1"/>
          </p:cNvPicPr>
          <p:nvPr/>
        </p:nvPicPr>
        <p:blipFill>
          <a:blip r:embed="rId3"/>
          <a:stretch>
            <a:fillRect/>
          </a:stretch>
        </p:blipFill>
        <p:spPr>
          <a:xfrm>
            <a:off x="5103812" y="167951"/>
            <a:ext cx="6942007" cy="65407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3"/>
          <p:cNvSpPr txBox="1">
            <a:spLocks noGrp="1"/>
          </p:cNvSpPr>
          <p:nvPr>
            <p:ph type="title"/>
          </p:nvPr>
        </p:nvSpPr>
        <p:spPr>
          <a:xfrm>
            <a:off x="2078760" y="595225"/>
            <a:ext cx="8031300"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4800"/>
              <a:buFont typeface="Century Gothic"/>
              <a:buNone/>
            </a:pPr>
            <a:r>
              <a:rPr lang="en-IN" sz="4800" i="1">
                <a:solidFill>
                  <a:srgbClr val="000000"/>
                </a:solidFill>
                <a:latin typeface="Calibri"/>
                <a:ea typeface="Calibri"/>
                <a:cs typeface="Calibri"/>
                <a:sym typeface="Calibri"/>
              </a:rPr>
              <a:t>MATHEMATICAL/ ANALYTICAL MODELING OF THE PROBLEM</a:t>
            </a:r>
            <a:endParaRPr sz="4800" i="1">
              <a:solidFill>
                <a:srgbClr val="000000"/>
              </a:solidFill>
              <a:latin typeface="Calibri"/>
              <a:ea typeface="Calibri"/>
              <a:cs typeface="Calibri"/>
              <a:sym typeface="Calibri"/>
            </a:endParaRPr>
          </a:p>
        </p:txBody>
      </p:sp>
      <p:sp>
        <p:nvSpPr>
          <p:cNvPr id="344" name="Google Shape;344;p2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IN" b="1">
                <a:latin typeface="Calibri"/>
                <a:ea typeface="Calibri"/>
                <a:cs typeface="Calibri"/>
                <a:sym typeface="Calibri"/>
              </a:rPr>
              <a:t>Our target variable is the “Sale Price” and need to predict the prices of the house. As the data is continuous and our problem is Regression. Therefore, we will be handling this modelling problem as classification. </a:t>
            </a:r>
            <a:endParaRPr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801777" y="441960"/>
            <a:ext cx="3549121" cy="1371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PREPROCESSING DONE</a:t>
            </a:r>
            <a:endParaRPr>
              <a:latin typeface="Calibri"/>
              <a:ea typeface="Calibri"/>
              <a:cs typeface="Calibri"/>
              <a:sym typeface="Calibri"/>
            </a:endParaRPr>
          </a:p>
        </p:txBody>
      </p:sp>
      <p:sp>
        <p:nvSpPr>
          <p:cNvPr id="351" name="Google Shape;351;p24"/>
          <p:cNvSpPr txBox="1">
            <a:spLocks noGrp="1"/>
          </p:cNvSpPr>
          <p:nvPr>
            <p:ph type="body" idx="2"/>
          </p:nvPr>
        </p:nvSpPr>
        <p:spPr>
          <a:xfrm>
            <a:off x="671148" y="2127068"/>
            <a:ext cx="3549121" cy="409956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000"/>
              <a:buNone/>
            </a:pPr>
            <a:r>
              <a:rPr lang="en-IN" sz="2000" b="1"/>
              <a:t>The data set contains null values and handled those null values with sicikt-learn imputation pre-processing. Dropped columns ‘Id’(unique number), in columns where the data set contains nearly80% null values ‘PoolQC’, ‘Fence’, ‘MiscFeature’,etc.</a:t>
            </a:r>
            <a:endParaRPr sz="2000"/>
          </a:p>
        </p:txBody>
      </p:sp>
      <p:sp>
        <p:nvSpPr>
          <p:cNvPr id="3" name="Text Placeholder 2">
            <a:extLst>
              <a:ext uri="{FF2B5EF4-FFF2-40B4-BE49-F238E27FC236}">
                <a16:creationId xmlns:a16="http://schemas.microsoft.com/office/drawing/2014/main" id="{8E3F4271-756F-4E48-850A-E2D1A6FE5F0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9FCBF0C5-D333-40E2-A6C6-75306CCC1452}"/>
              </a:ext>
            </a:extLst>
          </p:cNvPr>
          <p:cNvPicPr>
            <a:picLocks noChangeAspect="1"/>
          </p:cNvPicPr>
          <p:nvPr/>
        </p:nvPicPr>
        <p:blipFill>
          <a:blip r:embed="rId3"/>
          <a:stretch>
            <a:fillRect/>
          </a:stretch>
        </p:blipFill>
        <p:spPr>
          <a:xfrm>
            <a:off x="4506686" y="609601"/>
            <a:ext cx="7685314" cy="5181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title"/>
          </p:nvPr>
        </p:nvSpPr>
        <p:spPr>
          <a:xfrm>
            <a:off x="854028" y="912222"/>
            <a:ext cx="3549121" cy="1371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entury Gothic"/>
              <a:buNone/>
            </a:pPr>
            <a:r>
              <a:rPr lang="en-IN" sz="3600" b="1" i="1">
                <a:latin typeface="Calibri"/>
                <a:ea typeface="Calibri"/>
                <a:cs typeface="Calibri"/>
                <a:sym typeface="Calibri"/>
              </a:rPr>
              <a:t>OUTLIERS HANDLING</a:t>
            </a:r>
            <a:br>
              <a:rPr lang="en-IN" sz="3600" b="1" i="1">
                <a:latin typeface="Calibri"/>
                <a:ea typeface="Calibri"/>
                <a:cs typeface="Calibri"/>
                <a:sym typeface="Calibri"/>
              </a:rPr>
            </a:br>
            <a:endParaRPr sz="3600" b="1" i="1">
              <a:latin typeface="Calibri"/>
              <a:ea typeface="Calibri"/>
              <a:cs typeface="Calibri"/>
              <a:sym typeface="Calibri"/>
            </a:endParaRPr>
          </a:p>
        </p:txBody>
      </p:sp>
      <p:sp>
        <p:nvSpPr>
          <p:cNvPr id="3" name="Text Placeholder 2">
            <a:extLst>
              <a:ext uri="{FF2B5EF4-FFF2-40B4-BE49-F238E27FC236}">
                <a16:creationId xmlns:a16="http://schemas.microsoft.com/office/drawing/2014/main" id="{998618B1-1026-4C82-A875-7209728B9119}"/>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61077-5D3A-48A8-B0BF-221322077D7E}"/>
              </a:ext>
            </a:extLst>
          </p:cNvPr>
          <p:cNvPicPr>
            <a:picLocks noChangeAspect="1"/>
          </p:cNvPicPr>
          <p:nvPr/>
        </p:nvPicPr>
        <p:blipFill>
          <a:blip r:embed="rId3"/>
          <a:stretch>
            <a:fillRect/>
          </a:stretch>
        </p:blipFill>
        <p:spPr>
          <a:xfrm>
            <a:off x="4082143" y="0"/>
            <a:ext cx="7690756" cy="6858000"/>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920</Words>
  <Application>Microsoft Office PowerPoint</Application>
  <PresentationFormat>Widescreen</PresentationFormat>
  <Paragraphs>47</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Arial</vt:lpstr>
      <vt:lpstr>Nunito</vt:lpstr>
      <vt:lpstr>Century Gothic</vt:lpstr>
      <vt:lpstr>Maven Pro</vt:lpstr>
      <vt:lpstr>Momentum</vt:lpstr>
      <vt:lpstr>HOUSING PRICE PREDICT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OUTLIERS HANDLING </vt:lpstr>
      <vt:lpstr>DATA VISUALIZATION </vt:lpstr>
      <vt:lpstr>DATA VISUALIZATION </vt:lpstr>
      <vt:lpstr>DATA VISUALIZATION </vt:lpstr>
      <vt:lpstr>DATA VISUALIZATION </vt:lpstr>
      <vt:lpstr>DATA VISUALIZATION </vt:lpstr>
      <vt:lpstr>STANDARD-SCALAR IS APPLIED TO STANDARDIZE THE INPUT DATA. SPLITTED THE TRAIN AND TEST DATA FOR MODEL BUILDING</vt:lpstr>
      <vt:lpstr>MODEL BUILDING:</vt:lpstr>
      <vt:lpstr>PowerPoint Presentation</vt:lpstr>
      <vt:lpstr>PowerPoint Presentation</vt:lpstr>
      <vt:lpstr>HYPER PARAMETER TUNING FOR THE FINAL MODEL  GRADIENT BOOST</vt:lpstr>
      <vt:lpstr>FINALLY SAVING THE MODEL .PKL FILE  AND LOADING THE TEST DATA FILE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 PROJECT</dc:title>
  <dc:creator>jaspreet rathod</dc:creator>
  <cp:lastModifiedBy>Kamatham, Rajesh</cp:lastModifiedBy>
  <cp:revision>2</cp:revision>
  <dcterms:modified xsi:type="dcterms:W3CDTF">2022-03-13T16:21:43Z</dcterms:modified>
</cp:coreProperties>
</file>