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5200A0-127B-305F-6543-D2B9EE6B7E04}" name="BA" initials="B" userId="B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68D74-ED53-461A-9B65-56FD2EB1666D}" type="doc">
      <dgm:prSet loTypeId="urn:microsoft.com/office/officeart/2005/8/layout/vList6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C809D-35F2-42D6-8246-878ECE14C2D2}">
      <dgm:prSet phldrT="[Text]"/>
      <dgm:spPr>
        <a:solidFill>
          <a:schemeClr val="accent2">
            <a:lumMod val="40000"/>
            <a:lumOff val="60000"/>
          </a:schemeClr>
        </a:solidFill>
        <a:ln>
          <a:solidFill>
            <a:schemeClr val="tx1">
              <a:lumMod val="8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Transform data</a:t>
          </a:r>
        </a:p>
      </dgm:t>
    </dgm:pt>
    <dgm:pt modelId="{0CB69225-0477-4748-96D5-08067D79A197}" type="parTrans" cxnId="{052A6282-9473-4B60-90DF-0DF9CBD452CE}">
      <dgm:prSet/>
      <dgm:spPr/>
      <dgm:t>
        <a:bodyPr/>
        <a:lstStyle/>
        <a:p>
          <a:endParaRPr lang="en-US"/>
        </a:p>
      </dgm:t>
    </dgm:pt>
    <dgm:pt modelId="{592620C7-D3A4-4FF8-A06D-0A9CC98BDC48}" type="sibTrans" cxnId="{052A6282-9473-4B60-90DF-0DF9CBD452CE}">
      <dgm:prSet/>
      <dgm:spPr/>
      <dgm:t>
        <a:bodyPr/>
        <a:lstStyle/>
        <a:p>
          <a:endParaRPr lang="en-US"/>
        </a:p>
      </dgm:t>
    </dgm:pt>
    <dgm:pt modelId="{5BBE0849-C6EC-45B2-A856-E5C7F61ECC0A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Format or Change data type or Transform of raw data.</a:t>
          </a:r>
        </a:p>
      </dgm:t>
    </dgm:pt>
    <dgm:pt modelId="{8A317895-02B5-4D2C-820F-913C198150B5}" type="parTrans" cxnId="{6A23BFE9-0EA2-46C0-9459-AF6382FF5E51}">
      <dgm:prSet/>
      <dgm:spPr/>
      <dgm:t>
        <a:bodyPr/>
        <a:lstStyle/>
        <a:p>
          <a:endParaRPr lang="en-US"/>
        </a:p>
      </dgm:t>
    </dgm:pt>
    <dgm:pt modelId="{C40BC331-F2CE-4151-9561-463A6DCC7EF9}" type="sibTrans" cxnId="{6A23BFE9-0EA2-46C0-9459-AF6382FF5E51}">
      <dgm:prSet/>
      <dgm:spPr/>
      <dgm:t>
        <a:bodyPr/>
        <a:lstStyle/>
        <a:p>
          <a:endParaRPr lang="en-US"/>
        </a:p>
      </dgm:t>
    </dgm:pt>
    <dgm:pt modelId="{22DD828C-F968-41D0-80ED-87605204AE6C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If needed add Helper column or new column to calculate functions.</a:t>
          </a:r>
        </a:p>
      </dgm:t>
    </dgm:pt>
    <dgm:pt modelId="{688F2C4B-8D1D-40B3-A424-E94CD9C5B27A}" type="parTrans" cxnId="{8AF4EC99-737F-4EF4-8AEF-3DA39E1977D5}">
      <dgm:prSet/>
      <dgm:spPr/>
      <dgm:t>
        <a:bodyPr/>
        <a:lstStyle/>
        <a:p>
          <a:endParaRPr lang="en-US"/>
        </a:p>
      </dgm:t>
    </dgm:pt>
    <dgm:pt modelId="{3602DF70-9F18-49E6-ADB1-A6B605A4C235}" type="sibTrans" cxnId="{8AF4EC99-737F-4EF4-8AEF-3DA39E1977D5}">
      <dgm:prSet/>
      <dgm:spPr/>
      <dgm:t>
        <a:bodyPr/>
        <a:lstStyle/>
        <a:p>
          <a:endParaRPr lang="en-US"/>
        </a:p>
      </dgm:t>
    </dgm:pt>
    <dgm:pt modelId="{8BF7251A-8E57-4357-9375-06E2430BDF9F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Import data</a:t>
          </a:r>
        </a:p>
      </dgm:t>
    </dgm:pt>
    <dgm:pt modelId="{A19CDB5A-0833-41D6-B7B1-7AA7B3B36E31}" type="parTrans" cxnId="{C6DA9B80-41C2-49C1-873A-F9F6B99CFC21}">
      <dgm:prSet/>
      <dgm:spPr/>
      <dgm:t>
        <a:bodyPr/>
        <a:lstStyle/>
        <a:p>
          <a:endParaRPr lang="en-US"/>
        </a:p>
      </dgm:t>
    </dgm:pt>
    <dgm:pt modelId="{4B755AA8-490F-418C-AFD3-5771AFB67576}" type="sibTrans" cxnId="{C6DA9B80-41C2-49C1-873A-F9F6B99CFC21}">
      <dgm:prSet/>
      <dgm:spPr/>
      <dgm:t>
        <a:bodyPr/>
        <a:lstStyle/>
        <a:p>
          <a:endParaRPr lang="en-US"/>
        </a:p>
      </dgm:t>
    </dgm:pt>
    <dgm:pt modelId="{7A34C55C-CA33-4B44-8C04-878F8889B6BE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Use import option to import raw data excel into </a:t>
          </a:r>
          <a:r>
            <a:rPr lang="en-US" sz="2200" dirty="0" err="1">
              <a:latin typeface="Lucida Sans" panose="020B0602030504020204" pitchFamily="34" charset="0"/>
            </a:rPr>
            <a:t>PowerBI</a:t>
          </a:r>
          <a:r>
            <a:rPr lang="en-US" sz="2200" dirty="0">
              <a:latin typeface="Lucida Sans" panose="020B0602030504020204" pitchFamily="34" charset="0"/>
            </a:rPr>
            <a:t> </a:t>
          </a:r>
        </a:p>
      </dgm:t>
    </dgm:pt>
    <dgm:pt modelId="{53B141BE-2A83-45F7-BE89-60F814A453B2}" type="parTrans" cxnId="{893B4FCC-E860-4CA6-B992-DB7AC847E30A}">
      <dgm:prSet/>
      <dgm:spPr/>
      <dgm:t>
        <a:bodyPr/>
        <a:lstStyle/>
        <a:p>
          <a:endParaRPr lang="en-US"/>
        </a:p>
      </dgm:t>
    </dgm:pt>
    <dgm:pt modelId="{1961BB0D-011F-4404-8C45-974AD6A452BE}" type="sibTrans" cxnId="{893B4FCC-E860-4CA6-B992-DB7AC847E30A}">
      <dgm:prSet/>
      <dgm:spPr/>
      <dgm:t>
        <a:bodyPr/>
        <a:lstStyle/>
        <a:p>
          <a:endParaRPr lang="en-US"/>
        </a:p>
      </dgm:t>
    </dgm:pt>
    <dgm:pt modelId="{5BE18DCE-737C-4036-AA2C-886B7CD5DC84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Load &amp; Transform data </a:t>
          </a:r>
        </a:p>
      </dgm:t>
    </dgm:pt>
    <dgm:pt modelId="{0F60FDED-9728-4AF1-9676-4EC7BBA82674}" type="parTrans" cxnId="{70DFE9CA-6C1A-449A-A5DE-E950314216BA}">
      <dgm:prSet/>
      <dgm:spPr/>
      <dgm:t>
        <a:bodyPr/>
        <a:lstStyle/>
        <a:p>
          <a:endParaRPr lang="en-US"/>
        </a:p>
      </dgm:t>
    </dgm:pt>
    <dgm:pt modelId="{579B2632-A2E4-444A-8AB6-EDEE94D4C214}" type="sibTrans" cxnId="{70DFE9CA-6C1A-449A-A5DE-E950314216BA}">
      <dgm:prSet/>
      <dgm:spPr/>
      <dgm:t>
        <a:bodyPr/>
        <a:lstStyle/>
        <a:p>
          <a:endParaRPr lang="en-US"/>
        </a:p>
      </dgm:t>
    </dgm:pt>
    <dgm:pt modelId="{ECA20902-116C-42FD-9E2C-37C2EE34A96B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Save and close the raw data excel.</a:t>
          </a:r>
        </a:p>
      </dgm:t>
    </dgm:pt>
    <dgm:pt modelId="{AFAF9925-906C-4624-81B2-B1A9AB53C2EA}" type="parTrans" cxnId="{CEB6D416-98AB-46BD-8EFD-519017336567}">
      <dgm:prSet/>
      <dgm:spPr/>
      <dgm:t>
        <a:bodyPr/>
        <a:lstStyle/>
        <a:p>
          <a:endParaRPr lang="en-US"/>
        </a:p>
      </dgm:t>
    </dgm:pt>
    <dgm:pt modelId="{3F17FE67-D445-4F25-ABC9-3C60E468E3DF}" type="sibTrans" cxnId="{CEB6D416-98AB-46BD-8EFD-519017336567}">
      <dgm:prSet/>
      <dgm:spPr/>
      <dgm:t>
        <a:bodyPr/>
        <a:lstStyle/>
        <a:p>
          <a:endParaRPr lang="en-US"/>
        </a:p>
      </dgm:t>
    </dgm:pt>
    <dgm:pt modelId="{A1F3BB67-1A69-4483-91B8-7B82961A5EF0}">
      <dgm:prSet phldrT="[Text]"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Confirm the all column's datatypes are updated appropriately ( Ex. Date-Date format, Numbers – Number format, Amount -  Accounting format/Currency format.</a:t>
          </a:r>
        </a:p>
      </dgm:t>
    </dgm:pt>
    <dgm:pt modelId="{AC89CE5D-4842-47B0-9C41-2BAC90FC491F}" type="parTrans" cxnId="{CF837296-4E78-46F4-AC12-EAC926B06220}">
      <dgm:prSet/>
      <dgm:spPr/>
      <dgm:t>
        <a:bodyPr/>
        <a:lstStyle/>
        <a:p>
          <a:endParaRPr lang="en-US"/>
        </a:p>
      </dgm:t>
    </dgm:pt>
    <dgm:pt modelId="{7B8AAEBA-1327-4088-A31A-307AE3675D8A}" type="sibTrans" cxnId="{CF837296-4E78-46F4-AC12-EAC926B06220}">
      <dgm:prSet/>
      <dgm:spPr/>
      <dgm:t>
        <a:bodyPr/>
        <a:lstStyle/>
        <a:p>
          <a:endParaRPr lang="en-US"/>
        </a:p>
      </dgm:t>
    </dgm:pt>
    <dgm:pt modelId="{5D0714D0-8AA0-4E4E-81D8-91F7188140B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PowerBI</a:t>
          </a:r>
          <a:endParaRPr lang="en-US" dirty="0">
            <a:solidFill>
              <a:schemeClr val="bg1"/>
            </a:solidFill>
          </a:endParaRPr>
        </a:p>
      </dgm:t>
    </dgm:pt>
    <dgm:pt modelId="{9AB4AFC6-F7FA-49C7-9846-F77B7596CC44}" type="parTrans" cxnId="{E57D4984-06BC-4582-90B4-60FCB7B3E7BF}">
      <dgm:prSet/>
      <dgm:spPr/>
      <dgm:t>
        <a:bodyPr/>
        <a:lstStyle/>
        <a:p>
          <a:endParaRPr lang="en-US"/>
        </a:p>
      </dgm:t>
    </dgm:pt>
    <dgm:pt modelId="{B78AEDE9-1749-44DA-913D-F44D3E418DB1}" type="sibTrans" cxnId="{E57D4984-06BC-4582-90B4-60FCB7B3E7BF}">
      <dgm:prSet/>
      <dgm:spPr/>
      <dgm:t>
        <a:bodyPr/>
        <a:lstStyle/>
        <a:p>
          <a:endParaRPr lang="en-US"/>
        </a:p>
      </dgm:t>
    </dgm:pt>
    <dgm:pt modelId="{5A8C828E-A4F4-4758-B96D-3395FE23E419}">
      <dgm:prSet custT="1"/>
      <dgm:spPr/>
      <dgm:t>
        <a:bodyPr/>
        <a:lstStyle/>
        <a:p>
          <a:r>
            <a:rPr lang="en-US" sz="2200" dirty="0">
              <a:latin typeface="Lucida Sans" panose="020B0602030504020204" pitchFamily="34" charset="0"/>
            </a:rPr>
            <a:t>Good to Start create an interactive dashboard based on requirement</a:t>
          </a:r>
          <a:r>
            <a:rPr lang="en-US" sz="3500" dirty="0"/>
            <a:t>.</a:t>
          </a:r>
        </a:p>
      </dgm:t>
    </dgm:pt>
    <dgm:pt modelId="{0CBAAB66-56C4-4548-8BB4-38C5C7651D74}" type="parTrans" cxnId="{41BE3A48-4402-4BE2-8EE7-1F352D375622}">
      <dgm:prSet/>
      <dgm:spPr/>
      <dgm:t>
        <a:bodyPr/>
        <a:lstStyle/>
        <a:p>
          <a:endParaRPr lang="en-US"/>
        </a:p>
      </dgm:t>
    </dgm:pt>
    <dgm:pt modelId="{7C40F426-62A0-46EA-9912-1BFED2123FDF}" type="sibTrans" cxnId="{41BE3A48-4402-4BE2-8EE7-1F352D375622}">
      <dgm:prSet/>
      <dgm:spPr/>
      <dgm:t>
        <a:bodyPr/>
        <a:lstStyle/>
        <a:p>
          <a:endParaRPr lang="en-US"/>
        </a:p>
      </dgm:t>
    </dgm:pt>
    <dgm:pt modelId="{3553EA5E-933D-4F9C-AE50-2DCDA4823E58}" type="pres">
      <dgm:prSet presAssocID="{A1B68D74-ED53-461A-9B65-56FD2EB1666D}" presName="Name0" presStyleCnt="0">
        <dgm:presLayoutVars>
          <dgm:dir/>
          <dgm:animLvl val="lvl"/>
          <dgm:resizeHandles/>
        </dgm:presLayoutVars>
      </dgm:prSet>
      <dgm:spPr/>
    </dgm:pt>
    <dgm:pt modelId="{871A2A1F-1E56-456A-A0EA-9CF5AE80EFCC}" type="pres">
      <dgm:prSet presAssocID="{CB7C809D-35F2-42D6-8246-878ECE14C2D2}" presName="linNode" presStyleCnt="0"/>
      <dgm:spPr/>
    </dgm:pt>
    <dgm:pt modelId="{0ED463D1-B649-4C34-8ABD-0C1283629639}" type="pres">
      <dgm:prSet presAssocID="{CB7C809D-35F2-42D6-8246-878ECE14C2D2}" presName="parentShp" presStyleLbl="node1" presStyleIdx="0" presStyleCnt="3" custScaleX="79585">
        <dgm:presLayoutVars>
          <dgm:bulletEnabled val="1"/>
        </dgm:presLayoutVars>
      </dgm:prSet>
      <dgm:spPr/>
    </dgm:pt>
    <dgm:pt modelId="{38A646E3-AD29-4865-8E6F-C57909BBE2FF}" type="pres">
      <dgm:prSet presAssocID="{CB7C809D-35F2-42D6-8246-878ECE14C2D2}" presName="childShp" presStyleLbl="bgAccFollowNode1" presStyleIdx="0" presStyleCnt="3" custScaleX="260441" custScaleY="107758" custLinFactNeighborX="12141" custLinFactNeighborY="5337">
        <dgm:presLayoutVars>
          <dgm:bulletEnabled val="1"/>
        </dgm:presLayoutVars>
      </dgm:prSet>
      <dgm:spPr/>
    </dgm:pt>
    <dgm:pt modelId="{8CB8D7A6-2A90-4E82-8DC0-0813735F7E2B}" type="pres">
      <dgm:prSet presAssocID="{592620C7-D3A4-4FF8-A06D-0A9CC98BDC48}" presName="spacing" presStyleCnt="0"/>
      <dgm:spPr/>
    </dgm:pt>
    <dgm:pt modelId="{51100CFA-19D1-459F-A570-FC6A04FE3662}" type="pres">
      <dgm:prSet presAssocID="{8BF7251A-8E57-4357-9375-06E2430BDF9F}" presName="linNode" presStyleCnt="0"/>
      <dgm:spPr/>
    </dgm:pt>
    <dgm:pt modelId="{AB1241CA-EA60-4949-A97B-40694370822E}" type="pres">
      <dgm:prSet presAssocID="{8BF7251A-8E57-4357-9375-06E2430BDF9F}" presName="parentShp" presStyleLbl="node1" presStyleIdx="1" presStyleCnt="3" custScaleX="43395" custScaleY="120029" custLinFactNeighborX="511" custLinFactNeighborY="26">
        <dgm:presLayoutVars>
          <dgm:bulletEnabled val="1"/>
        </dgm:presLayoutVars>
      </dgm:prSet>
      <dgm:spPr/>
    </dgm:pt>
    <dgm:pt modelId="{20272C7A-AF62-4570-9964-292BBAFC7D0F}" type="pres">
      <dgm:prSet presAssocID="{8BF7251A-8E57-4357-9375-06E2430BDF9F}" presName="childShp" presStyleLbl="bgAccFollowNode1" presStyleIdx="1" presStyleCnt="3" custScaleX="141216" custScaleY="132358">
        <dgm:presLayoutVars>
          <dgm:bulletEnabled val="1"/>
        </dgm:presLayoutVars>
      </dgm:prSet>
      <dgm:spPr/>
    </dgm:pt>
    <dgm:pt modelId="{89697A54-2096-4852-B8AF-1C8C8651F7B1}" type="pres">
      <dgm:prSet presAssocID="{4B755AA8-490F-418C-AFD3-5771AFB67576}" presName="spacing" presStyleCnt="0"/>
      <dgm:spPr/>
    </dgm:pt>
    <dgm:pt modelId="{BF1AADF5-81D2-4AA1-9F8C-0E7D4C324D8F}" type="pres">
      <dgm:prSet presAssocID="{5D0714D0-8AA0-4E4E-81D8-91F7188140B7}" presName="linNode" presStyleCnt="0"/>
      <dgm:spPr/>
    </dgm:pt>
    <dgm:pt modelId="{0612C33B-328A-4993-8A9E-7B66E81678E9}" type="pres">
      <dgm:prSet presAssocID="{5D0714D0-8AA0-4E4E-81D8-91F7188140B7}" presName="parentShp" presStyleLbl="node1" presStyleIdx="2" presStyleCnt="3" custScaleX="43395" custLinFactNeighborX="511" custLinFactNeighborY="26">
        <dgm:presLayoutVars>
          <dgm:bulletEnabled val="1"/>
        </dgm:presLayoutVars>
      </dgm:prSet>
      <dgm:spPr/>
    </dgm:pt>
    <dgm:pt modelId="{621997C2-4F13-442A-99CB-7675E97DF2EB}" type="pres">
      <dgm:prSet presAssocID="{5D0714D0-8AA0-4E4E-81D8-91F7188140B7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CEB6D416-98AB-46BD-8EFD-519017336567}" srcId="{CB7C809D-35F2-42D6-8246-878ECE14C2D2}" destId="{ECA20902-116C-42FD-9E2C-37C2EE34A96B}" srcOrd="2" destOrd="0" parTransId="{AFAF9925-906C-4624-81B2-B1A9AB53C2EA}" sibTransId="{3F17FE67-D445-4F25-ABC9-3C60E468E3DF}"/>
    <dgm:cxn modelId="{FF3D6D18-E5D7-420E-8D86-08F0671F3E7E}" type="presOf" srcId="{5D0714D0-8AA0-4E4E-81D8-91F7188140B7}" destId="{0612C33B-328A-4993-8A9E-7B66E81678E9}" srcOrd="0" destOrd="0" presId="urn:microsoft.com/office/officeart/2005/8/layout/vList6"/>
    <dgm:cxn modelId="{D909221B-9447-4FCA-B920-CDBEA8198D16}" type="presOf" srcId="{7A34C55C-CA33-4B44-8C04-878F8889B6BE}" destId="{20272C7A-AF62-4570-9964-292BBAFC7D0F}" srcOrd="0" destOrd="0" presId="urn:microsoft.com/office/officeart/2005/8/layout/vList6"/>
    <dgm:cxn modelId="{FED5201D-22E6-4730-9A1C-67E2BC559884}" type="presOf" srcId="{5A8C828E-A4F4-4758-B96D-3395FE23E419}" destId="{621997C2-4F13-442A-99CB-7675E97DF2EB}" srcOrd="0" destOrd="0" presId="urn:microsoft.com/office/officeart/2005/8/layout/vList6"/>
    <dgm:cxn modelId="{E9873925-5DFA-4AD1-8F5E-2B03E83985FB}" type="presOf" srcId="{5BE18DCE-737C-4036-AA2C-886B7CD5DC84}" destId="{20272C7A-AF62-4570-9964-292BBAFC7D0F}" srcOrd="0" destOrd="1" presId="urn:microsoft.com/office/officeart/2005/8/layout/vList6"/>
    <dgm:cxn modelId="{41BE3A48-4402-4BE2-8EE7-1F352D375622}" srcId="{5D0714D0-8AA0-4E4E-81D8-91F7188140B7}" destId="{5A8C828E-A4F4-4758-B96D-3395FE23E419}" srcOrd="0" destOrd="0" parTransId="{0CBAAB66-56C4-4548-8BB4-38C5C7651D74}" sibTransId="{7C40F426-62A0-46EA-9912-1BFED2123FDF}"/>
    <dgm:cxn modelId="{74F87E57-DB7F-4ADB-BDA9-58FCDB6B2470}" type="presOf" srcId="{5BBE0849-C6EC-45B2-A856-E5C7F61ECC0A}" destId="{38A646E3-AD29-4865-8E6F-C57909BBE2FF}" srcOrd="0" destOrd="0" presId="urn:microsoft.com/office/officeart/2005/8/layout/vList6"/>
    <dgm:cxn modelId="{6097ED78-03A5-40D7-A511-B99E3BD58BE1}" type="presOf" srcId="{A1B68D74-ED53-461A-9B65-56FD2EB1666D}" destId="{3553EA5E-933D-4F9C-AE50-2DCDA4823E58}" srcOrd="0" destOrd="0" presId="urn:microsoft.com/office/officeart/2005/8/layout/vList6"/>
    <dgm:cxn modelId="{C6DA9B80-41C2-49C1-873A-F9F6B99CFC21}" srcId="{A1B68D74-ED53-461A-9B65-56FD2EB1666D}" destId="{8BF7251A-8E57-4357-9375-06E2430BDF9F}" srcOrd="1" destOrd="0" parTransId="{A19CDB5A-0833-41D6-B7B1-7AA7B3B36E31}" sibTransId="{4B755AA8-490F-418C-AFD3-5771AFB67576}"/>
    <dgm:cxn modelId="{052A6282-9473-4B60-90DF-0DF9CBD452CE}" srcId="{A1B68D74-ED53-461A-9B65-56FD2EB1666D}" destId="{CB7C809D-35F2-42D6-8246-878ECE14C2D2}" srcOrd="0" destOrd="0" parTransId="{0CB69225-0477-4748-96D5-08067D79A197}" sibTransId="{592620C7-D3A4-4FF8-A06D-0A9CC98BDC48}"/>
    <dgm:cxn modelId="{E57D4984-06BC-4582-90B4-60FCB7B3E7BF}" srcId="{A1B68D74-ED53-461A-9B65-56FD2EB1666D}" destId="{5D0714D0-8AA0-4E4E-81D8-91F7188140B7}" srcOrd="2" destOrd="0" parTransId="{9AB4AFC6-F7FA-49C7-9846-F77B7596CC44}" sibTransId="{B78AEDE9-1749-44DA-913D-F44D3E418DB1}"/>
    <dgm:cxn modelId="{581D3F8D-0CA4-4BA7-A1CA-1F26138303CB}" type="presOf" srcId="{A1F3BB67-1A69-4483-91B8-7B82961A5EF0}" destId="{20272C7A-AF62-4570-9964-292BBAFC7D0F}" srcOrd="0" destOrd="2" presId="urn:microsoft.com/office/officeart/2005/8/layout/vList6"/>
    <dgm:cxn modelId="{CF837296-4E78-46F4-AC12-EAC926B06220}" srcId="{8BF7251A-8E57-4357-9375-06E2430BDF9F}" destId="{A1F3BB67-1A69-4483-91B8-7B82961A5EF0}" srcOrd="2" destOrd="0" parTransId="{AC89CE5D-4842-47B0-9C41-2BAC90FC491F}" sibTransId="{7B8AAEBA-1327-4088-A31A-307AE3675D8A}"/>
    <dgm:cxn modelId="{8AF4EC99-737F-4EF4-8AEF-3DA39E1977D5}" srcId="{CB7C809D-35F2-42D6-8246-878ECE14C2D2}" destId="{22DD828C-F968-41D0-80ED-87605204AE6C}" srcOrd="1" destOrd="0" parTransId="{688F2C4B-8D1D-40B3-A424-E94CD9C5B27A}" sibTransId="{3602DF70-9F18-49E6-ADB1-A6B605A4C235}"/>
    <dgm:cxn modelId="{D754499B-DD53-4C8C-8CBD-133FFA02ED57}" type="presOf" srcId="{ECA20902-116C-42FD-9E2C-37C2EE34A96B}" destId="{38A646E3-AD29-4865-8E6F-C57909BBE2FF}" srcOrd="0" destOrd="2" presId="urn:microsoft.com/office/officeart/2005/8/layout/vList6"/>
    <dgm:cxn modelId="{70DFE9CA-6C1A-449A-A5DE-E950314216BA}" srcId="{8BF7251A-8E57-4357-9375-06E2430BDF9F}" destId="{5BE18DCE-737C-4036-AA2C-886B7CD5DC84}" srcOrd="1" destOrd="0" parTransId="{0F60FDED-9728-4AF1-9676-4EC7BBA82674}" sibTransId="{579B2632-A2E4-444A-8AB6-EDEE94D4C214}"/>
    <dgm:cxn modelId="{893B4FCC-E860-4CA6-B992-DB7AC847E30A}" srcId="{8BF7251A-8E57-4357-9375-06E2430BDF9F}" destId="{7A34C55C-CA33-4B44-8C04-878F8889B6BE}" srcOrd="0" destOrd="0" parTransId="{53B141BE-2A83-45F7-BE89-60F814A453B2}" sibTransId="{1961BB0D-011F-4404-8C45-974AD6A452BE}"/>
    <dgm:cxn modelId="{1CA6F5D2-85E4-4894-AA2C-17ECEA09B973}" type="presOf" srcId="{22DD828C-F968-41D0-80ED-87605204AE6C}" destId="{38A646E3-AD29-4865-8E6F-C57909BBE2FF}" srcOrd="0" destOrd="1" presId="urn:microsoft.com/office/officeart/2005/8/layout/vList6"/>
    <dgm:cxn modelId="{4E935DD5-4BBD-474C-BA75-29BA25614594}" type="presOf" srcId="{8BF7251A-8E57-4357-9375-06E2430BDF9F}" destId="{AB1241CA-EA60-4949-A97B-40694370822E}" srcOrd="0" destOrd="0" presId="urn:microsoft.com/office/officeart/2005/8/layout/vList6"/>
    <dgm:cxn modelId="{49F57AE1-9D81-4F1B-A11E-B30CFC8D6090}" type="presOf" srcId="{CB7C809D-35F2-42D6-8246-878ECE14C2D2}" destId="{0ED463D1-B649-4C34-8ABD-0C1283629639}" srcOrd="0" destOrd="0" presId="urn:microsoft.com/office/officeart/2005/8/layout/vList6"/>
    <dgm:cxn modelId="{6A23BFE9-0EA2-46C0-9459-AF6382FF5E51}" srcId="{CB7C809D-35F2-42D6-8246-878ECE14C2D2}" destId="{5BBE0849-C6EC-45B2-A856-E5C7F61ECC0A}" srcOrd="0" destOrd="0" parTransId="{8A317895-02B5-4D2C-820F-913C198150B5}" sibTransId="{C40BC331-F2CE-4151-9561-463A6DCC7EF9}"/>
    <dgm:cxn modelId="{513DA5B3-9A9F-48A3-866E-7AD6A3FF2F70}" type="presParOf" srcId="{3553EA5E-933D-4F9C-AE50-2DCDA4823E58}" destId="{871A2A1F-1E56-456A-A0EA-9CF5AE80EFCC}" srcOrd="0" destOrd="0" presId="urn:microsoft.com/office/officeart/2005/8/layout/vList6"/>
    <dgm:cxn modelId="{B5EDC95F-D261-4D88-B2DC-7528C4C03527}" type="presParOf" srcId="{871A2A1F-1E56-456A-A0EA-9CF5AE80EFCC}" destId="{0ED463D1-B649-4C34-8ABD-0C1283629639}" srcOrd="0" destOrd="0" presId="urn:microsoft.com/office/officeart/2005/8/layout/vList6"/>
    <dgm:cxn modelId="{28455E05-D6D3-4FE4-8518-4CFC7F133B0F}" type="presParOf" srcId="{871A2A1F-1E56-456A-A0EA-9CF5AE80EFCC}" destId="{38A646E3-AD29-4865-8E6F-C57909BBE2FF}" srcOrd="1" destOrd="0" presId="urn:microsoft.com/office/officeart/2005/8/layout/vList6"/>
    <dgm:cxn modelId="{FBCCFE79-EA2C-428A-96D9-A8A6FBE8C9A9}" type="presParOf" srcId="{3553EA5E-933D-4F9C-AE50-2DCDA4823E58}" destId="{8CB8D7A6-2A90-4E82-8DC0-0813735F7E2B}" srcOrd="1" destOrd="0" presId="urn:microsoft.com/office/officeart/2005/8/layout/vList6"/>
    <dgm:cxn modelId="{32FD549E-5694-4D60-8918-F0D87881EFA7}" type="presParOf" srcId="{3553EA5E-933D-4F9C-AE50-2DCDA4823E58}" destId="{51100CFA-19D1-459F-A570-FC6A04FE3662}" srcOrd="2" destOrd="0" presId="urn:microsoft.com/office/officeart/2005/8/layout/vList6"/>
    <dgm:cxn modelId="{1B767EAA-6DBD-4D5C-845A-49AD607A8C62}" type="presParOf" srcId="{51100CFA-19D1-459F-A570-FC6A04FE3662}" destId="{AB1241CA-EA60-4949-A97B-40694370822E}" srcOrd="0" destOrd="0" presId="urn:microsoft.com/office/officeart/2005/8/layout/vList6"/>
    <dgm:cxn modelId="{C1A7B39E-1A2D-462D-91BD-4DA38BDF3410}" type="presParOf" srcId="{51100CFA-19D1-459F-A570-FC6A04FE3662}" destId="{20272C7A-AF62-4570-9964-292BBAFC7D0F}" srcOrd="1" destOrd="0" presId="urn:microsoft.com/office/officeart/2005/8/layout/vList6"/>
    <dgm:cxn modelId="{1ECB612C-13DF-4569-9AFE-41CC3A50EA58}" type="presParOf" srcId="{3553EA5E-933D-4F9C-AE50-2DCDA4823E58}" destId="{89697A54-2096-4852-B8AF-1C8C8651F7B1}" srcOrd="3" destOrd="0" presId="urn:microsoft.com/office/officeart/2005/8/layout/vList6"/>
    <dgm:cxn modelId="{5BE137DF-3387-4406-B4CA-48F9877403FE}" type="presParOf" srcId="{3553EA5E-933D-4F9C-AE50-2DCDA4823E58}" destId="{BF1AADF5-81D2-4AA1-9F8C-0E7D4C324D8F}" srcOrd="4" destOrd="0" presId="urn:microsoft.com/office/officeart/2005/8/layout/vList6"/>
    <dgm:cxn modelId="{CA5C7B8A-7827-4308-A1C4-21B4756C289D}" type="presParOf" srcId="{BF1AADF5-81D2-4AA1-9F8C-0E7D4C324D8F}" destId="{0612C33B-328A-4993-8A9E-7B66E81678E9}" srcOrd="0" destOrd="0" presId="urn:microsoft.com/office/officeart/2005/8/layout/vList6"/>
    <dgm:cxn modelId="{2D20743E-9CB7-4150-BBB0-97210886161C}" type="presParOf" srcId="{BF1AADF5-81D2-4AA1-9F8C-0E7D4C324D8F}" destId="{621997C2-4F13-442A-99CB-7675E97DF2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FE1AA3-AD8F-422B-8795-41D5B4D10A81}" type="doc">
      <dgm:prSet loTypeId="urn:microsoft.com/office/officeart/2008/layout/Picture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46AC19-84C8-4585-A93E-B8B8366886AD}">
      <dgm:prSet phldrT="[Text]" custT="1"/>
      <dgm:spPr/>
      <dgm:t>
        <a:bodyPr/>
        <a:lstStyle/>
        <a:p>
          <a:pPr algn="l"/>
          <a:r>
            <a:rPr lang="en-US" sz="1600" b="1" u="sng" dirty="0">
              <a:latin typeface="Lucida Sans" panose="020B0602030504020204" pitchFamily="34" charset="0"/>
            </a:rPr>
            <a:t>Problem Statement</a:t>
          </a:r>
        </a:p>
        <a:p>
          <a:pPr algn="ctr"/>
          <a:r>
            <a:rPr lang="en-US" sz="1600" dirty="0">
              <a:latin typeface="Lucida Sans" panose="020B0602030504020204" pitchFamily="34" charset="0"/>
            </a:rPr>
            <a:t>The Walmart Superstore wants to analyze its sales data to gain insights into its performance and identify opportunities for growth. The company has a vast amount of sales data, including information on products, customers, stores, and transactions. The main objective is to extract meaningful insights from this data to </a:t>
          </a:r>
          <a:r>
            <a:rPr lang="en-US" sz="1600" dirty="0" err="1">
              <a:latin typeface="Lucida Sans" panose="020B0602030504020204" pitchFamily="34" charset="0"/>
            </a:rPr>
            <a:t>analyse</a:t>
          </a:r>
          <a:r>
            <a:rPr lang="en-US" sz="1600" dirty="0">
              <a:latin typeface="Lucida Sans" panose="020B0602030504020204" pitchFamily="34" charset="0"/>
            </a:rPr>
            <a:t> the overall sales of </a:t>
          </a:r>
          <a:r>
            <a:rPr lang="en-US" sz="1600" dirty="0" err="1">
              <a:latin typeface="Lucida Sans" panose="020B0602030504020204" pitchFamily="34" charset="0"/>
            </a:rPr>
            <a:t>walmart</a:t>
          </a:r>
          <a:r>
            <a:rPr lang="en-US" sz="1600" dirty="0">
              <a:latin typeface="Lucida Sans" panose="020B0602030504020204" pitchFamily="34" charset="0"/>
            </a:rPr>
            <a:t> superstore.</a:t>
          </a:r>
        </a:p>
      </dgm:t>
    </dgm:pt>
    <dgm:pt modelId="{3E86D528-AF5D-47CC-BACA-1B11A22591AC}" type="parTrans" cxnId="{52F32CDB-CB58-43C9-8B29-D820C6EE0DD1}">
      <dgm:prSet/>
      <dgm:spPr/>
      <dgm:t>
        <a:bodyPr/>
        <a:lstStyle/>
        <a:p>
          <a:endParaRPr lang="en-US"/>
        </a:p>
      </dgm:t>
    </dgm:pt>
    <dgm:pt modelId="{637FC4A7-2927-4F42-A751-35E08BCE0EF7}" type="sibTrans" cxnId="{52F32CDB-CB58-43C9-8B29-D820C6EE0DD1}">
      <dgm:prSet/>
      <dgm:spPr/>
      <dgm:t>
        <a:bodyPr/>
        <a:lstStyle/>
        <a:p>
          <a:endParaRPr lang="en-US"/>
        </a:p>
      </dgm:t>
    </dgm:pt>
    <dgm:pt modelId="{1F8C6219-F2AD-443F-A885-2056D5AE3EF3}">
      <dgm:prSet phldrT="[Text]"/>
      <dgm:spPr/>
      <dgm:t>
        <a:bodyPr/>
        <a:lstStyle/>
        <a:p>
          <a:r>
            <a:rPr lang="en-US" dirty="0"/>
            <a:t>Analyzed the sales data in multiple angles and understand how the sales is went through region wise, Product wise, Discount wise and etc.,</a:t>
          </a:r>
        </a:p>
      </dgm:t>
    </dgm:pt>
    <dgm:pt modelId="{72804C9C-76B4-4C56-B95D-E6AA1758A7B2}" type="parTrans" cxnId="{1192305A-ED2E-47D0-B0DD-0737B456A73F}">
      <dgm:prSet/>
      <dgm:spPr/>
      <dgm:t>
        <a:bodyPr/>
        <a:lstStyle/>
        <a:p>
          <a:endParaRPr lang="en-US"/>
        </a:p>
      </dgm:t>
    </dgm:pt>
    <dgm:pt modelId="{E727182E-5309-47F8-AADC-459CB10D98EB}" type="sibTrans" cxnId="{1192305A-ED2E-47D0-B0DD-0737B456A73F}">
      <dgm:prSet/>
      <dgm:spPr/>
      <dgm:t>
        <a:bodyPr/>
        <a:lstStyle/>
        <a:p>
          <a:endParaRPr lang="en-US"/>
        </a:p>
      </dgm:t>
    </dgm:pt>
    <dgm:pt modelId="{B5FA8262-8A8F-467A-9FFF-189CC93D4346}">
      <dgm:prSet phldrT="[Text]"/>
      <dgm:spPr/>
      <dgm:t>
        <a:bodyPr/>
        <a:lstStyle/>
        <a:p>
          <a:r>
            <a:rPr lang="en-US" dirty="0" err="1"/>
            <a:t>PowerBi</a:t>
          </a:r>
          <a:r>
            <a:rPr lang="en-US" dirty="0"/>
            <a:t> Report is helps to given a solution to improve the business and if incase any mistakes or wrong moves or crossed that is also identified. </a:t>
          </a:r>
        </a:p>
      </dgm:t>
    </dgm:pt>
    <dgm:pt modelId="{132F565F-94AC-431E-B9EC-5AFFB00B3EFE}" type="parTrans" cxnId="{0A0A71E5-6B04-4F15-9857-A0F3EE6E41B9}">
      <dgm:prSet/>
      <dgm:spPr/>
      <dgm:t>
        <a:bodyPr/>
        <a:lstStyle/>
        <a:p>
          <a:endParaRPr lang="en-US"/>
        </a:p>
      </dgm:t>
    </dgm:pt>
    <dgm:pt modelId="{B5846E48-FF97-46CB-8F4E-A8A05D4EBBA7}" type="sibTrans" cxnId="{0A0A71E5-6B04-4F15-9857-A0F3EE6E41B9}">
      <dgm:prSet/>
      <dgm:spPr/>
      <dgm:t>
        <a:bodyPr/>
        <a:lstStyle/>
        <a:p>
          <a:endParaRPr lang="en-US"/>
        </a:p>
      </dgm:t>
    </dgm:pt>
    <dgm:pt modelId="{5B7C2BC3-18EE-41A1-BDED-C03DA07D4EDE}" type="pres">
      <dgm:prSet presAssocID="{8DFE1AA3-AD8F-422B-8795-41D5B4D10A8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2972BCE-293E-4C2B-BB84-9582B8CAF593}" type="pres">
      <dgm:prSet presAssocID="{6746AC19-84C8-4585-A93E-B8B8366886AD}" presName="root" presStyleCnt="0">
        <dgm:presLayoutVars>
          <dgm:chMax/>
          <dgm:chPref val="4"/>
        </dgm:presLayoutVars>
      </dgm:prSet>
      <dgm:spPr/>
    </dgm:pt>
    <dgm:pt modelId="{8843D234-C048-4125-957A-2E1EF577067F}" type="pres">
      <dgm:prSet presAssocID="{6746AC19-84C8-4585-A93E-B8B8366886AD}" presName="rootComposite" presStyleCnt="0">
        <dgm:presLayoutVars/>
      </dgm:prSet>
      <dgm:spPr/>
    </dgm:pt>
    <dgm:pt modelId="{DDE10D66-FD84-404F-8D52-AD015C70CBF6}" type="pres">
      <dgm:prSet presAssocID="{6746AC19-84C8-4585-A93E-B8B8366886AD}" presName="rootText" presStyleLbl="node0" presStyleIdx="0" presStyleCnt="1">
        <dgm:presLayoutVars>
          <dgm:chMax/>
          <dgm:chPref val="4"/>
        </dgm:presLayoutVars>
      </dgm:prSet>
      <dgm:spPr/>
    </dgm:pt>
    <dgm:pt modelId="{1A28542F-6D7D-462E-9911-E20CEE791E48}" type="pres">
      <dgm:prSet presAssocID="{6746AC19-84C8-4585-A93E-B8B8366886AD}" presName="childShape" presStyleCnt="0">
        <dgm:presLayoutVars>
          <dgm:chMax val="0"/>
          <dgm:chPref val="0"/>
        </dgm:presLayoutVars>
      </dgm:prSet>
      <dgm:spPr/>
    </dgm:pt>
    <dgm:pt modelId="{7F39A171-CD31-4A2C-B6C5-66E4217711EB}" type="pres">
      <dgm:prSet presAssocID="{1F8C6219-F2AD-443F-A885-2056D5AE3EF3}" presName="childComposite" presStyleCnt="0">
        <dgm:presLayoutVars>
          <dgm:chMax val="0"/>
          <dgm:chPref val="0"/>
        </dgm:presLayoutVars>
      </dgm:prSet>
      <dgm:spPr/>
    </dgm:pt>
    <dgm:pt modelId="{B17C4C94-0044-4F46-9B7C-2E57E28027E8}" type="pres">
      <dgm:prSet presAssocID="{1F8C6219-F2AD-443F-A885-2056D5AE3EF3}" presName="Image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54C6E1EA-BC26-4AF8-B61D-3DF44E85D98D}" type="pres">
      <dgm:prSet presAssocID="{1F8C6219-F2AD-443F-A885-2056D5AE3EF3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281EEFA7-BD09-4198-BC2D-F30CF5A86654}" type="pres">
      <dgm:prSet presAssocID="{B5FA8262-8A8F-467A-9FFF-189CC93D4346}" presName="childComposite" presStyleCnt="0">
        <dgm:presLayoutVars>
          <dgm:chMax val="0"/>
          <dgm:chPref val="0"/>
        </dgm:presLayoutVars>
      </dgm:prSet>
      <dgm:spPr/>
    </dgm:pt>
    <dgm:pt modelId="{9842CDC3-F643-4D11-B6D9-315938114B93}" type="pres">
      <dgm:prSet presAssocID="{B5FA8262-8A8F-467A-9FFF-189CC93D4346}" presName="Image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0549DE01-A0FD-436C-A1A8-14309E4EA792}" type="pres">
      <dgm:prSet presAssocID="{B5FA8262-8A8F-467A-9FFF-189CC93D4346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BE8E00D-E099-4D69-B6DA-BBFE5E03203A}" type="presOf" srcId="{1F8C6219-F2AD-443F-A885-2056D5AE3EF3}" destId="{54C6E1EA-BC26-4AF8-B61D-3DF44E85D98D}" srcOrd="0" destOrd="0" presId="urn:microsoft.com/office/officeart/2008/layout/PictureAccentList"/>
    <dgm:cxn modelId="{1192305A-ED2E-47D0-B0DD-0737B456A73F}" srcId="{6746AC19-84C8-4585-A93E-B8B8366886AD}" destId="{1F8C6219-F2AD-443F-A885-2056D5AE3EF3}" srcOrd="0" destOrd="0" parTransId="{72804C9C-76B4-4C56-B95D-E6AA1758A7B2}" sibTransId="{E727182E-5309-47F8-AADC-459CB10D98EB}"/>
    <dgm:cxn modelId="{7CDEDBB5-DF66-4626-9B23-8E4F0EB682B2}" type="presOf" srcId="{B5FA8262-8A8F-467A-9FFF-189CC93D4346}" destId="{0549DE01-A0FD-436C-A1A8-14309E4EA792}" srcOrd="0" destOrd="0" presId="urn:microsoft.com/office/officeart/2008/layout/PictureAccentList"/>
    <dgm:cxn modelId="{EEAD66BB-C282-4F2D-9D40-16FA1E1155B4}" type="presOf" srcId="{8DFE1AA3-AD8F-422B-8795-41D5B4D10A81}" destId="{5B7C2BC3-18EE-41A1-BDED-C03DA07D4EDE}" srcOrd="0" destOrd="0" presId="urn:microsoft.com/office/officeart/2008/layout/PictureAccentList"/>
    <dgm:cxn modelId="{308248D7-4B89-4AE4-A1A6-691177C57B12}" type="presOf" srcId="{6746AC19-84C8-4585-A93E-B8B8366886AD}" destId="{DDE10D66-FD84-404F-8D52-AD015C70CBF6}" srcOrd="0" destOrd="0" presId="urn:microsoft.com/office/officeart/2008/layout/PictureAccentList"/>
    <dgm:cxn modelId="{52F32CDB-CB58-43C9-8B29-D820C6EE0DD1}" srcId="{8DFE1AA3-AD8F-422B-8795-41D5B4D10A81}" destId="{6746AC19-84C8-4585-A93E-B8B8366886AD}" srcOrd="0" destOrd="0" parTransId="{3E86D528-AF5D-47CC-BACA-1B11A22591AC}" sibTransId="{637FC4A7-2927-4F42-A751-35E08BCE0EF7}"/>
    <dgm:cxn modelId="{0A0A71E5-6B04-4F15-9857-A0F3EE6E41B9}" srcId="{6746AC19-84C8-4585-A93E-B8B8366886AD}" destId="{B5FA8262-8A8F-467A-9FFF-189CC93D4346}" srcOrd="1" destOrd="0" parTransId="{132F565F-94AC-431E-B9EC-5AFFB00B3EFE}" sibTransId="{B5846E48-FF97-46CB-8F4E-A8A05D4EBBA7}"/>
    <dgm:cxn modelId="{3FE49923-5D6E-486A-BFD8-598C5C629BC4}" type="presParOf" srcId="{5B7C2BC3-18EE-41A1-BDED-C03DA07D4EDE}" destId="{A2972BCE-293E-4C2B-BB84-9582B8CAF593}" srcOrd="0" destOrd="0" presId="urn:microsoft.com/office/officeart/2008/layout/PictureAccentList"/>
    <dgm:cxn modelId="{7939F5E6-05D9-46C1-A5B0-1FCE01746699}" type="presParOf" srcId="{A2972BCE-293E-4C2B-BB84-9582B8CAF593}" destId="{8843D234-C048-4125-957A-2E1EF577067F}" srcOrd="0" destOrd="0" presId="urn:microsoft.com/office/officeart/2008/layout/PictureAccentList"/>
    <dgm:cxn modelId="{0C7ACACC-7519-4BB4-B8BC-931C39AE87FA}" type="presParOf" srcId="{8843D234-C048-4125-957A-2E1EF577067F}" destId="{DDE10D66-FD84-404F-8D52-AD015C70CBF6}" srcOrd="0" destOrd="0" presId="urn:microsoft.com/office/officeart/2008/layout/PictureAccentList"/>
    <dgm:cxn modelId="{D6E4C4E9-C149-408E-925C-6E2C86B16335}" type="presParOf" srcId="{A2972BCE-293E-4C2B-BB84-9582B8CAF593}" destId="{1A28542F-6D7D-462E-9911-E20CEE791E48}" srcOrd="1" destOrd="0" presId="urn:microsoft.com/office/officeart/2008/layout/PictureAccentList"/>
    <dgm:cxn modelId="{81667D94-4165-423B-98AC-63F583B79A7C}" type="presParOf" srcId="{1A28542F-6D7D-462E-9911-E20CEE791E48}" destId="{7F39A171-CD31-4A2C-B6C5-66E4217711EB}" srcOrd="0" destOrd="0" presId="urn:microsoft.com/office/officeart/2008/layout/PictureAccentList"/>
    <dgm:cxn modelId="{DBEBB7EC-A04B-4ECB-A4A3-C41C7567EACB}" type="presParOf" srcId="{7F39A171-CD31-4A2C-B6C5-66E4217711EB}" destId="{B17C4C94-0044-4F46-9B7C-2E57E28027E8}" srcOrd="0" destOrd="0" presId="urn:microsoft.com/office/officeart/2008/layout/PictureAccentList"/>
    <dgm:cxn modelId="{B130483C-12EE-41AB-80AD-47B5CC7B0E61}" type="presParOf" srcId="{7F39A171-CD31-4A2C-B6C5-66E4217711EB}" destId="{54C6E1EA-BC26-4AF8-B61D-3DF44E85D98D}" srcOrd="1" destOrd="0" presId="urn:microsoft.com/office/officeart/2008/layout/PictureAccentList"/>
    <dgm:cxn modelId="{7F7EDD26-312D-45F7-BBA0-5FBCA207527B}" type="presParOf" srcId="{1A28542F-6D7D-462E-9911-E20CEE791E48}" destId="{281EEFA7-BD09-4198-BC2D-F30CF5A86654}" srcOrd="1" destOrd="0" presId="urn:microsoft.com/office/officeart/2008/layout/PictureAccentList"/>
    <dgm:cxn modelId="{83561429-AF17-4550-BDE6-BA980839CB21}" type="presParOf" srcId="{281EEFA7-BD09-4198-BC2D-F30CF5A86654}" destId="{9842CDC3-F643-4D11-B6D9-315938114B93}" srcOrd="0" destOrd="0" presId="urn:microsoft.com/office/officeart/2008/layout/PictureAccentList"/>
    <dgm:cxn modelId="{9C281CF0-FC98-4C8D-98BA-D30D9F3E643A}" type="presParOf" srcId="{281EEFA7-BD09-4198-BC2D-F30CF5A86654}" destId="{0549DE01-A0FD-436C-A1A8-14309E4EA79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646E3-AD29-4865-8E6F-C57909BBE2FF}">
      <dsp:nvSpPr>
        <dsp:cNvPr id="0" name=""/>
        <dsp:cNvSpPr/>
      </dsp:nvSpPr>
      <dsp:spPr>
        <a:xfrm>
          <a:off x="1860547" y="88032"/>
          <a:ext cx="9093879" cy="17059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Format or Change data type or Transform of raw data.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If needed add Helper column or new column to calculate functions.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Save and close the raw data excel.</a:t>
          </a:r>
        </a:p>
      </dsp:txBody>
      <dsp:txXfrm>
        <a:off x="1860547" y="301275"/>
        <a:ext cx="8454150" cy="1279459"/>
      </dsp:txXfrm>
    </dsp:sp>
    <dsp:sp modelId="{0ED463D1-B649-4C34-8ABD-0C1283629639}">
      <dsp:nvSpPr>
        <dsp:cNvPr id="0" name=""/>
        <dsp:cNvSpPr/>
      </dsp:nvSpPr>
      <dsp:spPr>
        <a:xfrm>
          <a:off x="3977" y="64950"/>
          <a:ext cx="1852592" cy="158312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chemeClr val="tx1">
              <a:lumMod val="85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Transform data</a:t>
          </a:r>
        </a:p>
      </dsp:txBody>
      <dsp:txXfrm>
        <a:off x="81259" y="142232"/>
        <a:ext cx="1698028" cy="1428562"/>
      </dsp:txXfrm>
    </dsp:sp>
    <dsp:sp modelId="{20272C7A-AF62-4570-9964-292BBAFC7D0F}">
      <dsp:nvSpPr>
        <dsp:cNvPr id="0" name=""/>
        <dsp:cNvSpPr/>
      </dsp:nvSpPr>
      <dsp:spPr>
        <a:xfrm>
          <a:off x="1862802" y="1867799"/>
          <a:ext cx="9091296" cy="20953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Use import option to import raw data excel into </a:t>
          </a:r>
          <a:r>
            <a:rPr lang="en-US" sz="2200" kern="1200" dirty="0" err="1">
              <a:latin typeface="Lucida Sans" panose="020B0602030504020204" pitchFamily="34" charset="0"/>
            </a:rPr>
            <a:t>PowerBI</a:t>
          </a:r>
          <a:r>
            <a:rPr lang="en-US" sz="2200" kern="1200" dirty="0">
              <a:latin typeface="Lucida Sans" panose="020B0602030504020204" pitchFamily="34" charset="0"/>
            </a:rPr>
            <a:t>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Load &amp; Transform data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Confirm the all column's datatypes are updated appropriately ( Ex. Date-Date format, Numbers – Number format, Amount -  Accounting format/Currency format.</a:t>
          </a:r>
        </a:p>
      </dsp:txBody>
      <dsp:txXfrm>
        <a:off x="1862802" y="2129723"/>
        <a:ext cx="8305523" cy="1571547"/>
      </dsp:txXfrm>
    </dsp:sp>
    <dsp:sp modelId="{AB1241CA-EA60-4949-A97B-40694370822E}">
      <dsp:nvSpPr>
        <dsp:cNvPr id="0" name=""/>
        <dsp:cNvSpPr/>
      </dsp:nvSpPr>
      <dsp:spPr>
        <a:xfrm>
          <a:off x="33225" y="1965803"/>
          <a:ext cx="1862474" cy="1900211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Import data</a:t>
          </a:r>
        </a:p>
      </dsp:txBody>
      <dsp:txXfrm>
        <a:off x="124143" y="2056721"/>
        <a:ext cx="1680638" cy="1718375"/>
      </dsp:txXfrm>
    </dsp:sp>
    <dsp:sp modelId="{621997C2-4F13-442A-99CB-7675E97DF2EB}">
      <dsp:nvSpPr>
        <dsp:cNvPr id="0" name=""/>
        <dsp:cNvSpPr/>
      </dsp:nvSpPr>
      <dsp:spPr>
        <a:xfrm>
          <a:off x="3141620" y="4121507"/>
          <a:ext cx="6572656" cy="15831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Lucida Sans" panose="020B0602030504020204" pitchFamily="34" charset="0"/>
            </a:rPr>
            <a:t>Good to Start create an interactive dashboard based on requirement</a:t>
          </a:r>
          <a:r>
            <a:rPr lang="en-US" sz="3500" kern="1200" dirty="0"/>
            <a:t>.</a:t>
          </a:r>
        </a:p>
      </dsp:txBody>
      <dsp:txXfrm>
        <a:off x="3141620" y="4319398"/>
        <a:ext cx="5978984" cy="1187344"/>
      </dsp:txXfrm>
    </dsp:sp>
    <dsp:sp modelId="{0612C33B-328A-4993-8A9E-7B66E81678E9}">
      <dsp:nvSpPr>
        <dsp:cNvPr id="0" name=""/>
        <dsp:cNvSpPr/>
      </dsp:nvSpPr>
      <dsp:spPr>
        <a:xfrm>
          <a:off x="1273736" y="4121919"/>
          <a:ext cx="1901469" cy="1583126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solidFill>
                <a:schemeClr val="bg1"/>
              </a:solidFill>
            </a:rPr>
            <a:t>PowerBI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1351018" y="4199201"/>
        <a:ext cx="1746905" cy="1428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10D66-FD84-404F-8D52-AD015C70CBF6}">
      <dsp:nvSpPr>
        <dsp:cNvPr id="0" name=""/>
        <dsp:cNvSpPr/>
      </dsp:nvSpPr>
      <dsp:spPr>
        <a:xfrm>
          <a:off x="0" y="487720"/>
          <a:ext cx="10346954" cy="13934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latin typeface="Lucida Sans" panose="020B0602030504020204" pitchFamily="34" charset="0"/>
            </a:rPr>
            <a:t>Problem Statement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ucida Sans" panose="020B0602030504020204" pitchFamily="34" charset="0"/>
            </a:rPr>
            <a:t>The Walmart Superstore wants to analyze its sales data to gain insights into its performance and identify opportunities for growth. The company has a vast amount of sales data, including information on products, customers, stores, and transactions. The main objective is to extract meaningful insights from this data to </a:t>
          </a:r>
          <a:r>
            <a:rPr lang="en-US" sz="1600" kern="1200" dirty="0" err="1">
              <a:latin typeface="Lucida Sans" panose="020B0602030504020204" pitchFamily="34" charset="0"/>
            </a:rPr>
            <a:t>analyse</a:t>
          </a:r>
          <a:r>
            <a:rPr lang="en-US" sz="1600" kern="1200" dirty="0">
              <a:latin typeface="Lucida Sans" panose="020B0602030504020204" pitchFamily="34" charset="0"/>
            </a:rPr>
            <a:t> the overall sales of </a:t>
          </a:r>
          <a:r>
            <a:rPr lang="en-US" sz="1600" kern="1200" dirty="0" err="1">
              <a:latin typeface="Lucida Sans" panose="020B0602030504020204" pitchFamily="34" charset="0"/>
            </a:rPr>
            <a:t>walmart</a:t>
          </a:r>
          <a:r>
            <a:rPr lang="en-US" sz="1600" kern="1200" dirty="0">
              <a:latin typeface="Lucida Sans" panose="020B0602030504020204" pitchFamily="34" charset="0"/>
            </a:rPr>
            <a:t> superstore.</a:t>
          </a:r>
        </a:p>
      </dsp:txBody>
      <dsp:txXfrm>
        <a:off x="40814" y="528534"/>
        <a:ext cx="10265326" cy="1311859"/>
      </dsp:txXfrm>
    </dsp:sp>
    <dsp:sp modelId="{B17C4C94-0044-4F46-9B7C-2E57E28027E8}">
      <dsp:nvSpPr>
        <dsp:cNvPr id="0" name=""/>
        <dsp:cNvSpPr/>
      </dsp:nvSpPr>
      <dsp:spPr>
        <a:xfrm>
          <a:off x="0" y="2132035"/>
          <a:ext cx="1393487" cy="139348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E1EA-BC26-4AF8-B61D-3DF44E85D98D}">
      <dsp:nvSpPr>
        <dsp:cNvPr id="0" name=""/>
        <dsp:cNvSpPr/>
      </dsp:nvSpPr>
      <dsp:spPr>
        <a:xfrm>
          <a:off x="1477096" y="2132035"/>
          <a:ext cx="8869858" cy="1393487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Analyzed the sales data in multiple angles and understand how the sales is went through region wise, Product wise, Discount wise and etc.,</a:t>
          </a:r>
        </a:p>
      </dsp:txBody>
      <dsp:txXfrm>
        <a:off x="1545133" y="2200072"/>
        <a:ext cx="8733784" cy="1257413"/>
      </dsp:txXfrm>
    </dsp:sp>
    <dsp:sp modelId="{9842CDC3-F643-4D11-B6D9-315938114B93}">
      <dsp:nvSpPr>
        <dsp:cNvPr id="0" name=""/>
        <dsp:cNvSpPr/>
      </dsp:nvSpPr>
      <dsp:spPr>
        <a:xfrm>
          <a:off x="0" y="3692741"/>
          <a:ext cx="1393487" cy="1393487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9DE01-A0FD-436C-A1A8-14309E4EA792}">
      <dsp:nvSpPr>
        <dsp:cNvPr id="0" name=""/>
        <dsp:cNvSpPr/>
      </dsp:nvSpPr>
      <dsp:spPr>
        <a:xfrm>
          <a:off x="1477096" y="3692741"/>
          <a:ext cx="8869858" cy="1393487"/>
        </a:xfrm>
        <a:prstGeom prst="roundRect">
          <a:avLst>
            <a:gd name="adj" fmla="val 16670"/>
          </a:avLst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PowerBi</a:t>
          </a:r>
          <a:r>
            <a:rPr lang="en-US" sz="2400" kern="1200" dirty="0"/>
            <a:t> Report is helps to given a solution to improve the business and if incase any mistakes or wrong moves or crossed that is also identified. </a:t>
          </a:r>
        </a:p>
      </dsp:txBody>
      <dsp:txXfrm>
        <a:off x="1545133" y="3760778"/>
        <a:ext cx="8733784" cy="1257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16:51:17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3DD7-D169-46F9-8AE1-CB425C65FF1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E1B9-3BD3-46E4-9DF3-4BC445E05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87280E-0718-4AF3-915F-EC927D9CC641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01C3-8C42-4A01-9197-169183BE261D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2A18-0EA0-49DE-AD75-B76A3F887A5D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7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482F-9E26-4DA0-B1FE-21D0CC8F1D4E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00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BD33-88D4-4423-905B-A983AEC1E927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6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6FE0-B631-40FB-976F-C7550A2D1598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573-EF03-47C0-8D80-E9F12483E50C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F1E9-5B17-430D-B0B8-C6956AFD734D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F1F8-C996-40FB-B250-A8CC73BB396E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E1E5-1F4A-4D5A-8CB8-6A01BA6B2245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CCF8-A1A4-45F0-9EA5-71122CC5421A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062-EDD2-431D-8F42-BE2FED848420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5289-3EB6-49BB-AF79-56D71BE6949C}" type="datetime1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92C8-325E-4CB9-9124-09EAD48D7894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C26C-E9A1-414F-B801-793B51FB0CE5}" type="datetime1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66C-88B2-4532-9258-2B3F1FE0F65A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B5E-A697-4CC8-ABF5-F2D6ECCAF528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Rajeshkanna 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85FD-CEB7-4387-BC48-D5697DEFB0AC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Created by Rajeshkanna 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3D8D-4294-4B4E-923D-E0803A35C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0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EFDF-7940-9FA4-E6E9-0976C9D3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384" y="612843"/>
            <a:ext cx="8275027" cy="3278221"/>
          </a:xfrm>
          <a:noFill/>
        </p:spPr>
        <p:txBody>
          <a:bodyPr/>
          <a:lstStyle/>
          <a:p>
            <a:pPr algn="ctr">
              <a:lnSpc>
                <a:spcPct val="60000"/>
              </a:lnSpc>
            </a:pPr>
            <a:r>
              <a:rPr lang="en-US" sz="4000" b="1" dirty="0">
                <a:latin typeface="Lucida Sans" panose="020B0602030504020204" pitchFamily="34" charset="0"/>
              </a:rPr>
              <a:t>Walmart Super Store</a:t>
            </a:r>
            <a:br>
              <a:rPr lang="en-US" sz="4000" b="1" dirty="0">
                <a:latin typeface="Lucida Sans" panose="020B0602030504020204" pitchFamily="34" charset="0"/>
              </a:rPr>
            </a:br>
            <a:br>
              <a:rPr lang="en-US" sz="4000" b="1" dirty="0">
                <a:latin typeface="Lucida Sans" panose="020B0602030504020204" pitchFamily="34" charset="0"/>
              </a:rPr>
            </a:br>
            <a:r>
              <a:rPr lang="en-US" sz="4000" b="1" dirty="0">
                <a:latin typeface="Lucida Sans" panose="020B0602030504020204" pitchFamily="34" charset="0"/>
              </a:rPr>
              <a:t> sales Data Analysis</a:t>
            </a:r>
            <a:r>
              <a:rPr lang="en-US" b="1" dirty="0">
                <a:latin typeface="Lucida Sans" panose="020B0602030504020204" pitchFamily="34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E3D0B-0A88-7588-BCBC-09633963B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44" y="795643"/>
            <a:ext cx="1473640" cy="147364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A9E7AF-95D7-C825-4A12-1334A151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sz="1400" dirty="0">
                <a:latin typeface="Lucida Sans" panose="020B0602030504020204" pitchFamily="34" charset="0"/>
              </a:rPr>
              <a:t>Rajeshkanna 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A0245A-F993-9E23-6159-C0975132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32DD2-DA2E-9044-5FA2-75D8EA24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65D20-6545-C69F-C49B-89C7AE71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86B65-B49F-D0B9-C111-1ABBD0B5ABBB}"/>
                  </a:ext>
                </a:extLst>
              </p14:cNvPr>
              <p14:cNvContentPartPr/>
              <p14:nvPr/>
            </p14:nvContentPartPr>
            <p14:xfrm>
              <a:off x="1157484" y="1225325"/>
              <a:ext cx="21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86B65-B49F-D0B9-C111-1ABBD0B5AB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364" y="1219205"/>
                <a:ext cx="144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47D01FB-8281-43A8-28B3-3FD04DE87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166783"/>
              </p:ext>
            </p:extLst>
          </p:nvPr>
        </p:nvGraphicFramePr>
        <p:xfrm>
          <a:off x="825768" y="175099"/>
          <a:ext cx="10954427" cy="57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585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8AB281-11EE-39B2-74A0-11D53E5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BF8CA-DF09-708B-7179-6269951A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9A9A04-FC76-F562-1076-C708016AA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133336"/>
              </p:ext>
            </p:extLst>
          </p:nvPr>
        </p:nvGraphicFramePr>
        <p:xfrm>
          <a:off x="1141411" y="223736"/>
          <a:ext cx="10346955" cy="557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4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6CA68-CBC9-5C27-6B5A-25A75CED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7BE38-D771-9468-35DF-0E1B6929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20AC1-CE72-94F2-83A0-65A5080C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195560"/>
            <a:ext cx="9419773" cy="4687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1EBFA-125E-EF9C-F1E3-4A3B7F791706}"/>
              </a:ext>
            </a:extLst>
          </p:cNvPr>
          <p:cNvSpPr txBox="1"/>
          <p:nvPr/>
        </p:nvSpPr>
        <p:spPr>
          <a:xfrm>
            <a:off x="1141410" y="389106"/>
            <a:ext cx="941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I Have Prepared the below dashboard in </a:t>
            </a:r>
            <a:r>
              <a:rPr lang="en-US" b="1" dirty="0" err="1">
                <a:solidFill>
                  <a:schemeClr val="bg1"/>
                </a:solidFill>
                <a:latin typeface="Lucida Sans" panose="020B0602030504020204" pitchFamily="34" charset="0"/>
              </a:rPr>
              <a:t>Powerbi</a:t>
            </a:r>
            <a:r>
              <a:rPr lang="en-US" b="1" dirty="0">
                <a:solidFill>
                  <a:schemeClr val="bg1"/>
                </a:solidFill>
                <a:latin typeface="Lucida Sans" panose="020B0602030504020204" pitchFamily="34" charset="0"/>
              </a:rPr>
              <a:t> using the Sales data from Walmart superstore</a:t>
            </a:r>
          </a:p>
        </p:txBody>
      </p:sp>
    </p:spTree>
    <p:extLst>
      <p:ext uri="{BB962C8B-B14F-4D97-AF65-F5344CB8AC3E}">
        <p14:creationId xmlns:p14="http://schemas.microsoft.com/office/powerpoint/2010/main" val="55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4760B-5AEF-38D2-A57F-49023ED9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Rajeshkanna 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91797-41F9-7B1A-CA3A-96EEE34E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3D8D-4294-4B4E-923D-E0803A35CAD2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54188-C6E9-4EE7-F04C-D85F06833D5A}"/>
              </a:ext>
            </a:extLst>
          </p:cNvPr>
          <p:cNvSpPr txBox="1"/>
          <p:nvPr/>
        </p:nvSpPr>
        <p:spPr>
          <a:xfrm>
            <a:off x="1141411" y="665922"/>
            <a:ext cx="10219015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u="sng" dirty="0">
                <a:solidFill>
                  <a:schemeClr val="bg1"/>
                </a:solidFill>
                <a:latin typeface="Lucida Sans" panose="020B0602030504020204" pitchFamily="34" charset="0"/>
              </a:rPr>
              <a:t>My Solutions</a:t>
            </a:r>
          </a:p>
          <a:p>
            <a:endParaRPr lang="en-US" sz="30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Lucida Sans" panose="020B0602030504020204" pitchFamily="34" charset="0"/>
              </a:rPr>
              <a:t>Start marketing for small number of quantity sold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Lucida Sans" panose="020B0602030504020204" pitchFamily="34" charset="0"/>
              </a:rPr>
              <a:t>Promoting Offers and targeting to add new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Lucida Sans" panose="020B0602030504020204" pitchFamily="34" charset="0"/>
              </a:rPr>
              <a:t>Start selling for Compo offer methodology to improve quantity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Lucida Sans" panose="020B0602030504020204" pitchFamily="34" charset="0"/>
              </a:rPr>
              <a:t>Keep maintaining existing customers providing by exclusive offers to them.</a:t>
            </a:r>
          </a:p>
          <a:p>
            <a:endParaRPr lang="en-US" sz="30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79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300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Sans</vt:lpstr>
      <vt:lpstr>Tw Cen MT</vt:lpstr>
      <vt:lpstr>Circuit</vt:lpstr>
      <vt:lpstr>Walmart Super Store   sales Data Analysis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Super Store   sales Data Analysis </dc:title>
  <dc:creator>BA</dc:creator>
  <cp:lastModifiedBy>BA</cp:lastModifiedBy>
  <cp:revision>3</cp:revision>
  <dcterms:created xsi:type="dcterms:W3CDTF">2024-05-19T16:28:03Z</dcterms:created>
  <dcterms:modified xsi:type="dcterms:W3CDTF">2024-05-25T13:37:41Z</dcterms:modified>
</cp:coreProperties>
</file>