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57" r:id="rId5"/>
    <p:sldId id="258" r:id="rId6"/>
    <p:sldId id="263" r:id="rId7"/>
    <p:sldId id="259" r:id="rId8"/>
    <p:sldId id="260" r:id="rId9"/>
    <p:sldId id="264" r:id="rId10"/>
    <p:sldId id="265" r:id="rId11"/>
    <p:sldId id="266" r:id="rId12"/>
    <p:sldId id="267" r:id="rId13"/>
    <p:sldId id="274" r:id="rId14"/>
    <p:sldId id="268"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0285EB-AFCD-414E-8AD7-4EE43E823E58}">
          <p14:sldIdLst>
            <p14:sldId id="256"/>
            <p14:sldId id="261"/>
            <p14:sldId id="262"/>
            <p14:sldId id="257"/>
            <p14:sldId id="258"/>
            <p14:sldId id="263"/>
            <p14:sldId id="259"/>
            <p14:sldId id="260"/>
            <p14:sldId id="264"/>
            <p14:sldId id="265"/>
            <p14:sldId id="266"/>
          </p14:sldIdLst>
        </p14:section>
        <p14:section name="Untitled Section" id="{69385614-8518-43A8-B942-EE2E2BAB6F64}">
          <p14:sldIdLst>
            <p14:sldId id="267"/>
            <p14:sldId id="274"/>
            <p14:sldId id="268"/>
            <p14:sldId id="269"/>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9386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51388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467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956095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235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34741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81458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22051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6802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94791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84997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DEF221-21C5-42D8-B3D0-EF9C7465CFDE}"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54515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DEF221-21C5-42D8-B3D0-EF9C7465CFDE}"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04484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EF221-21C5-42D8-B3D0-EF9C7465CFDE}"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6249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2296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
        <p:nvSpPr>
          <p:cNvPr id="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Tree>
    <p:extLst>
      <p:ext uri="{BB962C8B-B14F-4D97-AF65-F5344CB8AC3E}">
        <p14:creationId xmlns:p14="http://schemas.microsoft.com/office/powerpoint/2010/main" val="409150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DEF221-21C5-42D8-B3D0-EF9C7465CFDE}"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CE859-368E-45F0-9D8A-EADE817EE228}" type="slidenum">
              <a:rPr lang="en-IN" smtClean="0"/>
              <a:t>‹#›</a:t>
            </a:fld>
            <a:endParaRPr lang="en-IN"/>
          </a:p>
        </p:txBody>
      </p:sp>
    </p:spTree>
    <p:extLst>
      <p:ext uri="{BB962C8B-B14F-4D97-AF65-F5344CB8AC3E}">
        <p14:creationId xmlns:p14="http://schemas.microsoft.com/office/powerpoint/2010/main" val="39209876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leadingindia.ai/downloads/projects/SMA/sma_9.pdf" TargetMode="External"/><Relationship Id="rId2" Type="http://schemas.openxmlformats.org/officeDocument/2006/relationships/hyperlink" Target="https://images.app.goo.gl/cAWtkW23va9BuseK6" TargetMode="External"/><Relationship Id="rId1" Type="http://schemas.openxmlformats.org/officeDocument/2006/relationships/slideLayout" Target="../slideLayouts/slideLayout6.xml"/><Relationship Id="rId6" Type="http://schemas.openxmlformats.org/officeDocument/2006/relationships/hyperlink" Target="https://www.kaggle.com/datasets/jainpooja/fake-news-detection/code" TargetMode="External"/><Relationship Id="rId5" Type="http://schemas.openxmlformats.org/officeDocument/2006/relationships/hyperlink" Target="https://www.javatpoint.com/fake-news-detection-using-machine-learning" TargetMode="External"/><Relationship Id="rId4" Type="http://schemas.openxmlformats.org/officeDocument/2006/relationships/hyperlink" Target="https://www.geeksforgeeks.org/fake-news-detection-using-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B8CF-8EDB-CBB2-75E5-2C4D1368270F}"/>
              </a:ext>
            </a:extLst>
          </p:cNvPr>
          <p:cNvSpPr>
            <a:spLocks noGrp="1"/>
          </p:cNvSpPr>
          <p:nvPr>
            <p:ph type="ctrTitle"/>
          </p:nvPr>
        </p:nvSpPr>
        <p:spPr>
          <a:xfrm>
            <a:off x="-158211" y="1070806"/>
            <a:ext cx="8919109" cy="1646302"/>
          </a:xfrm>
        </p:spPr>
        <p:txBody>
          <a:bodyPr/>
          <a:lstStyle/>
          <a:p>
            <a:r>
              <a:rPr lang="en-GB" dirty="0"/>
              <a:t>FAKE NEWS DETECTION </a:t>
            </a:r>
            <a:r>
              <a:rPr lang="en-US" dirty="0"/>
              <a:t> </a:t>
            </a:r>
            <a:endParaRPr lang="en-IN" dirty="0"/>
          </a:p>
        </p:txBody>
      </p:sp>
      <p:sp>
        <p:nvSpPr>
          <p:cNvPr id="3" name="Subtitle 2">
            <a:extLst>
              <a:ext uri="{FF2B5EF4-FFF2-40B4-BE49-F238E27FC236}">
                <a16:creationId xmlns:a16="http://schemas.microsoft.com/office/drawing/2014/main" id="{32684781-6BE3-3836-4E06-895245F190B5}"/>
              </a:ext>
            </a:extLst>
          </p:cNvPr>
          <p:cNvSpPr>
            <a:spLocks noGrp="1"/>
          </p:cNvSpPr>
          <p:nvPr>
            <p:ph type="subTitle" idx="1"/>
          </p:nvPr>
        </p:nvSpPr>
        <p:spPr>
          <a:xfrm>
            <a:off x="565771" y="3716430"/>
            <a:ext cx="8492655" cy="2623798"/>
          </a:xfrm>
        </p:spPr>
        <p:txBody>
          <a:bodyPr>
            <a:normAutofit/>
          </a:bodyPr>
          <a:lstStyle/>
          <a:p>
            <a:r>
              <a:rPr lang="en-IN" sz="3000" dirty="0">
                <a:solidFill>
                  <a:schemeClr val="tx1"/>
                </a:solidFill>
                <a:latin typeface="Berlin Sans FB Demi" panose="020E0802020502020306" pitchFamily="34" charset="0"/>
              </a:rPr>
              <a:t>Created by</a:t>
            </a:r>
          </a:p>
          <a:p>
            <a:r>
              <a:rPr lang="en-US"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RAJESH KANNAN S</a:t>
            </a:r>
            <a:endPar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Reg no:- 91232110</a:t>
            </a:r>
            <a:r>
              <a:rPr lang="en-US"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4035</a:t>
            </a:r>
            <a:endPar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3</a:t>
            </a:r>
            <a:r>
              <a:rPr lang="en-IN" baseline="300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rd</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year </a:t>
            </a:r>
            <a:r>
              <a:rPr lang="en-IN"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cse</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a:t>
            </a:r>
          </a:p>
          <a:p>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Sacs </a:t>
            </a:r>
            <a:r>
              <a:rPr lang="en-IN"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mavmm</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engineering college </a:t>
            </a:r>
          </a:p>
          <a:p>
            <a:endParaRPr lang="en-IN" dirty="0">
              <a:solidFill>
                <a:schemeClr val="tx1"/>
              </a:solidFill>
              <a:latin typeface="Berlin Sans FB Demi" panose="020E0802020502020306" pitchFamily="34" charset="0"/>
            </a:endParaRPr>
          </a:p>
          <a:p>
            <a:endParaRPr lang="en-IN" dirty="0">
              <a:solidFill>
                <a:schemeClr val="tx1"/>
              </a:solidFill>
              <a:latin typeface="Berlin Sans FB Demi" panose="020E0802020502020306" pitchFamily="34" charset="0"/>
            </a:endParaRPr>
          </a:p>
        </p:txBody>
      </p:sp>
    </p:spTree>
    <p:extLst>
      <p:ext uri="{BB962C8B-B14F-4D97-AF65-F5344CB8AC3E}">
        <p14:creationId xmlns:p14="http://schemas.microsoft.com/office/powerpoint/2010/main" val="312726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7A616-5E52-EE5B-7DE6-005CE396854C}"/>
              </a:ext>
            </a:extLst>
          </p:cNvPr>
          <p:cNvSpPr txBox="1"/>
          <p:nvPr/>
        </p:nvSpPr>
        <p:spPr>
          <a:xfrm>
            <a:off x="267889" y="673091"/>
            <a:ext cx="10412017" cy="4216539"/>
          </a:xfrm>
          <a:prstGeom prst="rect">
            <a:avLst/>
          </a:prstGeom>
          <a:noFill/>
        </p:spPr>
        <p:txBody>
          <a:bodyPr wrap="square">
            <a:spAutoFit/>
          </a:bodyPr>
          <a:lstStyle/>
          <a:p>
            <a:pPr algn="just"/>
            <a:r>
              <a:rPr lang="en-US" sz="2400" b="1" dirty="0"/>
              <a:t>7. Deployment</a:t>
            </a:r>
            <a:r>
              <a:rPr lang="en-US" sz="2000" b="1" dirty="0"/>
              <a:t>: </a:t>
            </a:r>
            <a:endParaRPr lang="en-GB" sz="2000" b="1" dirty="0"/>
          </a:p>
          <a:p>
            <a:pPr algn="just"/>
            <a:endParaRPr lang="en-GB" sz="2000" b="1" dirty="0"/>
          </a:p>
          <a:p>
            <a:pPr marL="1257300" lvl="2" indent="-342900" algn="just">
              <a:buFont typeface="Arial" panose="020B0604020202020204" pitchFamily="34" charset="0"/>
              <a:buChar char="•"/>
            </a:pPr>
            <a:r>
              <a:rPr lang="en-US" sz="2000" b="1" dirty="0"/>
              <a:t>Integrate the developed fake news detection models into relevant platforms, such as news websites, social media platforms, or browser extensions. Ensure that the deployment process is seamless and that the system provides real-time detection and alerting capabilities to users.</a:t>
            </a:r>
            <a:endParaRPr lang="en-GB" sz="2000" b="1" dirty="0"/>
          </a:p>
          <a:p>
            <a:pPr algn="just"/>
            <a:endParaRPr lang="en-GB" sz="2000" b="1" dirty="0"/>
          </a:p>
          <a:p>
            <a:pPr algn="just"/>
            <a:r>
              <a:rPr lang="en-US" sz="2400" b="1" dirty="0"/>
              <a:t>8. Monitoring and Maintenance</a:t>
            </a:r>
            <a:r>
              <a:rPr lang="en-US" sz="2000" b="1" dirty="0"/>
              <a:t>:</a:t>
            </a:r>
            <a:endParaRPr lang="en-GB" sz="2000" b="1" dirty="0"/>
          </a:p>
          <a:p>
            <a:pPr marL="342900" indent="-342900" algn="just">
              <a:buFont typeface="Arial" panose="020B0604020202020204" pitchFamily="34" charset="0"/>
              <a:buChar char="•"/>
            </a:pPr>
            <a:endParaRPr lang="en-GB" sz="2000" b="1" dirty="0"/>
          </a:p>
          <a:p>
            <a:pPr marL="1257300" lvl="2" indent="-342900" algn="just">
              <a:buFont typeface="Arial" panose="020B0604020202020204" pitchFamily="34" charset="0"/>
              <a:buChar char="•"/>
            </a:pPr>
            <a:r>
              <a:rPr lang="en-US" sz="2000" b="1" dirty="0"/>
              <a:t>Continuously monitor the performance of the deployed system and gather feedback from users to identify areas for improvement. Update the models with new data, refine feature extraction methods, and adapt to emerging forms of misinformation to maintain the system's effectiveness over time.</a:t>
            </a:r>
          </a:p>
        </p:txBody>
      </p:sp>
    </p:spTree>
    <p:extLst>
      <p:ext uri="{BB962C8B-B14F-4D97-AF65-F5344CB8AC3E}">
        <p14:creationId xmlns:p14="http://schemas.microsoft.com/office/powerpoint/2010/main" val="17841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32C3A-97D6-90F0-ED3D-39E65905A68D}"/>
              </a:ext>
            </a:extLst>
          </p:cNvPr>
          <p:cNvSpPr txBox="1"/>
          <p:nvPr/>
        </p:nvSpPr>
        <p:spPr>
          <a:xfrm rot="10800000" flipH="1" flipV="1">
            <a:off x="934744" y="262527"/>
            <a:ext cx="5604540" cy="523220"/>
          </a:xfrm>
          <a:prstGeom prst="rect">
            <a:avLst/>
          </a:prstGeom>
          <a:noFill/>
        </p:spPr>
        <p:txBody>
          <a:bodyPr wrap="square" rtlCol="0">
            <a:spAutoFit/>
          </a:bodyPr>
          <a:lstStyle/>
          <a:p>
            <a:pPr algn="l"/>
            <a:r>
              <a:rPr lang="en-US" sz="2800" b="1">
                <a:latin typeface="+mj-lt"/>
              </a:rPr>
              <a:t>Algorithm and deployment</a:t>
            </a:r>
            <a:r>
              <a:rPr lang="en-US"/>
              <a:t> </a:t>
            </a:r>
          </a:p>
        </p:txBody>
      </p:sp>
      <p:pic>
        <p:nvPicPr>
          <p:cNvPr id="4" name="Picture 3">
            <a:extLst>
              <a:ext uri="{FF2B5EF4-FFF2-40B4-BE49-F238E27FC236}">
                <a16:creationId xmlns:a16="http://schemas.microsoft.com/office/drawing/2014/main" id="{785CD827-C72D-D3AE-E160-CD3400216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23" y="1647823"/>
            <a:ext cx="7550729" cy="4412457"/>
          </a:xfrm>
          <a:prstGeom prst="rect">
            <a:avLst/>
          </a:prstGeom>
        </p:spPr>
      </p:pic>
    </p:spTree>
    <p:extLst>
      <p:ext uri="{BB962C8B-B14F-4D97-AF65-F5344CB8AC3E}">
        <p14:creationId xmlns:p14="http://schemas.microsoft.com/office/powerpoint/2010/main" val="402900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1250A4-E8EA-921D-46A3-6349CF01EBA2}"/>
              </a:ext>
            </a:extLst>
          </p:cNvPr>
          <p:cNvSpPr txBox="1"/>
          <p:nvPr/>
        </p:nvSpPr>
        <p:spPr>
          <a:xfrm>
            <a:off x="136005" y="333137"/>
            <a:ext cx="11258276" cy="6247864"/>
          </a:xfrm>
          <a:prstGeom prst="rect">
            <a:avLst/>
          </a:prstGeom>
          <a:noFill/>
        </p:spPr>
        <p:txBody>
          <a:bodyPr wrap="square">
            <a:spAutoFit/>
          </a:bodyPr>
          <a:lstStyle/>
          <a:p>
            <a:pPr marL="342900" indent="-342900">
              <a:buAutoNum type="arabicPeriod"/>
            </a:pPr>
            <a:r>
              <a:rPr lang="en-US" sz="2800" b="1" dirty="0"/>
              <a:t>Algorithm Development</a:t>
            </a:r>
            <a:r>
              <a:rPr lang="en-GB" sz="2800" b="1" dirty="0"/>
              <a:t>:</a:t>
            </a:r>
            <a:r>
              <a:rPr lang="en-US" sz="2800" b="1" dirty="0"/>
              <a:t>   </a:t>
            </a:r>
            <a:endParaRPr lang="en-GB" sz="2800" b="1" dirty="0"/>
          </a:p>
          <a:p>
            <a:endParaRPr lang="en-GB" b="1" dirty="0"/>
          </a:p>
          <a:p>
            <a:endParaRPr lang="en-GB" sz="2000" b="1" dirty="0"/>
          </a:p>
          <a:p>
            <a:r>
              <a:rPr lang="en-US" sz="2000" b="1" dirty="0"/>
              <a:t>Data Collection</a:t>
            </a:r>
            <a:r>
              <a:rPr lang="en-US" b="1" dirty="0"/>
              <a:t>: </a:t>
            </a:r>
            <a:endParaRPr lang="en-GB" b="1" dirty="0"/>
          </a:p>
          <a:p>
            <a:pPr marL="742950" lvl="1" indent="-285750">
              <a:buFont typeface="Arial" panose="020B0604020202020204" pitchFamily="34" charset="0"/>
              <a:buChar char="•"/>
            </a:pPr>
            <a:endParaRPr lang="en-GB" b="1" dirty="0"/>
          </a:p>
          <a:p>
            <a:pPr marL="1200150" lvl="2" indent="-285750">
              <a:buFont typeface="Arial" panose="020B0604020202020204" pitchFamily="34" charset="0"/>
              <a:buChar char="•"/>
            </a:pPr>
            <a:r>
              <a:rPr lang="en-US" b="1" dirty="0"/>
              <a:t>Gather a diverse dataset of news articles, labeling them as either real or fake.   </a:t>
            </a:r>
            <a:endParaRPr lang="en-GB" b="1" dirty="0"/>
          </a:p>
          <a:p>
            <a:endParaRPr lang="en-GB" sz="2000" b="1" dirty="0"/>
          </a:p>
          <a:p>
            <a:r>
              <a:rPr lang="en-US" sz="2000" b="1" dirty="0"/>
              <a:t>Data Preprocessing</a:t>
            </a:r>
            <a:r>
              <a:rPr lang="en-US" b="1" dirty="0"/>
              <a:t>: </a:t>
            </a:r>
            <a:endParaRPr lang="en-GB" b="1" dirty="0"/>
          </a:p>
          <a:p>
            <a:pPr marL="742950" lvl="1" indent="-285750">
              <a:buFont typeface="Arial" panose="020B0604020202020204" pitchFamily="34" charset="0"/>
              <a:buChar char="•"/>
            </a:pPr>
            <a:endParaRPr lang="en-GB" b="1" dirty="0"/>
          </a:p>
          <a:p>
            <a:pPr marL="1200150" lvl="2" indent="-285750">
              <a:buFont typeface="Arial" panose="020B0604020202020204" pitchFamily="34" charset="0"/>
              <a:buChar char="•"/>
            </a:pPr>
            <a:r>
              <a:rPr lang="en-US" b="1" dirty="0"/>
              <a:t>Clean the data, remove noise, tokenize the text, and extract relevant features such as word frequency, sentiment, and metadata information (e.g., publication date, source credibility).    </a:t>
            </a:r>
            <a:endParaRPr lang="en-GB" b="1" dirty="0"/>
          </a:p>
          <a:p>
            <a:endParaRPr lang="en-GB" b="1" dirty="0"/>
          </a:p>
          <a:p>
            <a:r>
              <a:rPr lang="en-US" sz="2000" b="1" dirty="0"/>
              <a:t>Model Selection</a:t>
            </a:r>
            <a:r>
              <a:rPr lang="en-US" b="1" dirty="0"/>
              <a:t>: </a:t>
            </a:r>
            <a:endParaRPr lang="en-GB" b="1" dirty="0"/>
          </a:p>
          <a:p>
            <a:pPr marL="742950" lvl="1" indent="-285750">
              <a:buFont typeface="Arial" panose="020B0604020202020204" pitchFamily="34" charset="0"/>
              <a:buChar char="•"/>
            </a:pPr>
            <a:endParaRPr lang="en-GB" b="1" dirty="0"/>
          </a:p>
          <a:p>
            <a:pPr marL="1200150" lvl="2" indent="-285750">
              <a:buFont typeface="Arial" panose="020B0604020202020204" pitchFamily="34" charset="0"/>
              <a:buChar char="•"/>
            </a:pPr>
            <a:r>
              <a:rPr lang="en-US" b="1" dirty="0"/>
              <a:t>Choose appropriate machine learning models (e.g., logistic regression, support vector machines, decision trees) or deep learning architectures (e.g., convolutional neural networks, recurrent neural networks) based on the complexity of the task and the nature of the data.   </a:t>
            </a:r>
            <a:endParaRPr lang="en-GB" b="1" dirty="0"/>
          </a:p>
          <a:p>
            <a:endParaRPr lang="en-GB" sz="2000" b="1" dirty="0"/>
          </a:p>
          <a:p>
            <a:endParaRPr lang="en-US" b="1" dirty="0"/>
          </a:p>
        </p:txBody>
      </p:sp>
      <p:sp>
        <p:nvSpPr>
          <p:cNvPr id="2" name="TextBox 1">
            <a:extLst>
              <a:ext uri="{FF2B5EF4-FFF2-40B4-BE49-F238E27FC236}">
                <a16:creationId xmlns:a16="http://schemas.microsoft.com/office/drawing/2014/main" id="{AFCC50B8-05ED-953A-7D2F-E25A07C1E285}"/>
              </a:ext>
            </a:extLst>
          </p:cNvPr>
          <p:cNvSpPr txBox="1"/>
          <p:nvPr/>
        </p:nvSpPr>
        <p:spPr>
          <a:xfrm>
            <a:off x="5193506" y="253841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80093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05CDFC-68E6-68B3-E018-CBDA3A8862BF}"/>
              </a:ext>
            </a:extLst>
          </p:cNvPr>
          <p:cNvSpPr txBox="1"/>
          <p:nvPr/>
        </p:nvSpPr>
        <p:spPr>
          <a:xfrm>
            <a:off x="815577" y="1401307"/>
            <a:ext cx="8673703" cy="3785652"/>
          </a:xfrm>
          <a:prstGeom prst="rect">
            <a:avLst/>
          </a:prstGeom>
          <a:noFill/>
        </p:spPr>
        <p:txBody>
          <a:bodyPr wrap="square">
            <a:spAutoFit/>
          </a:bodyPr>
          <a:lstStyle/>
          <a:p>
            <a:r>
              <a:rPr lang="en-US" sz="2000" b="1" dirty="0"/>
              <a:t>Model Training</a:t>
            </a:r>
            <a:r>
              <a:rPr lang="en-GB" sz="2000" b="1" dirty="0"/>
              <a:t>:</a:t>
            </a:r>
          </a:p>
          <a:p>
            <a:endParaRPr lang="en-GB" sz="2000" b="1" dirty="0"/>
          </a:p>
          <a:p>
            <a:pPr marL="1200150" lvl="2" indent="-285750">
              <a:buFont typeface="Arial" panose="020B0604020202020204" pitchFamily="34" charset="0"/>
              <a:buChar char="•"/>
            </a:pPr>
            <a:r>
              <a:rPr lang="en-US" sz="2000" b="1" dirty="0"/>
              <a:t>Split the dataset into training, validation, and test sets. Train the selected models on the training data, tune </a:t>
            </a:r>
            <a:r>
              <a:rPr lang="en-US" sz="2000" b="1" dirty="0" err="1"/>
              <a:t>hyperparameters</a:t>
            </a:r>
            <a:r>
              <a:rPr lang="en-US" sz="2000" b="1" dirty="0"/>
              <a:t> using the validation set, and evaluate performance metrics.   </a:t>
            </a:r>
            <a:endParaRPr lang="en-GB" sz="2000" b="1" dirty="0"/>
          </a:p>
          <a:p>
            <a:endParaRPr lang="en-GB" sz="2000" b="1" dirty="0"/>
          </a:p>
          <a:p>
            <a:r>
              <a:rPr lang="en-GB" sz="2000" b="1" dirty="0"/>
              <a:t>E</a:t>
            </a:r>
            <a:r>
              <a:rPr lang="en-US" sz="2000" b="1" dirty="0" err="1"/>
              <a:t>nsemble</a:t>
            </a:r>
            <a:r>
              <a:rPr lang="en-US" sz="2000" b="1" dirty="0"/>
              <a:t> Methods: </a:t>
            </a:r>
            <a:endParaRPr lang="en-GB" sz="2000" b="1" dirty="0"/>
          </a:p>
          <a:p>
            <a:endParaRPr lang="en-GB" sz="2000" b="1" dirty="0"/>
          </a:p>
          <a:p>
            <a:pPr marL="1200150" lvl="2" indent="-285750">
              <a:buFont typeface="Arial" panose="020B0604020202020204" pitchFamily="34" charset="0"/>
              <a:buChar char="•"/>
            </a:pPr>
            <a:r>
              <a:rPr lang="en-US" sz="2000" b="1" dirty="0"/>
              <a:t>Optionally, combine multiple models into an ensemble to improve performance through voting, stacking, or boosting techniques</a:t>
            </a:r>
          </a:p>
        </p:txBody>
      </p:sp>
    </p:spTree>
    <p:extLst>
      <p:ext uri="{BB962C8B-B14F-4D97-AF65-F5344CB8AC3E}">
        <p14:creationId xmlns:p14="http://schemas.microsoft.com/office/powerpoint/2010/main" val="344291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BD49A9-D02A-3C0E-1254-4E552C47E110}"/>
              </a:ext>
            </a:extLst>
          </p:cNvPr>
          <p:cNvSpPr txBox="1"/>
          <p:nvPr/>
        </p:nvSpPr>
        <p:spPr>
          <a:xfrm>
            <a:off x="678656" y="1175597"/>
            <a:ext cx="10346531" cy="4801314"/>
          </a:xfrm>
          <a:prstGeom prst="rect">
            <a:avLst/>
          </a:prstGeom>
          <a:noFill/>
        </p:spPr>
        <p:txBody>
          <a:bodyPr wrap="square">
            <a:spAutoFit/>
          </a:bodyPr>
          <a:lstStyle/>
          <a:p>
            <a:r>
              <a:rPr lang="en-US" sz="2800" b="1" dirty="0"/>
              <a:t>2.</a:t>
            </a:r>
            <a:r>
              <a:rPr lang="en-US" dirty="0"/>
              <a:t> </a:t>
            </a:r>
            <a:r>
              <a:rPr lang="en-US" sz="2800" b="1" dirty="0" err="1"/>
              <a:t>Deploymen</a:t>
            </a:r>
            <a:r>
              <a:rPr lang="en-GB" sz="2800" b="1" dirty="0"/>
              <a:t>t:</a:t>
            </a:r>
            <a:r>
              <a:rPr lang="en-US" dirty="0"/>
              <a:t>   </a:t>
            </a:r>
            <a:endParaRPr lang="en-GB" dirty="0"/>
          </a:p>
          <a:p>
            <a:endParaRPr lang="en-GB" dirty="0"/>
          </a:p>
          <a:p>
            <a:pPr algn="just"/>
            <a:endParaRPr lang="en-GB" sz="2000" b="1" dirty="0"/>
          </a:p>
          <a:p>
            <a:pPr lvl="1" algn="just"/>
            <a:r>
              <a:rPr lang="en-US" sz="2000" b="1" dirty="0"/>
              <a:t>Integration</a:t>
            </a:r>
            <a:r>
              <a:rPr lang="en-GB" sz="2000" b="1" dirty="0"/>
              <a:t>:</a:t>
            </a:r>
          </a:p>
          <a:p>
            <a:pPr marL="1657350" lvl="3" indent="-285750" algn="just">
              <a:buFont typeface="Arial" panose="020B0604020202020204" pitchFamily="34" charset="0"/>
              <a:buChar char="•"/>
            </a:pPr>
            <a:endParaRPr lang="en-GB" sz="2000" b="1" dirty="0"/>
          </a:p>
          <a:p>
            <a:pPr marL="1657350" lvl="3" indent="-285750" algn="just">
              <a:buFont typeface="Arial" panose="020B0604020202020204" pitchFamily="34" charset="0"/>
              <a:buChar char="•"/>
            </a:pPr>
            <a:r>
              <a:rPr lang="en-US" sz="2000" b="1" dirty="0"/>
              <a:t>Integrate the trained models into the deployment environment, such as a web application, browser extension, or API.   </a:t>
            </a:r>
            <a:endParaRPr lang="en-GB" sz="2000" b="1" dirty="0"/>
          </a:p>
          <a:p>
            <a:pPr algn="just"/>
            <a:endParaRPr lang="en-GB" sz="2000" b="1" dirty="0"/>
          </a:p>
          <a:p>
            <a:pPr lvl="1" algn="just"/>
            <a:r>
              <a:rPr lang="en-US" sz="2000" b="1" dirty="0"/>
              <a:t>Real-time Detection: </a:t>
            </a:r>
            <a:endParaRPr lang="en-GB" sz="2000" b="1" dirty="0"/>
          </a:p>
          <a:p>
            <a:pPr marL="742950" lvl="1" indent="-285750" algn="just">
              <a:buFont typeface="Arial" panose="020B0604020202020204" pitchFamily="34" charset="0"/>
              <a:buChar char="•"/>
            </a:pPr>
            <a:endParaRPr lang="en-GB" sz="2000" b="1" dirty="0"/>
          </a:p>
          <a:p>
            <a:pPr marL="1657350" lvl="3" indent="-285750" algn="just">
              <a:buFont typeface="Arial" panose="020B0604020202020204" pitchFamily="34" charset="0"/>
              <a:buChar char="•"/>
            </a:pPr>
            <a:r>
              <a:rPr lang="en-US" sz="2000" b="1" dirty="0"/>
              <a:t>Ensure that the deployed system can perform real-time detection of fake news by processing incoming news articles or user-generated content.   </a:t>
            </a:r>
            <a:endParaRPr lang="en-GB" sz="2000" b="1" dirty="0"/>
          </a:p>
          <a:p>
            <a:pPr algn="just"/>
            <a:endParaRPr lang="en-GB" sz="2000" b="1" dirty="0"/>
          </a:p>
          <a:p>
            <a:pPr algn="just"/>
            <a:endParaRPr lang="en-GB" sz="2000" b="1" dirty="0"/>
          </a:p>
        </p:txBody>
      </p:sp>
    </p:spTree>
    <p:extLst>
      <p:ext uri="{BB962C8B-B14F-4D97-AF65-F5344CB8AC3E}">
        <p14:creationId xmlns:p14="http://schemas.microsoft.com/office/powerpoint/2010/main" val="78411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E50890-8934-5CA8-5B1E-F93B4C71EA1A}"/>
              </a:ext>
            </a:extLst>
          </p:cNvPr>
          <p:cNvSpPr txBox="1"/>
          <p:nvPr/>
        </p:nvSpPr>
        <p:spPr>
          <a:xfrm>
            <a:off x="609800" y="1048681"/>
            <a:ext cx="9322557" cy="3785652"/>
          </a:xfrm>
          <a:prstGeom prst="rect">
            <a:avLst/>
          </a:prstGeom>
          <a:noFill/>
        </p:spPr>
        <p:txBody>
          <a:bodyPr wrap="square">
            <a:spAutoFit/>
          </a:bodyPr>
          <a:lstStyle/>
          <a:p>
            <a:pPr algn="just"/>
            <a:endParaRPr lang="en-GB" sz="2000" b="1" dirty="0"/>
          </a:p>
          <a:p>
            <a:pPr algn="just"/>
            <a:r>
              <a:rPr lang="en-US" sz="2000" b="1" dirty="0"/>
              <a:t>User Interface</a:t>
            </a:r>
            <a:r>
              <a:rPr lang="en-GB" sz="2000" b="1" dirty="0"/>
              <a:t>:</a:t>
            </a:r>
          </a:p>
          <a:p>
            <a:pPr marL="800100" lvl="1" indent="-342900" algn="just">
              <a:buFont typeface="Arial" panose="020B0604020202020204" pitchFamily="34" charset="0"/>
              <a:buChar char="•"/>
            </a:pPr>
            <a:endParaRPr lang="en-GB" sz="2000" b="1" dirty="0"/>
          </a:p>
          <a:p>
            <a:pPr marL="800100" lvl="1" indent="-342900" algn="just">
              <a:buFont typeface="Arial" panose="020B0604020202020204" pitchFamily="34" charset="0"/>
              <a:buChar char="•"/>
            </a:pPr>
            <a:r>
              <a:rPr lang="en-GB" sz="2000" b="1" dirty="0"/>
              <a:t>D</a:t>
            </a:r>
            <a:r>
              <a:rPr lang="en-US" sz="2000" b="1" dirty="0" err="1"/>
              <a:t>esign</a:t>
            </a:r>
            <a:r>
              <a:rPr lang="en-US" sz="2000" b="1" dirty="0"/>
              <a:t> a user-friendly interface for users to interact with the fake news detection system. This could include features such as displaying detection results, providing explanations for decisions, and allowing users to report suspicious content.  </a:t>
            </a:r>
            <a:endParaRPr lang="en-GB" sz="2000" b="1" dirty="0"/>
          </a:p>
          <a:p>
            <a:pPr algn="just"/>
            <a:endParaRPr lang="en-GB" sz="2000" b="1" dirty="0"/>
          </a:p>
          <a:p>
            <a:pPr algn="just"/>
            <a:r>
              <a:rPr lang="en-US" sz="2000" b="1" dirty="0"/>
              <a:t>Scalability: </a:t>
            </a:r>
            <a:endParaRPr lang="en-GB" sz="2000" b="1" dirty="0"/>
          </a:p>
          <a:p>
            <a:pPr marL="742950" lvl="1" indent="-285750" algn="just">
              <a:buFont typeface="Arial" panose="020B0604020202020204" pitchFamily="34" charset="0"/>
              <a:buChar char="•"/>
            </a:pPr>
            <a:endParaRPr lang="en-GB" sz="2000" b="1" dirty="0"/>
          </a:p>
          <a:p>
            <a:pPr marL="742950" lvl="1" indent="-285750" algn="just">
              <a:buFont typeface="Arial" panose="020B0604020202020204" pitchFamily="34" charset="0"/>
              <a:buChar char="•"/>
            </a:pPr>
            <a:r>
              <a:rPr lang="en-US" sz="2000" b="1" dirty="0"/>
              <a:t>Ensure that the deployment architecture is scalable to handle large volumes of incoming data and user requests efficiently.   </a:t>
            </a:r>
            <a:endParaRPr lang="en-GB" sz="2000" b="1" dirty="0"/>
          </a:p>
        </p:txBody>
      </p:sp>
    </p:spTree>
    <p:extLst>
      <p:ext uri="{BB962C8B-B14F-4D97-AF65-F5344CB8AC3E}">
        <p14:creationId xmlns:p14="http://schemas.microsoft.com/office/powerpoint/2010/main" val="132017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31ED9-4A8B-E46E-920C-8E5582AEDA17}"/>
              </a:ext>
            </a:extLst>
          </p:cNvPr>
          <p:cNvSpPr txBox="1"/>
          <p:nvPr/>
        </p:nvSpPr>
        <p:spPr>
          <a:xfrm>
            <a:off x="0" y="243286"/>
            <a:ext cx="4728476" cy="584775"/>
          </a:xfrm>
          <a:prstGeom prst="rect">
            <a:avLst/>
          </a:prstGeom>
          <a:noFill/>
        </p:spPr>
        <p:txBody>
          <a:bodyPr wrap="square" rtlCol="0">
            <a:spAutoFit/>
          </a:bodyPr>
          <a:lstStyle/>
          <a:p>
            <a:pPr algn="l"/>
            <a:r>
              <a:rPr lang="en-US" sz="3200" b="1">
                <a:latin typeface="+mj-lt"/>
              </a:rPr>
              <a:t>Result</a:t>
            </a:r>
            <a:r>
              <a:rPr lang="en-US"/>
              <a:t> </a:t>
            </a:r>
          </a:p>
        </p:txBody>
      </p:sp>
      <p:sp>
        <p:nvSpPr>
          <p:cNvPr id="5" name="TextBox 4">
            <a:extLst>
              <a:ext uri="{FF2B5EF4-FFF2-40B4-BE49-F238E27FC236}">
                <a16:creationId xmlns:a16="http://schemas.microsoft.com/office/drawing/2014/main" id="{BD9233D5-3DCF-A728-D869-7833A25E76F3}"/>
              </a:ext>
            </a:extLst>
          </p:cNvPr>
          <p:cNvSpPr txBox="1"/>
          <p:nvPr/>
        </p:nvSpPr>
        <p:spPr>
          <a:xfrm>
            <a:off x="448525" y="828061"/>
            <a:ext cx="10961576" cy="1938992"/>
          </a:xfrm>
          <a:prstGeom prst="rect">
            <a:avLst/>
          </a:prstGeom>
          <a:noFill/>
        </p:spPr>
        <p:txBody>
          <a:bodyPr wrap="square">
            <a:spAutoFit/>
          </a:bodyPr>
          <a:lstStyle/>
          <a:p>
            <a:pPr marL="342900" indent="-342900" algn="just">
              <a:buFont typeface="Arial" panose="020B0604020202020204" pitchFamily="34" charset="0"/>
              <a:buChar char="•"/>
            </a:pPr>
            <a:r>
              <a:rPr lang="en-US" sz="2000" b="1" dirty="0"/>
              <a:t>The fake news detection results showcase the effectiveness of the deployed model in discerning between genuine and deceptive news articles. Leveraging a dataset meticulously labeled for authenticity, the model, based on a combination of advanced machine learning techniques and natural language processing, accurately classifies articles. Through rigorous training and evaluation, the model achieves commendable performance metrics, including high accuracy and precision. </a:t>
            </a:r>
          </a:p>
        </p:txBody>
      </p:sp>
    </p:spTree>
    <p:extLst>
      <p:ext uri="{BB962C8B-B14F-4D97-AF65-F5344CB8AC3E}">
        <p14:creationId xmlns:p14="http://schemas.microsoft.com/office/powerpoint/2010/main" val="123046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0059B-7AFE-843E-A322-3B0CA50A4E75}"/>
              </a:ext>
            </a:extLst>
          </p:cNvPr>
          <p:cNvSpPr txBox="1"/>
          <p:nvPr/>
        </p:nvSpPr>
        <p:spPr>
          <a:xfrm rot="10800000" flipV="1">
            <a:off x="1096187" y="631031"/>
            <a:ext cx="6357126" cy="584775"/>
          </a:xfrm>
          <a:prstGeom prst="rect">
            <a:avLst/>
          </a:prstGeom>
          <a:noFill/>
        </p:spPr>
        <p:txBody>
          <a:bodyPr wrap="square" rtlCol="0">
            <a:spAutoFit/>
          </a:bodyPr>
          <a:lstStyle/>
          <a:p>
            <a:pPr algn="l"/>
            <a:r>
              <a:rPr lang="en-GB" sz="3200" b="1" dirty="0">
                <a:latin typeface="+mj-lt"/>
              </a:rPr>
              <a:t>Conclusion</a:t>
            </a:r>
            <a:endParaRPr lang="en-US" dirty="0"/>
          </a:p>
        </p:txBody>
      </p:sp>
      <p:sp>
        <p:nvSpPr>
          <p:cNvPr id="4" name="TextBox 3">
            <a:extLst>
              <a:ext uri="{FF2B5EF4-FFF2-40B4-BE49-F238E27FC236}">
                <a16:creationId xmlns:a16="http://schemas.microsoft.com/office/drawing/2014/main" id="{8893370B-78F0-351E-5BBA-B2E2D9A19BE6}"/>
              </a:ext>
            </a:extLst>
          </p:cNvPr>
          <p:cNvSpPr txBox="1"/>
          <p:nvPr/>
        </p:nvSpPr>
        <p:spPr>
          <a:xfrm>
            <a:off x="1553764" y="1530846"/>
            <a:ext cx="8280797" cy="2031325"/>
          </a:xfrm>
          <a:prstGeom prst="rect">
            <a:avLst/>
          </a:prstGeom>
          <a:noFill/>
        </p:spPr>
        <p:txBody>
          <a:bodyPr wrap="square">
            <a:spAutoFit/>
          </a:bodyPr>
          <a:lstStyle/>
          <a:p>
            <a:pPr marL="742950" lvl="1" indent="-285750" algn="just">
              <a:buFont typeface="Arial" panose="020B0604020202020204" pitchFamily="34" charset="0"/>
              <a:buChar char="•"/>
            </a:pPr>
            <a:r>
              <a:rPr lang="en-US" b="1" dirty="0"/>
              <a:t>Fake news detection involves employing sophisticated algorithms and techniques to identify and classify misinformation within textual content. Initially, a diverse dataset comprising both authentic and fabricated news articles is curated and labeled for training purposes. Features such as lexical patterns, linguistic cues, sentiment analysis, and credibility of sources are extracted from the text</a:t>
            </a:r>
            <a:r>
              <a:rPr lang="en-GB" b="1" dirty="0"/>
              <a:t>.</a:t>
            </a:r>
            <a:endParaRPr lang="en-US" b="1" dirty="0"/>
          </a:p>
        </p:txBody>
      </p:sp>
    </p:spTree>
    <p:extLst>
      <p:ext uri="{BB962C8B-B14F-4D97-AF65-F5344CB8AC3E}">
        <p14:creationId xmlns:p14="http://schemas.microsoft.com/office/powerpoint/2010/main" val="120730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5807-8938-5AE5-0437-F512AEB45D72}"/>
              </a:ext>
            </a:extLst>
          </p:cNvPr>
          <p:cNvSpPr>
            <a:spLocks noGrp="1"/>
          </p:cNvSpPr>
          <p:nvPr>
            <p:ph type="title"/>
          </p:nvPr>
        </p:nvSpPr>
        <p:spPr/>
        <p:txBody>
          <a:bodyPr/>
          <a:lstStyle/>
          <a:p>
            <a:r>
              <a:rPr lang="en-GB" b="1" dirty="0">
                <a:solidFill>
                  <a:schemeClr val="tx1"/>
                </a:solidFill>
              </a:rPr>
              <a:t>Reference</a:t>
            </a:r>
            <a:r>
              <a:rPr lang="en-GB" dirty="0"/>
              <a:t> </a:t>
            </a:r>
            <a:endParaRPr lang="en-US" dirty="0"/>
          </a:p>
        </p:txBody>
      </p:sp>
      <p:sp>
        <p:nvSpPr>
          <p:cNvPr id="5" name="TextBox 4">
            <a:hlinkClick r:id="rId2"/>
            <a:extLst>
              <a:ext uri="{FF2B5EF4-FFF2-40B4-BE49-F238E27FC236}">
                <a16:creationId xmlns:a16="http://schemas.microsoft.com/office/drawing/2014/main" id="{DB4FA9CE-4E69-8566-5630-A68F0B461748}"/>
              </a:ext>
            </a:extLst>
          </p:cNvPr>
          <p:cNvSpPr txBox="1"/>
          <p:nvPr/>
        </p:nvSpPr>
        <p:spPr>
          <a:xfrm>
            <a:off x="1609805" y="1654294"/>
            <a:ext cx="7593077" cy="3693319"/>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accent1"/>
                </a:solidFill>
                <a:hlinkClick r:id="rId2"/>
              </a:rPr>
              <a:t>https://images.app.goo.gl/cAWtkW23va9BuseK6</a:t>
            </a:r>
            <a:endParaRPr lang="en-US" dirty="0">
              <a:solidFill>
                <a:schemeClr val="accent1"/>
              </a:solidFill>
            </a:endParaRPr>
          </a:p>
          <a:p>
            <a:pPr marL="285750" indent="-285750">
              <a:buFont typeface="Wingdings" panose="05000000000000000000" pitchFamily="2" charset="2"/>
              <a:buChar char="Ø"/>
            </a:pPr>
            <a:endParaRPr lang="en-US" dirty="0">
              <a:solidFill>
                <a:schemeClr val="accent1"/>
              </a:solidFill>
              <a:hlinkClick r:id="rId3"/>
            </a:endParaRPr>
          </a:p>
          <a:p>
            <a:pPr marL="285750" indent="-285750">
              <a:buFont typeface="Wingdings" panose="05000000000000000000" pitchFamily="2" charset="2"/>
              <a:buChar char="Ø"/>
            </a:pPr>
            <a:r>
              <a:rPr lang="en-US" dirty="0">
                <a:solidFill>
                  <a:schemeClr val="accent1"/>
                </a:solidFill>
                <a:hlinkClick r:id="rId3"/>
              </a:rPr>
              <a:t>https://leadingindia.ai/downloads/projects/SMA/sma_9.pdf</a:t>
            </a:r>
            <a:endParaRPr lang="en-US" dirty="0">
              <a:solidFill>
                <a:schemeClr val="accent1"/>
              </a:solidFill>
            </a:endParaRP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hlinkClick r:id="rId4"/>
              </a:rPr>
              <a:t>https://www.geeksforgeeks.org/fake-news-detection-using-machine-learning/</a:t>
            </a:r>
            <a:endParaRPr lang="en-US" dirty="0">
              <a:solidFill>
                <a:schemeClr val="accent1"/>
              </a:solidFill>
            </a:endParaRP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hlinkClick r:id="rId5"/>
              </a:rPr>
              <a:t>https://www.javatpoint.com/fake-news-detection-using-machine-learning</a:t>
            </a:r>
            <a:endParaRPr lang="en-US" dirty="0">
              <a:solidFill>
                <a:schemeClr val="accent1"/>
              </a:solidFill>
            </a:endParaRPr>
          </a:p>
          <a:p>
            <a:pPr marL="285750" indent="-285750">
              <a:buFont typeface="Wingdings" panose="05000000000000000000" pitchFamily="2" charset="2"/>
              <a:buChar char="Ø"/>
            </a:pPr>
            <a:endParaRPr lang="en-US" dirty="0">
              <a:solidFill>
                <a:schemeClr val="accent1"/>
              </a:solidFill>
            </a:endParaRPr>
          </a:p>
          <a:p>
            <a:r>
              <a:rPr lang="en-US" dirty="0"/>
              <a:t>DATASET:</a:t>
            </a:r>
          </a:p>
          <a:p>
            <a:pPr marL="285750" indent="-285750">
              <a:buFont typeface="Wingdings" panose="05000000000000000000" pitchFamily="2" charset="2"/>
              <a:buChar char="Ø"/>
            </a:pPr>
            <a:r>
              <a:rPr lang="en-US" dirty="0">
                <a:hlinkClick r:id="rId6"/>
              </a:rPr>
              <a:t>https://www.kaggle.com/datasets/jainpooja/fake-news-detection/code</a:t>
            </a:r>
            <a:endParaRPr lang="en-US" dirty="0"/>
          </a:p>
        </p:txBody>
      </p:sp>
    </p:spTree>
    <p:extLst>
      <p:ext uri="{BB962C8B-B14F-4D97-AF65-F5344CB8AC3E}">
        <p14:creationId xmlns:p14="http://schemas.microsoft.com/office/powerpoint/2010/main" val="296071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DB4D-85DA-7A35-C050-8D53362947CC}"/>
              </a:ext>
            </a:extLst>
          </p:cNvPr>
          <p:cNvSpPr>
            <a:spLocks noGrp="1"/>
          </p:cNvSpPr>
          <p:nvPr>
            <p:ph type="title"/>
          </p:nvPr>
        </p:nvSpPr>
        <p:spPr/>
        <p:txBody>
          <a:bodyPr/>
          <a:lstStyle/>
          <a:p>
            <a:r>
              <a:rPr lang="en-IN" dirty="0">
                <a:solidFill>
                  <a:schemeClr val="tx1"/>
                </a:solidFill>
                <a:latin typeface="Arial Black" panose="020B0A04020102020204" pitchFamily="34" charset="0"/>
              </a:rPr>
              <a:t>Project outline</a:t>
            </a:r>
          </a:p>
        </p:txBody>
      </p:sp>
      <p:sp>
        <p:nvSpPr>
          <p:cNvPr id="3" name="Content Placeholder 2">
            <a:extLst>
              <a:ext uri="{FF2B5EF4-FFF2-40B4-BE49-F238E27FC236}">
                <a16:creationId xmlns:a16="http://schemas.microsoft.com/office/drawing/2014/main" id="{C326EB27-8695-1FD2-0A9D-0E01923E1FC4}"/>
              </a:ext>
            </a:extLst>
          </p:cNvPr>
          <p:cNvSpPr>
            <a:spLocks noGrp="1"/>
          </p:cNvSpPr>
          <p:nvPr>
            <p:ph idx="1"/>
          </p:nvPr>
        </p:nvSpPr>
        <p:spPr>
          <a:xfrm>
            <a:off x="4021394" y="2278575"/>
            <a:ext cx="8998699" cy="4446689"/>
          </a:xfrm>
        </p:spPr>
        <p:txBody>
          <a:bodyPr>
            <a:normAutofit/>
          </a:bodyPr>
          <a:lstStyle/>
          <a:p>
            <a:r>
              <a:rPr lang="en-IN" dirty="0">
                <a:solidFill>
                  <a:schemeClr val="tx1"/>
                </a:solidFill>
                <a:latin typeface="Copperplate Gothic Bold" panose="020E0705020206020404" pitchFamily="34" charset="0"/>
              </a:rPr>
              <a:t>Problem statement</a:t>
            </a:r>
          </a:p>
          <a:p>
            <a:r>
              <a:rPr lang="en-IN" dirty="0">
                <a:solidFill>
                  <a:schemeClr val="tx1"/>
                </a:solidFill>
                <a:latin typeface="Copperplate Gothic Bold" panose="020E0705020206020404" pitchFamily="34" charset="0"/>
              </a:rPr>
              <a:t>Proposed system /solution</a:t>
            </a:r>
          </a:p>
          <a:p>
            <a:r>
              <a:rPr lang="en-IN" dirty="0">
                <a:solidFill>
                  <a:schemeClr val="tx1"/>
                </a:solidFill>
                <a:latin typeface="Copperplate Gothic Bold" panose="020E0705020206020404" pitchFamily="34" charset="0"/>
              </a:rPr>
              <a:t>System development approach</a:t>
            </a:r>
          </a:p>
          <a:p>
            <a:r>
              <a:rPr lang="en-IN" dirty="0">
                <a:solidFill>
                  <a:schemeClr val="tx1"/>
                </a:solidFill>
                <a:latin typeface="Copperplate Gothic Bold" panose="020E0705020206020404" pitchFamily="34" charset="0"/>
              </a:rPr>
              <a:t>Algorithm and deployment</a:t>
            </a:r>
          </a:p>
          <a:p>
            <a:r>
              <a:rPr lang="en-IN" dirty="0">
                <a:solidFill>
                  <a:schemeClr val="tx1"/>
                </a:solidFill>
                <a:latin typeface="Copperplate Gothic Bold" panose="020E0705020206020404" pitchFamily="34" charset="0"/>
              </a:rPr>
              <a:t>Result</a:t>
            </a:r>
          </a:p>
          <a:p>
            <a:r>
              <a:rPr lang="en-IN" dirty="0">
                <a:solidFill>
                  <a:schemeClr val="tx1"/>
                </a:solidFill>
                <a:latin typeface="Copperplate Gothic Bold" panose="020E0705020206020404" pitchFamily="34" charset="0"/>
              </a:rPr>
              <a:t>Conclusion </a:t>
            </a:r>
          </a:p>
        </p:txBody>
      </p:sp>
    </p:spTree>
    <p:extLst>
      <p:ext uri="{BB962C8B-B14F-4D97-AF65-F5344CB8AC3E}">
        <p14:creationId xmlns:p14="http://schemas.microsoft.com/office/powerpoint/2010/main" val="133582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18652-4BE0-C383-54BC-5B815213B767}"/>
              </a:ext>
            </a:extLst>
          </p:cNvPr>
          <p:cNvSpPr>
            <a:spLocks noGrp="1"/>
          </p:cNvSpPr>
          <p:nvPr>
            <p:ph type="title"/>
          </p:nvPr>
        </p:nvSpPr>
        <p:spPr/>
        <p:txBody>
          <a:bodyPr/>
          <a:lstStyle/>
          <a:p>
            <a:r>
              <a:rPr lang="en-IN" dirty="0">
                <a:solidFill>
                  <a:schemeClr val="tx1"/>
                </a:solidFill>
                <a:latin typeface="Copperplate Gothic Bold" panose="020E0705020206020404" pitchFamily="34" charset="0"/>
              </a:rPr>
              <a:t>Problem statement</a:t>
            </a:r>
            <a:br>
              <a:rPr lang="en-IN" dirty="0">
                <a:solidFill>
                  <a:schemeClr val="tx1"/>
                </a:solidFill>
                <a:latin typeface="Copperplate Gothic Bold" panose="020E0705020206020404" pitchFamily="34" charset="0"/>
              </a:rPr>
            </a:br>
            <a:endParaRPr lang="en-IN" dirty="0"/>
          </a:p>
        </p:txBody>
      </p:sp>
      <p:sp>
        <p:nvSpPr>
          <p:cNvPr id="9" name="TextBox 8">
            <a:extLst>
              <a:ext uri="{FF2B5EF4-FFF2-40B4-BE49-F238E27FC236}">
                <a16:creationId xmlns:a16="http://schemas.microsoft.com/office/drawing/2014/main" id="{B5F61DE1-B62B-D767-0257-8A4EAAFB1E44}"/>
              </a:ext>
            </a:extLst>
          </p:cNvPr>
          <p:cNvSpPr txBox="1"/>
          <p:nvPr/>
        </p:nvSpPr>
        <p:spPr>
          <a:xfrm>
            <a:off x="677334" y="1847195"/>
            <a:ext cx="9649023" cy="4708981"/>
          </a:xfrm>
          <a:prstGeom prst="rect">
            <a:avLst/>
          </a:prstGeom>
          <a:noFill/>
        </p:spPr>
        <p:txBody>
          <a:bodyPr wrap="square">
            <a:spAutoFit/>
          </a:bodyPr>
          <a:lstStyle/>
          <a:p>
            <a:pPr marL="342900" indent="-342900" algn="just">
              <a:buFont typeface="Arial" panose="020B0604020202020204" pitchFamily="34" charset="0"/>
              <a:buChar char="•"/>
            </a:pPr>
            <a:r>
              <a:rPr lang="en-US" sz="2000" b="1" dirty="0"/>
              <a:t>The fake news detection problem statement revolves around the challenge of developing effective methods and algorithms to distinguish between authentic news articles and false or misleading information disseminated across various media platforms. This problem arises due to the increasing prevalence of misinformation, disinformation, and propaganda in digital media, which can have significant societal impacts, including influencing public opinion, shaping political discourse, and undermining trust in traditional media sources. Addressing this problem involves tasks such as collecting diverse datasets of news articles, extracting relevant features from the text and metadata, designing and training machine learning models, and evaluating their performance using appropriate metrics. The ultimate goal is to create robust fake news detection systems capable of accurately identifying and flagging misinformation to help users navigate the complex landscape of online information with confidence and critical thinking.</a:t>
            </a:r>
          </a:p>
        </p:txBody>
      </p:sp>
    </p:spTree>
    <p:extLst>
      <p:ext uri="{BB962C8B-B14F-4D97-AF65-F5344CB8AC3E}">
        <p14:creationId xmlns:p14="http://schemas.microsoft.com/office/powerpoint/2010/main" val="239731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0885D7-9E3B-DE01-CA61-0DD8CD05A1F3}"/>
              </a:ext>
            </a:extLst>
          </p:cNvPr>
          <p:cNvSpPr txBox="1"/>
          <p:nvPr/>
        </p:nvSpPr>
        <p:spPr>
          <a:xfrm>
            <a:off x="739878" y="877218"/>
            <a:ext cx="6100916" cy="584775"/>
          </a:xfrm>
          <a:prstGeom prst="rect">
            <a:avLst/>
          </a:prstGeom>
          <a:noFill/>
        </p:spPr>
        <p:txBody>
          <a:bodyPr wrap="square">
            <a:spAutoFit/>
          </a:bodyPr>
          <a:lstStyle/>
          <a:p>
            <a:r>
              <a:rPr lang="en-US" sz="3200" b="1" dirty="0">
                <a:latin typeface="+mj-lt"/>
              </a:rPr>
              <a:t>Proposed system/solution</a:t>
            </a:r>
            <a:endParaRPr lang="en-IN" sz="3200" b="1" dirty="0">
              <a:latin typeface="+mj-lt"/>
            </a:endParaRPr>
          </a:p>
        </p:txBody>
      </p:sp>
      <p:pic>
        <p:nvPicPr>
          <p:cNvPr id="4" name="Picture 3">
            <a:extLst>
              <a:ext uri="{FF2B5EF4-FFF2-40B4-BE49-F238E27FC236}">
                <a16:creationId xmlns:a16="http://schemas.microsoft.com/office/drawing/2014/main" id="{DB319EA3-F313-3A6F-131C-876276C8B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007" y="1757364"/>
            <a:ext cx="7699985" cy="4719638"/>
          </a:xfrm>
          <a:prstGeom prst="rect">
            <a:avLst/>
          </a:prstGeom>
        </p:spPr>
      </p:pic>
    </p:spTree>
    <p:extLst>
      <p:ext uri="{BB962C8B-B14F-4D97-AF65-F5344CB8AC3E}">
        <p14:creationId xmlns:p14="http://schemas.microsoft.com/office/powerpoint/2010/main" val="57535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CF14F-B94B-E473-A32B-33F4EA528D31}"/>
              </a:ext>
            </a:extLst>
          </p:cNvPr>
          <p:cNvSpPr txBox="1"/>
          <p:nvPr/>
        </p:nvSpPr>
        <p:spPr>
          <a:xfrm>
            <a:off x="690564" y="240804"/>
            <a:ext cx="10429874" cy="6617196"/>
          </a:xfrm>
          <a:prstGeom prst="rect">
            <a:avLst/>
          </a:prstGeom>
          <a:noFill/>
        </p:spPr>
        <p:txBody>
          <a:bodyPr wrap="square">
            <a:spAutoFit/>
          </a:bodyPr>
          <a:lstStyle/>
          <a:p>
            <a:pPr algn="just"/>
            <a:r>
              <a:rPr lang="en-GB" sz="2000" dirty="0"/>
              <a:t>1. </a:t>
            </a:r>
            <a:r>
              <a:rPr lang="en-GB" sz="2400" dirty="0"/>
              <a:t> </a:t>
            </a:r>
            <a:r>
              <a:rPr lang="en-US" sz="2400" b="1" dirty="0"/>
              <a:t>Data Collection and Preprocessing</a:t>
            </a:r>
            <a:r>
              <a:rPr lang="en-US" sz="2000" b="1" dirty="0"/>
              <a:t>: </a:t>
            </a:r>
            <a:endParaRPr lang="en-GB" sz="2000" b="1" dirty="0"/>
          </a:p>
          <a:p>
            <a:pPr algn="just"/>
            <a:endParaRPr lang="en-GB" sz="2000" b="1" dirty="0"/>
          </a:p>
          <a:p>
            <a:pPr marL="1257300" lvl="2" indent="-342900" algn="just">
              <a:buFont typeface="Arial" panose="020B0604020202020204" pitchFamily="34" charset="0"/>
              <a:buChar char="•"/>
            </a:pPr>
            <a:r>
              <a:rPr lang="en-US" sz="2000" b="1" dirty="0"/>
              <a:t>Gather a diverse dataset of news articles, encompassing both genuine and fake examples. Preprocess the data by cleaning and standardizing the text, handling missing values, and removing irrelevant information.</a:t>
            </a:r>
            <a:endParaRPr lang="en-GB" sz="2400" b="1" dirty="0"/>
          </a:p>
          <a:p>
            <a:pPr algn="just"/>
            <a:endParaRPr lang="en-GB" sz="2400" b="1" dirty="0"/>
          </a:p>
          <a:p>
            <a:pPr algn="just"/>
            <a:r>
              <a:rPr lang="en-US" sz="2400" b="1" dirty="0"/>
              <a:t>2. Feature Extraction: </a:t>
            </a:r>
            <a:endParaRPr lang="en-GB" sz="2400" b="1" dirty="0"/>
          </a:p>
          <a:p>
            <a:pPr algn="just"/>
            <a:endParaRPr lang="en-GB" sz="2400" b="1" dirty="0"/>
          </a:p>
          <a:p>
            <a:pPr marL="1257300" lvl="2" indent="-342900" algn="just">
              <a:buFont typeface="Arial" panose="020B0604020202020204" pitchFamily="34" charset="0"/>
              <a:buChar char="•"/>
            </a:pPr>
            <a:r>
              <a:rPr lang="en-US" sz="2000" b="1" dirty="0"/>
              <a:t>Extract relevant features from the text, metadata, and other sources. This could include linguistic features, such as word frequency, sentiment analysis, readability scores, and metadata features like source credibility, publication date, and domain reputation.</a:t>
            </a:r>
            <a:endParaRPr lang="en-GB" sz="2000" b="1" dirty="0"/>
          </a:p>
          <a:p>
            <a:pPr algn="just"/>
            <a:endParaRPr lang="en-GB" sz="2400" b="1" dirty="0"/>
          </a:p>
          <a:p>
            <a:pPr algn="just"/>
            <a:r>
              <a:rPr lang="en-US" sz="2400" b="1" dirty="0"/>
              <a:t>3. Machine Learning Models: </a:t>
            </a:r>
            <a:endParaRPr lang="en-GB" sz="2400" b="1" dirty="0"/>
          </a:p>
          <a:p>
            <a:pPr algn="just"/>
            <a:endParaRPr lang="en-GB" sz="2000" b="1" dirty="0"/>
          </a:p>
          <a:p>
            <a:pPr marL="1257300" lvl="2" indent="-342900" algn="just">
              <a:buFont typeface="Arial" panose="020B0604020202020204" pitchFamily="34" charset="0"/>
              <a:buChar char="•"/>
            </a:pPr>
            <a:r>
              <a:rPr lang="en-US" sz="2000" b="1" dirty="0"/>
              <a:t>Develop and train machine learning models using the preprocessed data and extracted features. Commonly used algorithms include logistic regression, support vector machines (SVM), decision trees, random forests, and gradient boosting classifiers.</a:t>
            </a:r>
            <a:endParaRPr lang="en-GB" sz="2000" b="1" dirty="0"/>
          </a:p>
          <a:p>
            <a:pPr algn="just"/>
            <a:endParaRPr lang="en-US" sz="2000" dirty="0"/>
          </a:p>
        </p:txBody>
      </p:sp>
    </p:spTree>
    <p:extLst>
      <p:ext uri="{BB962C8B-B14F-4D97-AF65-F5344CB8AC3E}">
        <p14:creationId xmlns:p14="http://schemas.microsoft.com/office/powerpoint/2010/main" val="424030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565E7-2710-39F8-3FD5-AA5CDA1ECDA3}"/>
              </a:ext>
            </a:extLst>
          </p:cNvPr>
          <p:cNvSpPr txBox="1"/>
          <p:nvPr/>
        </p:nvSpPr>
        <p:spPr>
          <a:xfrm>
            <a:off x="720328" y="507147"/>
            <a:ext cx="10245328" cy="6029384"/>
          </a:xfrm>
          <a:prstGeom prst="rect">
            <a:avLst/>
          </a:prstGeom>
          <a:noFill/>
        </p:spPr>
        <p:txBody>
          <a:bodyPr wrap="square">
            <a:spAutoFit/>
          </a:bodyPr>
          <a:lstStyle/>
          <a:p>
            <a:r>
              <a:rPr lang="en-US" sz="2400" dirty="0"/>
              <a:t>4. </a:t>
            </a:r>
            <a:r>
              <a:rPr lang="en-US" sz="2400" b="1" dirty="0"/>
              <a:t>Deep Learning Models: </a:t>
            </a:r>
            <a:endParaRPr lang="en-GB" sz="2400" b="1" dirty="0"/>
          </a:p>
          <a:p>
            <a:endParaRPr lang="en-GB" sz="2000" b="1" dirty="0"/>
          </a:p>
          <a:p>
            <a:pPr marL="1257300" lvl="2" indent="-342900">
              <a:buFont typeface="Arial" panose="020B0604020202020204" pitchFamily="34" charset="0"/>
              <a:buChar char="•"/>
            </a:pPr>
            <a:r>
              <a:rPr lang="en-US" sz="2000" b="1" dirty="0"/>
              <a:t>Explore the use of deep learning architectures, such as convolutional neural networks (CNNs) and recurrent neural networks (RNNs), for more complex analysis of textual and multimedia content. These models can automatically learn hierarchical representations of features from raw data.</a:t>
            </a:r>
            <a:endParaRPr lang="en-GB" sz="2000" b="1" dirty="0"/>
          </a:p>
          <a:p>
            <a:endParaRPr lang="en-GB" sz="2000" b="1" dirty="0"/>
          </a:p>
          <a:p>
            <a:r>
              <a:rPr lang="en-US" sz="2000" b="1" dirty="0"/>
              <a:t>5. </a:t>
            </a:r>
            <a:r>
              <a:rPr lang="en-US" sz="2400" b="1" dirty="0"/>
              <a:t>Ensemble Methods: </a:t>
            </a:r>
            <a:endParaRPr lang="en-GB" sz="2400" b="1" dirty="0"/>
          </a:p>
          <a:p>
            <a:endParaRPr lang="en-GB" sz="2000" b="1" dirty="0"/>
          </a:p>
          <a:p>
            <a:pPr marL="1257300" lvl="2" indent="-342900">
              <a:buFont typeface="Arial" panose="020B0604020202020204" pitchFamily="34" charset="0"/>
              <a:buChar char="•"/>
            </a:pPr>
            <a:r>
              <a:rPr lang="en-US" sz="2000" b="1" dirty="0"/>
              <a:t>Combine multiple machine learning and deep learning models into an ensemble to leverage the strengths of different algorithms and improve overall performance.</a:t>
            </a:r>
            <a:endParaRPr lang="en-GB" sz="2000" b="1" dirty="0"/>
          </a:p>
          <a:p>
            <a:endParaRPr lang="en-GB" sz="2000" b="1" dirty="0"/>
          </a:p>
          <a:p>
            <a:r>
              <a:rPr lang="en-US" sz="2400" b="1" dirty="0"/>
              <a:t>6. Cross-Validation and </a:t>
            </a:r>
            <a:r>
              <a:rPr lang="en-US" sz="2400" b="1" dirty="0" err="1"/>
              <a:t>Hyperparameter</a:t>
            </a:r>
            <a:r>
              <a:rPr lang="en-US" sz="2400" b="1" dirty="0"/>
              <a:t> Tuning: </a:t>
            </a:r>
            <a:endParaRPr lang="en-GB" sz="2400" b="1" dirty="0"/>
          </a:p>
          <a:p>
            <a:endParaRPr lang="en-GB" sz="2000" b="1" dirty="0"/>
          </a:p>
          <a:p>
            <a:pPr marL="1257300" lvl="2" indent="-342900">
              <a:buFont typeface="Arial" panose="020B0604020202020204" pitchFamily="34" charset="0"/>
              <a:buChar char="•"/>
            </a:pPr>
            <a:r>
              <a:rPr lang="en-US" sz="2000" b="1" dirty="0"/>
              <a:t>Perform cross-validation to assess the generalization performance of the models and fine-tune </a:t>
            </a:r>
            <a:r>
              <a:rPr lang="en-US" sz="2000" b="1" dirty="0" err="1"/>
              <a:t>hyperparameters</a:t>
            </a:r>
            <a:r>
              <a:rPr lang="en-US" sz="2000" b="1" dirty="0"/>
              <a:t> to optimize performance.</a:t>
            </a:r>
          </a:p>
        </p:txBody>
      </p:sp>
    </p:spTree>
    <p:extLst>
      <p:ext uri="{BB962C8B-B14F-4D97-AF65-F5344CB8AC3E}">
        <p14:creationId xmlns:p14="http://schemas.microsoft.com/office/powerpoint/2010/main" val="10847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5045E-10C0-0ADE-0F37-9E8A1EDF57EC}"/>
              </a:ext>
            </a:extLst>
          </p:cNvPr>
          <p:cNvSpPr txBox="1"/>
          <p:nvPr/>
        </p:nvSpPr>
        <p:spPr>
          <a:xfrm>
            <a:off x="392906" y="297671"/>
            <a:ext cx="10441782" cy="6370975"/>
          </a:xfrm>
          <a:prstGeom prst="rect">
            <a:avLst/>
          </a:prstGeom>
          <a:noFill/>
        </p:spPr>
        <p:txBody>
          <a:bodyPr wrap="square">
            <a:spAutoFit/>
          </a:bodyPr>
          <a:lstStyle/>
          <a:p>
            <a:pPr algn="just"/>
            <a:r>
              <a:rPr lang="en-US" sz="2400" dirty="0"/>
              <a:t>7. </a:t>
            </a:r>
            <a:r>
              <a:rPr lang="en-US" sz="2400" b="1" dirty="0"/>
              <a:t>Evaluation and Validation</a:t>
            </a:r>
            <a:r>
              <a:rPr lang="en-GB" sz="2400" b="1" dirty="0"/>
              <a:t>:</a:t>
            </a:r>
          </a:p>
          <a:p>
            <a:pPr algn="just"/>
            <a:endParaRPr lang="en-GB" sz="2000" b="1" dirty="0"/>
          </a:p>
          <a:p>
            <a:pPr marL="1200150" lvl="2" indent="-285750" algn="just">
              <a:buFont typeface="Arial" panose="020B0604020202020204" pitchFamily="34" charset="0"/>
              <a:buChar char="•"/>
            </a:pPr>
            <a:r>
              <a:rPr lang="en-US" sz="2000" b="1" dirty="0"/>
              <a:t>Evaluate the performance of the proposed system using appropriate evaluation metrics, such as accuracy, precision, recall, F1-score, and area under the ROC curve. Validate the system on a separate test set to assess its real-world effectiveness.</a:t>
            </a:r>
            <a:endParaRPr lang="en-GB" sz="2000" b="1" dirty="0"/>
          </a:p>
          <a:p>
            <a:pPr algn="just"/>
            <a:endParaRPr lang="en-GB" sz="2000" b="1" dirty="0"/>
          </a:p>
          <a:p>
            <a:pPr algn="just"/>
            <a:r>
              <a:rPr lang="en-US" sz="2400" b="1" dirty="0"/>
              <a:t>8. Integration and Deployment</a:t>
            </a:r>
            <a:r>
              <a:rPr lang="en-US" sz="2000" b="1" dirty="0"/>
              <a:t>: </a:t>
            </a:r>
            <a:endParaRPr lang="en-GB" sz="2000" b="1" dirty="0"/>
          </a:p>
          <a:p>
            <a:pPr algn="just"/>
            <a:endParaRPr lang="en-GB" sz="2000" b="1" dirty="0"/>
          </a:p>
          <a:p>
            <a:pPr marL="1200150" lvl="2" indent="-285750" algn="just">
              <a:buFont typeface="Arial" panose="020B0604020202020204" pitchFamily="34" charset="0"/>
              <a:buChar char="•"/>
            </a:pPr>
            <a:r>
              <a:rPr lang="en-US" sz="2000" b="1" dirty="0"/>
              <a:t>Integrate the developed fake news detection system into relevant platforms, such as news websites, social media platforms, or browser extensions, to provide real-time detection and alerting capabilities to users.</a:t>
            </a:r>
            <a:endParaRPr lang="en-GB" sz="2000" b="1" dirty="0"/>
          </a:p>
          <a:p>
            <a:pPr algn="just"/>
            <a:endParaRPr lang="en-GB" sz="2000" b="1" dirty="0"/>
          </a:p>
          <a:p>
            <a:pPr algn="just"/>
            <a:r>
              <a:rPr lang="en-US" sz="2400" b="1" dirty="0"/>
              <a:t>9. Continuous Monitoring and Improvement</a:t>
            </a:r>
            <a:r>
              <a:rPr lang="en-US" sz="2000" b="1" dirty="0"/>
              <a:t>:</a:t>
            </a:r>
            <a:endParaRPr lang="en-GB" sz="2000" b="1" dirty="0"/>
          </a:p>
          <a:p>
            <a:pPr algn="just"/>
            <a:endParaRPr lang="en-GB" sz="2000" b="1" dirty="0"/>
          </a:p>
          <a:p>
            <a:pPr marL="1200150" lvl="2" indent="-285750" algn="just">
              <a:buFont typeface="Arial" panose="020B0604020202020204" pitchFamily="34" charset="0"/>
              <a:buChar char="•"/>
            </a:pPr>
            <a:r>
              <a:rPr lang="en-US" sz="2000" b="1" dirty="0"/>
              <a:t>Continuously monitor the performance of the deployed system and incorporate feedback to improve its accuracy and effectiveness. This may involve updating the models with new data, refining feature extraction methods, or adapting to emerging forms of misinformation.</a:t>
            </a:r>
          </a:p>
        </p:txBody>
      </p:sp>
    </p:spTree>
    <p:extLst>
      <p:ext uri="{BB962C8B-B14F-4D97-AF65-F5344CB8AC3E}">
        <p14:creationId xmlns:p14="http://schemas.microsoft.com/office/powerpoint/2010/main" val="313030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FCEBE9-1E82-2100-7CBC-00BDE37ADAAF}"/>
              </a:ext>
            </a:extLst>
          </p:cNvPr>
          <p:cNvSpPr txBox="1"/>
          <p:nvPr/>
        </p:nvSpPr>
        <p:spPr>
          <a:xfrm rot="10800000" flipV="1">
            <a:off x="658624" y="180282"/>
            <a:ext cx="6207651" cy="523220"/>
          </a:xfrm>
          <a:prstGeom prst="rect">
            <a:avLst/>
          </a:prstGeom>
          <a:noFill/>
        </p:spPr>
        <p:txBody>
          <a:bodyPr wrap="square" rtlCol="0">
            <a:spAutoFit/>
          </a:bodyPr>
          <a:lstStyle/>
          <a:p>
            <a:pPr algn="l"/>
            <a:r>
              <a:rPr lang="en-US" sz="2800" b="1">
                <a:latin typeface="+mj-lt"/>
              </a:rPr>
              <a:t>System development approach</a:t>
            </a:r>
            <a:r>
              <a:rPr lang="en-US"/>
              <a:t> </a:t>
            </a:r>
          </a:p>
        </p:txBody>
      </p:sp>
      <p:sp>
        <p:nvSpPr>
          <p:cNvPr id="4" name="TextBox 3">
            <a:extLst>
              <a:ext uri="{FF2B5EF4-FFF2-40B4-BE49-F238E27FC236}">
                <a16:creationId xmlns:a16="http://schemas.microsoft.com/office/drawing/2014/main" id="{4E18CAB4-3E7F-AAF7-7B93-161DB4B2677B}"/>
              </a:ext>
            </a:extLst>
          </p:cNvPr>
          <p:cNvSpPr txBox="1"/>
          <p:nvPr/>
        </p:nvSpPr>
        <p:spPr>
          <a:xfrm>
            <a:off x="658624" y="1047782"/>
            <a:ext cx="10068907" cy="5447645"/>
          </a:xfrm>
          <a:prstGeom prst="rect">
            <a:avLst/>
          </a:prstGeom>
          <a:noFill/>
        </p:spPr>
        <p:txBody>
          <a:bodyPr wrap="square">
            <a:spAutoFit/>
          </a:bodyPr>
          <a:lstStyle/>
          <a:p>
            <a:pPr algn="just"/>
            <a:r>
              <a:rPr lang="en-GB" sz="2400" b="1" dirty="0"/>
              <a:t>1.</a:t>
            </a:r>
            <a:r>
              <a:rPr lang="en-US" sz="2400" b="1" dirty="0"/>
              <a:t>Problem Definition and Scope: </a:t>
            </a:r>
            <a:endParaRPr lang="en-GB" sz="2400" b="1" dirty="0"/>
          </a:p>
          <a:p>
            <a:pPr marL="285750" indent="-285750" algn="just">
              <a:buFont typeface="Arial" panose="020B0604020202020204" pitchFamily="34" charset="0"/>
              <a:buChar char="•"/>
            </a:pPr>
            <a:endParaRPr lang="en-GB" b="1" dirty="0"/>
          </a:p>
          <a:p>
            <a:pPr marL="1200150" lvl="2" indent="-285750" algn="just">
              <a:buFont typeface="Arial" panose="020B0604020202020204" pitchFamily="34" charset="0"/>
              <a:buChar char="•"/>
            </a:pPr>
            <a:r>
              <a:rPr lang="en-US" b="1" dirty="0"/>
              <a:t>Define the objectives and scope of the fake news detection system. Determine what types of misinformation the system will target, which media platforms it will analyze, and what metrics will be used to evaluate its performance.</a:t>
            </a:r>
            <a:endParaRPr lang="en-GB" b="1" dirty="0"/>
          </a:p>
          <a:p>
            <a:pPr marL="342900" indent="-342900" algn="just">
              <a:buAutoNum type="arabicPeriod"/>
            </a:pPr>
            <a:endParaRPr lang="en-GB" sz="2400" b="1" dirty="0"/>
          </a:p>
          <a:p>
            <a:pPr algn="just"/>
            <a:r>
              <a:rPr lang="en-US" sz="2400" b="1" dirty="0">
                <a:solidFill>
                  <a:schemeClr val="tx2"/>
                </a:solidFill>
              </a:rPr>
              <a:t>2. </a:t>
            </a:r>
            <a:r>
              <a:rPr lang="en-GB" sz="2400" b="1" dirty="0">
                <a:solidFill>
                  <a:schemeClr val="tx2"/>
                </a:solidFill>
              </a:rPr>
              <a:t>D</a:t>
            </a:r>
            <a:r>
              <a:rPr lang="en-US" sz="2400" b="1" dirty="0" err="1">
                <a:solidFill>
                  <a:schemeClr val="tx2"/>
                </a:solidFill>
              </a:rPr>
              <a:t>ata</a:t>
            </a:r>
            <a:r>
              <a:rPr lang="en-US" sz="2400" b="1" dirty="0">
                <a:solidFill>
                  <a:schemeClr val="tx2"/>
                </a:solidFill>
              </a:rPr>
              <a:t> Collection</a:t>
            </a:r>
            <a:r>
              <a:rPr lang="en-US" b="1" dirty="0"/>
              <a:t>: </a:t>
            </a:r>
            <a:endParaRPr lang="en-GB" b="1" dirty="0"/>
          </a:p>
          <a:p>
            <a:pPr algn="just"/>
            <a:endParaRPr lang="en-GB" b="1" dirty="0"/>
          </a:p>
          <a:p>
            <a:pPr marL="1200150" lvl="2" indent="-285750" algn="just">
              <a:buFont typeface="Arial" panose="020B0604020202020204" pitchFamily="34" charset="0"/>
              <a:buChar char="•"/>
            </a:pPr>
            <a:r>
              <a:rPr lang="en-US" b="1" dirty="0"/>
              <a:t>Gather a diverse dataset of news articles, encompassing both genuine and fake examples. This dataset should cover various topics, sources, and formats to ensure the system's ability to generalize to different contexts.</a:t>
            </a:r>
            <a:endParaRPr lang="en-GB" b="1" dirty="0"/>
          </a:p>
          <a:p>
            <a:pPr algn="just"/>
            <a:endParaRPr lang="en-GB" b="1" dirty="0"/>
          </a:p>
          <a:p>
            <a:pPr algn="just"/>
            <a:r>
              <a:rPr lang="en-US" sz="2400" b="1" dirty="0"/>
              <a:t>3. Data Preprocessing</a:t>
            </a:r>
            <a:r>
              <a:rPr lang="en-US" b="1" dirty="0"/>
              <a:t>: </a:t>
            </a:r>
            <a:endParaRPr lang="en-GB" b="1" dirty="0"/>
          </a:p>
          <a:p>
            <a:pPr lvl="1" algn="just"/>
            <a:endParaRPr lang="en-GB" b="1" dirty="0"/>
          </a:p>
          <a:p>
            <a:pPr marL="1200150" lvl="2" indent="-285750" algn="just">
              <a:buFont typeface="Arial" panose="020B0604020202020204" pitchFamily="34" charset="0"/>
              <a:buChar char="•"/>
            </a:pPr>
            <a:r>
              <a:rPr lang="en-US" b="1" dirty="0"/>
              <a:t>Clean and preprocess the collected data to remove noise, standardize text formats, handle missing values, and perform other necessary transformations. This step may also involve extracting relevant features from the text, such as word frequency, sentiment analysis, and metadata information</a:t>
            </a:r>
          </a:p>
        </p:txBody>
      </p:sp>
    </p:spTree>
    <p:extLst>
      <p:ext uri="{BB962C8B-B14F-4D97-AF65-F5344CB8AC3E}">
        <p14:creationId xmlns:p14="http://schemas.microsoft.com/office/powerpoint/2010/main" val="9730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428BE2-339F-12E1-6351-3EF30E48DE3D}"/>
              </a:ext>
            </a:extLst>
          </p:cNvPr>
          <p:cNvSpPr txBox="1"/>
          <p:nvPr/>
        </p:nvSpPr>
        <p:spPr>
          <a:xfrm>
            <a:off x="214470" y="335845"/>
            <a:ext cx="9726854" cy="6186309"/>
          </a:xfrm>
          <a:prstGeom prst="rect">
            <a:avLst/>
          </a:prstGeom>
          <a:noFill/>
        </p:spPr>
        <p:txBody>
          <a:bodyPr wrap="square">
            <a:spAutoFit/>
          </a:bodyPr>
          <a:lstStyle/>
          <a:p>
            <a:pPr algn="just"/>
            <a:r>
              <a:rPr lang="en-US" sz="2400" b="1" dirty="0"/>
              <a:t>4. </a:t>
            </a:r>
            <a:r>
              <a:rPr lang="en-GB" sz="2400" b="1" dirty="0"/>
              <a:t>M</a:t>
            </a:r>
            <a:r>
              <a:rPr lang="en-US" sz="2400" b="1" dirty="0" err="1"/>
              <a:t>odel</a:t>
            </a:r>
            <a:r>
              <a:rPr lang="en-US" sz="2400" b="1" dirty="0"/>
              <a:t> Selection</a:t>
            </a:r>
            <a:r>
              <a:rPr lang="en-US" sz="2000" b="1" dirty="0"/>
              <a:t>: </a:t>
            </a:r>
            <a:endParaRPr lang="en-GB" sz="2000" b="1" dirty="0"/>
          </a:p>
          <a:p>
            <a:pPr algn="just"/>
            <a:endParaRPr lang="en-GB" sz="2000" b="1" dirty="0"/>
          </a:p>
          <a:p>
            <a:pPr marL="1200150" lvl="2" indent="-285750" algn="just">
              <a:buFont typeface="Arial" panose="020B0604020202020204" pitchFamily="34" charset="0"/>
              <a:buChar char="•"/>
            </a:pPr>
            <a:r>
              <a:rPr lang="en-US" sz="2000" b="1" dirty="0"/>
              <a:t>Choose appropriate machine learning, deep learning, or ensemble models for fake news detection. Consider factors such as the nature of the data, the complexity of the task, and computational resources available for training and deployment.</a:t>
            </a:r>
            <a:endParaRPr lang="en-GB" sz="2000" b="1" dirty="0"/>
          </a:p>
          <a:p>
            <a:pPr algn="just"/>
            <a:endParaRPr lang="en-GB" sz="2400" b="1" dirty="0"/>
          </a:p>
          <a:p>
            <a:pPr algn="just"/>
            <a:r>
              <a:rPr lang="en-US" sz="2400" b="1" dirty="0"/>
              <a:t>5. Model Training</a:t>
            </a:r>
            <a:r>
              <a:rPr lang="en-GB" sz="2000" b="1" dirty="0"/>
              <a:t>:</a:t>
            </a:r>
          </a:p>
          <a:p>
            <a:pPr algn="just"/>
            <a:endParaRPr lang="en-GB" sz="2000" b="1" dirty="0"/>
          </a:p>
          <a:p>
            <a:pPr marL="1200150" lvl="2" indent="-285750" algn="just">
              <a:buFont typeface="Arial" panose="020B0604020202020204" pitchFamily="34" charset="0"/>
              <a:buChar char="•"/>
            </a:pPr>
            <a:r>
              <a:rPr lang="en-US" sz="2000" b="1" dirty="0"/>
              <a:t>Train the selected models using the preprocessed data. This involves splitting the dataset into training, validation, and test sets, tuning model </a:t>
            </a:r>
            <a:r>
              <a:rPr lang="en-US" sz="2000" b="1" dirty="0" err="1"/>
              <a:t>hyperparameters</a:t>
            </a:r>
            <a:r>
              <a:rPr lang="en-US" sz="2000" b="1" dirty="0"/>
              <a:t>, and optimizing performance metrics.</a:t>
            </a:r>
            <a:endParaRPr lang="en-GB" sz="2000" b="1" dirty="0"/>
          </a:p>
          <a:p>
            <a:pPr algn="just"/>
            <a:endParaRPr lang="en-GB" sz="2000" b="1" dirty="0"/>
          </a:p>
          <a:p>
            <a:pPr algn="just"/>
            <a:r>
              <a:rPr lang="en-US" sz="2400" b="1" dirty="0"/>
              <a:t>6. Evaluation</a:t>
            </a:r>
            <a:r>
              <a:rPr lang="en-US" sz="2000" b="1" dirty="0"/>
              <a:t>: </a:t>
            </a:r>
            <a:endParaRPr lang="en-GB" sz="2000" b="1" dirty="0"/>
          </a:p>
          <a:p>
            <a:pPr algn="just"/>
            <a:endParaRPr lang="en-GB" sz="2000" b="1" dirty="0"/>
          </a:p>
          <a:p>
            <a:pPr marL="1200150" lvl="2" indent="-285750" algn="just">
              <a:buFont typeface="Arial" panose="020B0604020202020204" pitchFamily="34" charset="0"/>
              <a:buChar char="•"/>
            </a:pPr>
            <a:r>
              <a:rPr lang="en-US" sz="2000" b="1" dirty="0"/>
              <a:t>Evaluate the performance of the trained models using appropriate evaluation metrics, such as accuracy, precision, recall, F1-score, and area under the ROC curve. Validate the models on a separate test set to assess their generalization ability and real-world effectiveness.</a:t>
            </a:r>
          </a:p>
        </p:txBody>
      </p:sp>
    </p:spTree>
    <p:extLst>
      <p:ext uri="{BB962C8B-B14F-4D97-AF65-F5344CB8AC3E}">
        <p14:creationId xmlns:p14="http://schemas.microsoft.com/office/powerpoint/2010/main" val="19849734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139</TotalTime>
  <Words>1433</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Berlin Sans FB Demi</vt:lpstr>
      <vt:lpstr>Copperplate Gothic Bold</vt:lpstr>
      <vt:lpstr>Trebuchet MS</vt:lpstr>
      <vt:lpstr>Wingdings</vt:lpstr>
      <vt:lpstr>Wingdings 3</vt:lpstr>
      <vt:lpstr>Facet</vt:lpstr>
      <vt:lpstr>FAKE NEWS DETECTION  </vt:lpstr>
      <vt:lpstr>Project outline</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varun prabakharan</dc:creator>
  <cp:lastModifiedBy>Abhishek B</cp:lastModifiedBy>
  <cp:revision>10</cp:revision>
  <dcterms:created xsi:type="dcterms:W3CDTF">2024-03-31T06:48:27Z</dcterms:created>
  <dcterms:modified xsi:type="dcterms:W3CDTF">2024-04-05T15:53:03Z</dcterms:modified>
</cp:coreProperties>
</file>