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esh Kumar.S" initials="RK" lastIdx="1" clrIdx="0">
    <p:extLst>
      <p:ext uri="{19B8F6BF-5375-455C-9EA6-DF929625EA0E}">
        <p15:presenceInfo xmlns:p15="http://schemas.microsoft.com/office/powerpoint/2012/main" userId="cbde85d20c9134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commentAuthors" Target="commentAuthor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r>
              <a:rPr lang="en-US" dirty="0" err="1"/>
              <a:t>Ghj</a:t>
            </a:r>
            <a:endParaRPr lang="en-US" dirty="0"/>
          </a:p>
        </p:txBody>
      </p:sp>
      <p:sp>
        <p:nvSpPr>
          <p:cNvPr id="4" name="Slide Number Placeholder 3"/>
          <p:cNvSpPr>
            <a:spLocks noGrp="1"/>
          </p:cNvSpPr>
          <p:nvPr>
            <p:ph type="sldNum" sz="quarter" idx="5"/>
          </p:nvPr>
        </p:nvSpPr>
        <p:spPr/>
        <p:txBody>
          <a:bodyPr/>
          <a:lstStyle/>
          <a:p>
            <a:fld id="{A9A0EA98-5831-4853-B862-C702E6EB345C}" type="slidenum">
              <a:rPr lang="en-US" smtClean="0"/>
              <a:t>2</a:t>
            </a:fld>
            <a:endParaRPr lang="en-US"/>
          </a:p>
        </p:txBody>
      </p:sp>
    </p:spTree>
    <p:extLst>
      <p:ext uri="{BB962C8B-B14F-4D97-AF65-F5344CB8AC3E}">
        <p14:creationId xmlns:p14="http://schemas.microsoft.com/office/powerpoint/2010/main" val="483282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4"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06"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0"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jpeg"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4.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p:nvPr/>
        </p:nvSpPr>
        <p:spPr>
          <a:xfrm>
            <a:off x="4524375" y="2966819"/>
            <a:ext cx="5687425" cy="3121661"/>
          </a:xfrm>
          <a:prstGeom prst="rect">
            <a:avLst/>
          </a:prstGeom>
        </p:spPr>
        <p:txBody>
          <a:bodyPr vert="horz" wrap="square" lIns="0" tIns="16510" rIns="0" bIns="0" rtlCol="0">
            <a:spAutoFit/>
          </a:bodyPr>
          <a:lstStyle/>
          <a:p>
            <a:pPr marL="12700">
              <a:lnSpc>
                <a:spcPct val="100000"/>
              </a:lnSpc>
              <a:spcBef>
                <a:spcPts val="130"/>
              </a:spcBef>
            </a:pPr>
            <a:r>
              <a:rPr sz="3200" b="1">
                <a:latin typeface="Trebuchet MS"/>
                <a:cs typeface="Trebuchet MS"/>
              </a:rPr>
              <a:t>Student</a:t>
            </a:r>
            <a:r>
              <a:rPr sz="3200" b="1" spc="-114">
                <a:latin typeface="Trebuchet MS"/>
                <a:cs typeface="Trebuchet MS"/>
              </a:rPr>
              <a:t> </a:t>
            </a:r>
            <a:r>
              <a:rPr sz="3200" b="1" spc="-20">
                <a:latin typeface="Trebuchet MS"/>
                <a:cs typeface="Trebuchet MS"/>
              </a:rPr>
              <a:t>Name</a:t>
            </a:r>
            <a:endParaRPr lang="en-US" sz="3200" b="1" spc="-20" dirty="0">
              <a:latin typeface="Trebuchet MS"/>
              <a:cs typeface="Trebuchet MS"/>
            </a:endParaRPr>
          </a:p>
          <a:p>
            <a:pPr marL="12700">
              <a:spcBef>
                <a:spcPts val="130"/>
              </a:spcBef>
            </a:pPr>
            <a:r>
              <a:rPr lang="en-US" sz="3200" spc="-20" dirty="0" err="1">
                <a:solidFill>
                  <a:srgbClr val="FF0000"/>
                </a:solidFill>
                <a:latin typeface="Trebuchet MS"/>
                <a:cs typeface="Trebuchet MS"/>
              </a:rPr>
              <a:t>Rajeshkumar.S</a:t>
            </a:r>
            <a:endParaRPr lang="en-US" sz="3200" spc="-20" dirty="0">
              <a:solidFill>
                <a:srgbClr val="FF0000"/>
              </a:solidFill>
              <a:latin typeface="Trebuchet MS"/>
              <a:cs typeface="Trebuchet MS"/>
            </a:endParaRPr>
          </a:p>
          <a:p>
            <a:pPr marL="12700">
              <a:spcBef>
                <a:spcPts val="130"/>
              </a:spcBef>
            </a:pPr>
            <a:r>
              <a:rPr lang="en-US" sz="3200" spc="-20" dirty="0" err="1">
                <a:solidFill>
                  <a:srgbClr val="FF0000"/>
                </a:solidFill>
                <a:latin typeface="Trebuchet MS"/>
                <a:cs typeface="Trebuchet MS"/>
              </a:rPr>
              <a:t>3rd year B.E.CSE</a:t>
            </a:r>
            <a:endParaRPr lang="en-US" sz="3200" spc="-20" dirty="0">
              <a:solidFill>
                <a:srgbClr val="FF0000"/>
              </a:solidFill>
              <a:latin typeface="Trebuchet MS"/>
              <a:cs typeface="Trebuchet MS"/>
            </a:endParaRPr>
          </a:p>
          <a:p>
            <a:pPr marL="12700">
              <a:spcBef>
                <a:spcPts val="130"/>
              </a:spcBef>
            </a:pPr>
            <a:r>
              <a:rPr lang="en-US" sz="3200" spc="-20" dirty="0" err="1">
                <a:solidFill>
                  <a:srgbClr val="FF0000"/>
                </a:solidFill>
                <a:latin typeface="Trebuchet MS"/>
                <a:cs typeface="Trebuchet MS"/>
              </a:rPr>
              <a:t>NM ID :au421221104032</a:t>
            </a:r>
            <a:endParaRPr lang="en-US" sz="3200" spc="-20" dirty="0">
              <a:solidFill>
                <a:srgbClr val="FF0000"/>
              </a:solidFill>
              <a:latin typeface="Trebuchet MS"/>
              <a:cs typeface="Trebuchet MS"/>
            </a:endParaRPr>
          </a:p>
          <a:p>
            <a:pPr marL="12700">
              <a:spcBef>
                <a:spcPts val="130"/>
              </a:spcBef>
            </a:pPr>
            <a:r>
              <a:rPr lang="en-US" sz="3200" spc="-20" dirty="0" err="1">
                <a:solidFill>
                  <a:srgbClr val="FF0000"/>
                </a:solidFill>
                <a:latin typeface="Trebuchet MS"/>
                <a:cs typeface="Trebuchet MS"/>
              </a:rPr>
              <a:t>Email ID : rajehkumarmala3@gmail.com</a:t>
            </a:r>
            <a:endParaRPr lang="en-US" sz="3200" spc="-20" dirty="0">
              <a:solidFill>
                <a:srgbClr val="FF0000"/>
              </a:solidFill>
              <a:latin typeface="Trebuchet MS"/>
              <a:cs typeface="Trebuchet MS"/>
            </a:endParaRPr>
          </a:p>
          <a:p>
            <a:pPr marL="12700">
              <a:lnSpc>
                <a:spcPct val="100000"/>
              </a:lnSpc>
              <a:spcBef>
                <a:spcPts val="130"/>
              </a:spcBef>
            </a:pPr>
            <a:endParaRPr sz="3200">
              <a:latin typeface="Trebuchet MS"/>
              <a:cs typeface="Trebuchet MS"/>
            </a:endParaRPr>
          </a:p>
        </p:txBody>
      </p:sp>
      <p:pic>
        <p:nvPicPr>
          <p:cNvPr id="2097152" name="object 9"/>
          <p:cNvPicPr>
            <a:picLocks/>
          </p:cNvPicPr>
          <p:nvPr/>
        </p:nvPicPr>
        <p:blipFill>
          <a:blip r:embed="rId2" cstate="print"/>
          <a:stretch>
            <a:fillRect/>
          </a:stretch>
        </p:blipFill>
        <p:spPr>
          <a:xfrm>
            <a:off x="676275" y="6467475"/>
            <a:ext cx="2143125" cy="200025"/>
          </a:xfrm>
          <a:prstGeom prst="rect">
            <a:avLst/>
          </a:prstGeom>
        </p:spPr>
      </p:pic>
      <p:sp>
        <p:nvSpPr>
          <p:cNvPr id="1048601" name="object 10"/>
          <p:cNvSpPr txBox="1"/>
          <p:nvPr/>
        </p:nvSpPr>
        <p:spPr>
          <a:xfrm>
            <a:off x="739775" y="6473337"/>
            <a:ext cx="1798955" cy="146685"/>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02" name="object 11"/>
          <p:cNvSpPr txBox="1">
            <a:spLocks noGrp="1"/>
          </p:cNvSpPr>
          <p:nvPr>
            <p:ph type="sldNum" sz="quarter" idx="7"/>
          </p:nvPr>
        </p:nvSpPr>
        <p:spPr>
          <a:xfrm>
            <a:off x="11277218" y="6473337"/>
            <a:ext cx="241300" cy="146685"/>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flipH="1">
            <a:off x="9534525" y="1649506"/>
            <a:ext cx="276225" cy="28687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647960" y="389890"/>
            <a:ext cx="9764395" cy="752129"/>
          </a:xfrm>
          <a:prstGeom prst="rect">
            <a:avLst/>
          </a:prstGeom>
        </p:spPr>
        <p:txBody>
          <a:bodyPr vert="horz" wrap="square" lIns="0" tIns="13335" rIns="0" bIns="0" rtlCol="0">
            <a:spAutoFit/>
          </a:bodyPr>
          <a:lstStyle/>
          <a:p>
            <a:pPr marL="209550">
              <a:lnSpc>
                <a:spcPct val="100000"/>
              </a:lnSpc>
              <a:spcBef>
                <a:spcPts val="105"/>
              </a:spcBef>
            </a:pPr>
            <a:r>
              <a:rPr lang="en-US" spc="-60"/>
              <a:t>RESULTS</a:t>
            </a:r>
            <a:endParaRPr lang="en-US" spc="-60" dirty="0"/>
          </a:p>
        </p:txBody>
      </p:sp>
      <p:sp>
        <p:nvSpPr>
          <p:cNvPr id="1048688" name="object 9"/>
          <p:cNvSpPr txBox="1">
            <a:spLocks noGrp="1"/>
          </p:cNvSpPr>
          <p:nvPr>
            <p:ph type="sldNum" sz="quarter" idx="7"/>
          </p:nvPr>
        </p:nvSpPr>
        <p:spPr>
          <a:xfrm>
            <a:off x="11277218" y="6473337"/>
            <a:ext cx="2413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1048689" name="object 8"/>
          <p:cNvSpPr txBox="1"/>
          <p:nvPr/>
        </p:nvSpPr>
        <p:spPr>
          <a:xfrm>
            <a:off x="683259" y="6111875"/>
            <a:ext cx="1230630" cy="283211"/>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048730" name="TextBox 1048729"/>
          <p:cNvSpPr txBox="1"/>
          <p:nvPr/>
        </p:nvSpPr>
        <p:spPr>
          <a:xfrm>
            <a:off x="466165" y="427430"/>
            <a:ext cx="8372569" cy="5570756"/>
          </a:xfrm>
          <a:prstGeom prst="rect">
            <a:avLst/>
          </a:prstGeom>
        </p:spPr>
        <p:txBody>
          <a:bodyPr wrap="square" rtlCol="0">
            <a:spAutoFit/>
          </a:bodyPr>
          <a:lstStyle/>
          <a:p>
            <a:r>
              <a:rPr lang="en-US" sz="2800" dirty="0">
                <a:solidFill>
                  <a:srgbClr val="000000"/>
                </a:solidFill>
              </a:rPr>
              <a:t>
           Our GANs model successfully generates lifelike handwritten digit images with remarkable realism and diversity.</a:t>
            </a:r>
          </a:p>
          <a:p>
            <a:endParaRPr lang="en-US" sz="2800" dirty="0">
              <a:solidFill>
                <a:srgbClr val="000000"/>
              </a:solidFill>
            </a:endParaRPr>
          </a:p>
          <a:p>
            <a:r>
              <a:rPr lang="en-US" sz="4000" b="1" dirty="0">
                <a:solidFill>
                  <a:srgbClr val="000000"/>
                </a:solidFill>
              </a:rPr>
              <a:t>  </a:t>
            </a:r>
            <a:r>
              <a:rPr lang="en-US" sz="3200" b="1" dirty="0">
                <a:solidFill>
                  <a:srgbClr val="000000"/>
                </a:solidFill>
              </a:rPr>
              <a:t>OUTPUT</a:t>
            </a:r>
          </a:p>
          <a:p>
            <a:endParaRPr lang="en-US" sz="4000" b="1" dirty="0">
              <a:solidFill>
                <a:srgbClr val="000000"/>
              </a:solidFill>
            </a:endParaRPr>
          </a:p>
          <a:p>
            <a:endParaRPr lang="en-US" sz="4000" b="1" dirty="0">
              <a:solidFill>
                <a:srgbClr val="000000"/>
              </a:solidFill>
            </a:endParaRPr>
          </a:p>
          <a:p>
            <a:endParaRPr lang="en-US" sz="4000" b="1" dirty="0">
              <a:solidFill>
                <a:srgbClr val="000000"/>
              </a:solidFill>
            </a:endParaRPr>
          </a:p>
          <a:p>
            <a:endParaRPr lang="en-US" sz="2800" dirty="0">
              <a:solidFill>
                <a:srgbClr val="000000"/>
              </a:solidFill>
            </a:endParaRPr>
          </a:p>
        </p:txBody>
      </p:sp>
      <p:pic>
        <p:nvPicPr>
          <p:cNvPr id="2" name="Picture 1">
            <a:extLst>
              <a:ext uri="{FF2B5EF4-FFF2-40B4-BE49-F238E27FC236}">
                <a16:creationId xmlns:a16="http://schemas.microsoft.com/office/drawing/2014/main" id="{52F36FA1-75D3-85FA-C64A-1AB0158D2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1672" y="3686322"/>
            <a:ext cx="6747062" cy="2933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0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0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04861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7"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8" name="object 15"/>
          <p:cNvSpPr/>
          <p:nvPr/>
        </p:nvSpPr>
        <p:spPr>
          <a:xfrm>
            <a:off x="74676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9"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0" name="object 17"/>
          <p:cNvSpPr txBox="1">
            <a:spLocks noGrp="1"/>
          </p:cNvSpPr>
          <p:nvPr>
            <p:ph type="title"/>
          </p:nvPr>
        </p:nvSpPr>
        <p:spPr>
          <a:xfrm>
            <a:off x="558165" y="385444"/>
            <a:ext cx="9764395" cy="1019493"/>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a:t>
            </a:r>
            <a:r>
              <a:rPr lang="en-US" sz="4250" spc="-10" dirty="0"/>
              <a:t>E:</a:t>
            </a:r>
            <a:endParaRPr sz="4250" dirty="0"/>
          </a:p>
        </p:txBody>
      </p:sp>
      <p:grpSp>
        <p:nvGrpSpPr>
          <p:cNvPr id="24"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3" cstate="print"/>
            <a:stretch>
              <a:fillRect/>
            </a:stretch>
          </p:blipFill>
          <p:spPr>
            <a:xfrm>
              <a:off x="676275" y="6467475"/>
              <a:ext cx="2143125" cy="200025"/>
            </a:xfrm>
            <a:prstGeom prst="rect">
              <a:avLst/>
            </a:prstGeom>
          </p:spPr>
        </p:pic>
        <p:pic>
          <p:nvPicPr>
            <p:cNvPr id="2097154" name="object 20"/>
            <p:cNvPicPr>
              <a:picLocks/>
            </p:cNvPicPr>
            <p:nvPr/>
          </p:nvPicPr>
          <p:blipFill>
            <a:blip r:embed="rId4" cstate="print"/>
            <a:stretch>
              <a:fillRect/>
            </a:stretch>
          </p:blipFill>
          <p:spPr>
            <a:xfrm>
              <a:off x="466725" y="6410325"/>
              <a:ext cx="3705225" cy="295275"/>
            </a:xfrm>
            <a:prstGeom prst="rect">
              <a:avLst/>
            </a:prstGeom>
          </p:spPr>
        </p:pic>
      </p:grpSp>
      <p:sp>
        <p:nvSpPr>
          <p:cNvPr id="1048621" name="object 21"/>
          <p:cNvSpPr txBox="1"/>
          <p:nvPr/>
        </p:nvSpPr>
        <p:spPr>
          <a:xfrm>
            <a:off x="739775" y="6473337"/>
            <a:ext cx="1798955" cy="146685"/>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22" name="object 22"/>
          <p:cNvSpPr txBox="1">
            <a:spLocks noGrp="1"/>
          </p:cNvSpPr>
          <p:nvPr>
            <p:ph type="sldNum" sz="quarter" idx="7"/>
          </p:nvPr>
        </p:nvSpPr>
        <p:spPr>
          <a:xfrm>
            <a:off x="11277218" y="6473337"/>
            <a:ext cx="241300" cy="146685"/>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1048623" name="TextBox 22"/>
          <p:cNvSpPr txBox="1"/>
          <p:nvPr/>
        </p:nvSpPr>
        <p:spPr>
          <a:xfrm>
            <a:off x="1105278" y="2321154"/>
            <a:ext cx="9981444" cy="584775"/>
          </a:xfrm>
          <a:prstGeom prst="rect">
            <a:avLst/>
          </a:prstGeom>
          <a:noFill/>
        </p:spPr>
        <p:txBody>
          <a:bodyPr wrap="square" rtlCol="0">
            <a:spAutoFit/>
          </a:bodyPr>
          <a:lstStyle/>
          <a:p>
            <a:r>
              <a:rPr lang="en-US" sz="3200" b="1" dirty="0">
                <a:solidFill>
                  <a:srgbClr val="FF0000"/>
                </a:solidFill>
              </a:rPr>
              <a:t>NUMBER GENERATION GANs -MNIST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4"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6" name="object 3"/>
          <p:cNvGrpSpPr/>
          <p:nvPr/>
        </p:nvGrpSpPr>
        <p:grpSpPr>
          <a:xfrm>
            <a:off x="7443849" y="0"/>
            <a:ext cx="4752975" cy="6863080"/>
            <a:chOff x="7443849" y="0"/>
            <a:chExt cx="4752975" cy="6863080"/>
          </a:xfrm>
        </p:grpSpPr>
        <p:sp>
          <p:nvSpPr>
            <p:cNvPr id="1048625"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6"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7"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8"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9"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0"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1"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2"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3"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5"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36"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7"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27"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8" name="object 21"/>
          <p:cNvSpPr txBox="1">
            <a:spLocks noGrp="1"/>
          </p:cNvSpPr>
          <p:nvPr>
            <p:ph type="title"/>
          </p:nvPr>
        </p:nvSpPr>
        <p:spPr>
          <a:xfrm>
            <a:off x="558165" y="385444"/>
            <a:ext cx="9764395" cy="708279"/>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1048639" name="object 22"/>
          <p:cNvSpPr txBox="1">
            <a:spLocks noGrp="1"/>
          </p:cNvSpPr>
          <p:nvPr>
            <p:ph type="sldNum" sz="quarter" idx="7"/>
          </p:nvPr>
        </p:nvSpPr>
        <p:spPr>
          <a:xfrm>
            <a:off x="11277218" y="6473337"/>
            <a:ext cx="241300" cy="146685"/>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1048640" name="TextBox 22"/>
          <p:cNvSpPr txBox="1"/>
          <p:nvPr/>
        </p:nvSpPr>
        <p:spPr>
          <a:xfrm>
            <a:off x="1828800" y="1905000"/>
            <a:ext cx="7543800" cy="2677656"/>
          </a:xfrm>
          <a:prstGeom prst="rect">
            <a:avLst/>
          </a:prstGeom>
          <a:noFill/>
        </p:spPr>
        <p:txBody>
          <a:bodyPr wrap="square" rtlCol="0">
            <a:spAutoFit/>
          </a:bodyPr>
          <a:lstStyle/>
          <a:p>
            <a:pPr>
              <a:buFont typeface="Wingdings" pitchFamily="2" charset="2"/>
              <a:buChar char="Ø"/>
            </a:pPr>
            <a:r>
              <a:rPr lang="en-US" sz="2400" dirty="0"/>
              <a:t>Problem Statement</a:t>
            </a:r>
          </a:p>
          <a:p>
            <a:pPr>
              <a:buFont typeface="Wingdings" pitchFamily="2" charset="2"/>
              <a:buChar char="Ø"/>
            </a:pPr>
            <a:r>
              <a:rPr lang="en-US" sz="2400" dirty="0"/>
              <a:t>Project Overview</a:t>
            </a:r>
          </a:p>
          <a:p>
            <a:pPr>
              <a:buFont typeface="Wingdings" pitchFamily="2" charset="2"/>
              <a:buChar char="Ø"/>
            </a:pPr>
            <a:r>
              <a:rPr lang="en-US" sz="2400" dirty="0"/>
              <a:t>Who Are The End Users?</a:t>
            </a:r>
          </a:p>
          <a:p>
            <a:pPr>
              <a:buFont typeface="Wingdings" pitchFamily="2" charset="2"/>
              <a:buChar char="Ø"/>
            </a:pPr>
            <a:r>
              <a:rPr lang="en-US" sz="2400" dirty="0"/>
              <a:t>Solution And Its Value Proposition</a:t>
            </a:r>
          </a:p>
          <a:p>
            <a:pPr>
              <a:buFont typeface="Wingdings" pitchFamily="2" charset="2"/>
              <a:buChar char="Ø"/>
            </a:pPr>
            <a:r>
              <a:rPr lang="en-US" sz="2400" dirty="0"/>
              <a:t>The Wow In Solution</a:t>
            </a:r>
          </a:p>
          <a:p>
            <a:pPr>
              <a:buFont typeface="Wingdings" pitchFamily="2" charset="2"/>
              <a:buChar char="Ø"/>
            </a:pPr>
            <a:r>
              <a:rPr lang="en-US" sz="2400" dirty="0" err="1"/>
              <a:t>Modelling</a:t>
            </a:r>
            <a:endParaRPr lang="en-US" sz="2400" dirty="0"/>
          </a:p>
          <a:p>
            <a:pPr>
              <a:buFont typeface="Wingdings" pitchFamily="2" charset="2"/>
              <a:buChar char="Ø"/>
            </a:pPr>
            <a:r>
              <a:rPr lang="en-US" sz="2400"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object 2"/>
          <p:cNvGrpSpPr/>
          <p:nvPr/>
        </p:nvGrpSpPr>
        <p:grpSpPr>
          <a:xfrm>
            <a:off x="7991475" y="2933700"/>
            <a:ext cx="2762250" cy="3257550"/>
            <a:chOff x="7991475" y="2933700"/>
            <a:chExt cx="2762250" cy="3257550"/>
          </a:xfrm>
        </p:grpSpPr>
        <p:sp>
          <p:nvSpPr>
            <p:cNvPr id="104864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3" name="object 6"/>
          <p:cNvSpPr/>
          <p:nvPr/>
        </p:nvSpPr>
        <p:spPr>
          <a:xfrm flipV="1">
            <a:off x="7924800" y="1600200"/>
            <a:ext cx="304800" cy="3048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4" name="object 7"/>
          <p:cNvSpPr txBox="1">
            <a:spLocks noGrp="1"/>
          </p:cNvSpPr>
          <p:nvPr>
            <p:ph type="title"/>
          </p:nvPr>
        </p:nvSpPr>
        <p:spPr>
          <a:xfrm>
            <a:off x="834072" y="575055"/>
            <a:ext cx="5638800" cy="5753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5" name="object 9"/>
          <p:cNvSpPr txBox="1"/>
          <p:nvPr/>
        </p:nvSpPr>
        <p:spPr>
          <a:xfrm>
            <a:off x="739775" y="6473337"/>
            <a:ext cx="1798955" cy="146685"/>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46" name="object 10"/>
          <p:cNvSpPr txBox="1">
            <a:spLocks noGrp="1"/>
          </p:cNvSpPr>
          <p:nvPr>
            <p:ph type="sldNum" sz="quarter" idx="7"/>
          </p:nvPr>
        </p:nvSpPr>
        <p:spPr>
          <a:xfrm>
            <a:off x="11277218" y="6473337"/>
            <a:ext cx="241300" cy="146685"/>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048712" name="TextBox 1048711"/>
          <p:cNvSpPr txBox="1"/>
          <p:nvPr/>
        </p:nvSpPr>
        <p:spPr>
          <a:xfrm>
            <a:off x="1090424" y="1386205"/>
            <a:ext cx="6715395" cy="4401205"/>
          </a:xfrm>
          <a:prstGeom prst="rect">
            <a:avLst/>
          </a:prstGeom>
        </p:spPr>
        <p:txBody>
          <a:bodyPr wrap="square" rtlCol="0" anchor="b">
            <a:spAutoFit/>
          </a:bodyPr>
          <a:lstStyle/>
          <a:p>
            <a:pPr algn="l"/>
            <a:r>
              <a:rPr lang="en-US" sz="2800" dirty="0">
                <a:solidFill>
                  <a:srgbClr val="000000"/>
                </a:solidFill>
              </a:rPr>
              <a:t>The problem is to train a Generative Adversarial Network (GAN) to generate realistic-looking handwritten digits using the MNIST dataset. The generator learns to produce synthetic images resembling digits, while the discriminator learns to distinguish between real and fake images. The objective is to train the generator to produce high-quality digit images indistinguishable from real ones.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0"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1" name="object 7"/>
          <p:cNvSpPr txBox="1">
            <a:spLocks noGrp="1"/>
          </p:cNvSpPr>
          <p:nvPr>
            <p:ph type="title"/>
          </p:nvPr>
        </p:nvSpPr>
        <p:spPr>
          <a:xfrm>
            <a:off x="739775" y="829627"/>
            <a:ext cx="5264785" cy="57531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9"/>
          <p:cNvSpPr txBox="1"/>
          <p:nvPr/>
        </p:nvSpPr>
        <p:spPr>
          <a:xfrm>
            <a:off x="739775" y="6473337"/>
            <a:ext cx="1798955" cy="146685"/>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53" name="object 10"/>
          <p:cNvSpPr txBox="1">
            <a:spLocks noGrp="1"/>
          </p:cNvSpPr>
          <p:nvPr>
            <p:ph type="sldNum" sz="quarter" idx="7"/>
          </p:nvPr>
        </p:nvSpPr>
        <p:spPr>
          <a:xfrm>
            <a:off x="11277218" y="6473337"/>
            <a:ext cx="241300" cy="146685"/>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048714" name="TextBox 1048713"/>
          <p:cNvSpPr txBox="1"/>
          <p:nvPr/>
        </p:nvSpPr>
        <p:spPr>
          <a:xfrm>
            <a:off x="1086167" y="1678305"/>
            <a:ext cx="7398172" cy="4511041"/>
          </a:xfrm>
          <a:prstGeom prst="rect">
            <a:avLst/>
          </a:prstGeom>
        </p:spPr>
        <p:txBody>
          <a:bodyPr wrap="square" rtlCol="0">
            <a:spAutoFit/>
          </a:bodyPr>
          <a:lstStyle/>
          <a:p>
            <a:r>
              <a:rPr lang="en-US" sz="2800">
                <a:solidFill>
                  <a:srgbClr val="000000"/>
                </a:solidFill>
              </a:rPr>
              <a:t>The project aims to utilize Generative Adversarial Networks (GANs) to generate realistic handwritten digits, leveraging the MNIST dataset. Through this, the generator component of the GAN learns to produce synthetic images closely resembling handwritten digits, while the discriminator learns to differentiate between real and fake images. The ultimate goal is to train the GAN model to generate high-quality digit images that are visually indistinguishable from real ones.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558165" y="385444"/>
            <a:ext cx="9764395" cy="954658"/>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7"/>
          <p:cNvSpPr txBox="1"/>
          <p:nvPr/>
        </p:nvSpPr>
        <p:spPr>
          <a:xfrm>
            <a:off x="739775" y="6473337"/>
            <a:ext cx="1798955" cy="146685"/>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60" name="object 8"/>
          <p:cNvSpPr txBox="1">
            <a:spLocks noGrp="1"/>
          </p:cNvSpPr>
          <p:nvPr>
            <p:ph type="sldNum" sz="quarter" idx="7"/>
          </p:nvPr>
        </p:nvSpPr>
        <p:spPr>
          <a:xfrm>
            <a:off x="11277218" y="6473337"/>
            <a:ext cx="241300" cy="146685"/>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048716" name="TextBox 1048715"/>
          <p:cNvSpPr txBox="1"/>
          <p:nvPr/>
        </p:nvSpPr>
        <p:spPr>
          <a:xfrm>
            <a:off x="739775" y="1856686"/>
            <a:ext cx="7222435" cy="4401205"/>
          </a:xfrm>
          <a:prstGeom prst="rect">
            <a:avLst/>
          </a:prstGeom>
        </p:spPr>
        <p:txBody>
          <a:bodyPr wrap="square" rtlCol="0">
            <a:spAutoFit/>
          </a:bodyPr>
          <a:lstStyle/>
          <a:p>
            <a:r>
              <a:rPr lang="en-US" sz="2800" dirty="0">
                <a:solidFill>
                  <a:srgbClr val="000000"/>
                </a:solidFill>
              </a:rPr>
              <a:t>      The end users of GANs number generation encompass a broad spectrum of individuals and organizations. </a:t>
            </a:r>
          </a:p>
          <a:p>
            <a:r>
              <a:rPr lang="en-US" sz="2800" dirty="0">
                <a:solidFill>
                  <a:srgbClr val="000000"/>
                </a:solidFill>
              </a:rPr>
              <a:t>They include:
                      1.Researchers
                      2.Developers
                      3.businesses 
                      4.educators
                      5.Data scientists
                      6.Enthusiasts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5"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6" name="object 8"/>
          <p:cNvSpPr txBox="1"/>
          <p:nvPr/>
        </p:nvSpPr>
        <p:spPr>
          <a:xfrm>
            <a:off x="739775" y="6473337"/>
            <a:ext cx="1798955" cy="146685"/>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67" name="object 9"/>
          <p:cNvSpPr txBox="1">
            <a:spLocks noGrp="1"/>
          </p:cNvSpPr>
          <p:nvPr>
            <p:ph type="sldNum" sz="quarter" idx="7"/>
          </p:nvPr>
        </p:nvSpPr>
        <p:spPr>
          <a:xfrm>
            <a:off x="11277218" y="6473337"/>
            <a:ext cx="241300" cy="146685"/>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48724" name="TextBox 1048723"/>
          <p:cNvSpPr txBox="1"/>
          <p:nvPr/>
        </p:nvSpPr>
        <p:spPr>
          <a:xfrm>
            <a:off x="2895319" y="1476375"/>
            <a:ext cx="6461816" cy="6124754"/>
          </a:xfrm>
          <a:prstGeom prst="rect">
            <a:avLst/>
          </a:prstGeom>
        </p:spPr>
        <p:txBody>
          <a:bodyPr wrap="square" rtlCol="0">
            <a:spAutoFit/>
          </a:bodyPr>
          <a:lstStyle/>
          <a:p>
            <a:r>
              <a:rPr lang="en-US" sz="2800" dirty="0">
                <a:solidFill>
                  <a:srgbClr val="000000"/>
                </a:solidFill>
              </a:rPr>
              <a:t>Realistic Image Generation: </a:t>
            </a:r>
          </a:p>
          <a:p>
            <a:r>
              <a:rPr lang="en-US" sz="2800" dirty="0">
                <a:solidFill>
                  <a:srgbClr val="000000"/>
                </a:solidFill>
              </a:rPr>
              <a:t>           GANs can generate high-quality, realistic images of handwritten digits that closely resemble those in the MNIST dataset.
</a:t>
            </a:r>
          </a:p>
          <a:p>
            <a:r>
              <a:rPr lang="en-US" sz="2800" dirty="0">
                <a:solidFill>
                  <a:srgbClr val="000000"/>
                </a:solidFill>
              </a:rPr>
              <a:t>Data Augmentation: </a:t>
            </a:r>
          </a:p>
          <a:p>
            <a:r>
              <a:rPr lang="en-US" sz="2800" dirty="0">
                <a:solidFill>
                  <a:srgbClr val="000000"/>
                </a:solidFill>
              </a:rPr>
              <a:t>           GAN-generated images can be used to augment training datasets for machine learning models, enhancing model performance and generalization.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70" name="object 3"/>
          <p:cNvSpPr/>
          <p:nvPr/>
        </p:nvSpPr>
        <p:spPr>
          <a:xfrm flipV="1">
            <a:off x="10811433" y="3944471"/>
            <a:ext cx="233084" cy="358588"/>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048671" name="object 4"/>
          <p:cNvSpPr/>
          <p:nvPr/>
        </p:nvSpPr>
        <p:spPr>
          <a:xfrm flipV="1">
            <a:off x="7996518" y="609600"/>
            <a:ext cx="251012" cy="459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2" name="object 5"/>
          <p:cNvSpPr/>
          <p:nvPr/>
        </p:nvSpPr>
        <p:spPr>
          <a:xfrm>
            <a:off x="10322560" y="5934635"/>
            <a:ext cx="255793" cy="17929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3" name="object 7"/>
          <p:cNvSpPr txBox="1">
            <a:spLocks noGrp="1"/>
          </p:cNvSpPr>
          <p:nvPr>
            <p:ph type="title"/>
          </p:nvPr>
        </p:nvSpPr>
        <p:spPr>
          <a:xfrm>
            <a:off x="558165" y="385444"/>
            <a:ext cx="9764395" cy="844804"/>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sz="4250" spc="-10" dirty="0"/>
              <a:t>SOLUTION</a:t>
            </a:r>
            <a:endParaRPr sz="4250"/>
          </a:p>
        </p:txBody>
      </p:sp>
      <p:sp>
        <p:nvSpPr>
          <p:cNvPr id="1048674" name="object 8"/>
          <p:cNvSpPr txBox="1">
            <a:spLocks noGrp="1"/>
          </p:cNvSpPr>
          <p:nvPr>
            <p:ph type="sldNum" sz="quarter" idx="7"/>
          </p:nvPr>
        </p:nvSpPr>
        <p:spPr>
          <a:xfrm>
            <a:off x="11277218" y="6473337"/>
            <a:ext cx="2413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1048726" name="TextBox 1048725"/>
          <p:cNvSpPr txBox="1"/>
          <p:nvPr/>
        </p:nvSpPr>
        <p:spPr>
          <a:xfrm>
            <a:off x="2184146" y="1597282"/>
            <a:ext cx="7403308" cy="3970318"/>
          </a:xfrm>
          <a:prstGeom prst="rect">
            <a:avLst/>
          </a:prstGeom>
        </p:spPr>
        <p:txBody>
          <a:bodyPr wrap="square" rtlCol="0">
            <a:spAutoFit/>
          </a:bodyPr>
          <a:lstStyle/>
          <a:p>
            <a:r>
              <a:rPr lang="en-US" sz="2800" dirty="0">
                <a:solidFill>
                  <a:srgbClr val="000000"/>
                </a:solidFill>
              </a:rPr>
              <a:t>           Our solution harnesses the power of Generative Adversarial Networks (GANs) to revolutionize number generation using the MNIST dataset. </a:t>
            </a:r>
          </a:p>
          <a:p>
            <a:r>
              <a:rPr lang="en-US" sz="2800" dirty="0">
                <a:solidFill>
                  <a:srgbClr val="000000"/>
                </a:solidFill>
              </a:rPr>
              <a:t>Here's the wow:
                1.Hyper realistic images
                2.Endless creativity
                3.Supercharged data augmentation
                4.Cost effective innovation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7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a:xfrm>
            <a:off x="9018495" y="472119"/>
            <a:ext cx="335056" cy="1809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a:spLocks noGrp="1"/>
          </p:cNvSpPr>
          <p:nvPr>
            <p:ph type="sldNum" sz="quarter" idx="7"/>
          </p:nvPr>
        </p:nvSpPr>
        <p:spPr>
          <a:xfrm>
            <a:off x="11277218" y="6473337"/>
            <a:ext cx="2413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1048681" name="object 8"/>
          <p:cNvSpPr txBox="1">
            <a:spLocks noGrp="1"/>
          </p:cNvSpPr>
          <p:nvPr>
            <p:ph type="ctrTitle"/>
          </p:nvPr>
        </p:nvSpPr>
        <p:spPr>
          <a:xfrm>
            <a:off x="739775" y="291147"/>
            <a:ext cx="3304540" cy="648335"/>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48728" name="TextBox 1048727"/>
          <p:cNvSpPr txBox="1"/>
          <p:nvPr/>
        </p:nvSpPr>
        <p:spPr>
          <a:xfrm>
            <a:off x="752475" y="361283"/>
            <a:ext cx="7989236" cy="6124754"/>
          </a:xfrm>
          <a:prstGeom prst="rect">
            <a:avLst/>
          </a:prstGeom>
        </p:spPr>
        <p:txBody>
          <a:bodyPr wrap="square" rtlCol="0">
            <a:spAutoFit/>
          </a:bodyPr>
          <a:lstStyle/>
          <a:p>
            <a:r>
              <a:rPr lang="en-US" sz="2800" dirty="0">
                <a:solidFill>
                  <a:srgbClr val="000000"/>
                </a:solidFill>
              </a:rPr>
              <a:t>
                Modelling GANs for number generation involves crafting a generator network to produce realistic digit images from random noise, alongside a discriminator network trained to differentiate between real and generated images.                      Through adversarial training, the generator refines its output to deceive the discriminator, resulting in high-quality synthetic digit images. Fine-tuning and evaluation ensure the model generates accurate representations of handwritten digits, ready for deployment in various applications.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SOLUTION AND ITS VALUE PROPOSITION</vt:lpstr>
      <vt:lpstr>THE WOW IN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CC2 6</dc:creator>
  <cp:lastModifiedBy>Rajesh Kumar.S</cp:lastModifiedBy>
  <cp:revision>3</cp:revision>
  <dcterms:created xsi:type="dcterms:W3CDTF">2024-03-31T16:36:09Z</dcterms:created>
  <dcterms:modified xsi:type="dcterms:W3CDTF">2024-04-05T02:59:40Z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ICV">
    <vt:lpwstr>1ca9922721ca4dfa97277715101393f8</vt:lpwstr>
  </property>
</Properties>
</file>