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69A8C3-C56E-428B-B525-E6B66F6307E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BF698A-6229-4D61-9EA6-784DBE65DCCE}">
      <dgm:prSet/>
      <dgm:spPr/>
      <dgm:t>
        <a:bodyPr/>
        <a:lstStyle/>
        <a:p>
          <a:pPr>
            <a:defRPr b="1"/>
          </a:pPr>
          <a:r>
            <a:rPr lang="en-US" b="1" i="0"/>
            <a:t>Recommendation:</a:t>
          </a:r>
          <a:endParaRPr lang="en-US"/>
        </a:p>
      </dgm:t>
    </dgm:pt>
    <dgm:pt modelId="{F59F2190-C2D8-4546-A10A-E9DF8ACC4CC3}" type="parTrans" cxnId="{9CB1A429-C1D6-457D-85CB-63D4CE65881B}">
      <dgm:prSet/>
      <dgm:spPr/>
      <dgm:t>
        <a:bodyPr/>
        <a:lstStyle/>
        <a:p>
          <a:endParaRPr lang="en-US"/>
        </a:p>
      </dgm:t>
    </dgm:pt>
    <dgm:pt modelId="{C6EA147E-294E-4073-877A-83D838FA5615}" type="sibTrans" cxnId="{9CB1A429-C1D6-457D-85CB-63D4CE65881B}">
      <dgm:prSet/>
      <dgm:spPr/>
      <dgm:t>
        <a:bodyPr/>
        <a:lstStyle/>
        <a:p>
          <a:endParaRPr lang="en-US"/>
        </a:p>
      </dgm:t>
    </dgm:pt>
    <dgm:pt modelId="{BB2C5619-0044-4288-8B30-35345AF441CB}">
      <dgm:prSet/>
      <dgm:spPr/>
      <dgm:t>
        <a:bodyPr/>
        <a:lstStyle/>
        <a:p>
          <a:r>
            <a:rPr lang="en-US" b="0" i="0"/>
            <a:t>Increase ticket prices to better reflect the value of the facilities and cover additional operating costs.</a:t>
          </a:r>
          <a:endParaRPr lang="en-US"/>
        </a:p>
      </dgm:t>
    </dgm:pt>
    <dgm:pt modelId="{3456D93E-CAD5-4AE2-9B52-657FE3D32440}" type="parTrans" cxnId="{7DA3C654-B3BD-4B13-BC53-5EA59931A6CE}">
      <dgm:prSet/>
      <dgm:spPr/>
      <dgm:t>
        <a:bodyPr/>
        <a:lstStyle/>
        <a:p>
          <a:endParaRPr lang="en-US"/>
        </a:p>
      </dgm:t>
    </dgm:pt>
    <dgm:pt modelId="{BCACF12B-CFF2-4C85-9F85-0E9D12D21BB5}" type="sibTrans" cxnId="{7DA3C654-B3BD-4B13-BC53-5EA59931A6CE}">
      <dgm:prSet/>
      <dgm:spPr/>
      <dgm:t>
        <a:bodyPr/>
        <a:lstStyle/>
        <a:p>
          <a:endParaRPr lang="en-US"/>
        </a:p>
      </dgm:t>
    </dgm:pt>
    <dgm:pt modelId="{618931DC-BBBC-4253-B08A-9618791C4E91}">
      <dgm:prSet/>
      <dgm:spPr/>
      <dgm:t>
        <a:bodyPr/>
        <a:lstStyle/>
        <a:p>
          <a:r>
            <a:rPr lang="en-US" b="0" i="0"/>
            <a:t>Develop an interactive tool for business analysts to explore different pricing scenarios independently.</a:t>
          </a:r>
          <a:endParaRPr lang="en-US"/>
        </a:p>
      </dgm:t>
    </dgm:pt>
    <dgm:pt modelId="{D0D6C160-9C0F-4E40-9BFF-0C5934292E3D}" type="parTrans" cxnId="{2993DD11-8209-4B4F-9D31-20D6E0A5EFE8}">
      <dgm:prSet/>
      <dgm:spPr/>
      <dgm:t>
        <a:bodyPr/>
        <a:lstStyle/>
        <a:p>
          <a:endParaRPr lang="en-US"/>
        </a:p>
      </dgm:t>
    </dgm:pt>
    <dgm:pt modelId="{02D8E4B6-A9D6-41B1-80EB-9DFDBE3B0444}" type="sibTrans" cxnId="{2993DD11-8209-4B4F-9D31-20D6E0A5EFE8}">
      <dgm:prSet/>
      <dgm:spPr/>
      <dgm:t>
        <a:bodyPr/>
        <a:lstStyle/>
        <a:p>
          <a:endParaRPr lang="en-US"/>
        </a:p>
      </dgm:t>
    </dgm:pt>
    <dgm:pt modelId="{23DA6473-420D-4F64-8963-7717656FE2CE}">
      <dgm:prSet/>
      <dgm:spPr/>
      <dgm:t>
        <a:bodyPr/>
        <a:lstStyle/>
        <a:p>
          <a:pPr>
            <a:defRPr b="1"/>
          </a:pPr>
          <a:r>
            <a:rPr lang="en-US" b="1" i="0"/>
            <a:t>Key Findings:</a:t>
          </a:r>
          <a:endParaRPr lang="en-US"/>
        </a:p>
      </dgm:t>
    </dgm:pt>
    <dgm:pt modelId="{9D86E589-C62B-4986-B2FB-53A6CAC4D75E}" type="parTrans" cxnId="{2FEEB8A1-BBE4-4EBA-A634-554D94347570}">
      <dgm:prSet/>
      <dgm:spPr/>
      <dgm:t>
        <a:bodyPr/>
        <a:lstStyle/>
        <a:p>
          <a:endParaRPr lang="en-US"/>
        </a:p>
      </dgm:t>
    </dgm:pt>
    <dgm:pt modelId="{D81AD10D-798E-4487-B633-6DD45DCC6FB7}" type="sibTrans" cxnId="{2FEEB8A1-BBE4-4EBA-A634-554D94347570}">
      <dgm:prSet/>
      <dgm:spPr/>
      <dgm:t>
        <a:bodyPr/>
        <a:lstStyle/>
        <a:p>
          <a:endParaRPr lang="en-US"/>
        </a:p>
      </dgm:t>
    </dgm:pt>
    <dgm:pt modelId="{FE14A5FE-67A7-41F5-A4A8-2B9F4A217DBD}">
      <dgm:prSet/>
      <dgm:spPr/>
      <dgm:t>
        <a:bodyPr/>
        <a:lstStyle/>
        <a:p>
          <a:r>
            <a:rPr lang="en-US" b="0" i="0"/>
            <a:t>Higher ticket prices can be supported by the market.</a:t>
          </a:r>
          <a:endParaRPr lang="en-US"/>
        </a:p>
      </dgm:t>
    </dgm:pt>
    <dgm:pt modelId="{78F9F01D-4F1F-4768-B41E-F4B65F1744B6}" type="parTrans" cxnId="{D16B2E2D-C026-4251-B7C5-32F7927064A0}">
      <dgm:prSet/>
      <dgm:spPr/>
      <dgm:t>
        <a:bodyPr/>
        <a:lstStyle/>
        <a:p>
          <a:endParaRPr lang="en-US"/>
        </a:p>
      </dgm:t>
    </dgm:pt>
    <dgm:pt modelId="{73487DB5-BDD7-4069-8948-AFB54B84B371}" type="sibTrans" cxnId="{D16B2E2D-C026-4251-B7C5-32F7927064A0}">
      <dgm:prSet/>
      <dgm:spPr/>
      <dgm:t>
        <a:bodyPr/>
        <a:lstStyle/>
        <a:p>
          <a:endParaRPr lang="en-US"/>
        </a:p>
      </dgm:t>
    </dgm:pt>
    <dgm:pt modelId="{8AA9D455-F31F-4678-9DA4-2221B553EC0E}">
      <dgm:prSet/>
      <dgm:spPr/>
      <dgm:t>
        <a:bodyPr/>
        <a:lstStyle/>
        <a:p>
          <a:r>
            <a:rPr lang="en-US" b="0" i="0"/>
            <a:t>Data-driven approach ensures competitiveness and visitor satisfaction.</a:t>
          </a:r>
          <a:endParaRPr lang="en-US"/>
        </a:p>
      </dgm:t>
    </dgm:pt>
    <dgm:pt modelId="{ED97627C-8905-4F4C-B2D0-7FB12BCE2600}" type="parTrans" cxnId="{700E855C-C7D5-43DD-A273-0327D26E817A}">
      <dgm:prSet/>
      <dgm:spPr/>
      <dgm:t>
        <a:bodyPr/>
        <a:lstStyle/>
        <a:p>
          <a:endParaRPr lang="en-US"/>
        </a:p>
      </dgm:t>
    </dgm:pt>
    <dgm:pt modelId="{A1F54619-E6DF-49DF-8A4D-A17D440238D2}" type="sibTrans" cxnId="{700E855C-C7D5-43DD-A273-0327D26E817A}">
      <dgm:prSet/>
      <dgm:spPr/>
      <dgm:t>
        <a:bodyPr/>
        <a:lstStyle/>
        <a:p>
          <a:endParaRPr lang="en-US"/>
        </a:p>
      </dgm:t>
    </dgm:pt>
    <dgm:pt modelId="{81E9642A-E26C-442A-AEF3-128E0DAE5121}">
      <dgm:prSet/>
      <dgm:spPr/>
      <dgm:t>
        <a:bodyPr/>
        <a:lstStyle/>
        <a:p>
          <a:r>
            <a:rPr lang="en-US" b="0" i="0"/>
            <a:t>Continuous monitoring and adjustments are essential for long-term success.</a:t>
          </a:r>
          <a:endParaRPr lang="en-US"/>
        </a:p>
      </dgm:t>
    </dgm:pt>
    <dgm:pt modelId="{34C854F6-DFEF-4B44-8C61-3C891A4AC739}" type="parTrans" cxnId="{EA8ED2E9-9894-4393-89B5-4257A870A501}">
      <dgm:prSet/>
      <dgm:spPr/>
      <dgm:t>
        <a:bodyPr/>
        <a:lstStyle/>
        <a:p>
          <a:endParaRPr lang="en-US"/>
        </a:p>
      </dgm:t>
    </dgm:pt>
    <dgm:pt modelId="{4D315900-2202-42D3-8C3E-D0FCAC4633E8}" type="sibTrans" cxnId="{EA8ED2E9-9894-4393-89B5-4257A870A501}">
      <dgm:prSet/>
      <dgm:spPr/>
      <dgm:t>
        <a:bodyPr/>
        <a:lstStyle/>
        <a:p>
          <a:endParaRPr lang="en-US"/>
        </a:p>
      </dgm:t>
    </dgm:pt>
    <dgm:pt modelId="{208B5CB3-0CCF-471C-BD43-A12D6369C45E}" type="pres">
      <dgm:prSet presAssocID="{C469A8C3-C56E-428B-B525-E6B66F6307E8}" presName="root" presStyleCnt="0">
        <dgm:presLayoutVars>
          <dgm:dir/>
          <dgm:resizeHandles val="exact"/>
        </dgm:presLayoutVars>
      </dgm:prSet>
      <dgm:spPr/>
    </dgm:pt>
    <dgm:pt modelId="{D41B1522-2134-4AEB-9CC0-2A78CB408C69}" type="pres">
      <dgm:prSet presAssocID="{CEBF698A-6229-4D61-9EA6-784DBE65DCCE}" presName="compNode" presStyleCnt="0"/>
      <dgm:spPr/>
    </dgm:pt>
    <dgm:pt modelId="{9946F060-64EB-4FF4-A05F-199B024C7D5B}" type="pres">
      <dgm:prSet presAssocID="{CEBF698A-6229-4D61-9EA6-784DBE65DCC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2E4DF5FA-DB6B-4BD6-9DD1-031D66033503}" type="pres">
      <dgm:prSet presAssocID="{CEBF698A-6229-4D61-9EA6-784DBE65DCCE}" presName="iconSpace" presStyleCnt="0"/>
      <dgm:spPr/>
    </dgm:pt>
    <dgm:pt modelId="{2C96ED0E-5C5E-4881-8A25-B74D20D745D0}" type="pres">
      <dgm:prSet presAssocID="{CEBF698A-6229-4D61-9EA6-784DBE65DCCE}" presName="parTx" presStyleLbl="revTx" presStyleIdx="0" presStyleCnt="4">
        <dgm:presLayoutVars>
          <dgm:chMax val="0"/>
          <dgm:chPref val="0"/>
        </dgm:presLayoutVars>
      </dgm:prSet>
      <dgm:spPr/>
    </dgm:pt>
    <dgm:pt modelId="{52FBEB47-A401-413F-8144-ED7755484CC1}" type="pres">
      <dgm:prSet presAssocID="{CEBF698A-6229-4D61-9EA6-784DBE65DCCE}" presName="txSpace" presStyleCnt="0"/>
      <dgm:spPr/>
    </dgm:pt>
    <dgm:pt modelId="{CFD68773-468C-48C0-B011-9A9556AACD80}" type="pres">
      <dgm:prSet presAssocID="{CEBF698A-6229-4D61-9EA6-784DBE65DCCE}" presName="desTx" presStyleLbl="revTx" presStyleIdx="1" presStyleCnt="4">
        <dgm:presLayoutVars/>
      </dgm:prSet>
      <dgm:spPr/>
    </dgm:pt>
    <dgm:pt modelId="{F3D97376-1C88-4B2A-8827-405E79FD4265}" type="pres">
      <dgm:prSet presAssocID="{C6EA147E-294E-4073-877A-83D838FA5615}" presName="sibTrans" presStyleCnt="0"/>
      <dgm:spPr/>
    </dgm:pt>
    <dgm:pt modelId="{B6C9C3A0-B147-4E50-829E-8FC8FFD65131}" type="pres">
      <dgm:prSet presAssocID="{23DA6473-420D-4F64-8963-7717656FE2CE}" presName="compNode" presStyleCnt="0"/>
      <dgm:spPr/>
    </dgm:pt>
    <dgm:pt modelId="{4E03CBAF-4590-4378-B208-C82965CB295A}" type="pres">
      <dgm:prSet presAssocID="{23DA6473-420D-4F64-8963-7717656FE2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F6E5E20B-1604-496F-80CB-67B6EFAE87B1}" type="pres">
      <dgm:prSet presAssocID="{23DA6473-420D-4F64-8963-7717656FE2CE}" presName="iconSpace" presStyleCnt="0"/>
      <dgm:spPr/>
    </dgm:pt>
    <dgm:pt modelId="{4BECE132-93A6-4BBE-BE1D-EF7246545501}" type="pres">
      <dgm:prSet presAssocID="{23DA6473-420D-4F64-8963-7717656FE2CE}" presName="parTx" presStyleLbl="revTx" presStyleIdx="2" presStyleCnt="4">
        <dgm:presLayoutVars>
          <dgm:chMax val="0"/>
          <dgm:chPref val="0"/>
        </dgm:presLayoutVars>
      </dgm:prSet>
      <dgm:spPr/>
    </dgm:pt>
    <dgm:pt modelId="{65C4365C-056A-42B6-BD46-0FF36DD866DE}" type="pres">
      <dgm:prSet presAssocID="{23DA6473-420D-4F64-8963-7717656FE2CE}" presName="txSpace" presStyleCnt="0"/>
      <dgm:spPr/>
    </dgm:pt>
    <dgm:pt modelId="{B5BF4674-4993-4777-8B60-FC4C16A31DFD}" type="pres">
      <dgm:prSet presAssocID="{23DA6473-420D-4F64-8963-7717656FE2CE}" presName="desTx" presStyleLbl="revTx" presStyleIdx="3" presStyleCnt="4">
        <dgm:presLayoutVars/>
      </dgm:prSet>
      <dgm:spPr/>
    </dgm:pt>
  </dgm:ptLst>
  <dgm:cxnLst>
    <dgm:cxn modelId="{2365640A-2A4C-4613-9331-FF1E0C0CA62D}" type="presOf" srcId="{C469A8C3-C56E-428B-B525-E6B66F6307E8}" destId="{208B5CB3-0CCF-471C-BD43-A12D6369C45E}" srcOrd="0" destOrd="0" presId="urn:microsoft.com/office/officeart/2018/5/layout/CenteredIconLabelDescriptionList"/>
    <dgm:cxn modelId="{2993DD11-8209-4B4F-9D31-20D6E0A5EFE8}" srcId="{CEBF698A-6229-4D61-9EA6-784DBE65DCCE}" destId="{618931DC-BBBC-4253-B08A-9618791C4E91}" srcOrd="1" destOrd="0" parTransId="{D0D6C160-9C0F-4E40-9BFF-0C5934292E3D}" sibTransId="{02D8E4B6-A9D6-41B1-80EB-9DFDBE3B0444}"/>
    <dgm:cxn modelId="{06827F1F-E8E7-4443-AA41-507D98DBEDAD}" type="presOf" srcId="{FE14A5FE-67A7-41F5-A4A8-2B9F4A217DBD}" destId="{B5BF4674-4993-4777-8B60-FC4C16A31DFD}" srcOrd="0" destOrd="0" presId="urn:microsoft.com/office/officeart/2018/5/layout/CenteredIconLabelDescriptionList"/>
    <dgm:cxn modelId="{70C74626-351C-4CD3-AB6A-74689BBE908A}" type="presOf" srcId="{618931DC-BBBC-4253-B08A-9618791C4E91}" destId="{CFD68773-468C-48C0-B011-9A9556AACD80}" srcOrd="0" destOrd="1" presId="urn:microsoft.com/office/officeart/2018/5/layout/CenteredIconLabelDescriptionList"/>
    <dgm:cxn modelId="{9CB1A429-C1D6-457D-85CB-63D4CE65881B}" srcId="{C469A8C3-C56E-428B-B525-E6B66F6307E8}" destId="{CEBF698A-6229-4D61-9EA6-784DBE65DCCE}" srcOrd="0" destOrd="0" parTransId="{F59F2190-C2D8-4546-A10A-E9DF8ACC4CC3}" sibTransId="{C6EA147E-294E-4073-877A-83D838FA5615}"/>
    <dgm:cxn modelId="{D16B2E2D-C026-4251-B7C5-32F7927064A0}" srcId="{23DA6473-420D-4F64-8963-7717656FE2CE}" destId="{FE14A5FE-67A7-41F5-A4A8-2B9F4A217DBD}" srcOrd="0" destOrd="0" parTransId="{78F9F01D-4F1F-4768-B41E-F4B65F1744B6}" sibTransId="{73487DB5-BDD7-4069-8948-AFB54B84B371}"/>
    <dgm:cxn modelId="{3F55B24F-0813-41C4-9475-F10AC5A1AF2B}" type="presOf" srcId="{81E9642A-E26C-442A-AEF3-128E0DAE5121}" destId="{B5BF4674-4993-4777-8B60-FC4C16A31DFD}" srcOrd="0" destOrd="2" presId="urn:microsoft.com/office/officeart/2018/5/layout/CenteredIconLabelDescriptionList"/>
    <dgm:cxn modelId="{7DA3C654-B3BD-4B13-BC53-5EA59931A6CE}" srcId="{CEBF698A-6229-4D61-9EA6-784DBE65DCCE}" destId="{BB2C5619-0044-4288-8B30-35345AF441CB}" srcOrd="0" destOrd="0" parTransId="{3456D93E-CAD5-4AE2-9B52-657FE3D32440}" sibTransId="{BCACF12B-CFF2-4C85-9F85-0E9D12D21BB5}"/>
    <dgm:cxn modelId="{700E855C-C7D5-43DD-A273-0327D26E817A}" srcId="{23DA6473-420D-4F64-8963-7717656FE2CE}" destId="{8AA9D455-F31F-4678-9DA4-2221B553EC0E}" srcOrd="1" destOrd="0" parTransId="{ED97627C-8905-4F4C-B2D0-7FB12BCE2600}" sibTransId="{A1F54619-E6DF-49DF-8A4D-A17D440238D2}"/>
    <dgm:cxn modelId="{25C44392-9786-4FAC-B15C-49064F4E851C}" type="presOf" srcId="{23DA6473-420D-4F64-8963-7717656FE2CE}" destId="{4BECE132-93A6-4BBE-BE1D-EF7246545501}" srcOrd="0" destOrd="0" presId="urn:microsoft.com/office/officeart/2018/5/layout/CenteredIconLabelDescriptionList"/>
    <dgm:cxn modelId="{2FEEB8A1-BBE4-4EBA-A634-554D94347570}" srcId="{C469A8C3-C56E-428B-B525-E6B66F6307E8}" destId="{23DA6473-420D-4F64-8963-7717656FE2CE}" srcOrd="1" destOrd="0" parTransId="{9D86E589-C62B-4986-B2FB-53A6CAC4D75E}" sibTransId="{D81AD10D-798E-4487-B633-6DD45DCC6FB7}"/>
    <dgm:cxn modelId="{BFB48AD3-BA73-46A6-B663-8833C37B70EC}" type="presOf" srcId="{8AA9D455-F31F-4678-9DA4-2221B553EC0E}" destId="{B5BF4674-4993-4777-8B60-FC4C16A31DFD}" srcOrd="0" destOrd="1" presId="urn:microsoft.com/office/officeart/2018/5/layout/CenteredIconLabelDescriptionList"/>
    <dgm:cxn modelId="{AA0085DF-0180-4E1B-8537-20824B8342A7}" type="presOf" srcId="{CEBF698A-6229-4D61-9EA6-784DBE65DCCE}" destId="{2C96ED0E-5C5E-4881-8A25-B74D20D745D0}" srcOrd="0" destOrd="0" presId="urn:microsoft.com/office/officeart/2018/5/layout/CenteredIconLabelDescriptionList"/>
    <dgm:cxn modelId="{EA8ED2E9-9894-4393-89B5-4257A870A501}" srcId="{23DA6473-420D-4F64-8963-7717656FE2CE}" destId="{81E9642A-E26C-442A-AEF3-128E0DAE5121}" srcOrd="2" destOrd="0" parTransId="{34C854F6-DFEF-4B44-8C61-3C891A4AC739}" sibTransId="{4D315900-2202-42D3-8C3E-D0FCAC4633E8}"/>
    <dgm:cxn modelId="{858D51ED-1DBF-4E5A-BF44-72BAA307FE22}" type="presOf" srcId="{BB2C5619-0044-4288-8B30-35345AF441CB}" destId="{CFD68773-468C-48C0-B011-9A9556AACD80}" srcOrd="0" destOrd="0" presId="urn:microsoft.com/office/officeart/2018/5/layout/CenteredIconLabelDescriptionList"/>
    <dgm:cxn modelId="{44AF7608-D7EC-4ADB-B284-5FAE94EF6CC3}" type="presParOf" srcId="{208B5CB3-0CCF-471C-BD43-A12D6369C45E}" destId="{D41B1522-2134-4AEB-9CC0-2A78CB408C69}" srcOrd="0" destOrd="0" presId="urn:microsoft.com/office/officeart/2018/5/layout/CenteredIconLabelDescriptionList"/>
    <dgm:cxn modelId="{60613FD4-6034-4219-AF76-2CF25625E113}" type="presParOf" srcId="{D41B1522-2134-4AEB-9CC0-2A78CB408C69}" destId="{9946F060-64EB-4FF4-A05F-199B024C7D5B}" srcOrd="0" destOrd="0" presId="urn:microsoft.com/office/officeart/2018/5/layout/CenteredIconLabelDescriptionList"/>
    <dgm:cxn modelId="{16ABEB0C-0CD4-4446-B217-BC2C8827DFAA}" type="presParOf" srcId="{D41B1522-2134-4AEB-9CC0-2A78CB408C69}" destId="{2E4DF5FA-DB6B-4BD6-9DD1-031D66033503}" srcOrd="1" destOrd="0" presId="urn:microsoft.com/office/officeart/2018/5/layout/CenteredIconLabelDescriptionList"/>
    <dgm:cxn modelId="{5819F436-AE57-47F7-8A79-9230B406E02E}" type="presParOf" srcId="{D41B1522-2134-4AEB-9CC0-2A78CB408C69}" destId="{2C96ED0E-5C5E-4881-8A25-B74D20D745D0}" srcOrd="2" destOrd="0" presId="urn:microsoft.com/office/officeart/2018/5/layout/CenteredIconLabelDescriptionList"/>
    <dgm:cxn modelId="{4E1A8DD0-4BEA-4983-BCDF-39162ED5D482}" type="presParOf" srcId="{D41B1522-2134-4AEB-9CC0-2A78CB408C69}" destId="{52FBEB47-A401-413F-8144-ED7755484CC1}" srcOrd="3" destOrd="0" presId="urn:microsoft.com/office/officeart/2018/5/layout/CenteredIconLabelDescriptionList"/>
    <dgm:cxn modelId="{AB18D746-AE78-464F-A770-ECA5BA1CD094}" type="presParOf" srcId="{D41B1522-2134-4AEB-9CC0-2A78CB408C69}" destId="{CFD68773-468C-48C0-B011-9A9556AACD80}" srcOrd="4" destOrd="0" presId="urn:microsoft.com/office/officeart/2018/5/layout/CenteredIconLabelDescriptionList"/>
    <dgm:cxn modelId="{BAA59AD1-0FB2-40E1-BB3C-C3DBD6D011FE}" type="presParOf" srcId="{208B5CB3-0CCF-471C-BD43-A12D6369C45E}" destId="{F3D97376-1C88-4B2A-8827-405E79FD4265}" srcOrd="1" destOrd="0" presId="urn:microsoft.com/office/officeart/2018/5/layout/CenteredIconLabelDescriptionList"/>
    <dgm:cxn modelId="{FC523078-9A0C-48ED-A143-B6914771CDB6}" type="presParOf" srcId="{208B5CB3-0CCF-471C-BD43-A12D6369C45E}" destId="{B6C9C3A0-B147-4E50-829E-8FC8FFD65131}" srcOrd="2" destOrd="0" presId="urn:microsoft.com/office/officeart/2018/5/layout/CenteredIconLabelDescriptionList"/>
    <dgm:cxn modelId="{7858F674-FC3A-4CBE-892F-D23696CA897E}" type="presParOf" srcId="{B6C9C3A0-B147-4E50-829E-8FC8FFD65131}" destId="{4E03CBAF-4590-4378-B208-C82965CB295A}" srcOrd="0" destOrd="0" presId="urn:microsoft.com/office/officeart/2018/5/layout/CenteredIconLabelDescriptionList"/>
    <dgm:cxn modelId="{855912FE-03C8-4A2D-97FE-90C808C8EC56}" type="presParOf" srcId="{B6C9C3A0-B147-4E50-829E-8FC8FFD65131}" destId="{F6E5E20B-1604-496F-80CB-67B6EFAE87B1}" srcOrd="1" destOrd="0" presId="urn:microsoft.com/office/officeart/2018/5/layout/CenteredIconLabelDescriptionList"/>
    <dgm:cxn modelId="{D8D9B465-C535-426B-994A-3D7C021BA620}" type="presParOf" srcId="{B6C9C3A0-B147-4E50-829E-8FC8FFD65131}" destId="{4BECE132-93A6-4BBE-BE1D-EF7246545501}" srcOrd="2" destOrd="0" presId="urn:microsoft.com/office/officeart/2018/5/layout/CenteredIconLabelDescriptionList"/>
    <dgm:cxn modelId="{11B41E0A-FA65-4C9A-87A3-9A718C3B0A53}" type="presParOf" srcId="{B6C9C3A0-B147-4E50-829E-8FC8FFD65131}" destId="{65C4365C-056A-42B6-BD46-0FF36DD866DE}" srcOrd="3" destOrd="0" presId="urn:microsoft.com/office/officeart/2018/5/layout/CenteredIconLabelDescriptionList"/>
    <dgm:cxn modelId="{C9B73B70-F55A-4068-BB3D-D82394450854}" type="presParOf" srcId="{B6C9C3A0-B147-4E50-829E-8FC8FFD65131}" destId="{B5BF4674-4993-4777-8B60-FC4C16A31D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6F060-64EB-4FF4-A05F-199B024C7D5B}">
      <dsp:nvSpPr>
        <dsp:cNvPr id="0" name=""/>
        <dsp:cNvSpPr/>
      </dsp:nvSpPr>
      <dsp:spPr>
        <a:xfrm>
          <a:off x="1195647" y="0"/>
          <a:ext cx="1277680" cy="1233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6ED0E-5C5E-4881-8A25-B74D20D745D0}">
      <dsp:nvSpPr>
        <dsp:cNvPr id="0" name=""/>
        <dsp:cNvSpPr/>
      </dsp:nvSpPr>
      <dsp:spPr>
        <a:xfrm>
          <a:off x="9229" y="1372946"/>
          <a:ext cx="3650515" cy="52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i="0" kern="1200"/>
            <a:t>Recommendation:</a:t>
          </a:r>
          <a:endParaRPr lang="en-US" sz="3200" kern="1200"/>
        </a:p>
      </dsp:txBody>
      <dsp:txXfrm>
        <a:off x="9229" y="1372946"/>
        <a:ext cx="3650515" cy="528571"/>
      </dsp:txXfrm>
    </dsp:sp>
    <dsp:sp modelId="{CFD68773-468C-48C0-B011-9A9556AACD80}">
      <dsp:nvSpPr>
        <dsp:cNvPr id="0" name=""/>
        <dsp:cNvSpPr/>
      </dsp:nvSpPr>
      <dsp:spPr>
        <a:xfrm>
          <a:off x="9229" y="1966453"/>
          <a:ext cx="3650515" cy="14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Increase ticket prices to better reflect the value of the facilities and cover additional operating costs.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Develop an interactive tool for business analysts to explore different pricing scenarios independently.</a:t>
          </a:r>
          <a:endParaRPr lang="en-US" sz="1700" kern="1200"/>
        </a:p>
      </dsp:txBody>
      <dsp:txXfrm>
        <a:off x="9229" y="1966453"/>
        <a:ext cx="3650515" cy="1400380"/>
      </dsp:txXfrm>
    </dsp:sp>
    <dsp:sp modelId="{4E03CBAF-4590-4378-B208-C82965CB295A}">
      <dsp:nvSpPr>
        <dsp:cNvPr id="0" name=""/>
        <dsp:cNvSpPr/>
      </dsp:nvSpPr>
      <dsp:spPr>
        <a:xfrm>
          <a:off x="5485003" y="0"/>
          <a:ext cx="1277680" cy="1233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CE132-93A6-4BBE-BE1D-EF7246545501}">
      <dsp:nvSpPr>
        <dsp:cNvPr id="0" name=""/>
        <dsp:cNvSpPr/>
      </dsp:nvSpPr>
      <dsp:spPr>
        <a:xfrm>
          <a:off x="4298585" y="1372946"/>
          <a:ext cx="3650515" cy="52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i="0" kern="1200"/>
            <a:t>Key Findings:</a:t>
          </a:r>
          <a:endParaRPr lang="en-US" sz="3200" kern="1200"/>
        </a:p>
      </dsp:txBody>
      <dsp:txXfrm>
        <a:off x="4298585" y="1372946"/>
        <a:ext cx="3650515" cy="528571"/>
      </dsp:txXfrm>
    </dsp:sp>
    <dsp:sp modelId="{B5BF4674-4993-4777-8B60-FC4C16A31DFD}">
      <dsp:nvSpPr>
        <dsp:cNvPr id="0" name=""/>
        <dsp:cNvSpPr/>
      </dsp:nvSpPr>
      <dsp:spPr>
        <a:xfrm>
          <a:off x="4298585" y="1966453"/>
          <a:ext cx="3650515" cy="1400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Higher ticket prices can be supported by the market.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Data-driven approach ensures competitiveness and visitor satisfaction.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Continuous monitoring and adjustments are essential for long-term success.</a:t>
          </a:r>
          <a:endParaRPr lang="en-US" sz="1700" kern="1200"/>
        </a:p>
      </dsp:txBody>
      <dsp:txXfrm>
        <a:off x="4298585" y="1966453"/>
        <a:ext cx="3650515" cy="1400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8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4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0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2/22/25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6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8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2/22/25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8323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7CA577F-F670-4E1E-99BD-DCF61F36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245B5-7DC1-AB17-3C7B-6600A53C35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3431" r="-1" b="-1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2720421-2EA9-43CB-AA51-641042195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D691CD-3BC1-4696-BC76-F045A9057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F569052-5DC3-4256-99EB-570D52175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9A1807-EE9C-4902-8AE4-7DAC340F5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084EB6-0DFD-42B4-A558-65068064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350937" cy="6858000"/>
          </a:xfrm>
          <a:prstGeom prst="rect">
            <a:avLst/>
          </a:prstGeom>
          <a:solidFill>
            <a:schemeClr val="bg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8D27B-AEC2-9F82-13A1-7ADC64E56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2054" y="3428998"/>
            <a:ext cx="5252047" cy="2268559"/>
          </a:xfrm>
        </p:spPr>
        <p:txBody>
          <a:bodyPr>
            <a:normAutofit/>
          </a:bodyPr>
          <a:lstStyle/>
          <a:p>
            <a:r>
              <a:rPr lang="en-US" sz="3800" b="1" i="0">
                <a:effectLst/>
                <a:latin typeface="-apple-system"/>
              </a:rPr>
              <a:t>Data-Driven Pricing Strategy for Big Mountain Resort</a:t>
            </a:r>
            <a:br>
              <a:rPr lang="en-US" sz="3800" b="0" i="0">
                <a:effectLst/>
                <a:latin typeface="-apple-system"/>
              </a:rPr>
            </a:br>
            <a:endParaRPr lang="en-US" sz="3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94DD86-6FE9-48A1-A7B5-D6DB30495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561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99B0D5-E603-F935-200F-51F0EE33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21" y="773289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Problem Identification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724F-7A73-EF4B-05D8-653E774B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D29"/>
                </a:solidFill>
                <a:effectLst/>
                <a:latin typeface="-apple-system"/>
              </a:rPr>
              <a:t>Introduction:</a:t>
            </a:r>
            <a:endParaRPr lang="en-US" sz="1600" b="0" i="0" dirty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Briefly introduce Big Mountain Resort and its current situation.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Highlight the need for optimizing ticket pricing to maximize revenue and maintain competitiveness.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D29"/>
                </a:solidFill>
                <a:effectLst/>
                <a:latin typeface="-apple-system"/>
              </a:rPr>
              <a:t>Current Challenges:</a:t>
            </a:r>
            <a:endParaRPr lang="en-US" sz="1600" b="0" i="0" dirty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Current ticket prices may not fully reflect the value of the facilities offered.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Addition of a new chair lift introduces further operational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Need for a data-driven approach to determine optimal pricing.</a:t>
            </a:r>
          </a:p>
          <a:p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10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710DE-4E72-0D94-3C5C-7601DBDE5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Problem Identification (Continued)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02DD-BFD8-F652-53F3-986E41D3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i="0">
                <a:solidFill>
                  <a:srgbClr val="1F2D29"/>
                </a:solidFill>
                <a:effectLst/>
                <a:latin typeface="-apple-system"/>
              </a:rPr>
              <a:t>Data Limitations:</a:t>
            </a:r>
            <a:endParaRPr lang="en-US" sz="1600" b="0" i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Dataset only included ticket prices and additional operating cost of the new chair lift.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Other cost information such as maintenance, staffing, and operational costs were not included.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Importance of comprehensive data for accurate analysis.</a:t>
            </a:r>
          </a:p>
        </p:txBody>
      </p:sp>
    </p:spTree>
    <p:extLst>
      <p:ext uri="{BB962C8B-B14F-4D97-AF65-F5344CB8AC3E}">
        <p14:creationId xmlns:p14="http://schemas.microsoft.com/office/powerpoint/2010/main" val="425648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0294F1-7EE2-4EB9-A41B-908481D40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132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968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AFC0E-C9AC-0534-A6FF-EF289C71C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b="1" i="0">
                <a:effectLst/>
                <a:latin typeface="-apple-system"/>
              </a:rPr>
              <a:t>Recommendation and Key Findings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D891CDC-7BFA-0A5F-77C9-61FA97129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97099"/>
              </p:ext>
            </p:extLst>
          </p:nvPr>
        </p:nvGraphicFramePr>
        <p:xfrm>
          <a:off x="2611807" y="2367883"/>
          <a:ext cx="7958331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717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1FE24-26FF-427D-1065-792E22EF8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3" y="773289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Modeling Results and Analysis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53309-43B0-A77E-E007-A8FF2915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D29"/>
                </a:solidFill>
                <a:effectLst/>
                <a:latin typeface="-apple-system"/>
              </a:rPr>
              <a:t>Exploratory Data Analysis:</a:t>
            </a:r>
            <a:endParaRPr lang="en-US" sz="1600" b="0" i="0" dirty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Distribution of ticket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Key insights from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Visualizations (e.g., histograms, box plots).</a:t>
            </a:r>
          </a:p>
          <a:p>
            <a:endParaRPr lang="en-US" sz="1600" dirty="0">
              <a:solidFill>
                <a:srgbClr val="1F2D2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3215A-B3DF-2E19-8C73-480E944EC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304" y="3203529"/>
            <a:ext cx="4059965" cy="262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415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7851C2-38C1-6CB3-135C-41BF9E9F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767" y="1178044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Modeling Results and Analysis (Continued)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FAE-CD41-E46E-B163-A47A8865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1F2D29"/>
                </a:solidFill>
                <a:effectLst/>
                <a:latin typeface="-apple-system"/>
              </a:rPr>
              <a:t>Model Preprocessing and Feature Engineering:</a:t>
            </a:r>
            <a:endParaRPr lang="en-US" sz="1600" b="0" i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Creation of new features to improve predictive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Consideration of average cost per visitor and external factors.</a:t>
            </a:r>
          </a:p>
          <a:p>
            <a:endParaRPr lang="en-US" sz="160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305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9317FD-A5D5-D676-251A-7FEA15F3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3" y="1178044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Modeling Results and Analysis         (Continued)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21E9-D897-EB85-0457-8FD2D97C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1F2D29"/>
                </a:solidFill>
                <a:effectLst/>
                <a:latin typeface="-apple-system"/>
              </a:rPr>
              <a:t>Algorithms and Evaluation:</a:t>
            </a:r>
            <a:endParaRPr lang="en-US" sz="1600" b="0" i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Algorithms tested: linear regression, decision trees, random forests.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Evaluation metrics: Mean Absolute Error (MAE), Root Mean Squared Error (RMSE).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Winning model: Random forest with the most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89891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0F3CD-EDE8-2729-B070-698E38F8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561" y="1022548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Modeling Results and Analysis (Continued)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D70BA-3A23-4484-D1D1-9154CEC6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solidFill>
                  <a:srgbClr val="1F2D29"/>
                </a:solidFill>
                <a:effectLst/>
                <a:latin typeface="-apple-system"/>
              </a:rPr>
              <a:t>Scenario Modeling:</a:t>
            </a:r>
            <a:endParaRPr lang="en-US" sz="1600" b="0" i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Simulation of various pricing scenarios.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Identification of optimal pricing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1F2D29"/>
                </a:solidFill>
                <a:effectLst/>
                <a:latin typeface="-apple-system"/>
              </a:rPr>
              <a:t>Visualizations of scenario modeling results.</a:t>
            </a:r>
          </a:p>
          <a:p>
            <a:endParaRPr lang="en-US" sz="1600">
              <a:solidFill>
                <a:srgbClr val="1F2D2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40DCF-E816-F896-766E-F29745716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70" y="3393682"/>
            <a:ext cx="4190928" cy="262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4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70108" y="985292"/>
            <a:ext cx="1345319" cy="1345319"/>
          </a:xfrm>
          <a:prstGeom prst="ellipse">
            <a:avLst/>
          </a:prstGeom>
          <a:solidFill>
            <a:schemeClr val="accent1">
              <a:lumMod val="40000"/>
              <a:lumOff val="6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B620B-3E81-4075-BC12-D4FB3E299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515991-A9B6-78B5-709A-5473A35E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921" y="679509"/>
            <a:ext cx="7958331" cy="1308063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0" dirty="0">
                <a:solidFill>
                  <a:srgbClr val="1F2D29"/>
                </a:solidFill>
                <a:effectLst/>
                <a:latin typeface="-apple-system"/>
              </a:rPr>
              <a:t>Summary and Conclusion</a:t>
            </a:r>
            <a:endParaRPr lang="en-US" sz="4400" dirty="0">
              <a:solidFill>
                <a:srgbClr val="1F2D2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C7C7-5CC4-F38A-4F41-3113C5EC0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933" y="2641604"/>
            <a:ext cx="7621606" cy="3443107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D29"/>
                </a:solidFill>
                <a:effectLst/>
                <a:latin typeface="-apple-system"/>
              </a:rPr>
              <a:t>Summary:</a:t>
            </a:r>
            <a:endParaRPr lang="en-US" sz="1600" b="0" i="0" dirty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Data-driven approach to optimize ticket pricing.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Higher ticket prices supported by market analysis.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Importance of comprehensive data and continuous monitoring.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F2D29"/>
                </a:solidFill>
                <a:effectLst/>
                <a:latin typeface="-apple-system"/>
              </a:rPr>
              <a:t>Conclusion:</a:t>
            </a:r>
            <a:endParaRPr lang="en-US" sz="1600" b="0" i="0" dirty="0">
              <a:solidFill>
                <a:srgbClr val="1F2D29"/>
              </a:solidFill>
              <a:effectLst/>
              <a:latin typeface="-apple-system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Implement recommended pricing strategy.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Develop tools for business analysts to explore scenarios.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2D29"/>
                </a:solidFill>
                <a:effectLst/>
                <a:latin typeface="-apple-system"/>
              </a:rPr>
              <a:t>Focus on long-term growth and visitor satisfaction.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rgbClr val="1F2D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30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35</TotalTime>
  <Words>381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MS Shell Dlg 2</vt:lpstr>
      <vt:lpstr>Wingdings</vt:lpstr>
      <vt:lpstr>Wingdings 3</vt:lpstr>
      <vt:lpstr>Madison</vt:lpstr>
      <vt:lpstr>Data-Driven Pricing Strategy for Big Mountain Resort </vt:lpstr>
      <vt:lpstr>Problem Identification</vt:lpstr>
      <vt:lpstr>Problem Identification (Continued)</vt:lpstr>
      <vt:lpstr>Recommendation and Key Findings</vt:lpstr>
      <vt:lpstr>Modeling Results and Analysis</vt:lpstr>
      <vt:lpstr>Modeling Results and Analysis (Continued)</vt:lpstr>
      <vt:lpstr>Modeling Results and Analysis         (Continued)</vt:lpstr>
      <vt:lpstr>Modeling Results and Analysis (Continued)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A</dc:creator>
  <cp:lastModifiedBy>Rajesh A</cp:lastModifiedBy>
  <cp:revision>1</cp:revision>
  <dcterms:created xsi:type="dcterms:W3CDTF">2025-02-22T20:21:33Z</dcterms:created>
  <dcterms:modified xsi:type="dcterms:W3CDTF">2025-02-22T20:57:06Z</dcterms:modified>
</cp:coreProperties>
</file>