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9.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media/image1.png" ContentType="image/png"/>
  <Override PartName="/ppt/media/image2.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838080" y="365040"/>
            <a:ext cx="10514520" cy="6140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8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8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838080" y="365040"/>
            <a:ext cx="10514520" cy="6140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8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9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9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9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9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9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9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9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0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1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1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1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11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12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12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2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838080" y="365040"/>
            <a:ext cx="10514520" cy="6140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1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2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13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3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3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13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4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14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4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4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4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14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4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4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5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5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5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838080" y="365040"/>
            <a:ext cx="10514520" cy="61405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lgn="ctr">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lgn="ctr">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lgn="ctr">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lgn="ctr">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lgn="ctr">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lgn="ctr">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77" name="PlaceHolder 2"/>
          <p:cNvSpPr>
            <a:spLocks noGrp="1"/>
          </p:cNvSpPr>
          <p:nvPr>
            <p:ph type="body"/>
          </p:nvPr>
        </p:nvSpPr>
        <p:spPr>
          <a:xfrm>
            <a:off x="609480" y="1604520"/>
            <a:ext cx="5353920" cy="39769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lgn="ctr">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lgn="ctr">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lgn="ctr">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lgn="ctr">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lgn="ctr">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lgn="ctr">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78" name="PlaceHolder 3"/>
          <p:cNvSpPr>
            <a:spLocks noGrp="1"/>
          </p:cNvSpPr>
          <p:nvPr>
            <p:ph type="body"/>
          </p:nvPr>
        </p:nvSpPr>
        <p:spPr>
          <a:xfrm>
            <a:off x="6231960" y="1604520"/>
            <a:ext cx="5353920" cy="3976920"/>
          </a:xfrm>
          <a:prstGeom prst="rect">
            <a:avLst/>
          </a:prstGeom>
        </p:spPr>
        <p:txBody>
          <a:bodyPr lIns="0" rIns="0" tIns="0" bIns="0">
            <a:normAutofit/>
          </a:bodyPr>
          <a:p>
            <a:pPr marL="432000" indent="-324000" algn="ctr">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lgn="ctr">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lgn="ctr">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lgn="ctr">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lgn="ctr">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lgn="ctr">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lgn="ctr">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365040"/>
            <a:ext cx="10514520" cy="1324440"/>
          </a:xfrm>
          <a:prstGeom prst="rect">
            <a:avLst/>
          </a:prstGeom>
        </p:spPr>
        <p:txBody>
          <a:bodyPr lIns="0" rIns="0" tIns="0" bIns="0" anchor="ctr">
            <a:noAutofit/>
          </a:bodyPr>
          <a:p>
            <a:pPr algn="ctr"/>
            <a:r>
              <a:rPr b="0" lang="en-IN" sz="1800" spc="-1" strike="noStrike">
                <a:latin typeface="Arial"/>
              </a:rPr>
              <a:t>Click to edit the title text format</a:t>
            </a:r>
            <a:endParaRPr b="0" lang="en-IN" sz="1800" spc="-1" strike="noStrike">
              <a:latin typeface="Arial"/>
            </a:endParaRPr>
          </a:p>
        </p:txBody>
      </p:sp>
      <p:sp>
        <p:nvSpPr>
          <p:cNvPr id="116"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8.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8.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1523880" y="1762200"/>
            <a:ext cx="9142920" cy="349452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1001"/>
              </a:spcBef>
            </a:pPr>
            <a:endParaRPr b="0" lang="en-IN" sz="1800" spc="-1" strike="noStrike">
              <a:latin typeface="Arial"/>
            </a:endParaRPr>
          </a:p>
          <a:p>
            <a:pPr algn="ctr">
              <a:lnSpc>
                <a:spcPct val="90000"/>
              </a:lnSpc>
              <a:spcBef>
                <a:spcPts val="1001"/>
              </a:spcBef>
            </a:pPr>
            <a:r>
              <a:rPr b="0" lang="en-US" sz="6600" spc="-1" strike="noStrike">
                <a:solidFill>
                  <a:srgbClr val="000000"/>
                </a:solidFill>
                <a:latin typeface="Calibri"/>
                <a:ea typeface="DejaVu Sans"/>
              </a:rPr>
              <a:t>Robot Framework</a:t>
            </a:r>
            <a:endParaRPr b="0" lang="en-IN" sz="6600" spc="-1" strike="noStrike">
              <a:latin typeface="Arial"/>
            </a:endParaRPr>
          </a:p>
        </p:txBody>
      </p:sp>
      <p:sp>
        <p:nvSpPr>
          <p:cNvPr id="154" name="CustomShape 2"/>
          <p:cNvSpPr/>
          <p:nvPr/>
        </p:nvSpPr>
        <p:spPr>
          <a:xfrm rot="5400000">
            <a:off x="2637720" y="-2636640"/>
            <a:ext cx="1349640" cy="6622920"/>
          </a:xfrm>
          <a:prstGeom prst="flowChartManualInput">
            <a:avLst/>
          </a:prstGeom>
          <a:solidFill>
            <a:schemeClr val="tx2"/>
          </a:solidFill>
          <a:ln w="9360">
            <a:noFill/>
          </a:ln>
        </p:spPr>
        <p:style>
          <a:lnRef idx="0"/>
          <a:fillRef idx="0"/>
          <a:effectRef idx="0"/>
          <a:fontRef idx="minor"/>
        </p:style>
      </p:sp>
      <p:sp>
        <p:nvSpPr>
          <p:cNvPr id="155" name="CustomShape 3"/>
          <p:cNvSpPr/>
          <p:nvPr/>
        </p:nvSpPr>
        <p:spPr>
          <a:xfrm rot="2728800">
            <a:off x="11225160" y="4553640"/>
            <a:ext cx="1953720" cy="1924920"/>
          </a:xfrm>
          <a:prstGeom prst="rtTriangle">
            <a:avLst/>
          </a:prstGeom>
          <a:solidFill>
            <a:schemeClr val="accent2"/>
          </a:solidFill>
          <a:ln w="9360">
            <a:solidFill>
              <a:schemeClr val="bg2"/>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838080" y="365040"/>
            <a:ext cx="10514520" cy="99576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3200" spc="-1" strike="noStrike">
                <a:solidFill>
                  <a:srgbClr val="44546a"/>
                </a:solidFill>
                <a:latin typeface="Calibri Light"/>
                <a:ea typeface="DejaVu Sans"/>
              </a:rPr>
              <a:t>Robot Framework</a:t>
            </a:r>
            <a:endParaRPr b="0" lang="en-IN" sz="3200" spc="-1" strike="noStrike">
              <a:latin typeface="Arial"/>
            </a:endParaRPr>
          </a:p>
        </p:txBody>
      </p:sp>
      <p:sp>
        <p:nvSpPr>
          <p:cNvPr id="157" name="CustomShape 2"/>
          <p:cNvSpPr/>
          <p:nvPr/>
        </p:nvSpPr>
        <p:spPr>
          <a:xfrm>
            <a:off x="838080" y="1463760"/>
            <a:ext cx="10514520" cy="4350240"/>
          </a:xfrm>
          <a:prstGeom prst="rect">
            <a:avLst/>
          </a:prstGeom>
          <a:noFill/>
          <a:ln>
            <a:noFill/>
          </a:ln>
        </p:spPr>
        <p:style>
          <a:lnRef idx="0"/>
          <a:fillRef idx="0"/>
          <a:effectRef idx="0"/>
          <a:fontRef idx="minor"/>
        </p:style>
        <p:txBody>
          <a:bodyPr lIns="90000" rIns="90000" tIns="45000" bIns="45000">
            <a:normAutofit fontScale="95000"/>
          </a:bodyPr>
          <a:p>
            <a:pPr>
              <a:lnSpc>
                <a:spcPct val="90000"/>
              </a:lnSpc>
              <a:spcBef>
                <a:spcPts val="1001"/>
              </a:spcBef>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Robot Framework is an open source test automation framework for acceptance testing and acceptance test-driven development. Test cases are written using keyword style in a tabular format. Robot Framework provides good support for external libraries, tools that are open source and can be used for automation. The most popular library used with Robot Framework is Selenium Library used for web development &amp; UI testing.</a:t>
            </a:r>
            <a:endParaRPr b="0" lang="en-IN" sz="2000" spc="-1" strike="noStrike">
              <a:latin typeface="Arial"/>
            </a:endParaRPr>
          </a:p>
          <a:p>
            <a:pPr>
              <a:lnSpc>
                <a:spcPct val="90000"/>
              </a:lnSpc>
              <a:spcBef>
                <a:spcPts val="1001"/>
              </a:spcBef>
            </a:pPr>
            <a:endParaRPr b="0" lang="en-IN" sz="2000" spc="-1" strike="noStrike">
              <a:latin typeface="Arial"/>
            </a:endParaRPr>
          </a:p>
          <a:p>
            <a:pPr>
              <a:lnSpc>
                <a:spcPct val="90000"/>
              </a:lnSpc>
              <a:spcBef>
                <a:spcPts val="1001"/>
              </a:spcBef>
            </a:pPr>
            <a:r>
              <a:rPr b="1" lang="en-US" sz="2000" spc="-1" strike="noStrike">
                <a:solidFill>
                  <a:srgbClr val="000000"/>
                </a:solidFill>
                <a:latin typeface="Calibri"/>
                <a:ea typeface="DejaVu Sans"/>
              </a:rPr>
              <a:t>Features:</a:t>
            </a:r>
            <a:endParaRPr b="0" lang="en-IN" sz="2000" spc="-1" strike="noStrike">
              <a:latin typeface="Arial"/>
            </a:endParaRPr>
          </a:p>
          <a:p>
            <a:pPr marL="343080" indent="-342000">
              <a:lnSpc>
                <a:spcPct val="90000"/>
              </a:lnSpc>
              <a:spcBef>
                <a:spcPts val="1001"/>
              </a:spcBef>
              <a:buClr>
                <a:srgbClr val="000000"/>
              </a:buClr>
              <a:buFont typeface="Arial"/>
              <a:buChar char="•"/>
            </a:pPr>
            <a:r>
              <a:rPr b="0" lang="en-US" sz="2000" spc="-1" strike="noStrike">
                <a:solidFill>
                  <a:srgbClr val="000000"/>
                </a:solidFill>
                <a:latin typeface="Calibri"/>
                <a:ea typeface="DejaVu Sans"/>
              </a:rPr>
              <a:t>It comes with a simple tabular format where the test cases are written using keywords</a:t>
            </a:r>
            <a:endParaRPr b="0" lang="en-IN" sz="2000" spc="-1" strike="noStrike">
              <a:latin typeface="Arial"/>
            </a:endParaRPr>
          </a:p>
          <a:p>
            <a:pPr marL="343080" indent="-342000">
              <a:lnSpc>
                <a:spcPct val="90000"/>
              </a:lnSpc>
              <a:spcBef>
                <a:spcPts val="1001"/>
              </a:spcBef>
              <a:buClr>
                <a:srgbClr val="000000"/>
              </a:buClr>
              <a:buFont typeface="Arial"/>
              <a:buChar char="•"/>
            </a:pPr>
            <a:r>
              <a:rPr b="0" lang="en-US" sz="2000" spc="-1" strike="noStrike">
                <a:solidFill>
                  <a:srgbClr val="000000"/>
                </a:solidFill>
                <a:latin typeface="Calibri"/>
                <a:ea typeface="DejaVu Sans"/>
              </a:rPr>
              <a:t>It comes with built-in keywords available with robot framework, keywords available from the libraries like Selenium Library (open browser, close browser, maximize browser, etc). We can also create user-defined keywords,</a:t>
            </a:r>
            <a:endParaRPr b="0" lang="en-IN" sz="2000" spc="-1" strike="noStrike">
              <a:latin typeface="Arial"/>
            </a:endParaRPr>
          </a:p>
          <a:p>
            <a:pPr marL="343080" indent="-342000">
              <a:lnSpc>
                <a:spcPct val="90000"/>
              </a:lnSpc>
              <a:spcBef>
                <a:spcPts val="1001"/>
              </a:spcBef>
              <a:buClr>
                <a:srgbClr val="000000"/>
              </a:buClr>
              <a:buFont typeface="Arial"/>
              <a:buChar char="•"/>
            </a:pPr>
            <a:r>
              <a:rPr b="0" lang="en-US" sz="2000" spc="-1" strike="noStrike">
                <a:solidFill>
                  <a:srgbClr val="000000"/>
                </a:solidFill>
                <a:latin typeface="Calibri"/>
                <a:ea typeface="DejaVu Sans"/>
              </a:rPr>
              <a:t>Has support for a lot of external libraries like Selenium library, Database library, FTP library and HTTP</a:t>
            </a:r>
            <a:r>
              <a:rPr b="0" lang="en-US" sz="2000" spc="-1" strike="noStrike">
                <a:solidFill>
                  <a:srgbClr val="000000"/>
                </a:solidFill>
                <a:latin typeface="Calibri"/>
                <a:ea typeface="DejaVu Sans"/>
              </a:rPr>
              <a:t> library</a:t>
            </a:r>
            <a:endParaRPr b="0" lang="en-IN" sz="2000" spc="-1" strike="noStrike">
              <a:latin typeface="Arial"/>
            </a:endParaRPr>
          </a:p>
          <a:p>
            <a:pPr marL="343080" indent="-342000">
              <a:lnSpc>
                <a:spcPct val="90000"/>
              </a:lnSpc>
              <a:spcBef>
                <a:spcPts val="1001"/>
              </a:spcBef>
              <a:buClr>
                <a:srgbClr val="000000"/>
              </a:buClr>
              <a:buFont typeface="Arial"/>
              <a:buChar char="•"/>
            </a:pPr>
            <a:r>
              <a:rPr b="0" lang="en-US" sz="2000" spc="-1" strike="noStrike">
                <a:solidFill>
                  <a:srgbClr val="000000"/>
                </a:solidFill>
                <a:latin typeface="Calibri"/>
                <a:ea typeface="DejaVu Sans"/>
              </a:rPr>
              <a:t>Allows to tag test-cases so that we can either run the tags test-cases or skip the tagged test cases</a:t>
            </a:r>
            <a:endParaRPr b="0" lang="en-IN" sz="2000" spc="-1" strike="noStrike">
              <a:latin typeface="Arial"/>
            </a:endParaRPr>
          </a:p>
          <a:p>
            <a:pPr marL="343080" indent="-342000">
              <a:lnSpc>
                <a:spcPct val="90000"/>
              </a:lnSpc>
              <a:spcBef>
                <a:spcPts val="1001"/>
              </a:spcBef>
              <a:buClr>
                <a:srgbClr val="000000"/>
              </a:buClr>
              <a:buFont typeface="Arial"/>
              <a:buChar char="•"/>
            </a:pPr>
            <a:r>
              <a:rPr b="0" lang="en-US" sz="2000" spc="-1" strike="noStrike">
                <a:solidFill>
                  <a:srgbClr val="000000"/>
                </a:solidFill>
                <a:latin typeface="Calibri"/>
                <a:ea typeface="DejaVu Sans"/>
              </a:rPr>
              <a:t>Provides all the details of test suite, test case execution in the form of report and logs.</a:t>
            </a:r>
            <a:endParaRPr b="0" lang="en-IN" sz="2000" spc="-1" strike="noStrike">
              <a:latin typeface="Arial"/>
            </a:endParaRPr>
          </a:p>
          <a:p>
            <a:pPr>
              <a:lnSpc>
                <a:spcPct val="90000"/>
              </a:lnSpc>
              <a:spcBef>
                <a:spcPts val="1001"/>
              </a:spcBef>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200" spc="-1" strike="noStrike">
                <a:solidFill>
                  <a:srgbClr val="44546a"/>
                </a:solidFill>
                <a:latin typeface="Calibri Light"/>
                <a:ea typeface="DejaVu Sans"/>
              </a:rPr>
              <a:t>Tools for Robot Framework</a:t>
            </a:r>
            <a:endParaRPr b="0" lang="en-IN" sz="3200" spc="-1" strike="noStrike">
              <a:latin typeface="Arial"/>
            </a:endParaRPr>
          </a:p>
        </p:txBody>
      </p:sp>
      <p:sp>
        <p:nvSpPr>
          <p:cNvPr id="159" name="CustomShape 2"/>
          <p:cNvSpPr/>
          <p:nvPr/>
        </p:nvSpPr>
        <p:spPr>
          <a:xfrm>
            <a:off x="838080" y="1825560"/>
            <a:ext cx="10514520" cy="43502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en-IN" sz="1800" spc="-1" strike="noStrike">
              <a:latin typeface="Arial"/>
            </a:endParaRPr>
          </a:p>
          <a:p>
            <a:pPr marL="343080" indent="-342000">
              <a:lnSpc>
                <a:spcPct val="90000"/>
              </a:lnSpc>
              <a:spcBef>
                <a:spcPts val="1001"/>
              </a:spcBef>
              <a:buClr>
                <a:srgbClr val="000000"/>
              </a:buClr>
              <a:buFont typeface="Arial"/>
              <a:buChar char="•"/>
            </a:pPr>
            <a:r>
              <a:rPr b="0" lang="en-US" sz="2000" spc="-1" strike="noStrike">
                <a:solidFill>
                  <a:srgbClr val="000000"/>
                </a:solidFill>
                <a:latin typeface="Calibri"/>
                <a:ea typeface="DejaVu Sans"/>
              </a:rPr>
              <a:t>Selenium as the automation tool</a:t>
            </a:r>
            <a:endParaRPr b="0" lang="en-IN" sz="2000" spc="-1" strike="noStrike">
              <a:latin typeface="Arial"/>
            </a:endParaRPr>
          </a:p>
          <a:p>
            <a:pPr marL="343080" indent="-342000">
              <a:lnSpc>
                <a:spcPct val="90000"/>
              </a:lnSpc>
              <a:spcBef>
                <a:spcPts val="1001"/>
              </a:spcBef>
              <a:buClr>
                <a:srgbClr val="000000"/>
              </a:buClr>
              <a:buFont typeface="Arial"/>
              <a:buChar char="•"/>
            </a:pPr>
            <a:r>
              <a:rPr b="0" lang="en-US" sz="2000" spc="-1" strike="noStrike">
                <a:solidFill>
                  <a:srgbClr val="000000"/>
                </a:solidFill>
                <a:latin typeface="Calibri"/>
                <a:ea typeface="DejaVu Sans"/>
              </a:rPr>
              <a:t>Python as scripting language</a:t>
            </a:r>
            <a:endParaRPr b="0" lang="en-IN" sz="2000" spc="-1" strike="noStrike">
              <a:latin typeface="Arial"/>
            </a:endParaRPr>
          </a:p>
          <a:p>
            <a:pPr marL="343080" indent="-342000">
              <a:lnSpc>
                <a:spcPct val="90000"/>
              </a:lnSpc>
              <a:spcBef>
                <a:spcPts val="1001"/>
              </a:spcBef>
              <a:buClr>
                <a:srgbClr val="000000"/>
              </a:buClr>
              <a:buFont typeface="Arial"/>
              <a:buChar char="•"/>
            </a:pPr>
            <a:r>
              <a:rPr b="0" lang="en-US" sz="2000" spc="-1" strike="noStrike">
                <a:solidFill>
                  <a:srgbClr val="000000"/>
                </a:solidFill>
                <a:latin typeface="Calibri"/>
                <a:ea typeface="DejaVu Sans"/>
              </a:rPr>
              <a:t>Eclipse as IDE</a:t>
            </a:r>
            <a:endParaRPr b="0" lang="en-IN" sz="2000" spc="-1" strike="noStrike">
              <a:latin typeface="Arial"/>
            </a:endParaRPr>
          </a:p>
          <a:p>
            <a:pPr>
              <a:lnSpc>
                <a:spcPct val="90000"/>
              </a:lnSpc>
              <a:spcBef>
                <a:spcPts val="1001"/>
              </a:spcBef>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200" spc="-1" strike="noStrike">
                <a:solidFill>
                  <a:srgbClr val="44546a"/>
                </a:solidFill>
                <a:latin typeface="Calibri Light"/>
                <a:ea typeface="DejaVu Sans"/>
              </a:rPr>
              <a:t>Robot Framework Architecture</a:t>
            </a:r>
            <a:endParaRPr b="0" lang="en-IN" sz="3200" spc="-1" strike="noStrike">
              <a:latin typeface="Arial"/>
            </a:endParaRPr>
          </a:p>
        </p:txBody>
      </p:sp>
      <p:pic>
        <p:nvPicPr>
          <p:cNvPr id="161" name="Picture 2" descr="Architecture of Robot Framework. Source: QATestLab 2017, pg. 14."/>
          <p:cNvPicPr/>
          <p:nvPr/>
        </p:nvPicPr>
        <p:blipFill>
          <a:blip r:embed="rId1"/>
          <a:stretch/>
        </p:blipFill>
        <p:spPr>
          <a:xfrm>
            <a:off x="1696680" y="1690920"/>
            <a:ext cx="8827920" cy="44031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363960" y="11448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200" spc="-1" strike="noStrike">
                <a:solidFill>
                  <a:srgbClr val="44546a"/>
                </a:solidFill>
                <a:latin typeface="Calibri Light"/>
                <a:ea typeface="DejaVu Sans"/>
              </a:rPr>
              <a:t>Robot Framework Folder Structure</a:t>
            </a:r>
            <a:endParaRPr b="0" lang="en-IN" sz="3200" spc="-1" strike="noStrike">
              <a:latin typeface="Arial"/>
            </a:endParaRPr>
          </a:p>
        </p:txBody>
      </p:sp>
      <p:sp>
        <p:nvSpPr>
          <p:cNvPr id="163" name="CustomShape 2"/>
          <p:cNvSpPr/>
          <p:nvPr/>
        </p:nvSpPr>
        <p:spPr>
          <a:xfrm>
            <a:off x="838080" y="1825560"/>
            <a:ext cx="5180400" cy="435024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en-IN" sz="1800" spc="-1" strike="noStrike">
              <a:latin typeface="Arial"/>
            </a:endParaRPr>
          </a:p>
          <a:p>
            <a:pPr>
              <a:lnSpc>
                <a:spcPct val="90000"/>
              </a:lnSpc>
              <a:spcBef>
                <a:spcPts val="1001"/>
              </a:spcBef>
            </a:pPr>
            <a:endParaRPr b="0" lang="en-IN" sz="1800" spc="-1" strike="noStrike">
              <a:latin typeface="Arial"/>
            </a:endParaRPr>
          </a:p>
        </p:txBody>
      </p:sp>
      <p:sp>
        <p:nvSpPr>
          <p:cNvPr id="164" name="CustomShape 3"/>
          <p:cNvSpPr/>
          <p:nvPr/>
        </p:nvSpPr>
        <p:spPr>
          <a:xfrm>
            <a:off x="6019920" y="1200240"/>
            <a:ext cx="54154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Calibri"/>
                <a:ea typeface="DejaVu Sans"/>
              </a:rPr>
              <a:t>Parameters are passed from a CSV or excel file </a:t>
            </a:r>
            <a:r>
              <a:rPr b="0" lang="en-US" sz="1800" spc="-1" strike="noStrike">
                <a:solidFill>
                  <a:srgbClr val="000000"/>
                </a:solidFill>
                <a:latin typeface="Calibri"/>
                <a:ea typeface="DejaVu Sans"/>
              </a:rPr>
              <a:t>under Data</a:t>
            </a:r>
            <a:endParaRPr b="0" lang="en-IN" sz="1800" spc="-1" strike="noStrike">
              <a:latin typeface="Arial"/>
            </a:endParaRPr>
          </a:p>
        </p:txBody>
      </p:sp>
      <p:sp>
        <p:nvSpPr>
          <p:cNvPr id="165" name="CustomShape 4"/>
          <p:cNvSpPr/>
          <p:nvPr/>
        </p:nvSpPr>
        <p:spPr>
          <a:xfrm>
            <a:off x="6019920" y="2022480"/>
            <a:ext cx="47710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Calibri"/>
                <a:ea typeface="DejaVu Sans"/>
              </a:rPr>
              <a:t>Functions or modules are stored under library folder </a:t>
            </a:r>
            <a:endParaRPr b="0" lang="en-IN" sz="1800" spc="-1" strike="noStrike">
              <a:latin typeface="Arial"/>
            </a:endParaRPr>
          </a:p>
        </p:txBody>
      </p:sp>
      <p:sp>
        <p:nvSpPr>
          <p:cNvPr id="166" name="CustomShape 5"/>
          <p:cNvSpPr/>
          <p:nvPr/>
        </p:nvSpPr>
        <p:spPr>
          <a:xfrm>
            <a:off x="6019920" y="2754360"/>
            <a:ext cx="47710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Calibri"/>
                <a:ea typeface="DejaVu Sans"/>
              </a:rPr>
              <a:t>Robot file contains the test cases to run</a:t>
            </a:r>
            <a:endParaRPr b="0" lang="en-IN" sz="1800" spc="-1" strike="noStrike">
              <a:latin typeface="Arial"/>
            </a:endParaRPr>
          </a:p>
        </p:txBody>
      </p:sp>
      <p:sp>
        <p:nvSpPr>
          <p:cNvPr id="167" name="CustomShape 6"/>
          <p:cNvSpPr/>
          <p:nvPr/>
        </p:nvSpPr>
        <p:spPr>
          <a:xfrm>
            <a:off x="6019920" y="3734280"/>
            <a:ext cx="47710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Calibri"/>
                <a:ea typeface="DejaVu Sans"/>
              </a:rPr>
              <a:t>Objects are identified using xpath are stored under objects</a:t>
            </a:r>
            <a:endParaRPr b="0" lang="en-IN" sz="1800" spc="-1" strike="noStrike">
              <a:latin typeface="Arial"/>
            </a:endParaRPr>
          </a:p>
        </p:txBody>
      </p:sp>
      <p:sp>
        <p:nvSpPr>
          <p:cNvPr id="168" name="CustomShape 7"/>
          <p:cNvSpPr/>
          <p:nvPr/>
        </p:nvSpPr>
        <p:spPr>
          <a:xfrm>
            <a:off x="6019920" y="5255280"/>
            <a:ext cx="47710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Calibri"/>
                <a:ea typeface="DejaVu Sans"/>
              </a:rPr>
              <a:t>Reports generated as part of the framework</a:t>
            </a:r>
            <a:endParaRPr b="0" lang="en-IN" sz="1800" spc="-1" strike="noStrike">
              <a:latin typeface="Arial"/>
            </a:endParaRPr>
          </a:p>
        </p:txBody>
      </p:sp>
      <p:pic>
        <p:nvPicPr>
          <p:cNvPr id="169" name="Content Placeholder 4" descr=""/>
          <p:cNvPicPr/>
          <p:nvPr/>
        </p:nvPicPr>
        <p:blipFill>
          <a:blip r:embed="rId1"/>
          <a:stretch/>
        </p:blipFill>
        <p:spPr>
          <a:xfrm>
            <a:off x="525960" y="1440360"/>
            <a:ext cx="2920680" cy="5232600"/>
          </a:xfrm>
          <a:prstGeom prst="rect">
            <a:avLst/>
          </a:prstGeom>
          <a:ln>
            <a:noFill/>
          </a:ln>
        </p:spPr>
      </p:pic>
      <p:sp>
        <p:nvSpPr>
          <p:cNvPr id="170" name="CustomShape 8"/>
          <p:cNvSpPr/>
          <p:nvPr/>
        </p:nvSpPr>
        <p:spPr>
          <a:xfrm flipV="1">
            <a:off x="1497960" y="1475280"/>
            <a:ext cx="4386240" cy="1357200"/>
          </a:xfrm>
          <a:custGeom>
            <a:avLst/>
            <a:gdLst/>
            <a:ahLst/>
            <a:rect l="l" t="t" r="r" b="b"/>
            <a:pathLst>
              <a:path w="21600" h="21600">
                <a:moveTo>
                  <a:pt x="0" y="0"/>
                </a:moveTo>
                <a:lnTo>
                  <a:pt x="21600" y="21600"/>
                </a:lnTo>
              </a:path>
            </a:pathLst>
          </a:custGeom>
          <a:noFill/>
          <a:ln>
            <a:solidFill>
              <a:srgbClr val="5597d3"/>
            </a:solidFill>
            <a:tailEnd len="med" type="arrow" w="med"/>
          </a:ln>
        </p:spPr>
        <p:style>
          <a:lnRef idx="1">
            <a:schemeClr val="accent1"/>
          </a:lnRef>
          <a:fillRef idx="0">
            <a:schemeClr val="accent1"/>
          </a:fillRef>
          <a:effectRef idx="0">
            <a:schemeClr val="accent1"/>
          </a:effectRef>
          <a:fontRef idx="minor"/>
        </p:style>
      </p:sp>
      <p:sp>
        <p:nvSpPr>
          <p:cNvPr id="171" name="CustomShape 9"/>
          <p:cNvSpPr/>
          <p:nvPr/>
        </p:nvSpPr>
        <p:spPr>
          <a:xfrm flipV="1">
            <a:off x="1657440" y="2239560"/>
            <a:ext cx="4377960" cy="805320"/>
          </a:xfrm>
          <a:custGeom>
            <a:avLst/>
            <a:gdLst/>
            <a:ahLst/>
            <a:rect l="l" t="t" r="r" b="b"/>
            <a:pathLst>
              <a:path w="21600" h="21600">
                <a:moveTo>
                  <a:pt x="0" y="0"/>
                </a:moveTo>
                <a:lnTo>
                  <a:pt x="21600" y="21600"/>
                </a:lnTo>
              </a:path>
            </a:pathLst>
          </a:custGeom>
          <a:noFill/>
          <a:ln>
            <a:solidFill>
              <a:srgbClr val="5597d3"/>
            </a:solidFill>
            <a:tailEnd len="med" type="arrow" w="med"/>
          </a:ln>
        </p:spPr>
        <p:style>
          <a:lnRef idx="1">
            <a:schemeClr val="accent1"/>
          </a:lnRef>
          <a:fillRef idx="0">
            <a:schemeClr val="accent1"/>
          </a:fillRef>
          <a:effectRef idx="0">
            <a:schemeClr val="accent1"/>
          </a:effectRef>
          <a:fontRef idx="minor"/>
        </p:style>
      </p:sp>
      <p:sp>
        <p:nvSpPr>
          <p:cNvPr id="172" name="CustomShape 10"/>
          <p:cNvSpPr/>
          <p:nvPr/>
        </p:nvSpPr>
        <p:spPr>
          <a:xfrm flipV="1">
            <a:off x="1924560" y="2994840"/>
            <a:ext cx="4153680" cy="643320"/>
          </a:xfrm>
          <a:custGeom>
            <a:avLst/>
            <a:gdLst/>
            <a:ahLst/>
            <a:rect l="l" t="t" r="r" b="b"/>
            <a:pathLst>
              <a:path w="21600" h="21600">
                <a:moveTo>
                  <a:pt x="0" y="0"/>
                </a:moveTo>
                <a:lnTo>
                  <a:pt x="21600" y="21600"/>
                </a:lnTo>
              </a:path>
            </a:pathLst>
          </a:custGeom>
          <a:noFill/>
          <a:ln>
            <a:solidFill>
              <a:srgbClr val="5597d3"/>
            </a:solidFill>
            <a:tailEnd len="med" type="arrow" w="med"/>
          </a:ln>
        </p:spPr>
        <p:style>
          <a:lnRef idx="1">
            <a:schemeClr val="accent1"/>
          </a:lnRef>
          <a:fillRef idx="0">
            <a:schemeClr val="accent1"/>
          </a:fillRef>
          <a:effectRef idx="0">
            <a:schemeClr val="accent1"/>
          </a:effectRef>
          <a:fontRef idx="minor"/>
        </p:style>
      </p:sp>
      <p:sp>
        <p:nvSpPr>
          <p:cNvPr id="173" name="CustomShape 11"/>
          <p:cNvSpPr/>
          <p:nvPr/>
        </p:nvSpPr>
        <p:spPr>
          <a:xfrm>
            <a:off x="1614240" y="3855240"/>
            <a:ext cx="4464360" cy="46080"/>
          </a:xfrm>
          <a:custGeom>
            <a:avLst/>
            <a:gdLst/>
            <a:ahLst/>
            <a:rect l="l" t="t" r="r" b="b"/>
            <a:pathLst>
              <a:path w="21600" h="21600">
                <a:moveTo>
                  <a:pt x="0" y="0"/>
                </a:moveTo>
                <a:lnTo>
                  <a:pt x="21600" y="21600"/>
                </a:lnTo>
              </a:path>
            </a:pathLst>
          </a:custGeom>
          <a:noFill/>
          <a:ln>
            <a:solidFill>
              <a:srgbClr val="5597d3"/>
            </a:solidFill>
            <a:tailEnd len="med" type="arrow" w="med"/>
          </a:ln>
        </p:spPr>
        <p:style>
          <a:lnRef idx="1">
            <a:schemeClr val="accent1"/>
          </a:lnRef>
          <a:fillRef idx="0">
            <a:schemeClr val="accent1"/>
          </a:fillRef>
          <a:effectRef idx="0">
            <a:schemeClr val="accent1"/>
          </a:effectRef>
          <a:fontRef idx="minor"/>
        </p:style>
      </p:sp>
      <p:sp>
        <p:nvSpPr>
          <p:cNvPr id="174" name="CustomShape 12"/>
          <p:cNvSpPr/>
          <p:nvPr/>
        </p:nvSpPr>
        <p:spPr>
          <a:xfrm>
            <a:off x="1924560" y="5415840"/>
            <a:ext cx="4088880" cy="16200"/>
          </a:xfrm>
          <a:custGeom>
            <a:avLst/>
            <a:gdLst/>
            <a:ahLst/>
            <a:rect l="l" t="t" r="r" b="b"/>
            <a:pathLst>
              <a:path w="21600" h="21600">
                <a:moveTo>
                  <a:pt x="0" y="0"/>
                </a:moveTo>
                <a:lnTo>
                  <a:pt x="21600" y="21600"/>
                </a:lnTo>
              </a:path>
            </a:pathLst>
          </a:custGeom>
          <a:noFill/>
          <a:ln>
            <a:solidFill>
              <a:srgbClr val="5597d3"/>
            </a:solidFill>
            <a:tailEnd len="med" type="arrow"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541800" y="-16272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200" spc="-1" strike="noStrike">
                <a:solidFill>
                  <a:srgbClr val="44546a"/>
                </a:solidFill>
                <a:latin typeface="Calibri Light"/>
                <a:ea typeface="DejaVu Sans"/>
              </a:rPr>
              <a:t>Robot Framework</a:t>
            </a:r>
            <a:endParaRPr b="0" lang="en-IN" sz="3200" spc="-1" strike="noStrike">
              <a:latin typeface="Arial"/>
            </a:endParaRPr>
          </a:p>
        </p:txBody>
      </p:sp>
      <p:sp>
        <p:nvSpPr>
          <p:cNvPr id="176" name="CustomShape 2"/>
          <p:cNvSpPr/>
          <p:nvPr/>
        </p:nvSpPr>
        <p:spPr>
          <a:xfrm>
            <a:off x="304920" y="727560"/>
            <a:ext cx="11805480" cy="61578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IN" sz="1800" spc="-1" strike="noStrike">
              <a:latin typeface="Arial"/>
            </a:endParaRPr>
          </a:p>
          <a:p>
            <a:pPr>
              <a:lnSpc>
                <a:spcPct val="100000"/>
              </a:lnSpc>
            </a:pPr>
            <a:r>
              <a:rPr b="1" lang="en-US" sz="2000" spc="-1" strike="noStrike">
                <a:solidFill>
                  <a:srgbClr val="000000"/>
                </a:solidFill>
                <a:latin typeface="Calibri"/>
                <a:ea typeface="DejaVu Sans"/>
              </a:rPr>
              <a:t>Data:</a:t>
            </a:r>
            <a:endParaRPr b="0" lang="en-IN" sz="2000" spc="-1" strike="noStrike">
              <a:latin typeface="Arial"/>
            </a:endParaRPr>
          </a:p>
          <a:p>
            <a:pPr>
              <a:lnSpc>
                <a:spcPct val="100000"/>
              </a:lnSpc>
            </a:pPr>
            <a:r>
              <a:rPr b="1"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Each test case will have a separate worksheet with the parameters to be passes based on the functionality.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US" sz="2000" spc="-1" strike="noStrike">
                <a:solidFill>
                  <a:srgbClr val="000000"/>
                </a:solidFill>
                <a:latin typeface="Calibri"/>
                <a:ea typeface="DejaVu Sans"/>
              </a:rPr>
              <a:t>Library:</a:t>
            </a:r>
            <a:endParaRPr b="0" lang="en-IN" sz="2000" spc="-1" strike="noStrike">
              <a:latin typeface="Arial"/>
            </a:endParaRPr>
          </a:p>
          <a:p>
            <a:pPr>
              <a:lnSpc>
                <a:spcPct val="100000"/>
              </a:lnSpc>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Common Library contains the functions used across different modules(Login, Logoff). And each module will have a separate python file with reusable actions.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US" sz="2000" spc="-1" strike="noStrike">
                <a:solidFill>
                  <a:srgbClr val="000000"/>
                </a:solidFill>
                <a:latin typeface="Calibri"/>
                <a:ea typeface="DejaVu Sans"/>
              </a:rPr>
              <a:t>Objects:</a:t>
            </a:r>
            <a:endParaRPr b="0" lang="en-IN" sz="2000" spc="-1" strike="noStrike">
              <a:latin typeface="Arial"/>
            </a:endParaRPr>
          </a:p>
          <a:p>
            <a:pPr>
              <a:lnSpc>
                <a:spcPct val="100000"/>
              </a:lnSpc>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Common Object repository contains the object used for common library functions and each module will have a separate OR file with all objects identified using xpath.</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US" sz="2000" spc="-1" strike="noStrike">
                <a:solidFill>
                  <a:srgbClr val="000000"/>
                </a:solidFill>
                <a:latin typeface="Calibri"/>
                <a:ea typeface="DejaVu Sans"/>
              </a:rPr>
              <a:t>Reports:</a:t>
            </a:r>
            <a:endParaRPr b="0" lang="en-IN" sz="2000" spc="-1" strike="noStrike">
              <a:latin typeface="Arial"/>
            </a:endParaRPr>
          </a:p>
          <a:p>
            <a:pPr>
              <a:lnSpc>
                <a:spcPct val="100000"/>
              </a:lnSpc>
            </a:pPr>
            <a:r>
              <a:rPr b="1"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Following 3 reports are generated as part of the framework</a:t>
            </a:r>
            <a:endParaRPr b="0" lang="en-IN" sz="2000" spc="-1" strike="noStrike">
              <a:latin typeface="Arial"/>
            </a:endParaRPr>
          </a:p>
          <a:p>
            <a:pPr marL="343080" indent="-342000">
              <a:lnSpc>
                <a:spcPct val="100000"/>
              </a:lnSpc>
              <a:buClr>
                <a:srgbClr val="000000"/>
              </a:buClr>
              <a:buFont typeface="Arial"/>
              <a:buChar char="•"/>
            </a:pPr>
            <a:r>
              <a:rPr b="0" lang="en-US" sz="2000" spc="-1" strike="noStrike">
                <a:solidFill>
                  <a:srgbClr val="000000"/>
                </a:solidFill>
                <a:latin typeface="Calibri"/>
                <a:ea typeface="DejaVu Sans"/>
              </a:rPr>
              <a:t>Log.html</a:t>
            </a:r>
            <a:endParaRPr b="0" lang="en-IN" sz="2000" spc="-1" strike="noStrike">
              <a:latin typeface="Arial"/>
            </a:endParaRPr>
          </a:p>
          <a:p>
            <a:pPr marL="343080" indent="-342000">
              <a:lnSpc>
                <a:spcPct val="100000"/>
              </a:lnSpc>
              <a:buClr>
                <a:srgbClr val="000000"/>
              </a:buClr>
              <a:buFont typeface="Arial"/>
              <a:buChar char="•"/>
            </a:pPr>
            <a:r>
              <a:rPr b="0" lang="en-US" sz="2000" spc="-1" strike="noStrike">
                <a:solidFill>
                  <a:srgbClr val="000000"/>
                </a:solidFill>
                <a:latin typeface="Calibri"/>
                <a:ea typeface="DejaVu Sans"/>
              </a:rPr>
              <a:t>Report.html</a:t>
            </a:r>
            <a:endParaRPr b="0" lang="en-IN" sz="2000" spc="-1" strike="noStrike">
              <a:latin typeface="Arial"/>
            </a:endParaRPr>
          </a:p>
          <a:p>
            <a:pPr marL="343080" indent="-342000">
              <a:lnSpc>
                <a:spcPct val="100000"/>
              </a:lnSpc>
              <a:buClr>
                <a:srgbClr val="000000"/>
              </a:buClr>
              <a:buFont typeface="Arial"/>
              <a:buChar char="•"/>
            </a:pPr>
            <a:r>
              <a:rPr b="0" lang="en-US" sz="2000" spc="-1" strike="noStrike">
                <a:solidFill>
                  <a:srgbClr val="000000"/>
                </a:solidFill>
                <a:latin typeface="Calibri"/>
                <a:ea typeface="DejaVu Sans"/>
              </a:rPr>
              <a:t>Output.xml</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838080" y="3650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200" spc="-1" strike="noStrike">
                <a:solidFill>
                  <a:srgbClr val="44546a"/>
                </a:solidFill>
                <a:latin typeface="Calibri Light"/>
                <a:ea typeface="DejaVu Sans"/>
              </a:rPr>
              <a:t>Robot Framework – Master driver</a:t>
            </a:r>
            <a:endParaRPr b="0" lang="en-IN" sz="3200" spc="-1" strike="noStrike">
              <a:latin typeface="Arial"/>
            </a:endParaRPr>
          </a:p>
        </p:txBody>
      </p:sp>
      <p:pic>
        <p:nvPicPr>
          <p:cNvPr id="178" name="Picture 38" descr=""/>
          <p:cNvPicPr/>
          <p:nvPr/>
        </p:nvPicPr>
        <p:blipFill>
          <a:blip r:embed="rId1"/>
          <a:stretch/>
        </p:blipFill>
        <p:spPr>
          <a:xfrm>
            <a:off x="1487160" y="1529640"/>
            <a:ext cx="8901720" cy="4728960"/>
          </a:xfrm>
          <a:prstGeom prst="rect">
            <a:avLst/>
          </a:prstGeom>
          <a:ln>
            <a:noFill/>
          </a:ln>
        </p:spPr>
      </p:pic>
    </p:spTree>
  </p:cSld>
  <p:transition>
    <p:cover dir="r"/>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385560" y="3758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200" spc="-1" strike="noStrike">
                <a:solidFill>
                  <a:srgbClr val="44546a"/>
                </a:solidFill>
                <a:latin typeface="Calibri Light"/>
                <a:ea typeface="DejaVu Sans"/>
              </a:rPr>
              <a:t>Robot Framework – Master driver</a:t>
            </a:r>
            <a:endParaRPr b="0" lang="en-IN" sz="3200" spc="-1" strike="noStrike">
              <a:latin typeface="Arial"/>
            </a:endParaRPr>
          </a:p>
        </p:txBody>
      </p:sp>
      <p:sp>
        <p:nvSpPr>
          <p:cNvPr id="180" name="CustomShape 2"/>
          <p:cNvSpPr/>
          <p:nvPr/>
        </p:nvSpPr>
        <p:spPr>
          <a:xfrm>
            <a:off x="385560" y="1492920"/>
            <a:ext cx="11805480" cy="493812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IN" sz="1800" spc="-1" strike="noStrike">
              <a:latin typeface="Arial"/>
            </a:endParaRPr>
          </a:p>
          <a:p>
            <a:pPr>
              <a:lnSpc>
                <a:spcPct val="100000"/>
              </a:lnSpc>
            </a:pPr>
            <a:r>
              <a:rPr b="1"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It is the main test suite where tests are created using the function created. When a test is run, it reads the data and searches for the function on corresponding library and executes it. Once it is executed driver runs the test tear down(exit criteria).</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US" sz="2000" spc="-1" strike="noStrike">
                <a:solidFill>
                  <a:srgbClr val="000000"/>
                </a:solidFill>
                <a:latin typeface="Calibri"/>
                <a:ea typeface="DejaVu Sans"/>
              </a:rPr>
              <a:t>Key Features:</a:t>
            </a:r>
            <a:endParaRPr b="0" lang="en-IN" sz="2000" spc="-1" strike="noStrike">
              <a:latin typeface="Arial"/>
            </a:endParaRPr>
          </a:p>
          <a:p>
            <a:pPr marL="343080" indent="-342000">
              <a:lnSpc>
                <a:spcPct val="100000"/>
              </a:lnSpc>
              <a:buClr>
                <a:srgbClr val="000000"/>
              </a:buClr>
              <a:buFont typeface="Arial"/>
              <a:buChar char="•"/>
            </a:pPr>
            <a:r>
              <a:rPr b="0" lang="en-US" sz="2000" spc="-1" strike="noStrike">
                <a:solidFill>
                  <a:srgbClr val="000000"/>
                </a:solidFill>
                <a:latin typeface="Calibri"/>
                <a:ea typeface="DejaVu Sans"/>
              </a:rPr>
              <a:t>Can run the same test for different accounts by creating a dictionary object with all the account details.</a:t>
            </a:r>
            <a:endParaRPr b="0" lang="en-IN" sz="2000" spc="-1" strike="noStrike">
              <a:latin typeface="Arial"/>
            </a:endParaRPr>
          </a:p>
          <a:p>
            <a:pPr marL="343080" indent="-342000">
              <a:lnSpc>
                <a:spcPct val="100000"/>
              </a:lnSpc>
              <a:buClr>
                <a:srgbClr val="000000"/>
              </a:buClr>
              <a:buFont typeface="Arial"/>
              <a:buChar char="•"/>
            </a:pPr>
            <a:r>
              <a:rPr b="0" lang="en-US" sz="2000" spc="-1" strike="noStrike">
                <a:solidFill>
                  <a:srgbClr val="000000"/>
                </a:solidFill>
                <a:latin typeface="Calibri"/>
                <a:ea typeface="DejaVu Sans"/>
              </a:rPr>
              <a:t>Can skip execution for accounts by adding  ‘#’ before them.</a:t>
            </a:r>
            <a:endParaRPr b="0" lang="en-IN" sz="2000" spc="-1" strike="noStrike">
              <a:latin typeface="Arial"/>
            </a:endParaRPr>
          </a:p>
          <a:p>
            <a:pPr marL="343080" indent="-342000">
              <a:lnSpc>
                <a:spcPct val="100000"/>
              </a:lnSpc>
              <a:buClr>
                <a:srgbClr val="000000"/>
              </a:buClr>
              <a:buFont typeface="Arial"/>
              <a:buChar char="•"/>
            </a:pPr>
            <a:r>
              <a:rPr b="0" lang="en-US" sz="2000" spc="-1" strike="noStrike">
                <a:solidFill>
                  <a:srgbClr val="000000"/>
                </a:solidFill>
                <a:latin typeface="Calibri"/>
                <a:ea typeface="DejaVu Sans"/>
              </a:rPr>
              <a:t>Has an option to add tags for tests. We can have multiple tags for same tests.</a:t>
            </a:r>
            <a:endParaRPr b="0" lang="en-IN" sz="2000" spc="-1" strike="noStrike">
              <a:latin typeface="Arial"/>
            </a:endParaRPr>
          </a:p>
          <a:p>
            <a:pPr marL="343080" indent="-342000">
              <a:lnSpc>
                <a:spcPct val="100000"/>
              </a:lnSpc>
              <a:buClr>
                <a:srgbClr val="000000"/>
              </a:buClr>
              <a:buFont typeface="Arial"/>
              <a:buChar char="•"/>
            </a:pPr>
            <a:r>
              <a:rPr b="0" lang="en-US" sz="2000" spc="-1" strike="noStrike">
                <a:solidFill>
                  <a:srgbClr val="000000"/>
                </a:solidFill>
                <a:latin typeface="Calibri"/>
                <a:ea typeface="DejaVu Sans"/>
              </a:rPr>
              <a:t>Can run the tests which has specific tag by adding them in the run configurations. It helps us in running the specific tests and skip other tests for a particular release.</a:t>
            </a:r>
            <a:endParaRPr b="0" lang="en-IN" sz="2000" spc="-1" strike="noStrike">
              <a:latin typeface="Arial"/>
            </a:endParaRPr>
          </a:p>
          <a:p>
            <a:pPr marL="343080" indent="-342000">
              <a:lnSpc>
                <a:spcPct val="100000"/>
              </a:lnSpc>
              <a:buClr>
                <a:srgbClr val="000000"/>
              </a:buClr>
              <a:buFont typeface="Arial"/>
              <a:buChar char="•"/>
            </a:pPr>
            <a:r>
              <a:rPr b="0" lang="en-US" sz="2000" spc="-1" strike="noStrike">
                <a:solidFill>
                  <a:srgbClr val="000000"/>
                </a:solidFill>
                <a:latin typeface="Calibri"/>
                <a:ea typeface="DejaVu Sans"/>
              </a:rPr>
              <a:t>Can define the test tear down based on our requirements</a:t>
            </a:r>
            <a:endParaRPr b="0" lang="en-IN" sz="2000" spc="-1" strike="noStrike">
              <a:latin typeface="Arial"/>
            </a:endParaRPr>
          </a:p>
          <a:p>
            <a:pPr>
              <a:lnSpc>
                <a:spcPct val="100000"/>
              </a:lnSpc>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	</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p:txBody>
      </p:sp>
    </p:spTree>
  </p:cSld>
  <p:transition>
    <p:cover dir="r"/>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304920" y="321840"/>
            <a:ext cx="10514520" cy="1324440"/>
          </a:xfrm>
          <a:prstGeom prst="rect">
            <a:avLst/>
          </a:prstGeom>
          <a:noFill/>
          <a:ln>
            <a:noFill/>
          </a:ln>
        </p:spPr>
        <p:style>
          <a:lnRef idx="0"/>
          <a:fillRef idx="0"/>
          <a:effectRef idx="0"/>
          <a:fontRef idx="minor"/>
        </p:style>
        <p:txBody>
          <a:bodyPr lIns="90000" rIns="90000" tIns="45000" bIns="45000" anchor="ctr">
            <a:noAutofit/>
          </a:bodyPr>
          <a:p>
            <a:pPr>
              <a:lnSpc>
                <a:spcPct val="100000"/>
              </a:lnSpc>
            </a:pPr>
            <a:r>
              <a:rPr b="1" lang="en-US" sz="3200" spc="-1" strike="noStrike">
                <a:solidFill>
                  <a:srgbClr val="44546a"/>
                </a:solidFill>
                <a:latin typeface="Calibri Light"/>
                <a:ea typeface="DejaVu Sans"/>
              </a:rPr>
              <a:t>Reports</a:t>
            </a:r>
            <a:endParaRPr b="0" lang="en-IN" sz="3200" spc="-1" strike="noStrike">
              <a:latin typeface="Arial"/>
            </a:endParaRPr>
          </a:p>
        </p:txBody>
      </p:sp>
      <p:sp>
        <p:nvSpPr>
          <p:cNvPr id="182" name="CustomShape 2"/>
          <p:cNvSpPr/>
          <p:nvPr/>
        </p:nvSpPr>
        <p:spPr>
          <a:xfrm>
            <a:off x="304920" y="1422720"/>
            <a:ext cx="11152800" cy="6188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0000"/>
                </a:solidFill>
                <a:latin typeface="Calibri"/>
                <a:ea typeface="DejaVu Sans"/>
              </a:rPr>
              <a:t>Three output files are created when tests are executed. All output files can be set using an absolute path, in which case they are created to the specified place. The default output directory is the directory where the execution is started from.</a:t>
            </a:r>
            <a:endParaRPr b="0" lang="en-IN" sz="2000" spc="-1" strike="noStrike">
              <a:latin typeface="Arial"/>
            </a:endParaRPr>
          </a:p>
          <a:p>
            <a:pPr>
              <a:lnSpc>
                <a:spcPct val="100000"/>
              </a:lnSpc>
            </a:pPr>
            <a:endParaRPr b="0" lang="en-IN" sz="2000" spc="-1" strike="noStrike">
              <a:latin typeface="Arial"/>
            </a:endParaRPr>
          </a:p>
          <a:p>
            <a:pPr marL="343080" indent="-342000">
              <a:lnSpc>
                <a:spcPct val="100000"/>
              </a:lnSpc>
              <a:buClr>
                <a:srgbClr val="000000"/>
              </a:buClr>
              <a:buFont typeface="Arial"/>
              <a:buChar char="•"/>
            </a:pPr>
            <a:r>
              <a:rPr b="1" lang="en-US" sz="2000" spc="-1" strike="noStrike">
                <a:solidFill>
                  <a:srgbClr val="000000"/>
                </a:solidFill>
                <a:latin typeface="Calibri"/>
                <a:ea typeface="DejaVu Sans"/>
              </a:rPr>
              <a:t>Log.html </a:t>
            </a:r>
            <a:r>
              <a:rPr b="0" lang="en-US" sz="2000" spc="-1" strike="noStrike">
                <a:solidFill>
                  <a:srgbClr val="000000"/>
                </a:solidFill>
                <a:latin typeface="Calibri"/>
                <a:ea typeface="DejaVu Sans"/>
              </a:rPr>
              <a:t>- Log files contain details about the executed test cases in HTML format. They have a hierarchical structure showing test suite, test case and keyword details. Log files are needed nearly every time when test results are to be investigated in detail.</a:t>
            </a:r>
            <a:endParaRPr b="0" lang="en-IN" sz="2000" spc="-1" strike="noStrike">
              <a:latin typeface="Arial"/>
            </a:endParaRPr>
          </a:p>
          <a:p>
            <a:pPr>
              <a:lnSpc>
                <a:spcPct val="100000"/>
              </a:lnSpc>
            </a:pPr>
            <a:endParaRPr b="0" lang="en-IN" sz="2000" spc="-1" strike="noStrike">
              <a:latin typeface="Arial"/>
            </a:endParaRPr>
          </a:p>
          <a:p>
            <a:pPr marL="343080" indent="-342000">
              <a:lnSpc>
                <a:spcPct val="100000"/>
              </a:lnSpc>
              <a:buClr>
                <a:srgbClr val="000000"/>
              </a:buClr>
              <a:buFont typeface="Arial"/>
              <a:buChar char="•"/>
            </a:pPr>
            <a:r>
              <a:rPr b="1" lang="en-US" sz="2000" spc="-1" strike="noStrike">
                <a:solidFill>
                  <a:srgbClr val="000000"/>
                </a:solidFill>
                <a:latin typeface="Calibri"/>
                <a:ea typeface="DejaVu Sans"/>
              </a:rPr>
              <a:t>Report.html </a:t>
            </a:r>
            <a:r>
              <a:rPr b="0" lang="en-US" sz="2000" spc="-1" strike="noStrike">
                <a:solidFill>
                  <a:srgbClr val="000000"/>
                </a:solidFill>
                <a:latin typeface="Calibri"/>
                <a:ea typeface="DejaVu Sans"/>
              </a:rPr>
              <a:t>- Report files contain an overview of the test execution results in HTML format. They have statistics based on tags and executed test suites, as well as a list of all executed test cases. When both reports and logs are generated, the report has links to the log file for easy navigation to more detailed information</a:t>
            </a:r>
            <a:endParaRPr b="0" lang="en-IN" sz="2000" spc="-1" strike="noStrike">
              <a:latin typeface="Arial"/>
            </a:endParaRPr>
          </a:p>
          <a:p>
            <a:pPr>
              <a:lnSpc>
                <a:spcPct val="100000"/>
              </a:lnSpc>
            </a:pPr>
            <a:endParaRPr b="0" lang="en-IN" sz="2000" spc="-1" strike="noStrike">
              <a:latin typeface="Arial"/>
            </a:endParaRPr>
          </a:p>
          <a:p>
            <a:pPr marL="343080" indent="-342000">
              <a:lnSpc>
                <a:spcPct val="100000"/>
              </a:lnSpc>
              <a:buClr>
                <a:srgbClr val="000000"/>
              </a:buClr>
              <a:buFont typeface="Arial"/>
              <a:buChar char="•"/>
            </a:pPr>
            <a:r>
              <a:rPr b="1" lang="en-US" sz="2000" spc="-1" strike="noStrike">
                <a:solidFill>
                  <a:srgbClr val="000000"/>
                </a:solidFill>
                <a:latin typeface="Calibri"/>
                <a:ea typeface="DejaVu Sans"/>
              </a:rPr>
              <a:t>Output.xml </a:t>
            </a:r>
            <a:r>
              <a:rPr b="0" lang="en-US" sz="2000" spc="-1" strike="noStrike">
                <a:solidFill>
                  <a:srgbClr val="000000"/>
                </a:solidFill>
                <a:latin typeface="Calibri"/>
                <a:ea typeface="DejaVu Sans"/>
              </a:rPr>
              <a:t>- XUnit result files contain the test execution summary in compatible XML format. These files can thus be used as an input for external tools that understand xUnit reports. For example, Jenkins continuous integration server supports generating statistics based on xUnit compatible results.</a:t>
            </a: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a:p>
            <a:pPr>
              <a:lnSpc>
                <a:spcPct val="100000"/>
              </a:lnSpc>
            </a:pPr>
            <a:endParaRPr b="0" lang="en-IN" sz="2000" spc="-1" strike="noStrike">
              <a:latin typeface="Arial"/>
            </a:endParaRPr>
          </a:p>
        </p:txBody>
      </p:sp>
    </p:spTree>
  </p:cSld>
  <p:transition>
    <p:cover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TotalTime>
  <Application>LibreOffice/6.4.4.2$Windows_X86_64 LibreOffice_project/3d775be2011f3886db32dfd395a6a6d1ca2630ff</Application>
  <Words>3968</Words>
  <Paragraphs>87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2020-10-23T05:27:00Z</dcterms:created>
  <dc:creator>arun.mahalingam</dc:creator>
  <dc:description/>
  <dc:language>en-IN</dc:language>
  <cp:lastModifiedBy/>
  <dcterms:modified xsi:type="dcterms:W3CDTF">2021-07-22T10:14:43Z</dcterms:modified>
  <cp:revision>29</cp:revision>
  <dc:subject/>
  <dc:title>WPS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KSOProductBuildVer">
    <vt:lpwstr>1033-11.2.0.9718</vt:lpwstr>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9</vt:i4>
  </property>
</Properties>
</file>