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8" r:id="rId2"/>
    <p:sldId id="259" r:id="rId3"/>
    <p:sldId id="260" r:id="rId4"/>
    <p:sldId id="261" r:id="rId5"/>
    <p:sldId id="262" r:id="rId6"/>
    <p:sldId id="263" r:id="rId7"/>
    <p:sldId id="311" r:id="rId8"/>
    <p:sldId id="264" r:id="rId9"/>
    <p:sldId id="265" r:id="rId10"/>
    <p:sldId id="266" r:id="rId11"/>
    <p:sldId id="313" r:id="rId12"/>
    <p:sldId id="267" r:id="rId13"/>
    <p:sldId id="272" r:id="rId14"/>
    <p:sldId id="273" r:id="rId15"/>
    <p:sldId id="274" r:id="rId16"/>
    <p:sldId id="275" r:id="rId17"/>
    <p:sldId id="276" r:id="rId18"/>
    <p:sldId id="312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14" r:id="rId39"/>
    <p:sldId id="298" r:id="rId40"/>
    <p:sldId id="315" r:id="rId41"/>
    <p:sldId id="317" r:id="rId42"/>
    <p:sldId id="316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8" r:id="rId53"/>
    <p:sldId id="308" r:id="rId54"/>
    <p:sldId id="319" r:id="rId55"/>
    <p:sldId id="320" r:id="rId56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43" autoAdjust="0"/>
    <p:restoredTop sz="94660"/>
  </p:normalViewPr>
  <p:slideViewPr>
    <p:cSldViewPr>
      <p:cViewPr varScale="1">
        <p:scale>
          <a:sx n="62" d="100"/>
          <a:sy n="62" d="100"/>
        </p:scale>
        <p:origin x="-131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08C90-BFC1-4A6A-BF93-27080768572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404A-AC50-4E07-9E17-00651E43C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778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404A-AC50-4E07-9E17-00651E43CC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46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3083" y="1205346"/>
            <a:ext cx="9143998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22913" y="2351520"/>
            <a:ext cx="2995930" cy="1428750"/>
          </a:xfrm>
          <a:custGeom>
            <a:avLst/>
            <a:gdLst/>
            <a:ahLst/>
            <a:cxnLst/>
            <a:rect l="l" t="t" r="r" b="b"/>
            <a:pathLst>
              <a:path w="2995929" h="1428750">
                <a:moveTo>
                  <a:pt x="0" y="1428750"/>
                </a:moveTo>
                <a:lnTo>
                  <a:pt x="2995612" y="1428750"/>
                </a:lnTo>
                <a:lnTo>
                  <a:pt x="2995612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solidFill>
            <a:srgbClr val="00B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68831" y="3574473"/>
            <a:ext cx="2323406" cy="532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143894" y="3977639"/>
            <a:ext cx="2373283" cy="532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458094" y="4384963"/>
            <a:ext cx="3744883" cy="5320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113116" y="4804756"/>
            <a:ext cx="4418214" cy="532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240169" y="3816551"/>
            <a:ext cx="2190842" cy="2086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207911" y="4222951"/>
            <a:ext cx="2246787" cy="170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28969" y="4629351"/>
            <a:ext cx="3608266" cy="2086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72949" y="5037935"/>
            <a:ext cx="4294252" cy="219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3083" y="6025683"/>
            <a:ext cx="9143998" cy="325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4223" y="1295515"/>
            <a:ext cx="8684952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9547" y="2585980"/>
            <a:ext cx="7774304" cy="2217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kg.jenkins.io/debian-stable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6465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Introduction - </a:t>
            </a:r>
            <a:r>
              <a:rPr spc="-5" dirty="0"/>
              <a:t>Understanding </a:t>
            </a:r>
            <a:r>
              <a:rPr dirty="0"/>
              <a:t>continuous</a:t>
            </a:r>
            <a:r>
              <a:rPr spc="-5" dirty="0"/>
              <a:t> </a:t>
            </a:r>
            <a:r>
              <a:rPr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823" y="2209915"/>
            <a:ext cx="8507095" cy="2898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3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Developers </a:t>
            </a:r>
            <a:r>
              <a:rPr sz="1800" dirty="0">
                <a:latin typeface="Calibri"/>
                <a:cs typeface="Calibri"/>
              </a:rPr>
              <a:t>pushes </a:t>
            </a:r>
            <a:r>
              <a:rPr sz="1800" spc="-5" dirty="0">
                <a:latin typeface="Calibri"/>
                <a:cs typeface="Calibri"/>
              </a:rPr>
              <a:t>software </a:t>
            </a:r>
            <a:r>
              <a:rPr sz="1800" dirty="0">
                <a:latin typeface="Calibri"/>
                <a:cs typeface="Calibri"/>
              </a:rPr>
              <a:t>to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repository</a:t>
            </a:r>
            <a:endParaRPr sz="18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200"/>
              </a:lnSpc>
              <a:spcBef>
                <a:spcPts val="1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Operations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builds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deploys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application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one or many environments </a:t>
            </a:r>
            <a:r>
              <a:rPr sz="1800" dirty="0">
                <a:latin typeface="Calibri"/>
                <a:cs typeface="Calibri"/>
              </a:rPr>
              <a:t>like </a:t>
            </a:r>
            <a:r>
              <a:rPr sz="1800" spc="-5" dirty="0">
                <a:latin typeface="Calibri"/>
                <a:cs typeface="Calibri"/>
              </a:rPr>
              <a:t>testing  staging)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02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QA </a:t>
            </a:r>
            <a:r>
              <a:rPr sz="1800" spc="-5" dirty="0">
                <a:latin typeface="Calibri"/>
                <a:cs typeface="Calibri"/>
              </a:rPr>
              <a:t>team performs performance tests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releases </a:t>
            </a:r>
            <a:r>
              <a:rPr sz="1800" dirty="0">
                <a:latin typeface="Calibri"/>
                <a:cs typeface="Calibri"/>
              </a:rPr>
              <a:t>it to </a:t>
            </a:r>
            <a:r>
              <a:rPr sz="1800" spc="-5" dirty="0">
                <a:latin typeface="Calibri"/>
                <a:cs typeface="Calibri"/>
              </a:rPr>
              <a:t>production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endParaRPr lang="en-US" dirty="0">
              <a:latin typeface="Calibri"/>
              <a:cs typeface="Calibri"/>
            </a:endParaRPr>
          </a:p>
          <a:p>
            <a:pPr marL="12700">
              <a:lnSpc>
                <a:spcPts val="2020"/>
              </a:lnSpc>
              <a:tabLst>
                <a:tab pos="354965" algn="l"/>
                <a:tab pos="355600" algn="l"/>
              </a:tabLst>
            </a:pPr>
            <a:endParaRPr lang="en-US" sz="1800" dirty="0">
              <a:latin typeface="Calibri"/>
              <a:cs typeface="Calibri"/>
            </a:endParaRPr>
          </a:p>
          <a:p>
            <a:pPr marL="355600" indent="-342900">
              <a:lnSpc>
                <a:spcPts val="202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pc="-10" dirty="0">
                <a:cs typeface="Calibri"/>
              </a:rPr>
              <a:t>Continuous </a:t>
            </a:r>
            <a:r>
              <a:rPr lang="en-US" spc="-15" dirty="0">
                <a:cs typeface="Calibri"/>
              </a:rPr>
              <a:t>Integration </a:t>
            </a:r>
            <a:r>
              <a:rPr lang="en-US" spc="-10" dirty="0">
                <a:cs typeface="Calibri"/>
              </a:rPr>
              <a:t>(CI) </a:t>
            </a:r>
            <a:r>
              <a:rPr lang="en-US" spc="-5" dirty="0">
                <a:cs typeface="Calibri"/>
              </a:rPr>
              <a:t>is the </a:t>
            </a:r>
            <a:r>
              <a:rPr lang="en-US" spc="-15" dirty="0">
                <a:cs typeface="Calibri"/>
              </a:rPr>
              <a:t>process </a:t>
            </a:r>
            <a:r>
              <a:rPr lang="en-US" spc="-5" dirty="0">
                <a:cs typeface="Calibri"/>
              </a:rPr>
              <a:t>of </a:t>
            </a:r>
            <a:r>
              <a:rPr lang="en-US" b="1" spc="-10" dirty="0">
                <a:cs typeface="Calibri"/>
              </a:rPr>
              <a:t>automating </a:t>
            </a:r>
            <a:r>
              <a:rPr lang="en-US" spc="-5" dirty="0">
                <a:cs typeface="Calibri"/>
              </a:rPr>
              <a:t>the </a:t>
            </a:r>
            <a:r>
              <a:rPr lang="en-US" spc="-10" dirty="0">
                <a:cs typeface="Calibri"/>
              </a:rPr>
              <a:t>build </a:t>
            </a:r>
            <a:r>
              <a:rPr lang="en-US" spc="-5" dirty="0">
                <a:cs typeface="Calibri"/>
              </a:rPr>
              <a:t>and  </a:t>
            </a:r>
            <a:r>
              <a:rPr lang="en-US" spc="-15" dirty="0">
                <a:cs typeface="Calibri"/>
              </a:rPr>
              <a:t>testing </a:t>
            </a:r>
            <a:r>
              <a:rPr lang="en-US" spc="-5" dirty="0">
                <a:cs typeface="Calibri"/>
              </a:rPr>
              <a:t>of </a:t>
            </a:r>
            <a:r>
              <a:rPr lang="en-US" spc="-10" dirty="0">
                <a:cs typeface="Calibri"/>
              </a:rPr>
              <a:t>code every </a:t>
            </a:r>
            <a:r>
              <a:rPr lang="en-US" spc="-5" dirty="0">
                <a:cs typeface="Calibri"/>
              </a:rPr>
              <a:t>time a </a:t>
            </a:r>
            <a:r>
              <a:rPr lang="en-US" spc="-10" dirty="0">
                <a:cs typeface="Calibri"/>
              </a:rPr>
              <a:t>team </a:t>
            </a:r>
            <a:r>
              <a:rPr lang="en-US" spc="-5" dirty="0">
                <a:cs typeface="Calibri"/>
              </a:rPr>
              <a:t>member </a:t>
            </a:r>
            <a:r>
              <a:rPr lang="en-US" b="1" spc="-5" dirty="0">
                <a:cs typeface="Calibri"/>
              </a:rPr>
              <a:t>commits </a:t>
            </a:r>
            <a:r>
              <a:rPr lang="en-US" spc="-5" dirty="0">
                <a:cs typeface="Calibri"/>
              </a:rPr>
              <a:t>changes </a:t>
            </a:r>
            <a:r>
              <a:rPr lang="en-US" spc="-20" dirty="0">
                <a:cs typeface="Calibri"/>
              </a:rPr>
              <a:t>to </a:t>
            </a:r>
            <a:r>
              <a:rPr lang="en-US" spc="-35" dirty="0">
                <a:cs typeface="Calibri"/>
              </a:rPr>
              <a:t>Version  </a:t>
            </a:r>
            <a:r>
              <a:rPr lang="en-US" spc="-20" dirty="0">
                <a:cs typeface="Calibri"/>
              </a:rPr>
              <a:t>Control</a:t>
            </a:r>
            <a:r>
              <a:rPr lang="en-US" spc="2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System</a:t>
            </a:r>
          </a:p>
          <a:p>
            <a:pPr marL="12700">
              <a:lnSpc>
                <a:spcPts val="2020"/>
              </a:lnSpc>
              <a:tabLst>
                <a:tab pos="354965" algn="l"/>
                <a:tab pos="355600" algn="l"/>
              </a:tabLst>
            </a:pPr>
            <a:endParaRPr lang="en-US" dirty="0">
              <a:cs typeface="Calibri"/>
            </a:endParaRPr>
          </a:p>
          <a:p>
            <a:pPr marL="355600" indent="-342900">
              <a:lnSpc>
                <a:spcPts val="202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1800" dirty="0">
              <a:latin typeface="Calibri"/>
              <a:cs typeface="Calibri"/>
            </a:endParaRPr>
          </a:p>
          <a:p>
            <a:pPr marL="355600" indent="-342900">
              <a:lnSpc>
                <a:spcPts val="202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12700">
              <a:lnSpc>
                <a:spcPts val="2020"/>
              </a:lnSpc>
              <a:tabLst>
                <a:tab pos="354965" algn="l"/>
                <a:tab pos="355600" algn="l"/>
              </a:tabLst>
            </a:pP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578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Introduction - </a:t>
            </a:r>
            <a:r>
              <a:rPr spc="-5" dirty="0"/>
              <a:t>Jenkins</a:t>
            </a:r>
            <a:r>
              <a:rPr spc="-35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08579" y="1830525"/>
            <a:ext cx="4531796" cy="4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7091" y="2480951"/>
            <a:ext cx="4431762" cy="3051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578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Introduction - </a:t>
            </a:r>
            <a:r>
              <a:rPr spc="-5" dirty="0"/>
              <a:t>Jenkins</a:t>
            </a:r>
            <a:r>
              <a:rPr spc="-35" dirty="0"/>
              <a:t> </a:t>
            </a:r>
            <a:r>
              <a:rPr dirty="0"/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E02BD3-F51A-44A5-884E-A0801E4405A2}"/>
              </a:ext>
            </a:extLst>
          </p:cNvPr>
          <p:cNvSpPr txBox="1"/>
          <p:nvPr/>
        </p:nvSpPr>
        <p:spPr>
          <a:xfrm>
            <a:off x="927100" y="210185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 Build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Dispatches Builds to the Slave for Actual job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the Slave and recording the build Results </a:t>
            </a:r>
          </a:p>
          <a:p>
            <a:endParaRPr lang="en-US" dirty="0"/>
          </a:p>
          <a:p>
            <a:r>
              <a:rPr lang="en-US" dirty="0"/>
              <a:t>Slave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Builds jobs dispatched by master </a:t>
            </a:r>
          </a:p>
        </p:txBody>
      </p:sp>
    </p:spTree>
    <p:extLst>
      <p:ext uri="{BB962C8B-B14F-4D97-AF65-F5344CB8AC3E}">
        <p14:creationId xmlns:p14="http://schemas.microsoft.com/office/powerpoint/2010/main" xmlns="" val="419581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645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Installation </a:t>
            </a:r>
            <a:r>
              <a:rPr dirty="0"/>
              <a:t>- Obtaining and </a:t>
            </a:r>
            <a:r>
              <a:rPr spc="-5" dirty="0"/>
              <a:t>installing</a:t>
            </a:r>
            <a:r>
              <a:rPr spc="65" dirty="0"/>
              <a:t> </a:t>
            </a:r>
            <a:r>
              <a:rPr spc="-5" dirty="0"/>
              <a:t>Jenkins</a:t>
            </a:r>
          </a:p>
        </p:txBody>
      </p:sp>
      <p:sp>
        <p:nvSpPr>
          <p:cNvPr id="3" name="object 3"/>
          <p:cNvSpPr/>
          <p:nvPr/>
        </p:nvSpPr>
        <p:spPr>
          <a:xfrm>
            <a:off x="880587" y="1832879"/>
            <a:ext cx="2944089" cy="408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8167" y="1661092"/>
            <a:ext cx="5588635" cy="3716654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145"/>
              </a:spcBef>
            </a:pPr>
            <a:r>
              <a:rPr sz="1600" dirty="0">
                <a:latin typeface="Calibri"/>
                <a:cs typeface="Calibri"/>
              </a:rPr>
              <a:t>Url: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</a:rPr>
              <a:t>https://jenkins.io/doc/book/getting-started/installing/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639"/>
              </a:lnSpc>
              <a:spcBef>
                <a:spcPts val="915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Debian/Ubuntu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700"/>
              </a:lnSpc>
            </a:pPr>
            <a:r>
              <a:rPr sz="1400" spc="-5" dirty="0">
                <a:latin typeface="Calibri"/>
                <a:cs typeface="Calibri"/>
              </a:rPr>
              <a:t>wget </a:t>
            </a:r>
            <a:r>
              <a:rPr sz="1400" dirty="0">
                <a:latin typeface="Calibri"/>
                <a:cs typeface="Calibri"/>
              </a:rPr>
              <a:t>-q -O - </a:t>
            </a:r>
            <a:r>
              <a:rPr sz="1400" spc="-5" dirty="0">
                <a:latin typeface="Calibri"/>
                <a:cs typeface="Calibri"/>
              </a:rPr>
              <a:t>https://pkg.jenkins.io/debian/jenkins.io.key </a:t>
            </a:r>
            <a:r>
              <a:rPr sz="1400" dirty="0">
                <a:latin typeface="Calibri"/>
                <a:cs typeface="Calibri"/>
              </a:rPr>
              <a:t>| sudo apt-key add -  </a:t>
            </a:r>
            <a:r>
              <a:rPr sz="1400" dirty="0">
                <a:latin typeface="Calibri"/>
                <a:cs typeface="Calibri"/>
                <a:hlinkClick r:id="rId3"/>
              </a:rPr>
              <a:t>sudo sh -c 'echo deb </a:t>
            </a:r>
            <a:r>
              <a:rPr sz="1400" spc="-5" dirty="0">
                <a:latin typeface="Calibri"/>
                <a:cs typeface="Calibri"/>
                <a:hlinkClick r:id="rId3"/>
              </a:rPr>
              <a:t>http://pkg.jenkins.io/debian-stable </a:t>
            </a:r>
            <a:r>
              <a:rPr sz="1400" spc="-5" dirty="0">
                <a:latin typeface="Calibri"/>
                <a:cs typeface="Calibri"/>
              </a:rPr>
              <a:t>binary/ </a:t>
            </a:r>
            <a:r>
              <a:rPr sz="1400" dirty="0">
                <a:latin typeface="Calibri"/>
                <a:cs typeface="Calibri"/>
              </a:rPr>
              <a:t>&gt; </a:t>
            </a:r>
            <a:r>
              <a:rPr sz="1400" spc="-5" dirty="0">
                <a:latin typeface="Calibri"/>
                <a:cs typeface="Calibri"/>
              </a:rPr>
              <a:t>/etc/apt/  sources.list.d/jenkins.list'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latin typeface="Calibri"/>
                <a:cs typeface="Calibri"/>
              </a:rPr>
              <a:t>sudo apt-get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update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alibri"/>
                <a:cs typeface="Calibri"/>
              </a:rPr>
              <a:t>sudo apt-get install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jenkins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673985">
              <a:lnSpc>
                <a:spcPct val="101200"/>
              </a:lnSpc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MacOS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[installer package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available]  </a:t>
            </a:r>
            <a:r>
              <a:rPr sz="1400" dirty="0">
                <a:latin typeface="Calibri"/>
                <a:cs typeface="Calibri"/>
              </a:rPr>
              <a:t>brew install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jenkins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Docker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9"/>
              </a:lnSpc>
            </a:pP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docker pull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jenkins/jenkins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Windows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alibri"/>
                <a:cs typeface="Calibri"/>
              </a:rPr>
              <a:t>Using installer</a:t>
            </a:r>
            <a:r>
              <a:rPr sz="1400" spc="-5" dirty="0">
                <a:latin typeface="Calibri"/>
                <a:cs typeface="Calibri"/>
              </a:rPr>
              <a:t> package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168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lang="en-US" spc="-5" dirty="0"/>
              <a:t>Installing 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2754283" y="2710295"/>
            <a:ext cx="4876800" cy="3257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168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Installation </a:t>
            </a:r>
            <a:r>
              <a:rPr dirty="0"/>
              <a:t>- Docker + </a:t>
            </a:r>
            <a:r>
              <a:rPr spc="-5" dirty="0"/>
              <a:t>Jenkins:</a:t>
            </a:r>
            <a:r>
              <a:rPr spc="45" dirty="0"/>
              <a:t> </a:t>
            </a:r>
            <a:r>
              <a:rPr spc="-5" dirty="0"/>
              <a:t>Browsing</a:t>
            </a:r>
          </a:p>
        </p:txBody>
      </p:sp>
      <p:sp>
        <p:nvSpPr>
          <p:cNvPr id="3" name="object 3"/>
          <p:cNvSpPr/>
          <p:nvPr/>
        </p:nvSpPr>
        <p:spPr>
          <a:xfrm>
            <a:off x="1644620" y="1948296"/>
            <a:ext cx="7400923" cy="4038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947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Installation </a:t>
            </a:r>
            <a:r>
              <a:rPr dirty="0"/>
              <a:t>– </a:t>
            </a:r>
            <a:r>
              <a:rPr spc="-5" dirty="0"/>
              <a:t>Install Suggested</a:t>
            </a:r>
            <a:r>
              <a:rPr spc="70" dirty="0"/>
              <a:t> </a:t>
            </a:r>
            <a:r>
              <a:rPr spc="-5" dirty="0"/>
              <a:t>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1364461" y="1814946"/>
            <a:ext cx="7961241" cy="424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862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Installation </a:t>
            </a:r>
            <a:r>
              <a:rPr dirty="0"/>
              <a:t>– Create </a:t>
            </a:r>
            <a:r>
              <a:rPr spc="-5" dirty="0"/>
              <a:t>First Admin</a:t>
            </a:r>
            <a:r>
              <a:rPr spc="35" dirty="0"/>
              <a:t> </a:t>
            </a:r>
            <a:r>
              <a:rPr spc="-5" dirty="0"/>
              <a:t>User</a:t>
            </a:r>
          </a:p>
        </p:txBody>
      </p:sp>
      <p:sp>
        <p:nvSpPr>
          <p:cNvPr id="3" name="object 3"/>
          <p:cNvSpPr/>
          <p:nvPr/>
        </p:nvSpPr>
        <p:spPr>
          <a:xfrm>
            <a:off x="1296172" y="1814946"/>
            <a:ext cx="8097822" cy="424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911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Installation </a:t>
            </a:r>
            <a:r>
              <a:rPr dirty="0"/>
              <a:t>– Ready to View </a:t>
            </a:r>
            <a:r>
              <a:rPr spc="-5" dirty="0"/>
              <a:t>Jenkins</a:t>
            </a:r>
            <a:r>
              <a:rPr spc="55" dirty="0"/>
              <a:t> </a:t>
            </a:r>
            <a:r>
              <a:rPr spc="-5" dirty="0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1238119" y="2043546"/>
            <a:ext cx="8213925" cy="3867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911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lang="en-US" spc="-5" dirty="0"/>
              <a:t>Management </a:t>
            </a:r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8BF0D0-5096-4126-82F1-9F7E93B8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2213"/>
            <a:ext cx="10693400" cy="33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828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911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Installation </a:t>
            </a:r>
            <a:r>
              <a:rPr dirty="0"/>
              <a:t>– Ready to View </a:t>
            </a:r>
            <a:r>
              <a:rPr spc="-5" dirty="0"/>
              <a:t>Jenkins</a:t>
            </a:r>
            <a:r>
              <a:rPr spc="55" dirty="0"/>
              <a:t> </a:t>
            </a:r>
            <a:r>
              <a:rPr spc="-5" dirty="0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773083" y="1841615"/>
            <a:ext cx="9143998" cy="350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6465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Introduction - </a:t>
            </a:r>
            <a:r>
              <a:rPr spc="-5" dirty="0"/>
              <a:t>Understanding </a:t>
            </a:r>
            <a:r>
              <a:rPr dirty="0"/>
              <a:t>continuous</a:t>
            </a:r>
            <a:r>
              <a:rPr spc="-5" dirty="0"/>
              <a:t> </a:t>
            </a:r>
            <a:r>
              <a:rPr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823" y="2209915"/>
            <a:ext cx="850709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3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Developers </a:t>
            </a:r>
            <a:r>
              <a:rPr sz="1800" dirty="0">
                <a:latin typeface="Calibri"/>
                <a:cs typeface="Calibri"/>
              </a:rPr>
              <a:t>pushes </a:t>
            </a:r>
            <a:r>
              <a:rPr sz="1800" spc="-5" dirty="0">
                <a:latin typeface="Calibri"/>
                <a:cs typeface="Calibri"/>
              </a:rPr>
              <a:t>software </a:t>
            </a:r>
            <a:r>
              <a:rPr sz="1800" dirty="0">
                <a:latin typeface="Calibri"/>
                <a:cs typeface="Calibri"/>
              </a:rPr>
              <a:t>to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repository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ts val="2200"/>
              </a:lnSpc>
              <a:spcBef>
                <a:spcPts val="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Operations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builds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deploys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application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one or many environments </a:t>
            </a:r>
            <a:r>
              <a:rPr sz="1800" dirty="0">
                <a:latin typeface="Calibri"/>
                <a:cs typeface="Calibri"/>
              </a:rPr>
              <a:t>like </a:t>
            </a:r>
            <a:r>
              <a:rPr sz="1800" spc="-5" dirty="0">
                <a:latin typeface="Calibri"/>
                <a:cs typeface="Calibri"/>
              </a:rPr>
              <a:t>testing  staging)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02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QA </a:t>
            </a:r>
            <a:r>
              <a:rPr sz="1800" spc="-5" dirty="0">
                <a:latin typeface="Calibri"/>
                <a:cs typeface="Calibri"/>
              </a:rPr>
              <a:t>team performs performance tests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releases </a:t>
            </a:r>
            <a:r>
              <a:rPr sz="1800" dirty="0">
                <a:latin typeface="Calibri"/>
                <a:cs typeface="Calibri"/>
              </a:rPr>
              <a:t>it to </a:t>
            </a:r>
            <a:r>
              <a:rPr sz="1800" spc="-5" dirty="0">
                <a:latin typeface="Calibri"/>
                <a:cs typeface="Calibri"/>
              </a:rPr>
              <a:t>production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6687" y="3797300"/>
            <a:ext cx="2626590" cy="81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7623" y="4953115"/>
            <a:ext cx="763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automate most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repetitive </a:t>
            </a:r>
            <a:r>
              <a:rPr sz="1800" dirty="0">
                <a:latin typeface="Calibri"/>
                <a:cs typeface="Calibri"/>
              </a:rPr>
              <a:t>tasks! This </a:t>
            </a:r>
            <a:r>
              <a:rPr sz="1800" spc="-5" dirty="0">
                <a:latin typeface="Calibri"/>
                <a:cs typeface="Calibri"/>
              </a:rPr>
              <a:t>facilitates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continuous</a:t>
            </a:r>
            <a:r>
              <a:rPr sz="18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integration</a:t>
            </a:r>
            <a:r>
              <a:rPr sz="1800" spc="-5" dirty="0"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2650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Securing</a:t>
            </a:r>
            <a:r>
              <a:rPr spc="-35" dirty="0"/>
              <a:t> </a:t>
            </a:r>
            <a:r>
              <a:rPr spc="-5" dirty="0"/>
              <a:t>Jenkins</a:t>
            </a:r>
          </a:p>
        </p:txBody>
      </p:sp>
      <p:sp>
        <p:nvSpPr>
          <p:cNvPr id="3" name="object 3"/>
          <p:cNvSpPr/>
          <p:nvPr/>
        </p:nvSpPr>
        <p:spPr>
          <a:xfrm>
            <a:off x="773083" y="1643496"/>
            <a:ext cx="9143998" cy="4267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223" y="1905115"/>
            <a:ext cx="2725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1.	Configure Global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7483" y="2253095"/>
            <a:ext cx="7347854" cy="3428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427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Securing </a:t>
            </a:r>
            <a:r>
              <a:rPr spc="-5" dirty="0"/>
              <a:t>Jenkins </a:t>
            </a:r>
            <a:r>
              <a:rPr dirty="0"/>
              <a:t>-</a:t>
            </a:r>
            <a:r>
              <a:rPr spc="30" dirty="0"/>
              <a:t> </a:t>
            </a:r>
            <a:r>
              <a:rPr spc="-5" dirty="0"/>
              <a:t>Authentication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427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Securing </a:t>
            </a:r>
            <a:r>
              <a:rPr spc="-5" dirty="0"/>
              <a:t>Jenkins </a:t>
            </a:r>
            <a:r>
              <a:rPr dirty="0"/>
              <a:t>-</a:t>
            </a:r>
            <a:r>
              <a:rPr spc="30" dirty="0"/>
              <a:t> </a:t>
            </a:r>
            <a:r>
              <a:rPr spc="-5" dirty="0"/>
              <a:t>Authentication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73083" y="1795895"/>
            <a:ext cx="9143998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6623" y="4724515"/>
            <a:ext cx="348551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After you create admin users, choose  Matrix-based security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2792" y="2676698"/>
            <a:ext cx="1928552" cy="569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1283" y="2710295"/>
            <a:ext cx="18288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8427" y="2819833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4"/>
                </a:lnTo>
              </a:path>
            </a:pathLst>
          </a:custGeom>
          <a:ln w="23812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9858" y="2824595"/>
            <a:ext cx="28575" cy="228600"/>
          </a:xfrm>
          <a:custGeom>
            <a:avLst/>
            <a:gdLst/>
            <a:ahLst/>
            <a:cxnLst/>
            <a:rect l="l" t="t" r="r" b="b"/>
            <a:pathLst>
              <a:path w="28575" h="228600">
                <a:moveTo>
                  <a:pt x="0" y="0"/>
                </a:moveTo>
                <a:lnTo>
                  <a:pt x="28575" y="0"/>
                </a:lnTo>
                <a:lnTo>
                  <a:pt x="28575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2721" y="2710295"/>
            <a:ext cx="1757680" cy="457200"/>
          </a:xfrm>
          <a:custGeom>
            <a:avLst/>
            <a:gdLst/>
            <a:ahLst/>
            <a:cxnLst/>
            <a:rect l="l" t="t" r="r" b="b"/>
            <a:pathLst>
              <a:path w="1757679" h="457200">
                <a:moveTo>
                  <a:pt x="0" y="114300"/>
                </a:moveTo>
                <a:lnTo>
                  <a:pt x="1528761" y="114300"/>
                </a:lnTo>
                <a:lnTo>
                  <a:pt x="1528761" y="0"/>
                </a:lnTo>
                <a:lnTo>
                  <a:pt x="1757361" y="228599"/>
                </a:lnTo>
                <a:lnTo>
                  <a:pt x="1528761" y="457199"/>
                </a:lnTo>
                <a:lnTo>
                  <a:pt x="1528761" y="342899"/>
                </a:lnTo>
                <a:lnTo>
                  <a:pt x="0" y="342899"/>
                </a:lnTo>
                <a:lnTo>
                  <a:pt x="0" y="11430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3022" y="3437313"/>
            <a:ext cx="1928552" cy="573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64283" y="3472295"/>
            <a:ext cx="18288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5939" y="3581833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4"/>
                </a:lnTo>
              </a:path>
            </a:pathLst>
          </a:custGeom>
          <a:ln w="23813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35933" y="3586595"/>
            <a:ext cx="28575" cy="228600"/>
          </a:xfrm>
          <a:custGeom>
            <a:avLst/>
            <a:gdLst/>
            <a:ahLst/>
            <a:cxnLst/>
            <a:rect l="l" t="t" r="r" b="b"/>
            <a:pathLst>
              <a:path w="28575" h="228600">
                <a:moveTo>
                  <a:pt x="28574" y="228599"/>
                </a:moveTo>
                <a:lnTo>
                  <a:pt x="0" y="228599"/>
                </a:lnTo>
                <a:lnTo>
                  <a:pt x="0" y="0"/>
                </a:lnTo>
                <a:lnTo>
                  <a:pt x="28574" y="0"/>
                </a:lnTo>
                <a:lnTo>
                  <a:pt x="28574" y="228599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4283" y="3472295"/>
            <a:ext cx="1757680" cy="457200"/>
          </a:xfrm>
          <a:custGeom>
            <a:avLst/>
            <a:gdLst/>
            <a:ahLst/>
            <a:cxnLst/>
            <a:rect l="l" t="t" r="r" b="b"/>
            <a:pathLst>
              <a:path w="1757679" h="457200">
                <a:moveTo>
                  <a:pt x="1757361" y="342900"/>
                </a:moveTo>
                <a:lnTo>
                  <a:pt x="228599" y="342900"/>
                </a:lnTo>
                <a:lnTo>
                  <a:pt x="228599" y="457199"/>
                </a:lnTo>
                <a:lnTo>
                  <a:pt x="0" y="228600"/>
                </a:lnTo>
                <a:lnTo>
                  <a:pt x="228599" y="0"/>
                </a:lnTo>
                <a:lnTo>
                  <a:pt x="228599" y="114300"/>
                </a:lnTo>
                <a:lnTo>
                  <a:pt x="1757361" y="114300"/>
                </a:lnTo>
                <a:lnTo>
                  <a:pt x="1757361" y="34290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62651" y="4734098"/>
            <a:ext cx="1932708" cy="5694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16682" y="4767695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1828800" y="114300"/>
                </a:moveTo>
                <a:lnTo>
                  <a:pt x="1814512" y="114300"/>
                </a:lnTo>
                <a:lnTo>
                  <a:pt x="1814512" y="342900"/>
                </a:lnTo>
                <a:lnTo>
                  <a:pt x="1828800" y="342900"/>
                </a:lnTo>
                <a:lnTo>
                  <a:pt x="1828800" y="114300"/>
                </a:lnTo>
                <a:close/>
              </a:path>
              <a:path w="1828800" h="457200">
                <a:moveTo>
                  <a:pt x="1800225" y="114300"/>
                </a:moveTo>
                <a:lnTo>
                  <a:pt x="1771650" y="114300"/>
                </a:lnTo>
                <a:lnTo>
                  <a:pt x="1771650" y="342900"/>
                </a:lnTo>
                <a:lnTo>
                  <a:pt x="1800225" y="342900"/>
                </a:lnTo>
                <a:lnTo>
                  <a:pt x="1800225" y="114300"/>
                </a:lnTo>
                <a:close/>
              </a:path>
              <a:path w="18288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1757362" y="342900"/>
                </a:lnTo>
                <a:lnTo>
                  <a:pt x="1757362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337" y="4877233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4"/>
                </a:lnTo>
              </a:path>
            </a:pathLst>
          </a:custGeom>
          <a:ln w="2381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88331" y="4881995"/>
            <a:ext cx="28575" cy="228600"/>
          </a:xfrm>
          <a:custGeom>
            <a:avLst/>
            <a:gdLst/>
            <a:ahLst/>
            <a:cxnLst/>
            <a:rect l="l" t="t" r="r" b="b"/>
            <a:pathLst>
              <a:path w="28575" h="228600">
                <a:moveTo>
                  <a:pt x="28575" y="228599"/>
                </a:moveTo>
                <a:lnTo>
                  <a:pt x="0" y="228599"/>
                </a:lnTo>
                <a:lnTo>
                  <a:pt x="0" y="0"/>
                </a:lnTo>
                <a:lnTo>
                  <a:pt x="28575" y="0"/>
                </a:lnTo>
                <a:lnTo>
                  <a:pt x="28575" y="22859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16681" y="4767695"/>
            <a:ext cx="1757680" cy="457200"/>
          </a:xfrm>
          <a:custGeom>
            <a:avLst/>
            <a:gdLst/>
            <a:ahLst/>
            <a:cxnLst/>
            <a:rect l="l" t="t" r="r" b="b"/>
            <a:pathLst>
              <a:path w="1757679" h="457200">
                <a:moveTo>
                  <a:pt x="1757361" y="342900"/>
                </a:moveTo>
                <a:lnTo>
                  <a:pt x="228599" y="342900"/>
                </a:lnTo>
                <a:lnTo>
                  <a:pt x="228599" y="457199"/>
                </a:lnTo>
                <a:lnTo>
                  <a:pt x="0" y="228600"/>
                </a:lnTo>
                <a:lnTo>
                  <a:pt x="228599" y="0"/>
                </a:lnTo>
                <a:lnTo>
                  <a:pt x="228599" y="114300"/>
                </a:lnTo>
                <a:lnTo>
                  <a:pt x="1757361" y="114300"/>
                </a:lnTo>
                <a:lnTo>
                  <a:pt x="1757361" y="34290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342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Securing </a:t>
            </a:r>
            <a:r>
              <a:rPr spc="-5" dirty="0"/>
              <a:t>Jenkins </a:t>
            </a:r>
            <a:r>
              <a:rPr dirty="0"/>
              <a:t>- Creating</a:t>
            </a:r>
            <a:r>
              <a:rPr spc="-10" dirty="0"/>
              <a:t> </a:t>
            </a:r>
            <a:r>
              <a:rPr spc="-5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223" y="1905115"/>
            <a:ext cx="642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1. Login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Admin </a:t>
            </a:r>
            <a:r>
              <a:rPr sz="1800" dirty="0">
                <a:latin typeface="Calibri"/>
                <a:cs typeface="Calibri"/>
              </a:rPr>
              <a:t>-&gt; </a:t>
            </a:r>
            <a:r>
              <a:rPr sz="1800" spc="-5" dirty="0">
                <a:latin typeface="Calibri"/>
                <a:cs typeface="Calibri"/>
              </a:rPr>
              <a:t>Manage Jenkins </a:t>
            </a:r>
            <a:r>
              <a:rPr sz="1800" dirty="0">
                <a:latin typeface="Calibri"/>
                <a:cs typeface="Calibri"/>
              </a:rPr>
              <a:t>-&gt; </a:t>
            </a:r>
            <a:r>
              <a:rPr sz="1800" spc="-5" dirty="0">
                <a:latin typeface="Calibri"/>
                <a:cs typeface="Calibri"/>
              </a:rPr>
              <a:t>Manage Users </a:t>
            </a:r>
            <a:r>
              <a:rPr sz="1800" dirty="0">
                <a:latin typeface="Calibri"/>
                <a:cs typeface="Calibri"/>
              </a:rPr>
              <a:t>-&gt; </a:t>
            </a:r>
            <a:r>
              <a:rPr sz="1800" spc="-5" dirty="0">
                <a:latin typeface="Calibri"/>
                <a:cs typeface="Calibri"/>
              </a:rPr>
              <a:t>Create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</a:p>
        </p:txBody>
      </p:sp>
      <p:sp>
        <p:nvSpPr>
          <p:cNvPr id="4" name="object 4"/>
          <p:cNvSpPr/>
          <p:nvPr/>
        </p:nvSpPr>
        <p:spPr>
          <a:xfrm>
            <a:off x="1839883" y="2176896"/>
            <a:ext cx="6358182" cy="3790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342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Securing </a:t>
            </a:r>
            <a:r>
              <a:rPr spc="-5" dirty="0"/>
              <a:t>Jenkins </a:t>
            </a:r>
            <a:r>
              <a:rPr dirty="0"/>
              <a:t>- Creating</a:t>
            </a:r>
            <a:r>
              <a:rPr spc="-10" dirty="0"/>
              <a:t> </a:t>
            </a:r>
            <a:r>
              <a:rPr spc="-5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223" y="1905115"/>
            <a:ext cx="83839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3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Login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Admin </a:t>
            </a:r>
            <a:r>
              <a:rPr sz="1800" dirty="0">
                <a:latin typeface="Calibri"/>
                <a:cs typeface="Calibri"/>
              </a:rPr>
              <a:t>-&gt; </a:t>
            </a:r>
            <a:r>
              <a:rPr sz="1800" spc="-5" dirty="0">
                <a:latin typeface="Calibri"/>
                <a:cs typeface="Calibri"/>
              </a:rPr>
              <a:t>Manage Jenkins </a:t>
            </a:r>
            <a:r>
              <a:rPr sz="1800" dirty="0">
                <a:latin typeface="Calibri"/>
                <a:cs typeface="Calibri"/>
              </a:rPr>
              <a:t>-&gt; </a:t>
            </a:r>
            <a:r>
              <a:rPr sz="1800" spc="-5" dirty="0">
                <a:latin typeface="Calibri"/>
                <a:cs typeface="Calibri"/>
              </a:rPr>
              <a:t>Configure Global Security </a:t>
            </a:r>
            <a:r>
              <a:rPr sz="1800" dirty="0">
                <a:latin typeface="Calibri"/>
                <a:cs typeface="Calibri"/>
              </a:rPr>
              <a:t>-&gt;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Matrix-based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13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Allow only </a:t>
            </a:r>
            <a:r>
              <a:rPr sz="1800" dirty="0">
                <a:latin typeface="Calibri"/>
                <a:cs typeface="Calibri"/>
              </a:rPr>
              <a:t>essential </a:t>
            </a:r>
            <a:r>
              <a:rPr sz="1800" spc="-5" dirty="0">
                <a:latin typeface="Calibri"/>
                <a:cs typeface="Calibri"/>
              </a:rPr>
              <a:t>features for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users. Remember </a:t>
            </a:r>
            <a:r>
              <a:rPr sz="1800" dirty="0">
                <a:latin typeface="Calibri"/>
                <a:cs typeface="Calibri"/>
              </a:rPr>
              <a:t>to check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admin </a:t>
            </a:r>
            <a:r>
              <a:rPr sz="1800" spc="-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at least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0266" y="2873582"/>
            <a:ext cx="9036816" cy="2960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7623" y="4724515"/>
            <a:ext cx="422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Be careful when allowing users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to delete</a:t>
            </a:r>
            <a:r>
              <a:rPr sz="1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jobs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342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Securing </a:t>
            </a:r>
            <a:r>
              <a:rPr spc="-5" dirty="0"/>
              <a:t>Jenkins </a:t>
            </a:r>
            <a:r>
              <a:rPr dirty="0"/>
              <a:t>- Creating</a:t>
            </a:r>
            <a:r>
              <a:rPr spc="-10" dirty="0"/>
              <a:t> </a:t>
            </a:r>
            <a:r>
              <a:rPr spc="-5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223" y="1905115"/>
            <a:ext cx="280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1.	Logout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Login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483" y="2329295"/>
            <a:ext cx="7016748" cy="2315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342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Securing </a:t>
            </a:r>
            <a:r>
              <a:rPr spc="-5" dirty="0"/>
              <a:t>Jenkins </a:t>
            </a:r>
            <a:r>
              <a:rPr dirty="0"/>
              <a:t>- Creating</a:t>
            </a:r>
            <a:r>
              <a:rPr spc="-10" dirty="0"/>
              <a:t> </a:t>
            </a:r>
            <a:r>
              <a:rPr spc="-5" dirty="0"/>
              <a:t>users</a:t>
            </a:r>
          </a:p>
        </p:txBody>
      </p:sp>
      <p:sp>
        <p:nvSpPr>
          <p:cNvPr id="3" name="object 3"/>
          <p:cNvSpPr/>
          <p:nvPr/>
        </p:nvSpPr>
        <p:spPr>
          <a:xfrm>
            <a:off x="1077883" y="2481695"/>
            <a:ext cx="4863585" cy="279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6483" y="2786495"/>
            <a:ext cx="4531741" cy="3066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4223" y="1862966"/>
            <a:ext cx="7567930" cy="9518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1.	User1 logged </a:t>
            </a:r>
            <a:r>
              <a:rPr sz="1800" dirty="0">
                <a:latin typeface="Calibri"/>
                <a:cs typeface="Calibri"/>
              </a:rPr>
              <a:t>in (see the </a:t>
            </a:r>
            <a:r>
              <a:rPr sz="1800" spc="-5" dirty="0">
                <a:latin typeface="Calibri"/>
                <a:cs typeface="Calibri"/>
              </a:rPr>
              <a:t>difference between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admin </a:t>
            </a:r>
            <a:r>
              <a:rPr sz="1800" dirty="0">
                <a:latin typeface="Calibri"/>
                <a:cs typeface="Calibri"/>
              </a:rPr>
              <a:t>user and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user1)</a:t>
            </a:r>
            <a:endParaRPr sz="1800">
              <a:latin typeface="Calibri"/>
              <a:cs typeface="Calibri"/>
            </a:endParaRPr>
          </a:p>
          <a:p>
            <a:pPr marL="217233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Calibri"/>
                <a:cs typeface="Calibri"/>
              </a:rPr>
              <a:t>User1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alibri"/>
                <a:cs typeface="Calibri"/>
              </a:rPr>
              <a:t>Ad</a:t>
            </a:r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326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Installation </a:t>
            </a:r>
            <a:r>
              <a:rPr dirty="0"/>
              <a:t>- Exploring </a:t>
            </a:r>
            <a:r>
              <a:rPr spc="-5" dirty="0"/>
              <a:t>Jenkins</a:t>
            </a:r>
            <a:r>
              <a:rPr spc="60" dirty="0"/>
              <a:t> </a:t>
            </a:r>
            <a:r>
              <a:rPr spc="-5" dirty="0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773083" y="1841615"/>
            <a:ext cx="9143998" cy="350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2974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Creating</a:t>
            </a:r>
            <a:r>
              <a:rPr spc="-65" dirty="0"/>
              <a:t> </a:t>
            </a:r>
            <a:r>
              <a:rPr dirty="0"/>
              <a:t>Jobs</a:t>
            </a:r>
          </a:p>
        </p:txBody>
      </p:sp>
      <p:sp>
        <p:nvSpPr>
          <p:cNvPr id="3" name="object 3"/>
          <p:cNvSpPr/>
          <p:nvPr/>
        </p:nvSpPr>
        <p:spPr>
          <a:xfrm>
            <a:off x="773083" y="1654516"/>
            <a:ext cx="9143998" cy="4245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2974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Creating</a:t>
            </a:r>
            <a:r>
              <a:rPr spc="-65" dirty="0"/>
              <a:t> </a:t>
            </a:r>
            <a:r>
              <a:rPr dirty="0"/>
              <a:t>Jobs</a:t>
            </a:r>
          </a:p>
        </p:txBody>
      </p:sp>
      <p:sp>
        <p:nvSpPr>
          <p:cNvPr id="3" name="object 3"/>
          <p:cNvSpPr/>
          <p:nvPr/>
        </p:nvSpPr>
        <p:spPr>
          <a:xfrm>
            <a:off x="1136765" y="1795896"/>
            <a:ext cx="8416634" cy="4267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6465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Introduction - </a:t>
            </a:r>
            <a:r>
              <a:rPr spc="-5" dirty="0"/>
              <a:t>Understanding </a:t>
            </a:r>
            <a:r>
              <a:rPr dirty="0"/>
              <a:t>continuous</a:t>
            </a:r>
            <a:r>
              <a:rPr spc="-5" dirty="0"/>
              <a:t> </a:t>
            </a:r>
            <a:r>
              <a:rPr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823" y="2209915"/>
            <a:ext cx="2776220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Build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Pipeline</a:t>
            </a:r>
            <a:r>
              <a:rPr sz="18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Components</a:t>
            </a:r>
            <a:endParaRPr sz="1800">
              <a:latin typeface="Calibri"/>
              <a:cs typeface="Calibri"/>
            </a:endParaRPr>
          </a:p>
          <a:p>
            <a:pPr marL="580390" indent="-224790">
              <a:lnSpc>
                <a:spcPts val="2130"/>
              </a:lnSpc>
              <a:buAutoNum type="arabicPeriod"/>
              <a:tabLst>
                <a:tab pos="581025" algn="l"/>
              </a:tabLst>
            </a:pPr>
            <a:r>
              <a:rPr sz="1800" dirty="0">
                <a:latin typeface="Calibri"/>
                <a:cs typeface="Calibri"/>
              </a:rPr>
              <a:t>Unit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  <a:p>
            <a:pPr marL="580390" indent="-224790">
              <a:lnSpc>
                <a:spcPts val="2130"/>
              </a:lnSpc>
              <a:spcBef>
                <a:spcPts val="40"/>
              </a:spcBef>
              <a:buAutoNum type="arabicPeriod"/>
              <a:tabLst>
                <a:tab pos="581025" algn="l"/>
              </a:tabLst>
            </a:pPr>
            <a:r>
              <a:rPr sz="1800" dirty="0">
                <a:latin typeface="Calibri"/>
                <a:cs typeface="Calibri"/>
              </a:rPr>
              <a:t>Acceptance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  <a:p>
            <a:pPr marL="580390" indent="-224790">
              <a:lnSpc>
                <a:spcPts val="2130"/>
              </a:lnSpc>
              <a:buAutoNum type="arabicPeriod"/>
              <a:tabLst>
                <a:tab pos="581025" algn="l"/>
              </a:tabLst>
            </a:pPr>
            <a:r>
              <a:rPr sz="1800" spc="-5" dirty="0">
                <a:latin typeface="Calibri"/>
                <a:cs typeface="Calibri"/>
              </a:rPr>
              <a:t>Packaging</a:t>
            </a:r>
            <a:endParaRPr sz="1800">
              <a:latin typeface="Calibri"/>
              <a:cs typeface="Calibri"/>
            </a:endParaRPr>
          </a:p>
          <a:p>
            <a:pPr marL="580390" indent="-224790">
              <a:lnSpc>
                <a:spcPts val="2130"/>
              </a:lnSpc>
              <a:spcBef>
                <a:spcPts val="40"/>
              </a:spcBef>
              <a:buAutoNum type="arabicPeriod"/>
              <a:tabLst>
                <a:tab pos="581025" algn="l"/>
              </a:tabLst>
            </a:pPr>
            <a:r>
              <a:rPr sz="1800" spc="-5" dirty="0">
                <a:latin typeface="Calibri"/>
                <a:cs typeface="Calibri"/>
              </a:rPr>
              <a:t>Reporting</a:t>
            </a:r>
            <a:endParaRPr sz="1800">
              <a:latin typeface="Calibri"/>
              <a:cs typeface="Calibri"/>
            </a:endParaRPr>
          </a:p>
          <a:p>
            <a:pPr marL="580390" indent="-224790">
              <a:lnSpc>
                <a:spcPts val="2130"/>
              </a:lnSpc>
              <a:buAutoNum type="arabicPeriod"/>
              <a:tabLst>
                <a:tab pos="581025" algn="l"/>
              </a:tabLst>
            </a:pPr>
            <a:r>
              <a:rPr sz="1800" spc="-5" dirty="0">
                <a:latin typeface="Calibri"/>
                <a:cs typeface="Calibri"/>
              </a:rPr>
              <a:t>Deployment</a:t>
            </a:r>
            <a:endParaRPr sz="1800">
              <a:latin typeface="Calibri"/>
              <a:cs typeface="Calibri"/>
            </a:endParaRPr>
          </a:p>
          <a:p>
            <a:pPr marL="580390" indent="-22479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581025" algn="l"/>
              </a:tabLst>
            </a:pPr>
            <a:r>
              <a:rPr sz="1800" spc="-5" dirty="0">
                <a:latin typeface="Calibri"/>
                <a:cs typeface="Calibri"/>
              </a:rPr>
              <a:t>Notification/Alerts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4488" y="2349500"/>
            <a:ext cx="2626589" cy="81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7623" y="4953115"/>
            <a:ext cx="763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automate most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repetitive </a:t>
            </a:r>
            <a:r>
              <a:rPr sz="1800" dirty="0">
                <a:latin typeface="Calibri"/>
                <a:cs typeface="Calibri"/>
              </a:rPr>
              <a:t>tasks! This </a:t>
            </a:r>
            <a:r>
              <a:rPr sz="1800" spc="-5" dirty="0">
                <a:latin typeface="Calibri"/>
                <a:cs typeface="Calibri"/>
              </a:rPr>
              <a:t>facilitates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continuous</a:t>
            </a:r>
            <a:r>
              <a:rPr sz="18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integration</a:t>
            </a:r>
            <a:r>
              <a:rPr sz="1800" spc="-5" dirty="0"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2974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Creating</a:t>
            </a:r>
            <a:r>
              <a:rPr spc="-65" dirty="0"/>
              <a:t> </a:t>
            </a:r>
            <a:r>
              <a:rPr dirty="0"/>
              <a:t>Jobs</a:t>
            </a:r>
          </a:p>
        </p:txBody>
      </p:sp>
      <p:sp>
        <p:nvSpPr>
          <p:cNvPr id="3" name="object 3"/>
          <p:cNvSpPr/>
          <p:nvPr/>
        </p:nvSpPr>
        <p:spPr>
          <a:xfrm>
            <a:off x="1326502" y="1795896"/>
            <a:ext cx="8037159" cy="411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2974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Creating</a:t>
            </a:r>
            <a:r>
              <a:rPr spc="-65" dirty="0"/>
              <a:t> </a:t>
            </a:r>
            <a:r>
              <a:rPr dirty="0"/>
              <a:t>Jobs</a:t>
            </a:r>
          </a:p>
        </p:txBody>
      </p:sp>
      <p:sp>
        <p:nvSpPr>
          <p:cNvPr id="3" name="object 3"/>
          <p:cNvSpPr/>
          <p:nvPr/>
        </p:nvSpPr>
        <p:spPr>
          <a:xfrm>
            <a:off x="1335137" y="1872096"/>
            <a:ext cx="8019891" cy="3962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2974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Creating</a:t>
            </a:r>
            <a:r>
              <a:rPr spc="-65" dirty="0"/>
              <a:t> </a:t>
            </a:r>
            <a:r>
              <a:rPr dirty="0"/>
              <a:t>Jobs</a:t>
            </a:r>
          </a:p>
        </p:txBody>
      </p:sp>
      <p:sp>
        <p:nvSpPr>
          <p:cNvPr id="3" name="object 3"/>
          <p:cNvSpPr/>
          <p:nvPr/>
        </p:nvSpPr>
        <p:spPr>
          <a:xfrm>
            <a:off x="1120313" y="1795896"/>
            <a:ext cx="8449537" cy="4190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855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</a:t>
            </a:r>
            <a:r>
              <a:rPr spc="-5" dirty="0"/>
              <a:t>Running </a:t>
            </a:r>
            <a:r>
              <a:rPr dirty="0"/>
              <a:t>the Jobs – Jobs</a:t>
            </a:r>
            <a:r>
              <a:rPr spc="-35" dirty="0"/>
              <a:t> </a:t>
            </a:r>
            <a:r>
              <a:rPr dirty="0"/>
              <a:t>Details</a:t>
            </a:r>
          </a:p>
        </p:txBody>
      </p:sp>
      <p:sp>
        <p:nvSpPr>
          <p:cNvPr id="3" name="object 3"/>
          <p:cNvSpPr/>
          <p:nvPr/>
        </p:nvSpPr>
        <p:spPr>
          <a:xfrm>
            <a:off x="773083" y="1872095"/>
            <a:ext cx="9143998" cy="4204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936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</a:t>
            </a:r>
            <a:r>
              <a:rPr spc="-5" dirty="0"/>
              <a:t>Running </a:t>
            </a:r>
            <a:r>
              <a:rPr dirty="0"/>
              <a:t>the Jobs – </a:t>
            </a:r>
            <a:r>
              <a:rPr spc="-5" dirty="0"/>
              <a:t>Build</a:t>
            </a:r>
            <a:r>
              <a:rPr spc="-15" dirty="0"/>
              <a:t> </a:t>
            </a:r>
            <a:r>
              <a:rPr dirty="0"/>
              <a:t>Details</a:t>
            </a:r>
          </a:p>
        </p:txBody>
      </p:sp>
      <p:sp>
        <p:nvSpPr>
          <p:cNvPr id="3" name="object 3"/>
          <p:cNvSpPr/>
          <p:nvPr/>
        </p:nvSpPr>
        <p:spPr>
          <a:xfrm>
            <a:off x="773083" y="1984301"/>
            <a:ext cx="9143998" cy="358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453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</a:t>
            </a:r>
            <a:r>
              <a:rPr spc="-5" dirty="0"/>
              <a:t>Disabling </a:t>
            </a:r>
            <a:r>
              <a:rPr dirty="0"/>
              <a:t>and Enabling</a:t>
            </a:r>
            <a:r>
              <a:rPr spc="-20" dirty="0"/>
              <a:t> </a:t>
            </a:r>
            <a:r>
              <a:rPr dirty="0"/>
              <a:t>jobs</a:t>
            </a:r>
          </a:p>
        </p:txBody>
      </p:sp>
      <p:sp>
        <p:nvSpPr>
          <p:cNvPr id="3" name="object 3"/>
          <p:cNvSpPr/>
          <p:nvPr/>
        </p:nvSpPr>
        <p:spPr>
          <a:xfrm>
            <a:off x="773083" y="1795894"/>
            <a:ext cx="9143998" cy="416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4421" y="3208712"/>
            <a:ext cx="1932708" cy="57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5683" y="3243695"/>
            <a:ext cx="18288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2827" y="3353233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4"/>
                </a:lnTo>
              </a:path>
            </a:pathLst>
          </a:custGeom>
          <a:ln w="23812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4258" y="3357995"/>
            <a:ext cx="28575" cy="228600"/>
          </a:xfrm>
          <a:custGeom>
            <a:avLst/>
            <a:gdLst/>
            <a:ahLst/>
            <a:cxnLst/>
            <a:rect l="l" t="t" r="r" b="b"/>
            <a:pathLst>
              <a:path w="28575" h="228600">
                <a:moveTo>
                  <a:pt x="0" y="0"/>
                </a:moveTo>
                <a:lnTo>
                  <a:pt x="28575" y="0"/>
                </a:lnTo>
                <a:lnTo>
                  <a:pt x="28575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07121" y="3243695"/>
            <a:ext cx="1757680" cy="457200"/>
          </a:xfrm>
          <a:custGeom>
            <a:avLst/>
            <a:gdLst/>
            <a:ahLst/>
            <a:cxnLst/>
            <a:rect l="l" t="t" r="r" b="b"/>
            <a:pathLst>
              <a:path w="1757679" h="457200">
                <a:moveTo>
                  <a:pt x="0" y="114300"/>
                </a:moveTo>
                <a:lnTo>
                  <a:pt x="1528761" y="114300"/>
                </a:lnTo>
                <a:lnTo>
                  <a:pt x="1528761" y="0"/>
                </a:lnTo>
                <a:lnTo>
                  <a:pt x="1757361" y="228599"/>
                </a:lnTo>
                <a:lnTo>
                  <a:pt x="1528761" y="457199"/>
                </a:lnTo>
                <a:lnTo>
                  <a:pt x="1528761" y="342899"/>
                </a:lnTo>
                <a:lnTo>
                  <a:pt x="0" y="342899"/>
                </a:lnTo>
                <a:lnTo>
                  <a:pt x="0" y="11430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453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</a:t>
            </a:r>
            <a:r>
              <a:rPr spc="-5" dirty="0"/>
              <a:t>Disabling </a:t>
            </a:r>
            <a:r>
              <a:rPr dirty="0"/>
              <a:t>and Enabling</a:t>
            </a:r>
            <a:r>
              <a:rPr spc="-20" dirty="0"/>
              <a:t> </a:t>
            </a:r>
            <a:r>
              <a:rPr dirty="0"/>
              <a:t>jobs</a:t>
            </a:r>
          </a:p>
        </p:txBody>
      </p:sp>
      <p:sp>
        <p:nvSpPr>
          <p:cNvPr id="3" name="object 3"/>
          <p:cNvSpPr/>
          <p:nvPr/>
        </p:nvSpPr>
        <p:spPr>
          <a:xfrm>
            <a:off x="857641" y="1795896"/>
            <a:ext cx="8974881" cy="384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8035" y="3208712"/>
            <a:ext cx="1729046" cy="57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40683" y="3243695"/>
            <a:ext cx="1676399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40683" y="3243695"/>
            <a:ext cx="16764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1676400" y="342900"/>
                </a:moveTo>
                <a:lnTo>
                  <a:pt x="228599" y="342900"/>
                </a:lnTo>
                <a:lnTo>
                  <a:pt x="228599" y="457199"/>
                </a:lnTo>
                <a:lnTo>
                  <a:pt x="0" y="228599"/>
                </a:lnTo>
                <a:lnTo>
                  <a:pt x="228599" y="0"/>
                </a:lnTo>
                <a:lnTo>
                  <a:pt x="228599" y="114299"/>
                </a:lnTo>
                <a:lnTo>
                  <a:pt x="1676400" y="114299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2955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Deleting</a:t>
            </a:r>
            <a:r>
              <a:rPr spc="-65" dirty="0"/>
              <a:t> </a:t>
            </a:r>
            <a:r>
              <a:rPr dirty="0"/>
              <a:t>jobs</a:t>
            </a:r>
          </a:p>
        </p:txBody>
      </p:sp>
      <p:sp>
        <p:nvSpPr>
          <p:cNvPr id="3" name="object 3"/>
          <p:cNvSpPr/>
          <p:nvPr/>
        </p:nvSpPr>
        <p:spPr>
          <a:xfrm>
            <a:off x="773083" y="1795895"/>
            <a:ext cx="9143998" cy="4555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2955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lang="en-US" spc="-5" dirty="0"/>
              <a:t>Schedule Build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942E27-5C26-4EE7-A0A5-CA4C465D20BE}"/>
              </a:ext>
            </a:extLst>
          </p:cNvPr>
          <p:cNvSpPr txBox="1"/>
          <p:nvPr/>
        </p:nvSpPr>
        <p:spPr>
          <a:xfrm>
            <a:off x="774700" y="217805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cron, Each line consists of 5 fields separated by tab or Whitespace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0D1C2B-9DB9-4D1B-9A4C-761EA6EC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480" y="2501215"/>
            <a:ext cx="5334000" cy="2190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F7E1FE-B79C-4A10-A0A2-132929A0D0FD}"/>
              </a:ext>
            </a:extLst>
          </p:cNvPr>
          <p:cNvSpPr txBox="1"/>
          <p:nvPr/>
        </p:nvSpPr>
        <p:spPr>
          <a:xfrm>
            <a:off x="774700" y="294005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specify the Multiple Values for one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-&gt; all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M-N  A range of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A,B,Z  Enumerates multiple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0 0 * * *   :  Every data at midnight </a:t>
            </a:r>
          </a:p>
          <a:p>
            <a:r>
              <a:rPr lang="en-US" dirty="0"/>
              <a:t>0 2-4 * * * :  2 a.m , 3 a.m ,4 a.m Every day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F6BC39-102E-47A5-82C3-B93F60EB114F}"/>
              </a:ext>
            </a:extLst>
          </p:cNvPr>
          <p:cNvSpPr txBox="1"/>
          <p:nvPr/>
        </p:nvSpPr>
        <p:spPr>
          <a:xfrm>
            <a:off x="850900" y="5378450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HUB Hook</a:t>
            </a:r>
          </a:p>
          <a:p>
            <a:endParaRPr lang="en-US" dirty="0"/>
          </a:p>
          <a:p>
            <a:r>
              <a:rPr lang="en-US" dirty="0"/>
              <a:t>https://wiki.jenkins-ci.org/display/JENKINS/GitHub+Plugin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7495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23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lang="en-US" spc="-5" dirty="0"/>
              <a:t>Artifacts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04223" y="1905115"/>
            <a:ext cx="64592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D3B9ED-2056-434A-B220-EB97AF9F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711450"/>
            <a:ext cx="9372600" cy="38627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6465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Introduction - </a:t>
            </a:r>
            <a:r>
              <a:rPr spc="-5" dirty="0"/>
              <a:t>Understanding </a:t>
            </a:r>
            <a:r>
              <a:rPr dirty="0"/>
              <a:t>continuous</a:t>
            </a:r>
            <a:r>
              <a:rPr spc="-5" dirty="0"/>
              <a:t> </a:t>
            </a:r>
            <a:r>
              <a:rPr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751084" y="2363495"/>
            <a:ext cx="4445997" cy="137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4982" y="2686490"/>
            <a:ext cx="2310271" cy="253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23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</a:t>
            </a:r>
            <a:r>
              <a:rPr lang="en-US" spc="-5" dirty="0"/>
              <a:t>nkins : Tomcat</a:t>
            </a:r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FB1272-6B85-479F-8FA8-C3A6F0542631}"/>
              </a:ext>
            </a:extLst>
          </p:cNvPr>
          <p:cNvSpPr txBox="1"/>
          <p:nvPr/>
        </p:nvSpPr>
        <p:spPr>
          <a:xfrm>
            <a:off x="850900" y="187325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Tomcat is an Open source HTTP webserver that will deploy and run applications inside the tomcat container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port no of tomcat was :8080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want to change the port for tomcat ,you can go through conf/server.xml and search for connector port and change your port no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 to run the server , you need to go bin directory and running startup from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keep WAR file inside the WebApps folder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we kept WAR file inside then need to restart /start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7D5E808-C20F-4C0B-9355-49AFEF306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6131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23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</a:t>
            </a:r>
            <a:r>
              <a:rPr lang="en-US" spc="-5" dirty="0"/>
              <a:t>nkins : Deploy Artifacts </a:t>
            </a:r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FB1272-6B85-479F-8FA8-C3A6F0542631}"/>
              </a:ext>
            </a:extLst>
          </p:cNvPr>
          <p:cNvSpPr txBox="1"/>
          <p:nvPr/>
        </p:nvSpPr>
        <p:spPr>
          <a:xfrm>
            <a:off x="850900" y="187325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copy artifact and deploy to container plugin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our application to staging environments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2303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23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Build </a:t>
            </a:r>
            <a:r>
              <a:rPr lang="en-US" spc="-5" dirty="0"/>
              <a:t>Pipeline</a:t>
            </a:r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956335-BADB-4EF3-B60E-AF40C7CA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873250"/>
            <a:ext cx="7962900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D9D088-40B2-4028-A8C0-2E29E36BE470}"/>
              </a:ext>
            </a:extLst>
          </p:cNvPr>
          <p:cNvSpPr txBox="1"/>
          <p:nvPr/>
        </p:nvSpPr>
        <p:spPr>
          <a:xfrm>
            <a:off x="1004223" y="5226050"/>
            <a:ext cx="7390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and install build pipe 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own custom view dashboard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6735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585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</a:t>
            </a:r>
            <a:r>
              <a:rPr spc="-5" dirty="0"/>
              <a:t>Adding </a:t>
            </a:r>
            <a:r>
              <a:rPr dirty="0"/>
              <a:t>and updating</a:t>
            </a:r>
            <a:r>
              <a:rPr spc="-25" dirty="0"/>
              <a:t> </a:t>
            </a:r>
            <a:r>
              <a:rPr spc="-5" dirty="0"/>
              <a:t>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773083" y="1942204"/>
            <a:ext cx="9143998" cy="2855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585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</a:t>
            </a:r>
            <a:r>
              <a:rPr spc="-5" dirty="0"/>
              <a:t>Adding </a:t>
            </a:r>
            <a:r>
              <a:rPr dirty="0"/>
              <a:t>and updating</a:t>
            </a:r>
            <a:r>
              <a:rPr spc="-5" dirty="0"/>
              <a:t> 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773083" y="1872095"/>
            <a:ext cx="9143998" cy="4038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585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</a:t>
            </a:r>
            <a:r>
              <a:rPr spc="-5" dirty="0"/>
              <a:t>Adding </a:t>
            </a:r>
            <a:r>
              <a:rPr dirty="0"/>
              <a:t>and updating</a:t>
            </a:r>
            <a:r>
              <a:rPr spc="-5" dirty="0"/>
              <a:t> 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842624" y="2024496"/>
            <a:ext cx="9004915" cy="3962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33851" y="4808913"/>
            <a:ext cx="1932708" cy="57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7883" y="4843895"/>
            <a:ext cx="18288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9539" y="4953433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3813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59533" y="4958195"/>
            <a:ext cx="28575" cy="228600"/>
          </a:xfrm>
          <a:custGeom>
            <a:avLst/>
            <a:gdLst/>
            <a:ahLst/>
            <a:cxnLst/>
            <a:rect l="l" t="t" r="r" b="b"/>
            <a:pathLst>
              <a:path w="28575" h="228600">
                <a:moveTo>
                  <a:pt x="28574" y="228600"/>
                </a:moveTo>
                <a:lnTo>
                  <a:pt x="0" y="228600"/>
                </a:lnTo>
                <a:lnTo>
                  <a:pt x="0" y="0"/>
                </a:lnTo>
                <a:lnTo>
                  <a:pt x="28574" y="0"/>
                </a:lnTo>
                <a:lnTo>
                  <a:pt x="28574" y="22860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7883" y="4843895"/>
            <a:ext cx="1757680" cy="457200"/>
          </a:xfrm>
          <a:custGeom>
            <a:avLst/>
            <a:gdLst/>
            <a:ahLst/>
            <a:cxnLst/>
            <a:rect l="l" t="t" r="r" b="b"/>
            <a:pathLst>
              <a:path w="1757679" h="457200">
                <a:moveTo>
                  <a:pt x="1757361" y="342900"/>
                </a:moveTo>
                <a:lnTo>
                  <a:pt x="228599" y="342900"/>
                </a:lnTo>
                <a:lnTo>
                  <a:pt x="228599" y="457199"/>
                </a:lnTo>
                <a:lnTo>
                  <a:pt x="0" y="228599"/>
                </a:lnTo>
                <a:lnTo>
                  <a:pt x="228599" y="0"/>
                </a:lnTo>
                <a:lnTo>
                  <a:pt x="228599" y="114299"/>
                </a:lnTo>
                <a:lnTo>
                  <a:pt x="1757361" y="114299"/>
                </a:lnTo>
                <a:lnTo>
                  <a:pt x="1757361" y="34290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585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</a:t>
            </a:r>
            <a:r>
              <a:rPr spc="-5" dirty="0"/>
              <a:t>Adding </a:t>
            </a:r>
            <a:r>
              <a:rPr dirty="0"/>
              <a:t>and updating</a:t>
            </a:r>
            <a:r>
              <a:rPr spc="-25" dirty="0"/>
              <a:t> </a:t>
            </a:r>
            <a:r>
              <a:rPr spc="-5" dirty="0"/>
              <a:t>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3653280" y="1872096"/>
            <a:ext cx="5394912" cy="3657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6236" y="3591098"/>
            <a:ext cx="1932708" cy="569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8883" y="3624695"/>
            <a:ext cx="1828798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90537" y="3734233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4"/>
                </a:lnTo>
              </a:path>
            </a:pathLst>
          </a:custGeom>
          <a:ln w="23813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40532" y="3738995"/>
            <a:ext cx="28575" cy="228600"/>
          </a:xfrm>
          <a:custGeom>
            <a:avLst/>
            <a:gdLst/>
            <a:ahLst/>
            <a:cxnLst/>
            <a:rect l="l" t="t" r="r" b="b"/>
            <a:pathLst>
              <a:path w="28575" h="228600">
                <a:moveTo>
                  <a:pt x="28575" y="228599"/>
                </a:moveTo>
                <a:lnTo>
                  <a:pt x="0" y="228599"/>
                </a:lnTo>
                <a:lnTo>
                  <a:pt x="0" y="0"/>
                </a:lnTo>
                <a:lnTo>
                  <a:pt x="28575" y="0"/>
                </a:lnTo>
                <a:lnTo>
                  <a:pt x="28575" y="228599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8882" y="3624695"/>
            <a:ext cx="1757680" cy="457200"/>
          </a:xfrm>
          <a:custGeom>
            <a:avLst/>
            <a:gdLst/>
            <a:ahLst/>
            <a:cxnLst/>
            <a:rect l="l" t="t" r="r" b="b"/>
            <a:pathLst>
              <a:path w="1757679" h="457200">
                <a:moveTo>
                  <a:pt x="1757361" y="342899"/>
                </a:moveTo>
                <a:lnTo>
                  <a:pt x="228599" y="342899"/>
                </a:lnTo>
                <a:lnTo>
                  <a:pt x="228599" y="457199"/>
                </a:lnTo>
                <a:lnTo>
                  <a:pt x="0" y="228599"/>
                </a:lnTo>
                <a:lnTo>
                  <a:pt x="228599" y="0"/>
                </a:lnTo>
                <a:lnTo>
                  <a:pt x="228599" y="114299"/>
                </a:lnTo>
                <a:lnTo>
                  <a:pt x="1757361" y="114299"/>
                </a:lnTo>
                <a:lnTo>
                  <a:pt x="1757361" y="342899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585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</a:t>
            </a:r>
            <a:r>
              <a:rPr spc="-5" dirty="0"/>
              <a:t>Adding </a:t>
            </a:r>
            <a:r>
              <a:rPr dirty="0"/>
              <a:t>and updating</a:t>
            </a:r>
            <a:r>
              <a:rPr spc="-25" dirty="0"/>
              <a:t> </a:t>
            </a:r>
            <a:r>
              <a:rPr spc="-5" dirty="0"/>
              <a:t>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810823" y="1948296"/>
            <a:ext cx="9068517" cy="411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585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Jobs - </a:t>
            </a:r>
            <a:r>
              <a:rPr spc="-5" dirty="0"/>
              <a:t>Adding </a:t>
            </a:r>
            <a:r>
              <a:rPr dirty="0"/>
              <a:t>and updating</a:t>
            </a:r>
            <a:r>
              <a:rPr spc="-25" dirty="0"/>
              <a:t> </a:t>
            </a:r>
            <a:r>
              <a:rPr spc="-5" dirty="0"/>
              <a:t>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2075295" y="2569935"/>
            <a:ext cx="7727724" cy="241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999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Build Deployments </a:t>
            </a:r>
            <a:r>
              <a:rPr spc="265" dirty="0">
                <a:latin typeface="Trebuchet MS"/>
                <a:cs typeface="Trebuchet MS"/>
              </a:rPr>
              <a:t>–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dirty="0"/>
              <a:t>Java </a:t>
            </a:r>
            <a:r>
              <a:rPr spc="-5" dirty="0"/>
              <a:t>with Tomcat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919" y="2039418"/>
            <a:ext cx="8126730" cy="333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TASK #1: Build </a:t>
            </a:r>
            <a:r>
              <a:rPr sz="1600" b="1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Java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Application: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430"/>
              </a:lnSpc>
            </a:pPr>
            <a:r>
              <a:rPr sz="1200" i="1" spc="-5" dirty="0">
                <a:solidFill>
                  <a:srgbClr val="7F7F7F"/>
                </a:solidFill>
                <a:latin typeface="Calibri"/>
                <a:cs typeface="Calibri"/>
              </a:rPr>
              <a:t>docker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run </a:t>
            </a:r>
            <a:r>
              <a:rPr sz="1200" i="1" spc="50" dirty="0">
                <a:solidFill>
                  <a:srgbClr val="919191"/>
                </a:solidFill>
                <a:latin typeface="Trebuchet MS"/>
                <a:cs typeface="Trebuchet MS"/>
              </a:rPr>
              <a:t>–</a:t>
            </a:r>
            <a:r>
              <a:rPr sz="1200" i="1" spc="50" dirty="0">
                <a:solidFill>
                  <a:srgbClr val="7F7F7F"/>
                </a:solidFill>
                <a:latin typeface="Calibri"/>
                <a:cs typeface="Calibri"/>
              </a:rPr>
              <a:t>rm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-v </a:t>
            </a:r>
            <a:r>
              <a:rPr sz="1200" i="1" spc="-5" dirty="0">
                <a:solidFill>
                  <a:srgbClr val="7F7F7F"/>
                </a:solidFill>
                <a:latin typeface="Calibri"/>
                <a:cs typeface="Calibri"/>
              </a:rPr>
              <a:t>$PWD/.m2:/root/.m2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-v </a:t>
            </a:r>
            <a:r>
              <a:rPr sz="1200" i="1" spc="-5" dirty="0">
                <a:solidFill>
                  <a:srgbClr val="7F7F7F"/>
                </a:solidFill>
                <a:latin typeface="Calibri"/>
                <a:cs typeface="Calibri"/>
              </a:rPr>
              <a:t>$PWD/my_host_folder/SreeJavaExample:/project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-w /project maven </a:t>
            </a:r>
            <a:r>
              <a:rPr sz="1200" i="1" spc="-5" dirty="0">
                <a:solidFill>
                  <a:srgbClr val="7F7F7F"/>
                </a:solidFill>
                <a:latin typeface="Calibri"/>
                <a:cs typeface="Calibri"/>
              </a:rPr>
              <a:t>mvn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clean</a:t>
            </a:r>
            <a:r>
              <a:rPr sz="1200" i="1" spc="19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7F7F7F"/>
                </a:solidFill>
                <a:latin typeface="Calibri"/>
                <a:cs typeface="Calibri"/>
              </a:rPr>
              <a:t>package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TASK #2: </a:t>
            </a:r>
            <a:r>
              <a:rPr sz="1600" b="1" dirty="0">
                <a:latin typeface="Calibri"/>
                <a:cs typeface="Calibri"/>
              </a:rPr>
              <a:t>Deploy the application to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Tomcat</a:t>
            </a:r>
            <a:endParaRPr sz="1600" dirty="0">
              <a:latin typeface="Calibri"/>
              <a:cs typeface="Calibri"/>
            </a:endParaRPr>
          </a:p>
          <a:p>
            <a:pPr marL="12700" marR="6894195">
              <a:lnSpc>
                <a:spcPts val="1400"/>
              </a:lnSpc>
              <a:spcBef>
                <a:spcPts val="160"/>
              </a:spcBef>
            </a:pPr>
            <a:r>
              <a:rPr sz="1200" spc="-5" dirty="0">
                <a:solidFill>
                  <a:srgbClr val="7F7F7F"/>
                </a:solidFill>
                <a:latin typeface="Calibri"/>
                <a:cs typeface="Calibri"/>
              </a:rPr>
              <a:t>docker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rm </a:t>
            </a:r>
            <a:r>
              <a:rPr sz="1200" spc="-5" dirty="0">
                <a:solidFill>
                  <a:srgbClr val="7F7F7F"/>
                </a:solidFill>
                <a:latin typeface="Calibri"/>
                <a:cs typeface="Calibri"/>
              </a:rPr>
              <a:t>-f</a:t>
            </a:r>
            <a:r>
              <a:rPr sz="1200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alibri"/>
                <a:cs typeface="Calibri"/>
              </a:rPr>
              <a:t>my-tcc  docker run -d</a:t>
            </a:r>
            <a:r>
              <a:rPr sz="1200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\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spc="-5" dirty="0">
                <a:solidFill>
                  <a:srgbClr val="7F7F7F"/>
                </a:solidFill>
                <a:latin typeface="Calibri"/>
                <a:cs typeface="Calibri"/>
              </a:rPr>
              <a:t>-p 8123:8080</a:t>
            </a:r>
            <a:r>
              <a:rPr sz="1200" spc="-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\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ts val="1420"/>
              </a:lnSpc>
              <a:spcBef>
                <a:spcPts val="60"/>
              </a:spcBef>
            </a:pPr>
            <a:r>
              <a:rPr sz="1200" spc="-5" dirty="0">
                <a:solidFill>
                  <a:srgbClr val="7F7F7F"/>
                </a:solidFill>
                <a:latin typeface="Calibri"/>
                <a:cs typeface="Calibri"/>
              </a:rPr>
              <a:t>--name my-tcc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 \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ts val="1420"/>
              </a:lnSpc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-v </a:t>
            </a:r>
            <a:r>
              <a:rPr sz="1200" spc="-5" dirty="0">
                <a:solidFill>
                  <a:srgbClr val="7F7F7F"/>
                </a:solidFill>
                <a:latin typeface="Calibri"/>
                <a:cs typeface="Calibri"/>
              </a:rPr>
              <a:t>$PWD/my_host_folder/SreeJavaExample/target/SreeJavaExample.war:/usr/local/tomcat/</a:t>
            </a:r>
            <a:r>
              <a:rPr sz="1200" spc="-5" dirty="0" err="1">
                <a:solidFill>
                  <a:srgbClr val="7F7F7F"/>
                </a:solidFill>
                <a:latin typeface="Calibri"/>
                <a:cs typeface="Calibri"/>
              </a:rPr>
              <a:t>webapps</a:t>
            </a:r>
            <a:r>
              <a:rPr sz="1200" spc="-5" dirty="0">
                <a:solidFill>
                  <a:srgbClr val="7F7F7F"/>
                </a:solidFill>
                <a:latin typeface="Calibri"/>
                <a:cs typeface="Calibri"/>
              </a:rPr>
              <a:t>/sree-example.war</a:t>
            </a:r>
            <a:r>
              <a:rPr sz="1200" spc="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\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tomcat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NOTES:</a:t>
            </a:r>
            <a:endParaRPr sz="1400" dirty="0">
              <a:latin typeface="Calibri"/>
              <a:cs typeface="Calibri"/>
            </a:endParaRPr>
          </a:p>
          <a:p>
            <a:pPr marL="292100" indent="-2794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Calibri"/>
                <a:cs typeface="Calibri"/>
              </a:rPr>
              <a:t>When </a:t>
            </a:r>
            <a:r>
              <a:rPr sz="1400" dirty="0">
                <a:latin typeface="Calibri"/>
                <a:cs typeface="Calibri"/>
              </a:rPr>
              <a:t>using </a:t>
            </a:r>
            <a:r>
              <a:rPr sz="1400" spc="-5" dirty="0">
                <a:latin typeface="Calibri"/>
                <a:cs typeface="Calibri"/>
              </a:rPr>
              <a:t>docker commands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Jenkins </a:t>
            </a:r>
            <a:r>
              <a:rPr sz="1400" dirty="0">
                <a:latin typeface="Calibri"/>
                <a:cs typeface="Calibri"/>
              </a:rPr>
              <a:t>NEVER use the </a:t>
            </a:r>
            <a:r>
              <a:rPr sz="1400" spc="60" dirty="0">
                <a:latin typeface="Trebuchet MS"/>
                <a:cs typeface="Trebuchet MS"/>
              </a:rPr>
              <a:t>–</a:t>
            </a:r>
            <a:r>
              <a:rPr sz="1400" spc="60" dirty="0">
                <a:latin typeface="Calibri"/>
                <a:cs typeface="Calibri"/>
              </a:rPr>
              <a:t>ti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option.</a:t>
            </a:r>
            <a:endParaRPr sz="1400" dirty="0">
              <a:latin typeface="Calibri"/>
              <a:cs typeface="Calibri"/>
            </a:endParaRPr>
          </a:p>
          <a:p>
            <a:pPr marL="292100" marR="359410" indent="-279400">
              <a:lnSpc>
                <a:spcPct val="1012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Calibri"/>
                <a:cs typeface="Calibri"/>
              </a:rPr>
              <a:t>Initially, while testing, </a:t>
            </a:r>
            <a:r>
              <a:rPr sz="1400" dirty="0">
                <a:latin typeface="Calibri"/>
                <a:cs typeface="Calibri"/>
              </a:rPr>
              <a:t>preferably use the full path </a:t>
            </a:r>
            <a:r>
              <a:rPr sz="1400" spc="-5" dirty="0">
                <a:latin typeface="Calibri"/>
                <a:cs typeface="Calibri"/>
              </a:rPr>
              <a:t>instead of $PWD </a:t>
            </a:r>
            <a:r>
              <a:rPr sz="1400" dirty="0">
                <a:latin typeface="Calibri"/>
                <a:cs typeface="Calibri"/>
              </a:rPr>
              <a:t>because </a:t>
            </a:r>
            <a:r>
              <a:rPr sz="1400" spc="-5" dirty="0">
                <a:latin typeface="Calibri"/>
                <a:cs typeface="Calibri"/>
              </a:rPr>
              <a:t>$PWD points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your </a:t>
            </a:r>
            <a:r>
              <a:rPr sz="1400" dirty="0">
                <a:latin typeface="Calibri"/>
                <a:cs typeface="Calibri"/>
              </a:rPr>
              <a:t>task’s  </a:t>
            </a:r>
            <a:r>
              <a:rPr sz="1400" spc="-5" dirty="0">
                <a:latin typeface="Calibri"/>
                <a:cs typeface="Calibri"/>
              </a:rPr>
              <a:t>workspace which </a:t>
            </a:r>
            <a:r>
              <a:rPr sz="1400" dirty="0">
                <a:latin typeface="Calibri"/>
                <a:cs typeface="Calibri"/>
              </a:rPr>
              <a:t>may </a:t>
            </a:r>
            <a:r>
              <a:rPr sz="1400" spc="-5" dirty="0">
                <a:latin typeface="Calibri"/>
                <a:cs typeface="Calibri"/>
              </a:rPr>
              <a:t>not have your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files.</a:t>
            </a:r>
          </a:p>
          <a:p>
            <a:pPr marL="298450" indent="-285750">
              <a:lnSpc>
                <a:spcPts val="16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browse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application:</a:t>
            </a:r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</a:rPr>
              <a:t>http://localhost:8123/gsa-example/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6465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Introduction - </a:t>
            </a:r>
            <a:r>
              <a:rPr spc="-5" dirty="0"/>
              <a:t>Understanding </a:t>
            </a:r>
            <a:r>
              <a:rPr dirty="0"/>
              <a:t>continuous</a:t>
            </a:r>
            <a:r>
              <a:rPr spc="-5" dirty="0"/>
              <a:t> </a:t>
            </a:r>
            <a:r>
              <a:rPr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744682" y="1760871"/>
            <a:ext cx="7198367" cy="4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407" y="1766454"/>
            <a:ext cx="5968537" cy="3075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0283" y="1795895"/>
            <a:ext cx="5867400" cy="2971800"/>
          </a:xfrm>
          <a:custGeom>
            <a:avLst/>
            <a:gdLst/>
            <a:ahLst/>
            <a:cxnLst/>
            <a:rect l="l" t="t" r="r" b="b"/>
            <a:pathLst>
              <a:path w="5867400" h="2971800">
                <a:moveTo>
                  <a:pt x="0" y="2971800"/>
                </a:moveTo>
                <a:lnTo>
                  <a:pt x="5867398" y="2971800"/>
                </a:lnTo>
                <a:lnTo>
                  <a:pt x="5867398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FFFB00">
              <a:alpha val="23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0283" y="1795895"/>
            <a:ext cx="5867400" cy="2971800"/>
          </a:xfrm>
          <a:custGeom>
            <a:avLst/>
            <a:gdLst/>
            <a:ahLst/>
            <a:cxnLst/>
            <a:rect l="l" t="t" r="r" b="b"/>
            <a:pathLst>
              <a:path w="5867400" h="2971800">
                <a:moveTo>
                  <a:pt x="0" y="0"/>
                </a:moveTo>
                <a:lnTo>
                  <a:pt x="5867398" y="0"/>
                </a:lnTo>
                <a:lnTo>
                  <a:pt x="5867398" y="2971799"/>
                </a:lnTo>
                <a:lnTo>
                  <a:pt x="0" y="297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2683" y="2176895"/>
            <a:ext cx="2667000" cy="855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4999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Build Deployments </a:t>
            </a:r>
            <a:r>
              <a:rPr spc="265" dirty="0">
                <a:latin typeface="Trebuchet MS"/>
                <a:cs typeface="Trebuchet MS"/>
              </a:rPr>
              <a:t>–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dirty="0"/>
              <a:t>Java </a:t>
            </a:r>
            <a:r>
              <a:rPr spc="-5" dirty="0"/>
              <a:t>with Tomcat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919" y="1981315"/>
            <a:ext cx="8385175" cy="29743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latin typeface="Calibri"/>
                <a:cs typeface="Calibri"/>
              </a:rPr>
              <a:t>In case </a:t>
            </a:r>
            <a:r>
              <a:rPr sz="1600" b="1" spc="-5" dirty="0">
                <a:latin typeface="Calibri"/>
                <a:cs typeface="Calibri"/>
              </a:rPr>
              <a:t>you </a:t>
            </a:r>
            <a:r>
              <a:rPr sz="1600" b="1" dirty="0">
                <a:latin typeface="Calibri"/>
                <a:cs typeface="Calibri"/>
              </a:rPr>
              <a:t>are not a </a:t>
            </a:r>
            <a:r>
              <a:rPr sz="1600" b="1" spc="-5" dirty="0">
                <a:latin typeface="Calibri"/>
                <a:cs typeface="Calibri"/>
              </a:rPr>
              <a:t>Java developer </a:t>
            </a:r>
            <a:r>
              <a:rPr sz="1600" b="1" dirty="0">
                <a:latin typeface="Calibri"/>
                <a:cs typeface="Calibri"/>
              </a:rPr>
              <a:t>and </a:t>
            </a:r>
            <a:r>
              <a:rPr sz="1600" b="1" spc="-5" dirty="0">
                <a:latin typeface="Calibri"/>
                <a:cs typeface="Calibri"/>
              </a:rPr>
              <a:t>you </a:t>
            </a:r>
            <a:r>
              <a:rPr sz="1600" b="1" dirty="0">
                <a:latin typeface="Calibri"/>
                <a:cs typeface="Calibri"/>
              </a:rPr>
              <a:t>want to </a:t>
            </a:r>
            <a:r>
              <a:rPr sz="1600" b="1" spc="-5" dirty="0">
                <a:latin typeface="Calibri"/>
                <a:cs typeface="Calibri"/>
              </a:rPr>
              <a:t>quickly </a:t>
            </a:r>
            <a:r>
              <a:rPr sz="1600" b="1" dirty="0">
                <a:latin typeface="Calibri"/>
                <a:cs typeface="Calibri"/>
              </a:rPr>
              <a:t>create a sample </a:t>
            </a:r>
            <a:r>
              <a:rPr sz="1600" b="1" spc="-5" dirty="0">
                <a:latin typeface="Calibri"/>
                <a:cs typeface="Calibri"/>
              </a:rPr>
              <a:t>Java </a:t>
            </a:r>
            <a:r>
              <a:rPr sz="1600" b="1" dirty="0">
                <a:latin typeface="Calibri"/>
                <a:cs typeface="Calibri"/>
              </a:rPr>
              <a:t>Web </a:t>
            </a:r>
            <a:r>
              <a:rPr sz="1600" b="1" spc="-5" dirty="0">
                <a:latin typeface="Calibri"/>
                <a:cs typeface="Calibri"/>
              </a:rPr>
              <a:t>Application  </a:t>
            </a:r>
            <a:r>
              <a:rPr sz="1600" b="1" dirty="0">
                <a:latin typeface="Calibri"/>
                <a:cs typeface="Calibri"/>
              </a:rPr>
              <a:t>to test the pipeline flow, use the ‘scaffolding’ option of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Maven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docker 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run 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--rm 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-it -v 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$PWD/my_host_folder:/external</a:t>
            </a:r>
            <a:r>
              <a:rPr sz="1400" i="1" spc="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\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-v 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$PWD/.m2:/root/.m2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\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-w 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/external maven mvn </a:t>
            </a:r>
            <a:r>
              <a:rPr sz="1400" b="1" i="1" spc="-5" dirty="0">
                <a:solidFill>
                  <a:srgbClr val="7F7F7F"/>
                </a:solidFill>
                <a:latin typeface="Calibri"/>
                <a:cs typeface="Calibri"/>
              </a:rPr>
              <a:t>archetype:generate</a:t>
            </a:r>
            <a:r>
              <a:rPr sz="1400" b="1" i="1" spc="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\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9"/>
              </a:lnSpc>
              <a:spcBef>
                <a:spcPts val="20"/>
              </a:spcBef>
            </a:pP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-DgroupId=com.schogini.dockermvn.example</a:t>
            </a:r>
            <a:r>
              <a:rPr sz="1400" i="1" spc="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\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9"/>
              </a:lnSpc>
            </a:pP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-DartifactId=GsaJavaExample 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\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-DarchetypeArtifactId=</a:t>
            </a:r>
            <a:r>
              <a:rPr sz="1400" b="1" i="1" spc="-5" dirty="0">
                <a:solidFill>
                  <a:srgbClr val="919191"/>
                </a:solidFill>
                <a:latin typeface="Calibri"/>
                <a:cs typeface="Calibri"/>
              </a:rPr>
              <a:t>maven-archetype-</a:t>
            </a:r>
            <a:r>
              <a:rPr sz="1400" b="1" i="1" spc="-5" dirty="0">
                <a:solidFill>
                  <a:srgbClr val="7F7F7F"/>
                </a:solidFill>
                <a:latin typeface="Calibri"/>
                <a:cs typeface="Calibri"/>
              </a:rPr>
              <a:t>webapp</a:t>
            </a:r>
            <a:r>
              <a:rPr sz="1400" b="1" i="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\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-DinteractiveMode=false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1336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Remember,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.m2 folder </a:t>
            </a:r>
            <a:r>
              <a:rPr sz="160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you are </a:t>
            </a:r>
            <a:r>
              <a:rPr sz="1600" dirty="0">
                <a:latin typeface="Calibri"/>
                <a:cs typeface="Calibri"/>
              </a:rPr>
              <a:t>mapping </a:t>
            </a:r>
            <a:r>
              <a:rPr sz="1600" spc="-5" dirty="0">
                <a:latin typeface="Calibri"/>
                <a:cs typeface="Calibri"/>
              </a:rPr>
              <a:t>should </a:t>
            </a:r>
            <a:r>
              <a:rPr sz="1600" dirty="0">
                <a:latin typeface="Calibri"/>
                <a:cs typeface="Calibri"/>
              </a:rPr>
              <a:t>be a valid </a:t>
            </a:r>
            <a:r>
              <a:rPr sz="1600" spc="-5" dirty="0">
                <a:latin typeface="Calibri"/>
                <a:cs typeface="Calibri"/>
              </a:rPr>
              <a:t>maven repository. </a:t>
            </a:r>
            <a:r>
              <a:rPr sz="1600" dirty="0">
                <a:latin typeface="Calibri"/>
                <a:cs typeface="Calibri"/>
              </a:rPr>
              <a:t>If </a:t>
            </a:r>
            <a:r>
              <a:rPr sz="1600" spc="-5" dirty="0">
                <a:latin typeface="Calibri"/>
                <a:cs typeface="Calibri"/>
              </a:rPr>
              <a:t>you are not  sure what </a:t>
            </a:r>
            <a:r>
              <a:rPr sz="1600" dirty="0">
                <a:latin typeface="Calibri"/>
                <a:cs typeface="Calibri"/>
              </a:rPr>
              <a:t>that is then, </a:t>
            </a:r>
            <a:r>
              <a:rPr sz="1600" spc="-5" dirty="0">
                <a:latin typeface="Calibri"/>
                <a:cs typeface="Calibri"/>
              </a:rPr>
              <a:t>remove </a:t>
            </a:r>
            <a:r>
              <a:rPr sz="1600" dirty="0">
                <a:latin typeface="Calibri"/>
                <a:cs typeface="Calibri"/>
              </a:rPr>
              <a:t>it </a:t>
            </a:r>
            <a:r>
              <a:rPr sz="1600" spc="-5" dirty="0">
                <a:latin typeface="Calibri"/>
                <a:cs typeface="Calibri"/>
              </a:rPr>
              <a:t>from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command before you </a:t>
            </a:r>
            <a:r>
              <a:rPr sz="1600" dirty="0">
                <a:latin typeface="Calibri"/>
                <a:cs typeface="Calibri"/>
              </a:rPr>
              <a:t>execute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1233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</a:t>
            </a:r>
            <a:r>
              <a:rPr spc="-60" dirty="0"/>
              <a:t> </a:t>
            </a:r>
            <a:r>
              <a:rPr dirty="0"/>
              <a:t>CLI</a:t>
            </a:r>
          </a:p>
        </p:txBody>
      </p:sp>
      <p:sp>
        <p:nvSpPr>
          <p:cNvPr id="3" name="object 3"/>
          <p:cNvSpPr/>
          <p:nvPr/>
        </p:nvSpPr>
        <p:spPr>
          <a:xfrm>
            <a:off x="773083" y="2432053"/>
            <a:ext cx="9143998" cy="3554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4223" y="1745274"/>
            <a:ext cx="7673975" cy="44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Ensure </a:t>
            </a:r>
            <a:r>
              <a:rPr sz="160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you have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latest version of Java </a:t>
            </a:r>
            <a:r>
              <a:rPr sz="1600" dirty="0">
                <a:latin typeface="Calibri"/>
                <a:cs typeface="Calibri"/>
              </a:rPr>
              <a:t>installed else, </a:t>
            </a:r>
            <a:r>
              <a:rPr sz="1600" spc="-5" dirty="0">
                <a:latin typeface="Calibri"/>
                <a:cs typeface="Calibri"/>
              </a:rPr>
              <a:t>you </a:t>
            </a:r>
            <a:r>
              <a:rPr sz="1600" dirty="0">
                <a:latin typeface="Calibri"/>
                <a:cs typeface="Calibri"/>
              </a:rPr>
              <a:t>may get an </a:t>
            </a:r>
            <a:r>
              <a:rPr sz="1600" spc="-5" dirty="0">
                <a:latin typeface="Calibri"/>
                <a:cs typeface="Calibri"/>
              </a:rPr>
              <a:t>error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430"/>
              </a:lnSpc>
            </a:pPr>
            <a:r>
              <a:rPr sz="1200" i="1" spc="-5" dirty="0">
                <a:solidFill>
                  <a:srgbClr val="7F7F7F"/>
                </a:solidFill>
                <a:latin typeface="Calibri"/>
                <a:cs typeface="Calibri"/>
              </a:rPr>
              <a:t>Exception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in thread "main" </a:t>
            </a:r>
            <a:r>
              <a:rPr sz="1200" i="1" spc="-5" dirty="0">
                <a:solidFill>
                  <a:srgbClr val="7F7F7F"/>
                </a:solidFill>
                <a:latin typeface="Calibri"/>
                <a:cs typeface="Calibri"/>
              </a:rPr>
              <a:t>java.lang.UnsupportedClassVersionError: hudson/cli/CLI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1200" i="1" spc="-5" dirty="0">
                <a:solidFill>
                  <a:srgbClr val="7F7F7F"/>
                </a:solidFill>
                <a:latin typeface="Calibri"/>
                <a:cs typeface="Calibri"/>
              </a:rPr>
              <a:t>Unsupported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major.minor </a:t>
            </a:r>
            <a:r>
              <a:rPr sz="1200" i="1" spc="-5" dirty="0">
                <a:solidFill>
                  <a:srgbClr val="7F7F7F"/>
                </a:solidFill>
                <a:latin typeface="Calibri"/>
                <a:cs typeface="Calibri"/>
              </a:rPr>
              <a:t>version</a:t>
            </a:r>
            <a:r>
              <a:rPr sz="1200" i="1" spc="2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52.0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2" y="1295515"/>
            <a:ext cx="434247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</a:t>
            </a:r>
            <a:r>
              <a:rPr spc="-60" dirty="0"/>
              <a:t> </a:t>
            </a:r>
            <a:r>
              <a:rPr lang="en-US" spc="-60" dirty="0"/>
              <a:t>Pipeline As Code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BC6463-D6F8-4DBB-B86C-8478C050D3B1}"/>
              </a:ext>
            </a:extLst>
          </p:cNvPr>
          <p:cNvSpPr txBox="1"/>
          <p:nvPr/>
        </p:nvSpPr>
        <p:spPr>
          <a:xfrm>
            <a:off x="1004222" y="1873250"/>
            <a:ext cx="85334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Pipeline code uses a 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DSL allows you to perform the tests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Jenkins text file defied in a txt file, called a Jenkinsfile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defined version controls of Jenkinsfile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error –prone execution of jobs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 based execution of steps </a:t>
            </a:r>
          </a:p>
          <a:p>
            <a:endParaRPr lang="en-US" dirty="0"/>
          </a:p>
          <a:p>
            <a:r>
              <a:rPr lang="en-US" b="1" dirty="0"/>
              <a:t>pipeline : </a:t>
            </a:r>
            <a:r>
              <a:rPr lang="en-US" dirty="0"/>
              <a:t>This pipe line is a set of instructions given in the form of code for continues delivery of entail build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 : The machine on which Jenkins is 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 :An agent is an directive multiple builds will runs in single Jenkins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Stage :A stage block containers serous of steps in the pipeline , That is build ,test , and deploy process are in one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: A step is a single task that executes a specific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EA0991-935A-4F92-A4A8-18E4B251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0" y="1111250"/>
            <a:ext cx="4227167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7831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2" y="1295515"/>
            <a:ext cx="373287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spc="-5" dirty="0"/>
              <a:t>Distributed  Builds </a:t>
            </a:r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CDD39F-CEF7-4523-9CC4-E3F136CE193C}"/>
              </a:ext>
            </a:extLst>
          </p:cNvPr>
          <p:cNvSpPr txBox="1"/>
          <p:nvPr/>
        </p:nvSpPr>
        <p:spPr>
          <a:xfrm>
            <a:off x="1079500" y="194945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 build job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Dispatches Builds to the slave for actual job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the slaves and recording the build results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Slave :</a:t>
            </a:r>
          </a:p>
          <a:p>
            <a:r>
              <a:rPr lang="en-US" dirty="0"/>
              <a:t>Executes builds jobs dispatched by master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A3C97E-0FEB-4174-AC75-9A2422DF306A}"/>
              </a:ext>
            </a:extLst>
          </p:cNvPr>
          <p:cNvSpPr txBox="1"/>
          <p:nvPr/>
        </p:nvSpPr>
        <p:spPr>
          <a:xfrm>
            <a:off x="2298700" y="1720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DC4C6CF-A44A-4674-90A7-32A22CFD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768475"/>
            <a:ext cx="4238625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2" y="1295515"/>
            <a:ext cx="533307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spc="-5" dirty="0"/>
              <a:t>Email configuration</a:t>
            </a:r>
            <a:endParaRPr spc="-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F73621-21F4-45CD-B899-6D523049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624430"/>
            <a:ext cx="8332573" cy="467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5718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2448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 </a:t>
            </a:r>
            <a:r>
              <a:rPr dirty="0"/>
              <a:t>- </a:t>
            </a:r>
            <a:r>
              <a:rPr spc="-5" dirty="0"/>
              <a:t>Best</a:t>
            </a:r>
            <a:r>
              <a:rPr spc="-15" dirty="0"/>
              <a:t> </a:t>
            </a:r>
            <a:r>
              <a:rPr spc="-5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319" y="1721883"/>
            <a:ext cx="8907145" cy="407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639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Always </a:t>
            </a:r>
            <a:r>
              <a:rPr sz="1400" dirty="0">
                <a:latin typeface="Calibri"/>
                <a:cs typeface="Calibri"/>
              </a:rPr>
              <a:t>secure </a:t>
            </a:r>
            <a:r>
              <a:rPr sz="1400" spc="-5" dirty="0">
                <a:latin typeface="Calibri"/>
                <a:cs typeface="Calibri"/>
              </a:rPr>
              <a:t>Jenkins.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ts val="163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larger systems, don't </a:t>
            </a:r>
            <a:r>
              <a:rPr sz="1400" dirty="0">
                <a:latin typeface="Calibri"/>
                <a:cs typeface="Calibri"/>
              </a:rPr>
              <a:t>build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master.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Always </a:t>
            </a:r>
            <a:r>
              <a:rPr sz="1400" dirty="0">
                <a:latin typeface="Calibri"/>
                <a:cs typeface="Calibri"/>
              </a:rPr>
              <a:t>build </a:t>
            </a:r>
            <a:r>
              <a:rPr sz="1400" spc="-5" dirty="0">
                <a:latin typeface="Calibri"/>
                <a:cs typeface="Calibri"/>
              </a:rPr>
              <a:t>from Source Control </a:t>
            </a:r>
            <a:r>
              <a:rPr sz="1400" dirty="0">
                <a:latin typeface="Calibri"/>
                <a:cs typeface="Calibri"/>
              </a:rPr>
              <a:t>– Clean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Builds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Issue </a:t>
            </a:r>
            <a:r>
              <a:rPr sz="1400" spc="-5" dirty="0">
                <a:latin typeface="Calibri"/>
                <a:cs typeface="Calibri"/>
              </a:rPr>
              <a:t>Management or Help </a:t>
            </a:r>
            <a:r>
              <a:rPr sz="1400" dirty="0">
                <a:latin typeface="Calibri"/>
                <a:cs typeface="Calibri"/>
              </a:rPr>
              <a:t>Desk </a:t>
            </a:r>
            <a:r>
              <a:rPr sz="1400" spc="-5" dirty="0">
                <a:latin typeface="Calibri"/>
                <a:cs typeface="Calibri"/>
              </a:rPr>
              <a:t>System with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Jenkins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Backup Jenkins Home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regularly.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ts val="1639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Limit </a:t>
            </a:r>
            <a:r>
              <a:rPr sz="1400" spc="-5" dirty="0">
                <a:latin typeface="Calibri"/>
                <a:cs typeface="Calibri"/>
              </a:rPr>
              <a:t>project names </a:t>
            </a:r>
            <a:r>
              <a:rPr sz="1400" dirty="0">
                <a:latin typeface="Calibri"/>
                <a:cs typeface="Calibri"/>
              </a:rPr>
              <a:t>to a sane </a:t>
            </a:r>
            <a:r>
              <a:rPr sz="1400" spc="-5" dirty="0">
                <a:latin typeface="Calibri"/>
                <a:cs typeface="Calibri"/>
              </a:rPr>
              <a:t>(e.g. </a:t>
            </a:r>
            <a:r>
              <a:rPr sz="1400" dirty="0">
                <a:latin typeface="Calibri"/>
                <a:cs typeface="Calibri"/>
              </a:rPr>
              <a:t>alphanumeric) </a:t>
            </a:r>
            <a:r>
              <a:rPr sz="1400" spc="-5" dirty="0">
                <a:latin typeface="Calibri"/>
                <a:cs typeface="Calibri"/>
              </a:rPr>
              <a:t>character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set</a:t>
            </a:r>
          </a:p>
          <a:p>
            <a:pPr marL="355600" indent="-342900">
              <a:lnSpc>
                <a:spcPts val="163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most </a:t>
            </a:r>
            <a:r>
              <a:rPr sz="1400" dirty="0">
                <a:latin typeface="Calibri"/>
                <a:cs typeface="Calibri"/>
              </a:rPr>
              <a:t>reliable builds </a:t>
            </a:r>
            <a:r>
              <a:rPr sz="1400" spc="-5" dirty="0">
                <a:latin typeface="Calibri"/>
                <a:cs typeface="Calibri"/>
              </a:rPr>
              <a:t>will </a:t>
            </a:r>
            <a:r>
              <a:rPr sz="1400" dirty="0">
                <a:latin typeface="Calibri"/>
                <a:cs typeface="Calibri"/>
              </a:rPr>
              <a:t>be clean builds, </a:t>
            </a:r>
            <a:r>
              <a:rPr sz="1400" spc="-5" dirty="0">
                <a:latin typeface="Calibri"/>
                <a:cs typeface="Calibri"/>
              </a:rPr>
              <a:t>which are </a:t>
            </a:r>
            <a:r>
              <a:rPr sz="1400" dirty="0">
                <a:latin typeface="Calibri"/>
                <a:cs typeface="Calibri"/>
              </a:rPr>
              <a:t>built fully </a:t>
            </a:r>
            <a:r>
              <a:rPr sz="1400" spc="-5" dirty="0">
                <a:latin typeface="Calibri"/>
                <a:cs typeface="Calibri"/>
              </a:rPr>
              <a:t>from Source Code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Control.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Integrate </a:t>
            </a:r>
            <a:r>
              <a:rPr sz="1400" dirty="0">
                <a:latin typeface="Calibri"/>
                <a:cs typeface="Calibri"/>
              </a:rPr>
              <a:t>tightly </a:t>
            </a:r>
            <a:r>
              <a:rPr sz="1400" spc="-5" dirty="0">
                <a:latin typeface="Calibri"/>
                <a:cs typeface="Calibri"/>
              </a:rPr>
              <a:t>with your </a:t>
            </a:r>
            <a:r>
              <a:rPr sz="1400" dirty="0">
                <a:latin typeface="Calibri"/>
                <a:cs typeface="Calibri"/>
              </a:rPr>
              <a:t>issue </a:t>
            </a:r>
            <a:r>
              <a:rPr sz="1400" spc="-5" dirty="0">
                <a:latin typeface="Calibri"/>
                <a:cs typeface="Calibri"/>
              </a:rPr>
              <a:t>tracking system, </a:t>
            </a:r>
            <a:r>
              <a:rPr sz="1400" dirty="0">
                <a:latin typeface="Calibri"/>
                <a:cs typeface="Calibri"/>
              </a:rPr>
              <a:t>like </a:t>
            </a:r>
            <a:r>
              <a:rPr sz="1400" spc="-5" dirty="0">
                <a:latin typeface="Calibri"/>
                <a:cs typeface="Calibri"/>
              </a:rPr>
              <a:t>JIRA or bugzilla, </a:t>
            </a:r>
            <a:r>
              <a:rPr sz="1400" dirty="0">
                <a:latin typeface="Calibri"/>
                <a:cs typeface="Calibri"/>
              </a:rPr>
              <a:t>to reduce the need </a:t>
            </a:r>
            <a:r>
              <a:rPr sz="1400" spc="-5" dirty="0">
                <a:latin typeface="Calibri"/>
                <a:cs typeface="Calibri"/>
              </a:rPr>
              <a:t>for </a:t>
            </a:r>
            <a:r>
              <a:rPr sz="1400" dirty="0">
                <a:latin typeface="Calibri"/>
                <a:cs typeface="Calibri"/>
              </a:rPr>
              <a:t>maintaining a Change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Log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Always configure your job </a:t>
            </a:r>
            <a:r>
              <a:rPr sz="1400" dirty="0">
                <a:latin typeface="Calibri"/>
                <a:cs typeface="Calibri"/>
              </a:rPr>
              <a:t>to generate </a:t>
            </a:r>
            <a:r>
              <a:rPr sz="1400" spc="-5" dirty="0">
                <a:latin typeface="Calibri"/>
                <a:cs typeface="Calibri"/>
              </a:rPr>
              <a:t>trend reports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automated testing when </a:t>
            </a:r>
            <a:r>
              <a:rPr sz="1400" dirty="0">
                <a:latin typeface="Calibri"/>
                <a:cs typeface="Calibri"/>
              </a:rPr>
              <a:t>running a </a:t>
            </a:r>
            <a:r>
              <a:rPr sz="1400" spc="-5" dirty="0">
                <a:latin typeface="Calibri"/>
                <a:cs typeface="Calibri"/>
              </a:rPr>
              <a:t>Java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build</a:t>
            </a: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Set up </a:t>
            </a:r>
            <a:r>
              <a:rPr sz="1400" spc="-5" dirty="0">
                <a:latin typeface="Calibri"/>
                <a:cs typeface="Calibri"/>
              </a:rPr>
              <a:t>Jenkins on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partition </a:t>
            </a:r>
            <a:r>
              <a:rPr sz="1400" dirty="0">
                <a:latin typeface="Calibri"/>
                <a:cs typeface="Calibri"/>
              </a:rPr>
              <a:t>that has the </a:t>
            </a:r>
            <a:r>
              <a:rPr sz="1400" spc="-5" dirty="0">
                <a:latin typeface="Calibri"/>
                <a:cs typeface="Calibri"/>
              </a:rPr>
              <a:t>most </a:t>
            </a:r>
            <a:r>
              <a:rPr sz="1400" dirty="0">
                <a:latin typeface="Calibri"/>
                <a:cs typeface="Calibri"/>
              </a:rPr>
              <a:t>free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disk-space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ts val="1639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Archive unused </a:t>
            </a:r>
            <a:r>
              <a:rPr sz="1400" spc="-5" dirty="0">
                <a:latin typeface="Calibri"/>
                <a:cs typeface="Calibri"/>
              </a:rPr>
              <a:t>jobs before removing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them.</a:t>
            </a:r>
          </a:p>
          <a:p>
            <a:pPr marL="355600" indent="-342900">
              <a:lnSpc>
                <a:spcPts val="163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Setup a different </a:t>
            </a:r>
            <a:r>
              <a:rPr sz="1400" spc="-5" dirty="0">
                <a:latin typeface="Calibri"/>
                <a:cs typeface="Calibri"/>
              </a:rPr>
              <a:t>job/project for each maintenance or development </a:t>
            </a:r>
            <a:r>
              <a:rPr sz="1400" dirty="0">
                <a:latin typeface="Calibri"/>
                <a:cs typeface="Calibri"/>
              </a:rPr>
              <a:t>branch </a:t>
            </a:r>
            <a:r>
              <a:rPr sz="1400" spc="-5" dirty="0">
                <a:latin typeface="Calibri"/>
                <a:cs typeface="Calibri"/>
              </a:rPr>
              <a:t>you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Prevent </a:t>
            </a:r>
            <a:r>
              <a:rPr sz="1400" spc="-5" dirty="0">
                <a:latin typeface="Calibri"/>
                <a:cs typeface="Calibri"/>
              </a:rPr>
              <a:t>resource collisions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jobs </a:t>
            </a:r>
            <a:r>
              <a:rPr sz="1400" dirty="0">
                <a:latin typeface="Calibri"/>
                <a:cs typeface="Calibri"/>
              </a:rPr>
              <a:t>that </a:t>
            </a:r>
            <a:r>
              <a:rPr sz="1400" spc="-5" dirty="0">
                <a:latin typeface="Calibri"/>
                <a:cs typeface="Calibri"/>
              </a:rPr>
              <a:t>are </a:t>
            </a:r>
            <a:r>
              <a:rPr sz="1400" dirty="0">
                <a:latin typeface="Calibri"/>
                <a:cs typeface="Calibri"/>
              </a:rPr>
              <a:t>running in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parallel.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Avoid </a:t>
            </a:r>
            <a:r>
              <a:rPr sz="1400" dirty="0">
                <a:latin typeface="Calibri"/>
                <a:cs typeface="Calibri"/>
              </a:rPr>
              <a:t>scheduling all </a:t>
            </a:r>
            <a:r>
              <a:rPr sz="1400" spc="-5" dirty="0">
                <a:latin typeface="Calibri"/>
                <a:cs typeface="Calibri"/>
              </a:rPr>
              <a:t>jobs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start </a:t>
            </a:r>
            <a:r>
              <a:rPr sz="1400" dirty="0">
                <a:latin typeface="Calibri"/>
                <a:cs typeface="Calibri"/>
              </a:rPr>
              <a:t>at the </a:t>
            </a:r>
            <a:r>
              <a:rPr sz="1400" spc="-5" dirty="0">
                <a:latin typeface="Calibri"/>
                <a:cs typeface="Calibri"/>
              </a:rPr>
              <a:t>same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</a:p>
          <a:p>
            <a:pPr marL="355600" marR="7620" indent="-342900">
              <a:lnSpc>
                <a:spcPct val="101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Set up email </a:t>
            </a:r>
            <a:r>
              <a:rPr sz="1400" spc="-5" dirty="0">
                <a:latin typeface="Calibri"/>
                <a:cs typeface="Calibri"/>
              </a:rPr>
              <a:t>notifications </a:t>
            </a:r>
            <a:r>
              <a:rPr sz="1400" dirty="0">
                <a:latin typeface="Calibri"/>
                <a:cs typeface="Calibri"/>
              </a:rPr>
              <a:t>mapping to ALL </a:t>
            </a:r>
            <a:r>
              <a:rPr sz="1400" spc="-5" dirty="0">
                <a:latin typeface="Calibri"/>
                <a:cs typeface="Calibri"/>
              </a:rPr>
              <a:t>developers </a:t>
            </a:r>
            <a:r>
              <a:rPr sz="1400" dirty="0">
                <a:latin typeface="Calibri"/>
                <a:cs typeface="Calibri"/>
              </a:rPr>
              <a:t>in the </a:t>
            </a:r>
            <a:r>
              <a:rPr sz="1400" spc="-5" dirty="0">
                <a:latin typeface="Calibri"/>
                <a:cs typeface="Calibri"/>
              </a:rPr>
              <a:t>project, </a:t>
            </a:r>
            <a:r>
              <a:rPr sz="1400" dirty="0">
                <a:latin typeface="Calibri"/>
                <a:cs typeface="Calibri"/>
              </a:rPr>
              <a:t>so that </a:t>
            </a:r>
            <a:r>
              <a:rPr sz="1400" spc="-5" dirty="0">
                <a:latin typeface="Calibri"/>
                <a:cs typeface="Calibri"/>
              </a:rPr>
              <a:t>everyone on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team </a:t>
            </a:r>
            <a:r>
              <a:rPr sz="1400" dirty="0">
                <a:latin typeface="Calibri"/>
                <a:cs typeface="Calibri"/>
              </a:rPr>
              <a:t>has his pulse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the  </a:t>
            </a:r>
            <a:r>
              <a:rPr sz="1400" spc="-5" dirty="0">
                <a:latin typeface="Calibri"/>
                <a:cs typeface="Calibri"/>
              </a:rPr>
              <a:t>project's </a:t>
            </a:r>
            <a:r>
              <a:rPr sz="1400" dirty="0">
                <a:latin typeface="Calibri"/>
                <a:cs typeface="Calibri"/>
              </a:rPr>
              <a:t>current status.</a:t>
            </a:r>
          </a:p>
          <a:p>
            <a:pPr marL="355600" indent="-342900">
              <a:lnSpc>
                <a:spcPts val="16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Take steps </a:t>
            </a:r>
            <a:r>
              <a:rPr sz="1400" dirty="0">
                <a:latin typeface="Calibri"/>
                <a:cs typeface="Calibri"/>
              </a:rPr>
              <a:t>to ensure failures </a:t>
            </a:r>
            <a:r>
              <a:rPr sz="1400" spc="-5" dirty="0">
                <a:latin typeface="Calibri"/>
                <a:cs typeface="Calibri"/>
              </a:rPr>
              <a:t>are reported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soon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possible.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Write jobs for your maintenance </a:t>
            </a:r>
            <a:r>
              <a:rPr sz="1400" dirty="0">
                <a:latin typeface="Calibri"/>
                <a:cs typeface="Calibri"/>
              </a:rPr>
              <a:t>tasks, such as cleanup </a:t>
            </a:r>
            <a:r>
              <a:rPr sz="1400" spc="-5" dirty="0">
                <a:latin typeface="Calibri"/>
                <a:cs typeface="Calibri"/>
              </a:rPr>
              <a:t>operations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avoid </a:t>
            </a:r>
            <a:r>
              <a:rPr sz="1400" dirty="0">
                <a:latin typeface="Calibri"/>
                <a:cs typeface="Calibri"/>
              </a:rPr>
              <a:t>full disk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problems.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Tag, </a:t>
            </a:r>
            <a:r>
              <a:rPr sz="1400" dirty="0">
                <a:latin typeface="Calibri"/>
                <a:cs typeface="Calibri"/>
              </a:rPr>
              <a:t>label, </a:t>
            </a:r>
            <a:r>
              <a:rPr sz="1400" spc="-5" dirty="0">
                <a:latin typeface="Calibri"/>
                <a:cs typeface="Calibri"/>
              </a:rPr>
              <a:t>or </a:t>
            </a:r>
            <a:r>
              <a:rPr sz="1400" dirty="0">
                <a:latin typeface="Calibri"/>
                <a:cs typeface="Calibri"/>
              </a:rPr>
              <a:t>baseline the </a:t>
            </a:r>
            <a:r>
              <a:rPr sz="1400" spc="-5" dirty="0">
                <a:latin typeface="Calibri"/>
                <a:cs typeface="Calibri"/>
              </a:rPr>
              <a:t>codebase after </a:t>
            </a:r>
            <a:r>
              <a:rPr sz="1400" dirty="0">
                <a:latin typeface="Calibri"/>
                <a:cs typeface="Calibri"/>
              </a:rPr>
              <a:t>the successful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build.</a:t>
            </a:r>
          </a:p>
        </p:txBody>
      </p:sp>
    </p:spTree>
    <p:extLst>
      <p:ext uri="{BB962C8B-B14F-4D97-AF65-F5344CB8AC3E}">
        <p14:creationId xmlns:p14="http://schemas.microsoft.com/office/powerpoint/2010/main" xmlns="" val="170317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265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Introduction - Introduction about</a:t>
            </a:r>
            <a:r>
              <a:rPr spc="-35" dirty="0"/>
              <a:t> </a:t>
            </a:r>
            <a:r>
              <a:rPr spc="-5" dirty="0"/>
              <a:t>Jenkins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7470" marR="67945" algn="ctr">
              <a:lnSpc>
                <a:spcPct val="99500"/>
              </a:lnSpc>
              <a:spcBef>
                <a:spcPts val="110"/>
              </a:spcBef>
            </a:pPr>
            <a:r>
              <a:rPr spc="-5" dirty="0"/>
              <a:t>Jenkins </a:t>
            </a:r>
            <a:r>
              <a:rPr dirty="0"/>
              <a:t>is an </a:t>
            </a:r>
            <a:r>
              <a:rPr spc="-5" dirty="0"/>
              <a:t>open source automation server written </a:t>
            </a:r>
            <a:r>
              <a:rPr dirty="0"/>
              <a:t>in </a:t>
            </a:r>
            <a:r>
              <a:rPr spc="-5" dirty="0"/>
              <a:t>Java. Jenkins </a:t>
            </a:r>
            <a:r>
              <a:rPr dirty="0"/>
              <a:t>helps to  </a:t>
            </a:r>
            <a:r>
              <a:rPr spc="-5" dirty="0"/>
              <a:t>automate </a:t>
            </a:r>
            <a:r>
              <a:rPr dirty="0"/>
              <a:t>the </a:t>
            </a:r>
            <a:r>
              <a:rPr spc="-5" dirty="0"/>
              <a:t>non-human part of software development process, with continuous  integration </a:t>
            </a:r>
            <a:r>
              <a:rPr dirty="0"/>
              <a:t>and </a:t>
            </a:r>
            <a:r>
              <a:rPr spc="-5" dirty="0"/>
              <a:t>facilitates technical </a:t>
            </a:r>
            <a:r>
              <a:rPr dirty="0"/>
              <a:t>aspects </a:t>
            </a:r>
            <a:r>
              <a:rPr spc="-5" dirty="0"/>
              <a:t>of continuous</a:t>
            </a:r>
            <a:r>
              <a:rPr spc="55" dirty="0"/>
              <a:t> </a:t>
            </a:r>
            <a:r>
              <a:rPr spc="-5" dirty="0"/>
              <a:t>delivery.</a:t>
            </a:r>
          </a:p>
          <a:p>
            <a:pPr marL="1905"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3970" marR="5080" algn="ctr">
              <a:lnSpc>
                <a:spcPct val="100299"/>
              </a:lnSpc>
            </a:pPr>
            <a:r>
              <a:rPr dirty="0"/>
              <a:t>It is a </a:t>
            </a:r>
            <a:r>
              <a:rPr spc="-5" dirty="0"/>
              <a:t>server-based system </a:t>
            </a:r>
            <a:r>
              <a:rPr dirty="0"/>
              <a:t>that </a:t>
            </a:r>
            <a:r>
              <a:rPr spc="-5" dirty="0"/>
              <a:t>runs </a:t>
            </a:r>
            <a:r>
              <a:rPr dirty="0"/>
              <a:t>in </a:t>
            </a:r>
            <a:r>
              <a:rPr spc="-5" dirty="0"/>
              <a:t>servlet containers </a:t>
            </a:r>
            <a:r>
              <a:rPr dirty="0"/>
              <a:t>such as </a:t>
            </a:r>
            <a:r>
              <a:rPr spc="-5" dirty="0"/>
              <a:t>Apache Tomcat. </a:t>
            </a:r>
            <a:r>
              <a:rPr dirty="0"/>
              <a:t>It  </a:t>
            </a:r>
            <a:r>
              <a:rPr spc="-5" dirty="0"/>
              <a:t>supports version control tools, </a:t>
            </a:r>
            <a:r>
              <a:rPr dirty="0"/>
              <a:t>including </a:t>
            </a:r>
            <a:r>
              <a:rPr spc="-5" dirty="0"/>
              <a:t>AccuRev, </a:t>
            </a:r>
            <a:r>
              <a:rPr dirty="0"/>
              <a:t>CVS, </a:t>
            </a:r>
            <a:r>
              <a:rPr spc="-5" dirty="0"/>
              <a:t>Subversion, Git, Mercurial,  </a:t>
            </a:r>
            <a:r>
              <a:rPr dirty="0"/>
              <a:t>Perforce, </a:t>
            </a:r>
            <a:r>
              <a:rPr spc="-5" dirty="0"/>
              <a:t>ClearCase </a:t>
            </a:r>
            <a:r>
              <a:rPr dirty="0"/>
              <a:t>and RTC, and can execute </a:t>
            </a:r>
            <a:r>
              <a:rPr spc="-5" dirty="0"/>
              <a:t>Apache </a:t>
            </a:r>
            <a:r>
              <a:rPr dirty="0"/>
              <a:t>Ant, </a:t>
            </a:r>
            <a:r>
              <a:rPr spc="-5" dirty="0"/>
              <a:t>Apache Maven </a:t>
            </a:r>
            <a:r>
              <a:rPr dirty="0"/>
              <a:t>and sbt  based </a:t>
            </a:r>
            <a:r>
              <a:rPr spc="-5" dirty="0"/>
              <a:t>projects </a:t>
            </a:r>
            <a:r>
              <a:rPr dirty="0"/>
              <a:t>as </a:t>
            </a:r>
            <a:r>
              <a:rPr spc="-5" dirty="0"/>
              <a:t>well </a:t>
            </a:r>
            <a:r>
              <a:rPr dirty="0"/>
              <a:t>as </a:t>
            </a:r>
            <a:r>
              <a:rPr spc="-5" dirty="0">
                <a:solidFill>
                  <a:srgbClr val="FF0000"/>
                </a:solidFill>
              </a:rPr>
              <a:t>arbitrary </a:t>
            </a:r>
            <a:r>
              <a:rPr dirty="0">
                <a:solidFill>
                  <a:srgbClr val="FF0000"/>
                </a:solidFill>
              </a:rPr>
              <a:t>shell </a:t>
            </a:r>
            <a:r>
              <a:rPr spc="-5" dirty="0">
                <a:solidFill>
                  <a:srgbClr val="FF0000"/>
                </a:solidFill>
              </a:rPr>
              <a:t>scripts </a:t>
            </a:r>
            <a:r>
              <a:rPr dirty="0">
                <a:solidFill>
                  <a:srgbClr val="FF0000"/>
                </a:solidFill>
              </a:rPr>
              <a:t>and </a:t>
            </a:r>
            <a:r>
              <a:rPr spc="-5" dirty="0">
                <a:solidFill>
                  <a:srgbClr val="FF0000"/>
                </a:solidFill>
              </a:rPr>
              <a:t>Windows batch</a:t>
            </a:r>
            <a:r>
              <a:rPr spc="7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commands</a:t>
            </a:r>
            <a:r>
              <a:rPr spc="-5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265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lang="en-US" spc="-5" dirty="0"/>
              <a:t>Features 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59547" y="2585980"/>
            <a:ext cx="7774304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7470" marR="67945" algn="ctr">
              <a:lnSpc>
                <a:spcPct val="99500"/>
              </a:lnSpc>
              <a:spcBef>
                <a:spcPts val="110"/>
              </a:spcBef>
            </a:pPr>
            <a:r>
              <a:rPr spc="-5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62F77A-6AC0-4D27-920C-7186E7B1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1206"/>
            <a:ext cx="10693400" cy="23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919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5265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Introduction - Introduction about</a:t>
            </a:r>
            <a:r>
              <a:rPr spc="-35" dirty="0"/>
              <a:t> </a:t>
            </a:r>
            <a:r>
              <a:rPr spc="-5" dirty="0"/>
              <a:t>Jenkins</a:t>
            </a:r>
          </a:p>
        </p:txBody>
      </p:sp>
      <p:sp>
        <p:nvSpPr>
          <p:cNvPr id="3" name="object 3"/>
          <p:cNvSpPr/>
          <p:nvPr/>
        </p:nvSpPr>
        <p:spPr>
          <a:xfrm>
            <a:off x="1651491" y="1864525"/>
            <a:ext cx="7365998" cy="4144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23" y="1295515"/>
            <a:ext cx="3935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Jenkins: </a:t>
            </a:r>
            <a:r>
              <a:rPr dirty="0"/>
              <a:t>Introduction - </a:t>
            </a:r>
            <a:r>
              <a:rPr spc="-5" dirty="0"/>
              <a:t>Build Lifecycle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223" y="1905115"/>
            <a:ext cx="8354059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build </a:t>
            </a:r>
            <a:r>
              <a:rPr sz="1800" spc="-5" dirty="0">
                <a:latin typeface="Calibri"/>
                <a:cs typeface="Calibri"/>
              </a:rPr>
              <a:t>lifecycle </a:t>
            </a:r>
            <a:r>
              <a:rPr sz="1800" dirty="0">
                <a:latin typeface="Calibri"/>
                <a:cs typeface="Calibri"/>
              </a:rPr>
              <a:t>is the </a:t>
            </a:r>
            <a:r>
              <a:rPr sz="1800" spc="-5" dirty="0">
                <a:latin typeface="Calibri"/>
                <a:cs typeface="Calibri"/>
              </a:rPr>
              <a:t>process of </a:t>
            </a:r>
            <a:r>
              <a:rPr sz="1800" dirty="0">
                <a:latin typeface="Calibri"/>
                <a:cs typeface="Calibri"/>
              </a:rPr>
              <a:t>building and </a:t>
            </a:r>
            <a:r>
              <a:rPr sz="1800" spc="-5" dirty="0">
                <a:latin typeface="Calibri"/>
                <a:cs typeface="Calibri"/>
              </a:rPr>
              <a:t>distributing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particular artifact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(project).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Build </a:t>
            </a:r>
            <a:r>
              <a:rPr sz="1800" b="1" spc="-5" dirty="0">
                <a:latin typeface="Calibri"/>
                <a:cs typeface="Calibri"/>
              </a:rPr>
              <a:t>Lifecycle phases: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Calibri"/>
                <a:cs typeface="Calibri"/>
              </a:rPr>
              <a:t>validate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5" dirty="0">
                <a:latin typeface="Calibri"/>
                <a:cs typeface="Calibri"/>
              </a:rPr>
              <a:t>validates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Calibri"/>
                <a:cs typeface="Calibri"/>
              </a:rPr>
              <a:t>compile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5" dirty="0">
                <a:latin typeface="Calibri"/>
                <a:cs typeface="Calibri"/>
              </a:rPr>
              <a:t>compiles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source code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Calibri"/>
                <a:cs typeface="Calibri"/>
              </a:rPr>
              <a:t>test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5" dirty="0">
                <a:latin typeface="Calibri"/>
                <a:cs typeface="Calibri"/>
              </a:rPr>
              <a:t>tests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compiled source code </a:t>
            </a:r>
            <a:r>
              <a:rPr sz="1800" dirty="0">
                <a:latin typeface="Calibri"/>
                <a:cs typeface="Calibri"/>
              </a:rPr>
              <a:t>using a suitable unit </a:t>
            </a:r>
            <a:r>
              <a:rPr sz="1800" spc="-5" dirty="0">
                <a:latin typeface="Calibri"/>
                <a:cs typeface="Calibri"/>
              </a:rPr>
              <a:t>testing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framework.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0"/>
              </a:lnSpc>
              <a:spcBef>
                <a:spcPts val="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Calibri"/>
                <a:cs typeface="Calibri"/>
              </a:rPr>
              <a:t>package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5" dirty="0">
                <a:latin typeface="Calibri"/>
                <a:cs typeface="Calibri"/>
              </a:rPr>
              <a:t>take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compiled code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package </a:t>
            </a:r>
            <a:r>
              <a:rPr sz="1800" dirty="0">
                <a:latin typeface="Calibri"/>
                <a:cs typeface="Calibri"/>
              </a:rPr>
              <a:t>it in a </a:t>
            </a:r>
            <a:r>
              <a:rPr sz="1800" spc="-5" dirty="0">
                <a:latin typeface="Calibri"/>
                <a:cs typeface="Calibri"/>
              </a:rPr>
              <a:t>distributable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format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Calibri"/>
                <a:cs typeface="Calibri"/>
              </a:rPr>
              <a:t>verify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run integration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dirty="0">
                <a:latin typeface="Calibri"/>
                <a:cs typeface="Calibri"/>
              </a:rPr>
              <a:t>install </a:t>
            </a:r>
            <a:r>
              <a:rPr sz="1800" dirty="0">
                <a:latin typeface="Calibri"/>
                <a:cs typeface="Calibri"/>
              </a:rPr>
              <a:t>- install the </a:t>
            </a:r>
            <a:r>
              <a:rPr sz="1800" spc="-5" dirty="0">
                <a:latin typeface="Calibri"/>
                <a:cs typeface="Calibri"/>
              </a:rPr>
              <a:t>package </a:t>
            </a:r>
            <a:r>
              <a:rPr sz="1800" dirty="0">
                <a:latin typeface="Calibri"/>
                <a:cs typeface="Calibri"/>
              </a:rPr>
              <a:t>into the </a:t>
            </a:r>
            <a:r>
              <a:rPr sz="1800" spc="-5" dirty="0">
                <a:latin typeface="Calibri"/>
                <a:cs typeface="Calibri"/>
              </a:rPr>
              <a:t>local repository (may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dependencies)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dirty="0">
                <a:latin typeface="Calibri"/>
                <a:cs typeface="Calibri"/>
              </a:rPr>
              <a:t>deploy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5" dirty="0">
                <a:latin typeface="Calibri"/>
                <a:cs typeface="Calibri"/>
              </a:rPr>
              <a:t>copies </a:t>
            </a:r>
            <a:r>
              <a:rPr sz="1800" dirty="0">
                <a:latin typeface="Calibri"/>
                <a:cs typeface="Calibri"/>
              </a:rPr>
              <a:t>the final </a:t>
            </a:r>
            <a:r>
              <a:rPr sz="1800" spc="-5" dirty="0">
                <a:latin typeface="Calibri"/>
                <a:cs typeface="Calibri"/>
              </a:rPr>
              <a:t>package </a:t>
            </a:r>
            <a:r>
              <a:rPr sz="1800" dirty="0">
                <a:latin typeface="Calibri"/>
                <a:cs typeface="Calibri"/>
              </a:rPr>
              <a:t>to the </a:t>
            </a:r>
            <a:r>
              <a:rPr sz="1800" spc="-5" dirty="0">
                <a:latin typeface="Calibri"/>
                <a:cs typeface="Calibri"/>
              </a:rPr>
              <a:t>remote repository for sharing with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1677</Words>
  <Application>Microsoft Office PowerPoint</Application>
  <PresentationFormat>Custom</PresentationFormat>
  <Paragraphs>210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Jenkins: Introduction - Understanding continuous integration</vt:lpstr>
      <vt:lpstr>Jenkins: Introduction - Understanding continuous integration</vt:lpstr>
      <vt:lpstr>Jenkins: Introduction - Understanding continuous integration</vt:lpstr>
      <vt:lpstr>Jenkins: Introduction - Understanding continuous integration</vt:lpstr>
      <vt:lpstr>Jenkins: Introduction - Understanding continuous integration</vt:lpstr>
      <vt:lpstr>Jenkins: Introduction - Introduction about Jenkins</vt:lpstr>
      <vt:lpstr>Jenkins: Features </vt:lpstr>
      <vt:lpstr>Jenkins: Introduction - Introduction about Jenkins</vt:lpstr>
      <vt:lpstr>Jenkins: Introduction - Build Lifecycle</vt:lpstr>
      <vt:lpstr>Jenkins: Introduction - Jenkins Architecture</vt:lpstr>
      <vt:lpstr>Jenkins: Introduction - Jenkins Architecture</vt:lpstr>
      <vt:lpstr>Jenkins: Installation - Obtaining and installing Jenkins</vt:lpstr>
      <vt:lpstr>Jenkins: Installing </vt:lpstr>
      <vt:lpstr>Jenkins: Installation - Docker + Jenkins: Browsing</vt:lpstr>
      <vt:lpstr>Jenkins: Installation – Install Suggested Plugins</vt:lpstr>
      <vt:lpstr>Jenkins: Installation – Create First Admin User</vt:lpstr>
      <vt:lpstr>Jenkins: Installation – Ready to View Jenkins Dashboard</vt:lpstr>
      <vt:lpstr>Jenkins: Management </vt:lpstr>
      <vt:lpstr>Jenkins: Installation – Ready to View Jenkins Dashboard</vt:lpstr>
      <vt:lpstr>Jenkins: Securing Jenkins</vt:lpstr>
      <vt:lpstr>Jenkins: Securing Jenkins - Authentication</vt:lpstr>
      <vt:lpstr>Jenkins: Securing Jenkins - Authentication</vt:lpstr>
      <vt:lpstr>Jenkins: Securing Jenkins - Creating users</vt:lpstr>
      <vt:lpstr>Jenkins: Securing Jenkins - Creating users</vt:lpstr>
      <vt:lpstr>Jenkins: Securing Jenkins - Creating users</vt:lpstr>
      <vt:lpstr>Jenkins: Securing Jenkins - Creating users</vt:lpstr>
      <vt:lpstr>Jenkins: Installation - Exploring Jenkins Dashboard</vt:lpstr>
      <vt:lpstr>Jenkins: Jobs - Creating Jobs</vt:lpstr>
      <vt:lpstr>Jenkins: Jobs - Creating Jobs</vt:lpstr>
      <vt:lpstr>Jenkins: Jobs - Creating Jobs</vt:lpstr>
      <vt:lpstr>Jenkins: Jobs - Creating Jobs</vt:lpstr>
      <vt:lpstr>Jenkins: Jobs - Creating Jobs</vt:lpstr>
      <vt:lpstr>Jenkins: Jobs - Running the Jobs – Jobs Details</vt:lpstr>
      <vt:lpstr>Jenkins: Jobs - Running the Jobs – Build Details</vt:lpstr>
      <vt:lpstr>Jenkins: Jobs - Disabling and Enabling jobs</vt:lpstr>
      <vt:lpstr>Jenkins: Jobs - Disabling and Enabling jobs</vt:lpstr>
      <vt:lpstr>Jenkins: Jobs - Deleting jobs</vt:lpstr>
      <vt:lpstr>Jenkins: Schedule Build</vt:lpstr>
      <vt:lpstr>Jenkins: Artifacts </vt:lpstr>
      <vt:lpstr>Jenkins : Tomcat</vt:lpstr>
      <vt:lpstr>Jenkins : Deploy Artifacts </vt:lpstr>
      <vt:lpstr>Jenkins: Build Pipeline</vt:lpstr>
      <vt:lpstr>Jenkins: Jobs - Adding and updating Plugins</vt:lpstr>
      <vt:lpstr>Jenkins: Jobs - Adding and updating Plugins</vt:lpstr>
      <vt:lpstr>Jenkins: Jobs - Adding and updating Plugins</vt:lpstr>
      <vt:lpstr>Jenkins: Jobs - Adding and updating Plugins</vt:lpstr>
      <vt:lpstr>Jenkins: Jobs - Adding and updating Plugins</vt:lpstr>
      <vt:lpstr>Jenkins: Jobs - Adding and updating Plugins</vt:lpstr>
      <vt:lpstr>Jenkins: Build Deployments – Java with Tomcat</vt:lpstr>
      <vt:lpstr>Jenkins: Build Deployments – Java with Tomcat</vt:lpstr>
      <vt:lpstr>Jenkins: CLI</vt:lpstr>
      <vt:lpstr>Jenkins: Pipeline As Code </vt:lpstr>
      <vt:lpstr>Jenkins – Distributed  Builds </vt:lpstr>
      <vt:lpstr>Jenkins – Email configuration</vt:lpstr>
      <vt:lpstr>Jenkins - Best Practices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Continuous Integration: Jenkins</dc:title>
  <cp:lastModifiedBy>Windows User</cp:lastModifiedBy>
  <cp:revision>48</cp:revision>
  <dcterms:created xsi:type="dcterms:W3CDTF">2019-04-26T06:55:45Z</dcterms:created>
  <dcterms:modified xsi:type="dcterms:W3CDTF">2019-07-22T15:51:19Z</dcterms:modified>
</cp:coreProperties>
</file>