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4" r:id="rId4"/>
  </p:sldMasterIdLst>
  <p:sldIdLst>
    <p:sldId id="343" r:id="rId5"/>
    <p:sldId id="257" r:id="rId6"/>
    <p:sldId id="341" r:id="rId7"/>
    <p:sldId id="350" r:id="rId8"/>
    <p:sldId id="284" r:id="rId9"/>
    <p:sldId id="285" r:id="rId10"/>
    <p:sldId id="347" r:id="rId11"/>
    <p:sldId id="342" r:id="rId12"/>
    <p:sldId id="283" r:id="rId13"/>
    <p:sldId id="264" r:id="rId14"/>
    <p:sldId id="267" r:id="rId15"/>
    <p:sldId id="259" r:id="rId16"/>
    <p:sldId id="268" r:id="rId17"/>
    <p:sldId id="344" r:id="rId18"/>
    <p:sldId id="345" r:id="rId19"/>
    <p:sldId id="34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480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7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34583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76212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858914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16078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176865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21452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72100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4674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94386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514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58713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7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13303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75" r:id="rId13"/>
    <p:sldLayoutId id="2147483684" r:id="rId14"/>
    <p:sldLayoutId id="2147483678" r:id="rId15"/>
    <p:sldLayoutId id="2147483688" r:id="rId16"/>
    <p:sldLayoutId id="2147483692" r:id="rId17"/>
    <p:sldLayoutId id="2147483691" r:id="rId18"/>
    <p:sldLayoutId id="2147483690" r:id="rId19"/>
    <p:sldLayoutId id="2147483689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jith-ofcl/kafka_data_streaming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anjith-ofcl/kafka_data_streaming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Real-time</a:t>
            </a:r>
            <a:br>
              <a:rPr lang="en-US" b="1" dirty="0" smtClean="0"/>
            </a:br>
            <a:r>
              <a:rPr lang="en-US" b="1" dirty="0" smtClean="0"/>
              <a:t>data streaming</a:t>
            </a:r>
            <a:endParaRPr 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 </a:t>
            </a:r>
            <a:r>
              <a:rPr lang="en-US" sz="2800" dirty="0" smtClean="0"/>
              <a:t>Ranjith </a:t>
            </a:r>
            <a:r>
              <a:rPr lang="en-US" sz="2800" dirty="0" smtClean="0"/>
              <a:t>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8039"/>
            <a:ext cx="5760720" cy="39474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accent5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 Visiting “localhost:9000” on our browser</a:t>
            </a:r>
          </a:p>
          <a:p>
            <a:pPr>
              <a:buClr>
                <a:schemeClr val="accent5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 Clicking on “Add Cluster” to add a cluster</a:t>
            </a:r>
          </a:p>
          <a:p>
            <a:pPr>
              <a:buClr>
                <a:schemeClr val="accent5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 Naming our cluster as “</a:t>
            </a:r>
            <a:r>
              <a:rPr lang="en-US" sz="1800" dirty="0" err="1" smtClean="0"/>
              <a:t>streaming_machine</a:t>
            </a:r>
            <a:r>
              <a:rPr lang="en-US" sz="1800" dirty="0" smtClean="0"/>
              <a:t>”</a:t>
            </a:r>
          </a:p>
          <a:p>
            <a:pPr>
              <a:buClr>
                <a:schemeClr val="accent5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 Setting cluster zookeeper hosts as    “zookeeper:2181” as our zookeeper is running on  port localhost:2181</a:t>
            </a:r>
          </a:p>
          <a:p>
            <a:pPr>
              <a:buClr>
                <a:schemeClr val="accent5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 Enabling JMX polling to poll the consumer messages</a:t>
            </a:r>
          </a:p>
          <a:p>
            <a:pPr>
              <a:buClr>
                <a:schemeClr val="accent5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 Enabling “Poll consumer information” to obtain the current offset information.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 dirty="0" smtClean="0"/>
              <a:t>Environment walkthrough</a:t>
            </a:r>
            <a:endParaRPr lang="en-US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 txBox="1">
            <a:spLocks/>
          </p:cNvSpPr>
          <p:nvPr/>
        </p:nvSpPr>
        <p:spPr>
          <a:xfrm>
            <a:off x="1097280" y="153045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1. Kafka cluster creation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868" y="1099284"/>
            <a:ext cx="2899590" cy="1549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49" y="2705623"/>
            <a:ext cx="3974731" cy="32604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000875" y="1028700"/>
            <a:ext cx="0" cy="503682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57731"/>
              </p:ext>
            </p:extLst>
          </p:nvPr>
        </p:nvGraphicFramePr>
        <p:xfrm>
          <a:off x="1066800" y="1267643"/>
          <a:ext cx="9772650" cy="4752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325">
                  <a:extLst>
                    <a:ext uri="{9D8B030D-6E8A-4147-A177-3AD203B41FA5}">
                      <a16:colId xmlns:a16="http://schemas.microsoft.com/office/drawing/2014/main" val="1514264552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605204907"/>
                    </a:ext>
                  </a:extLst>
                </a:gridCol>
              </a:tblGrid>
              <a:tr h="472126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2"/>
                          </a:solidFill>
                        </a:rPr>
                        <a:t>PostgreSQL</a:t>
                      </a:r>
                      <a:endParaRPr lang="en-IN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2"/>
                          </a:solidFill>
                        </a:rPr>
                        <a:t>Snowflake</a:t>
                      </a:r>
                      <a:endParaRPr lang="en-IN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317221"/>
                  </a:ext>
                </a:extLst>
              </a:tr>
              <a:tr h="42808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1456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 txBox="1">
            <a:spLocks/>
          </p:cNvSpPr>
          <p:nvPr/>
        </p:nvSpPr>
        <p:spPr>
          <a:xfrm>
            <a:off x="1066800" y="78750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2. Database setup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46" y="1814056"/>
            <a:ext cx="2565263" cy="2316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625" y="4130451"/>
            <a:ext cx="1676399" cy="6197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33626" y="2549025"/>
            <a:ext cx="1212850" cy="2182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0625" y="3794125"/>
            <a:ext cx="1187451" cy="336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767" y="1855227"/>
            <a:ext cx="2322465" cy="21957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513107" y="2605668"/>
            <a:ext cx="931519" cy="8835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52302" y="2146834"/>
            <a:ext cx="931519" cy="2483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592" y="1796818"/>
            <a:ext cx="1686269" cy="272900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808617" y="1814056"/>
            <a:ext cx="0" cy="381870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49" y="4719830"/>
            <a:ext cx="4797055" cy="7114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164" y="5450029"/>
            <a:ext cx="4797055" cy="5549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32441" y="5031765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No data</a:t>
            </a:r>
            <a:endParaRPr lang="en-IN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32441" y="5697238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No data</a:t>
            </a:r>
            <a:endParaRPr lang="en-IN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5483" y="4688773"/>
            <a:ext cx="5145267" cy="4931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5483" y="5291853"/>
            <a:ext cx="5145267" cy="55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 txBox="1">
            <a:spLocks/>
          </p:cNvSpPr>
          <p:nvPr/>
        </p:nvSpPr>
        <p:spPr>
          <a:xfrm>
            <a:off x="1066800" y="78750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3</a:t>
            </a:r>
            <a:r>
              <a:rPr lang="en-US" sz="2400" b="1" dirty="0" smtClean="0"/>
              <a:t>. Debezium connection setup</a:t>
            </a:r>
            <a:endParaRPr lang="en-US" sz="24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360" y="1375089"/>
            <a:ext cx="10149840" cy="6749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>
                <a:schemeClr val="accent5">
                  <a:lumMod val="65000"/>
                  <a:lumOff val="35000"/>
                </a:schemeClr>
              </a:buClr>
              <a:buNone/>
            </a:pPr>
            <a:r>
              <a:rPr lang="en-US" sz="1800" dirty="0" smtClean="0"/>
              <a:t>We are using the Postman application to do a </a:t>
            </a:r>
            <a:r>
              <a:rPr lang="en-US" sz="1800" dirty="0"/>
              <a:t>R</a:t>
            </a:r>
            <a:r>
              <a:rPr lang="en-US" sz="1800" dirty="0" smtClean="0"/>
              <a:t>estAPI creation in post method to the port “localhost:8083/connectors” where our debezium is currently running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97" y="2050003"/>
            <a:ext cx="6585530" cy="282982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84475" y="2272937"/>
            <a:ext cx="6397625" cy="22386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156" y="4962631"/>
            <a:ext cx="4925112" cy="107647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10800000">
            <a:off x="5766208" y="5768128"/>
            <a:ext cx="568144" cy="188172"/>
          </a:xfrm>
          <a:prstGeom prst="rightArrow">
            <a:avLst/>
          </a:prstGeom>
          <a:solidFill>
            <a:srgbClr val="FFFF00"/>
          </a:solidFill>
          <a:ln>
            <a:solidFill>
              <a:srgbClr val="C7E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942899" y="2855499"/>
            <a:ext cx="2653039" cy="19498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60662"/>
            <a:ext cx="10058400" cy="14263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accent5">
                  <a:lumMod val="65000"/>
                  <a:lumOff val="35000"/>
                </a:schemeClr>
              </a:buClr>
              <a:buNone/>
            </a:pPr>
            <a:r>
              <a:rPr lang="en-US" sz="1800" dirty="0" smtClean="0"/>
              <a:t>We are starting the kafka scripts to let kafka listen for messages from consumer (PostgreSQL table transactions).</a:t>
            </a:r>
          </a:p>
          <a:p>
            <a:pPr marL="0" indent="0">
              <a:buClr>
                <a:schemeClr val="accent5">
                  <a:lumMod val="65000"/>
                  <a:lumOff val="35000"/>
                </a:schemeClr>
              </a:buClr>
              <a:buNone/>
            </a:pPr>
            <a:r>
              <a:rPr lang="en-US" sz="1800" dirty="0" smtClean="0"/>
              <a:t>If there is a transaction made to tables (insert or update or delete), kafka will capture the message and our script will decode the message and do the same transaction to our Snowflake table</a:t>
            </a:r>
          </a:p>
        </p:txBody>
      </p:sp>
      <p:pic>
        <p:nvPicPr>
          <p:cNvPr id="9" name="data_load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03566" y="2784866"/>
            <a:ext cx="7384868" cy="316068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 txBox="1">
            <a:spLocks/>
          </p:cNvSpPr>
          <p:nvPr/>
        </p:nvSpPr>
        <p:spPr>
          <a:xfrm>
            <a:off x="1066800" y="973078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4. Running the Script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7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0454"/>
            <a:ext cx="10058400" cy="1365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>
                <a:schemeClr val="accent5">
                  <a:lumMod val="65000"/>
                  <a:lumOff val="35000"/>
                </a:schemeClr>
              </a:buClr>
              <a:buNone/>
            </a:pPr>
            <a:r>
              <a:rPr lang="en-US" sz="1800" dirty="0" smtClean="0"/>
              <a:t>As we have did some transactions in PostgreSQL by running a python script, kafka captured those changes and our consumer python scripts made the same transactions to our Snowflake tables.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5</a:t>
            </a:r>
            <a:r>
              <a:rPr lang="en-US" sz="2400" b="1" dirty="0" smtClean="0"/>
              <a:t>. Checking the data in Snowflake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78" y="2629989"/>
            <a:ext cx="4930002" cy="2983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29989"/>
            <a:ext cx="5013949" cy="298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656114"/>
            <a:ext cx="10149840" cy="19420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>
                <a:schemeClr val="accent5">
                  <a:lumMod val="65000"/>
                  <a:lumOff val="35000"/>
                </a:schemeClr>
              </a:buClr>
              <a:buNone/>
            </a:pPr>
            <a:r>
              <a:rPr lang="en-GB" dirty="0" smtClean="0"/>
              <a:t>		We have demonstrated a </a:t>
            </a:r>
            <a:r>
              <a:rPr lang="en-GB" dirty="0"/>
              <a:t>successful implementation of a real-time data streaming pipeline from PostgreSQL to Snowflake using Kafka. By integrating various technologies and containerizing the environment with Docker, we have created a scalable and efficient solution for handling real-time data ingestion and processing. </a:t>
            </a: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068530"/>
            <a:ext cx="10058400" cy="587584"/>
          </a:xfrm>
        </p:spPr>
        <p:txBody>
          <a:bodyPr/>
          <a:lstStyle/>
          <a:p>
            <a:r>
              <a:rPr lang="en-IN" b="1" dirty="0" smtClean="0"/>
              <a:t>conclusion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711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4" y="2440818"/>
            <a:ext cx="5460992" cy="587584"/>
          </a:xfrm>
        </p:spPr>
        <p:txBody>
          <a:bodyPr/>
          <a:lstStyle/>
          <a:p>
            <a:pPr algn="ctr">
              <a:tabLst>
                <a:tab pos="3308350" algn="l"/>
              </a:tabLs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3166" y="3131960"/>
            <a:ext cx="6165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github.com/ranjith-ofcl/kafka_data_streaming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index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Goal of the Project</a:t>
            </a:r>
            <a:endParaRPr lang="en-US" sz="1800" dirty="0"/>
          </a:p>
          <a:p>
            <a:r>
              <a:rPr lang="en-US" sz="1800" dirty="0" smtClean="0"/>
              <a:t>Technologies</a:t>
            </a:r>
            <a:endParaRPr lang="en-US" sz="1800" dirty="0"/>
          </a:p>
          <a:p>
            <a:r>
              <a:rPr lang="en-US" sz="1800" dirty="0" smtClean="0"/>
              <a:t>Architecture Diagram</a:t>
            </a:r>
            <a:endParaRPr lang="en-US" sz="1800" dirty="0"/>
          </a:p>
          <a:p>
            <a:r>
              <a:rPr lang="en-US" sz="1800" dirty="0" smtClean="0"/>
              <a:t>Data Model</a:t>
            </a:r>
            <a:endParaRPr lang="en-US" sz="1800" dirty="0"/>
          </a:p>
          <a:p>
            <a:r>
              <a:rPr lang="en-US" sz="1800" dirty="0" smtClean="0"/>
              <a:t>Project Walkthrough</a:t>
            </a:r>
            <a:endParaRPr lang="en-US" sz="1800" dirty="0"/>
          </a:p>
          <a:p>
            <a:r>
              <a:rPr lang="en-US" sz="1800" dirty="0" smtClean="0"/>
              <a:t>Conclusion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456" y="1847746"/>
            <a:ext cx="5711810" cy="587584"/>
          </a:xfrm>
        </p:spPr>
        <p:txBody>
          <a:bodyPr/>
          <a:lstStyle/>
          <a:p>
            <a:r>
              <a:rPr lang="en-US" b="1" dirty="0" smtClean="0"/>
              <a:t>Goal of the Project</a:t>
            </a:r>
            <a:endParaRPr 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0612" y="2653670"/>
            <a:ext cx="7550777" cy="2789187"/>
          </a:xfrm>
        </p:spPr>
        <p:txBody>
          <a:bodyPr>
            <a:normAutofit/>
          </a:bodyPr>
          <a:lstStyle/>
          <a:p>
            <a:r>
              <a:rPr lang="en-IN" sz="1800" dirty="0"/>
              <a:t>The </a:t>
            </a:r>
            <a:r>
              <a:rPr lang="en-IN" sz="1800" dirty="0" smtClean="0"/>
              <a:t>goal </a:t>
            </a:r>
            <a:r>
              <a:rPr lang="en-IN" sz="1800" dirty="0"/>
              <a:t>is to create a robust </a:t>
            </a:r>
            <a:r>
              <a:rPr lang="en-IN" sz="1800" dirty="0" smtClean="0"/>
              <a:t>Real-</a:t>
            </a:r>
            <a:r>
              <a:rPr lang="en-IN" sz="1800" dirty="0" smtClean="0"/>
              <a:t>Time </a:t>
            </a:r>
            <a:r>
              <a:rPr lang="en-IN" sz="1800" dirty="0" smtClean="0"/>
              <a:t>Data </a:t>
            </a:r>
            <a:r>
              <a:rPr lang="en-IN" sz="1800" dirty="0"/>
              <a:t>Pipeline to ingest the data from PostgreSQL to Snowflake using </a:t>
            </a:r>
            <a:r>
              <a:rPr lang="en-IN" sz="1800" dirty="0" smtClean="0"/>
              <a:t>Kafka.</a:t>
            </a:r>
            <a:endParaRPr lang="en-IN" sz="1800" dirty="0"/>
          </a:p>
          <a:p>
            <a:r>
              <a:rPr lang="en-IN" sz="1800" dirty="0"/>
              <a:t>Kafka acts as a streaming system to </a:t>
            </a:r>
            <a:r>
              <a:rPr lang="en-IN" sz="1800" dirty="0" smtClean="0"/>
              <a:t>Capture Data Change </a:t>
            </a:r>
            <a:r>
              <a:rPr lang="en-IN" sz="1800" dirty="0"/>
              <a:t>(CDC) from </a:t>
            </a:r>
            <a:r>
              <a:rPr lang="en-IN" sz="1800" dirty="0" smtClean="0"/>
              <a:t>PostgreSQL. Python </a:t>
            </a:r>
            <a:r>
              <a:rPr lang="en-IN" sz="1800" dirty="0"/>
              <a:t>scripts will leverage the upstream data from </a:t>
            </a:r>
            <a:r>
              <a:rPr lang="en-IN" sz="1800" dirty="0" smtClean="0"/>
              <a:t>Kafka</a:t>
            </a:r>
            <a:r>
              <a:rPr lang="en-IN" sz="1800" dirty="0" smtClean="0"/>
              <a:t>, </a:t>
            </a:r>
            <a:r>
              <a:rPr lang="en-IN" sz="1800" dirty="0"/>
              <a:t>and ingest </a:t>
            </a:r>
            <a:r>
              <a:rPr lang="en-IN" sz="1800" dirty="0" smtClean="0"/>
              <a:t>the data </a:t>
            </a:r>
            <a:r>
              <a:rPr lang="en-IN" sz="1800" dirty="0"/>
              <a:t>into Snowflake </a:t>
            </a:r>
            <a:r>
              <a:rPr lang="en-IN" sz="1800" dirty="0" smtClean="0"/>
              <a:t>Data </a:t>
            </a:r>
            <a:r>
              <a:rPr lang="en-IN" sz="1800" dirty="0"/>
              <a:t>warehouse.</a:t>
            </a:r>
          </a:p>
        </p:txBody>
      </p:sp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Technologies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7429" y="1612263"/>
            <a:ext cx="4157296" cy="3633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Debezium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Snowflake</a:t>
            </a: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3" y="1562452"/>
            <a:ext cx="10946674" cy="3733096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667" y="1045149"/>
            <a:ext cx="4428667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IN" b="1" dirty="0"/>
              <a:t>architecture 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985837"/>
            <a:ext cx="7172325" cy="48863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106150" y="5872162"/>
            <a:ext cx="561975" cy="3952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79" y="669053"/>
            <a:ext cx="10113645" cy="743682"/>
          </a:xfrm>
        </p:spPr>
        <p:txBody>
          <a:bodyPr/>
          <a:lstStyle/>
          <a:p>
            <a:r>
              <a:rPr lang="en-IN" b="1" dirty="0" smtClean="0"/>
              <a:t>Project Walkthrough</a:t>
            </a:r>
            <a:endParaRPr lang="en-IN" b="1" dirty="0"/>
          </a:p>
        </p:txBody>
      </p:sp>
      <p:sp>
        <p:nvSpPr>
          <p:cNvPr id="4" name="Content Placeholder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 txBox="1">
            <a:spLocks/>
          </p:cNvSpPr>
          <p:nvPr/>
        </p:nvSpPr>
        <p:spPr>
          <a:xfrm>
            <a:off x="1730718" y="1643476"/>
            <a:ext cx="8730565" cy="196976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 smtClean="0"/>
              <a:t>Github</a:t>
            </a:r>
            <a:r>
              <a:rPr lang="en-IN" sz="2400" dirty="0" smtClean="0"/>
              <a:t>:</a:t>
            </a:r>
          </a:p>
          <a:p>
            <a:r>
              <a:rPr lang="en-IN" dirty="0"/>
              <a:t>	</a:t>
            </a:r>
            <a:r>
              <a:rPr lang="en-IN" dirty="0" smtClean="0"/>
              <a:t>Starting with </a:t>
            </a:r>
            <a:r>
              <a:rPr lang="en-IN" dirty="0" err="1" smtClean="0"/>
              <a:t>Github</a:t>
            </a:r>
            <a:r>
              <a:rPr lang="en-IN" dirty="0" smtClean="0"/>
              <a:t>, </a:t>
            </a:r>
            <a:r>
              <a:rPr lang="en-IN" dirty="0" smtClean="0"/>
              <a:t>we have our project stored in </a:t>
            </a:r>
            <a:r>
              <a:rPr lang="en-IN" dirty="0"/>
              <a:t>the repository,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github.com/ranjith-ofcl/kafka_data_streaming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462" y="2754156"/>
            <a:ext cx="3815077" cy="34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632686"/>
            <a:ext cx="5711810" cy="587584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Code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220270"/>
            <a:ext cx="5711810" cy="47633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Config</a:t>
            </a:r>
            <a:r>
              <a:rPr lang="en-US" dirty="0" smtClean="0"/>
              <a:t> – </a:t>
            </a:r>
            <a:r>
              <a:rPr lang="en-US" dirty="0" err="1" smtClean="0"/>
              <a:t>debezium.config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This file has the connection configuration of Debezium with </a:t>
            </a:r>
            <a:r>
              <a:rPr lang="en-US" dirty="0" err="1" smtClean="0"/>
              <a:t>PosgreSQL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Data_s</a:t>
            </a:r>
            <a:r>
              <a:rPr lang="en-US" dirty="0" err="1" smtClean="0"/>
              <a:t>treaming_scripts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This folder contains the python scripts to initiate </a:t>
            </a:r>
            <a:r>
              <a:rPr lang="en-US" dirty="0"/>
              <a:t>K</a:t>
            </a:r>
            <a:r>
              <a:rPr lang="en-US" dirty="0" smtClean="0"/>
              <a:t>afka consumers (customer_consumer.py and invoice_consumer.py), and a script to load data from csv file to PostgreSQL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Sample_data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This folder contains our sample csv files ready to load.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Docker-</a:t>
            </a:r>
            <a:r>
              <a:rPr lang="en-US" dirty="0" err="1" smtClean="0"/>
              <a:t>compose.yaml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Docker image and </a:t>
            </a:r>
            <a:r>
              <a:rPr lang="en-US" dirty="0" err="1" smtClean="0"/>
              <a:t>docker</a:t>
            </a:r>
            <a:r>
              <a:rPr lang="en-US" dirty="0" smtClean="0"/>
              <a:t> container configurations are enlisted here.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Requirements</a:t>
            </a:r>
            <a:br>
              <a:rPr lang="en-US" dirty="0" smtClean="0"/>
            </a:br>
            <a:r>
              <a:rPr lang="en-US" dirty="0" smtClean="0"/>
              <a:t>This file contains the information about required technologies, packages for this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45" y="632686"/>
            <a:ext cx="2943636" cy="55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069" y="681612"/>
            <a:ext cx="10058400" cy="5875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Start Docker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61" y="1190819"/>
            <a:ext cx="9263678" cy="1738120"/>
          </a:xfrm>
          <a:prstGeom prst="rect">
            <a:avLst/>
          </a:prstGeom>
        </p:spPr>
      </p:pic>
      <p:sp>
        <p:nvSpPr>
          <p:cNvPr id="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 txBox="1">
            <a:spLocks/>
          </p:cNvSpPr>
          <p:nvPr/>
        </p:nvSpPr>
        <p:spPr>
          <a:xfrm>
            <a:off x="984069" y="2928939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make sure the container is up and running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82" y="3516524"/>
            <a:ext cx="9239236" cy="2144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23611" y="3892731"/>
            <a:ext cx="722812" cy="16633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 txBox="1">
            <a:spLocks/>
          </p:cNvSpPr>
          <p:nvPr/>
        </p:nvSpPr>
        <p:spPr>
          <a:xfrm>
            <a:off x="4985658" y="5660840"/>
            <a:ext cx="6817247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We can also make sure the ports of our images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01F3355-6BF3-4A69-948F-3FE7314B6D7D}" vid="{61186788-800E-40E1-8FC5-2DD21065DF9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16c05727-aa75-4e4a-9b5f-8a80a1165891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482</Words>
  <Application>Microsoft Office PowerPoint</Application>
  <PresentationFormat>Widescreen</PresentationFormat>
  <Paragraphs>56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Helvetica Neue Medium</vt:lpstr>
      <vt:lpstr>Theme1</vt:lpstr>
      <vt:lpstr>Real-time data streaming</vt:lpstr>
      <vt:lpstr>index</vt:lpstr>
      <vt:lpstr>Goal of the Project</vt:lpstr>
      <vt:lpstr>Technologies</vt:lpstr>
      <vt:lpstr>architecture Diagram</vt:lpstr>
      <vt:lpstr>PowerPoint Presentation</vt:lpstr>
      <vt:lpstr>Project Walkthrough</vt:lpstr>
      <vt:lpstr>Code</vt:lpstr>
      <vt:lpstr>Start Docker</vt:lpstr>
      <vt:lpstr>Environment walkthrough</vt:lpstr>
      <vt:lpstr>PowerPoint Presentation</vt:lpstr>
      <vt:lpstr>PowerPoint Presentation</vt:lpstr>
      <vt:lpstr>PowerPoint Presentation</vt:lpstr>
      <vt:lpstr>5. Checking the data in Snowflake</vt:lpstr>
      <vt:lpstr>conclusion</vt:lpstr>
      <vt:lpstr>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2024-02-09T15:05:16Z</dcterms:created>
  <dcterms:modified xsi:type="dcterms:W3CDTF">2024-02-10T12:36:04Z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